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Open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penSans-bold.fntdata"/><Relationship Id="rId12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boldItalic.fntdata"/><Relationship Id="rId14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bc219c92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8bc219c92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bc219c924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g8bc219c924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bc219c924_1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8bc219c924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bc219c924_1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8bc219c924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bc219c924_1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8bc219c924_1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_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_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AND_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AND_TWO_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_COLUMN_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_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_TITLE_AND_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_ONLY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hyperlink" Target="https://app.diagrams.net/?page-id=PD300qNnSRDAvp3DThPO&amp;scale=auto#G1pHegG0CKzHPBIv-ugaS_QkTS9HUuf2m6" TargetMode="External"/><Relationship Id="rId5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hyperlink" Target="https://app.diagrams.net/?page-id=1q9AQ8S1yppjleuwi3P1&amp;scale=auto#G1mv5kazI8gaCuwuY0dfwbxcJHAtw-wJmJ" TargetMode="External"/><Relationship Id="rId5" Type="http://schemas.openxmlformats.org/officeDocument/2006/relationships/image" Target="../media/image9.png"/><Relationship Id="rId6" Type="http://schemas.openxmlformats.org/officeDocument/2006/relationships/hyperlink" Target="https://app.diagrams.net/?page-id=sFkbAzOhlBdqXUGrR0aG&amp;scale=auto#G1f6sw-rx3uOyebEl4ipkM2lX73P0gbGay" TargetMode="External"/><Relationship Id="rId7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hyperlink" Target="https://app.diagrams.net/?page-id=xOr3sIzhr2AhstTdrFHp&amp;scale=auto#G1H5l4n-PXFApTyLI1yezN5EKjXLQ0LpFC" TargetMode="External"/><Relationship Id="rId11" Type="http://schemas.openxmlformats.org/officeDocument/2006/relationships/image" Target="../media/image1.png"/><Relationship Id="rId10" Type="http://schemas.openxmlformats.org/officeDocument/2006/relationships/hyperlink" Target="https://app.diagrams.net/?page-id=1q9AQ8S1yppjleuwi3P1&amp;scale=auto#G1x4_qoCZcnvQDq2bwhZ72ewPQ4AS6I74j" TargetMode="External"/><Relationship Id="rId9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hyperlink" Target="https://app.diagrams.net/?page-id=1q9AQ8S1yppjleuwi3P1&amp;scale=auto#G1TUiCFV8Hl_rdmusuhoiXL1b_mzcOos5w" TargetMode="External"/><Relationship Id="rId7" Type="http://schemas.openxmlformats.org/officeDocument/2006/relationships/image" Target="../media/image6.png"/><Relationship Id="rId8" Type="http://schemas.openxmlformats.org/officeDocument/2006/relationships/hyperlink" Target="https://app.diagrams.net/?page-id=1q9AQ8S1yppjleuwi3P1&amp;scale=auto#G1Odsdysl8c31nEmFvpa7qKl0CcLR6c_ph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hyperlink" Target="https://app.diagrams.net/?page-id=UCHFzgzvbUEszk-pWBvc&amp;scale=auto#G1wgABB_FyfI3_M6s6jcBacijyaTjKPP1t" TargetMode="External"/><Relationship Id="rId5" Type="http://schemas.openxmlformats.org/officeDocument/2006/relationships/image" Target="../media/image8.png"/><Relationship Id="rId6" Type="http://schemas.openxmlformats.org/officeDocument/2006/relationships/hyperlink" Target="https://app.diagrams.net/?page-id=Bov4NBViM-pq_wcqvz_J&amp;scale=auto#G1gM6gzEbdvSn4GEqV4qOb_0VbvaqSdLFV" TargetMode="External"/><Relationship Id="rId7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179682" y="-308191"/>
            <a:ext cx="9647400" cy="1688700"/>
          </a:xfrm>
          <a:prstGeom prst="rect">
            <a:avLst/>
          </a:prstGeom>
          <a:solidFill>
            <a:srgbClr val="002645"/>
          </a:solidFill>
          <a:ln>
            <a:noFill/>
          </a:ln>
          <a:effectLst>
            <a:outerShdw blurRad="50800" rotWithShape="0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228600" y="331700"/>
            <a:ext cx="89154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600"/>
              <a:buFont typeface="Open Sans"/>
              <a:buNone/>
            </a:pPr>
            <a:r>
              <a:rPr b="1" i="0" lang="en" sz="2600" u="none" cap="none" strike="noStrike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AWS </a:t>
            </a:r>
            <a:r>
              <a:rPr b="1" lang="en" sz="26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Data Analytics</a:t>
            </a:r>
            <a:r>
              <a:rPr b="1" i="0" lang="en" sz="2600" u="none" cap="none" strike="noStrike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 - </a:t>
            </a:r>
            <a:r>
              <a:rPr b="1" lang="en" sz="21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Introduction to Data Collection Systems</a:t>
            </a:r>
            <a:r>
              <a:rPr b="1" i="0" lang="en" sz="2600" u="none" cap="none" strike="noStrike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313771" y="843754"/>
            <a:ext cx="2789700" cy="34200"/>
          </a:xfrm>
          <a:prstGeom prst="rect">
            <a:avLst/>
          </a:prstGeom>
          <a:solidFill>
            <a:srgbClr val="DE6E2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228600" y="952975"/>
            <a:ext cx="52383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rPr lang="en" sz="17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Data Analytics Lifecycle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25525" y="4593059"/>
            <a:ext cx="752475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16725" y="1561625"/>
            <a:ext cx="3760876" cy="34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-179682" y="-308191"/>
            <a:ext cx="9647400" cy="1688700"/>
          </a:xfrm>
          <a:prstGeom prst="rect">
            <a:avLst/>
          </a:prstGeom>
          <a:solidFill>
            <a:srgbClr val="002645"/>
          </a:solidFill>
          <a:ln>
            <a:noFill/>
          </a:ln>
          <a:effectLst>
            <a:outerShdw blurRad="50800" rotWithShape="0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228600" y="331700"/>
            <a:ext cx="89154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600"/>
              <a:buFont typeface="Open Sans"/>
              <a:buNone/>
            </a:pPr>
            <a:r>
              <a:rPr b="1" i="0" lang="en" sz="2600" u="none" cap="none" strike="noStrike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AWS </a:t>
            </a:r>
            <a:r>
              <a:rPr b="1" lang="en" sz="26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Data Analytics</a:t>
            </a:r>
            <a:r>
              <a:rPr b="1" i="0" lang="en" sz="2600" u="none" cap="none" strike="noStrike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 - </a:t>
            </a:r>
            <a:r>
              <a:rPr b="1" lang="en" sz="21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Introduction to Data Collection Systems</a:t>
            </a:r>
            <a:r>
              <a:rPr b="1" i="0" lang="en" sz="2600" u="none" cap="none" strike="noStrike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313771" y="843754"/>
            <a:ext cx="2789700" cy="34200"/>
          </a:xfrm>
          <a:prstGeom prst="rect">
            <a:avLst/>
          </a:prstGeom>
          <a:solidFill>
            <a:srgbClr val="DE6E2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228600" y="952975"/>
            <a:ext cx="52383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rPr b="0" i="0" lang="en" sz="1700" u="none" cap="none" strike="noStrike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Introduction - </a:t>
            </a:r>
            <a:r>
              <a:rPr lang="en" sz="17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Stages of Data Collection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25525" y="4593059"/>
            <a:ext cx="75247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708850" y="1584675"/>
            <a:ext cx="674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lang="en"/>
              <a:t>Determine the operational characteristics of the collection system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708850" y="2803875"/>
            <a:ext cx="75435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lang="en"/>
              <a:t>Select a collection system that handles the frequency, volume, and source of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708850" y="3870675"/>
            <a:ext cx="75435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lang="en"/>
              <a:t>Select a collection system that addresses the key properties of data, such as order, format, and compression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1013650" y="1965675"/>
            <a:ext cx="674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lang="en"/>
              <a:t>Streaming operational components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1013650" y="2270475"/>
            <a:ext cx="674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lang="en"/>
              <a:t>Fault </a:t>
            </a:r>
            <a:r>
              <a:rPr lang="en"/>
              <a:t>tolerance</a:t>
            </a:r>
            <a:r>
              <a:rPr lang="en"/>
              <a:t> and data </a:t>
            </a:r>
            <a:r>
              <a:rPr lang="en"/>
              <a:t>persistence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1013650" y="3108675"/>
            <a:ext cx="674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lang="en"/>
              <a:t>Batch, streaming, and transactional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1013650" y="3413475"/>
            <a:ext cx="674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lang="en"/>
              <a:t>Compare data collection systems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1013650" y="4327875"/>
            <a:ext cx="674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lang="en"/>
              <a:t>Order and duplication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1013650" y="4632675"/>
            <a:ext cx="674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lang="en"/>
              <a:t>Transformation and filtering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/>
          <p:nvPr/>
        </p:nvSpPr>
        <p:spPr>
          <a:xfrm>
            <a:off x="-179682" y="-308191"/>
            <a:ext cx="9647400" cy="1688700"/>
          </a:xfrm>
          <a:prstGeom prst="rect">
            <a:avLst/>
          </a:prstGeom>
          <a:solidFill>
            <a:srgbClr val="002645"/>
          </a:solidFill>
          <a:ln>
            <a:noFill/>
          </a:ln>
          <a:effectLst>
            <a:outerShdw blurRad="50800" rotWithShape="0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228600" y="331700"/>
            <a:ext cx="89154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600"/>
              <a:buFont typeface="Open Sans"/>
              <a:buNone/>
            </a:pPr>
            <a:r>
              <a:rPr b="1" i="0" lang="en" sz="2600" u="none" cap="none" strike="noStrike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AWS </a:t>
            </a:r>
            <a:r>
              <a:rPr b="1" lang="en" sz="26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Data Analytics</a:t>
            </a:r>
            <a:r>
              <a:rPr b="1" i="0" lang="en" sz="2600" u="none" cap="none" strike="noStrike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 - </a:t>
            </a:r>
            <a:r>
              <a:rPr b="1" lang="en" sz="21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Introduction to Data Collection Systems</a:t>
            </a:r>
            <a:r>
              <a:rPr b="1" i="0" lang="en" sz="2600" u="none" cap="none" strike="noStrike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313771" y="843754"/>
            <a:ext cx="2789700" cy="34200"/>
          </a:xfrm>
          <a:prstGeom prst="rect">
            <a:avLst/>
          </a:prstGeom>
          <a:solidFill>
            <a:srgbClr val="DE6E2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228600" y="952975"/>
            <a:ext cx="87246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rPr b="0" i="0" lang="en" sz="1700" u="none" cap="none" strike="noStrike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Introduction -</a:t>
            </a:r>
            <a:r>
              <a:rPr lang="en" sz="17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 Determine the operational characteristics of the collection system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25525" y="4593059"/>
            <a:ext cx="75247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/>
        </p:nvSpPr>
        <p:spPr>
          <a:xfrm>
            <a:off x="708850" y="1584675"/>
            <a:ext cx="674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lang="en"/>
              <a:t>Determine the operational characteristics of the collection system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1013650" y="1965675"/>
            <a:ext cx="674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lang="en"/>
              <a:t>Streaming operational components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1013650" y="3190750"/>
            <a:ext cx="674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lang="en"/>
              <a:t>Fault tolerance and data persistence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5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9267" y="1508487"/>
            <a:ext cx="4173087" cy="2317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5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84313" y="3684900"/>
            <a:ext cx="5392176" cy="105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/>
          <p:nvPr/>
        </p:nvSpPr>
        <p:spPr>
          <a:xfrm>
            <a:off x="-179682" y="-308191"/>
            <a:ext cx="9647400" cy="1688700"/>
          </a:xfrm>
          <a:prstGeom prst="rect">
            <a:avLst/>
          </a:prstGeom>
          <a:solidFill>
            <a:srgbClr val="002645"/>
          </a:solidFill>
          <a:ln>
            <a:noFill/>
          </a:ln>
          <a:effectLst>
            <a:outerShdw blurRad="50800" rotWithShape="0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228600" y="331700"/>
            <a:ext cx="89154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600"/>
              <a:buFont typeface="Open Sans"/>
              <a:buNone/>
            </a:pPr>
            <a:r>
              <a:rPr b="1" i="0" lang="en" sz="2600" u="none" cap="none" strike="noStrike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AWS </a:t>
            </a:r>
            <a:r>
              <a:rPr b="1" lang="en" sz="26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Data Analytics</a:t>
            </a:r>
            <a:r>
              <a:rPr b="1" i="0" lang="en" sz="2600" u="none" cap="none" strike="noStrike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 - </a:t>
            </a:r>
            <a:r>
              <a:rPr b="1" lang="en" sz="21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Introduction to Data Collection Systems</a:t>
            </a:r>
            <a:r>
              <a:rPr b="1" i="0" lang="en" sz="2600" u="none" cap="none" strike="noStrike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313771" y="843754"/>
            <a:ext cx="2789700" cy="34200"/>
          </a:xfrm>
          <a:prstGeom prst="rect">
            <a:avLst/>
          </a:prstGeom>
          <a:solidFill>
            <a:srgbClr val="DE6E2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6"/>
          <p:cNvSpPr/>
          <p:nvPr/>
        </p:nvSpPr>
        <p:spPr>
          <a:xfrm>
            <a:off x="228600" y="952975"/>
            <a:ext cx="87246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rPr b="0" i="0" lang="en" sz="1700" u="none" cap="none" strike="noStrike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Introduction -</a:t>
            </a:r>
            <a:r>
              <a:rPr lang="en" sz="17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Select a collection system that handles the frequency, volume, and source of data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25525" y="4593059"/>
            <a:ext cx="75247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6"/>
          <p:cNvSpPr txBox="1"/>
          <p:nvPr/>
        </p:nvSpPr>
        <p:spPr>
          <a:xfrm>
            <a:off x="708850" y="1660875"/>
            <a:ext cx="75435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lang="en"/>
              <a:t>Select a collection system that handles the frequency, volume, and source of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1013650" y="1965675"/>
            <a:ext cx="674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lang="en"/>
              <a:t>Batch, streaming, and transactional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1013650" y="2956275"/>
            <a:ext cx="674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lang="en"/>
              <a:t>Compare data collection systems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16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7960" y="2157276"/>
            <a:ext cx="4317619" cy="82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48350" y="3092887"/>
            <a:ext cx="3727472" cy="708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>
            <a:hlinkClick r:id="rId8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348325" y="3952475"/>
            <a:ext cx="3076872" cy="583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>
            <a:hlinkClick r:id="rId10"/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375275" y="3430426"/>
            <a:ext cx="3352676" cy="103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/>
          <p:nvPr/>
        </p:nvSpPr>
        <p:spPr>
          <a:xfrm>
            <a:off x="-179682" y="-308191"/>
            <a:ext cx="9647400" cy="1688700"/>
          </a:xfrm>
          <a:prstGeom prst="rect">
            <a:avLst/>
          </a:prstGeom>
          <a:solidFill>
            <a:srgbClr val="002645"/>
          </a:solidFill>
          <a:ln>
            <a:noFill/>
          </a:ln>
          <a:effectLst>
            <a:outerShdw blurRad="50800" rotWithShape="0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228600" y="331700"/>
            <a:ext cx="89154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600"/>
              <a:buFont typeface="Open Sans"/>
              <a:buNone/>
            </a:pPr>
            <a:r>
              <a:rPr b="1" i="0" lang="en" sz="2600" u="none" cap="none" strike="noStrike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AWS </a:t>
            </a:r>
            <a:r>
              <a:rPr b="1" lang="en" sz="26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Data Analytics</a:t>
            </a:r>
            <a:r>
              <a:rPr b="1" i="0" lang="en" sz="2600" u="none" cap="none" strike="noStrike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 - </a:t>
            </a:r>
            <a:r>
              <a:rPr b="1" lang="en" sz="21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Introduction to Data Collection Systems</a:t>
            </a:r>
            <a:r>
              <a:rPr b="1" i="0" lang="en" sz="2600" u="none" cap="none" strike="noStrike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313771" y="843754"/>
            <a:ext cx="2789700" cy="34200"/>
          </a:xfrm>
          <a:prstGeom prst="rect">
            <a:avLst/>
          </a:prstGeom>
          <a:solidFill>
            <a:srgbClr val="DE6E2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7"/>
          <p:cNvSpPr/>
          <p:nvPr/>
        </p:nvSpPr>
        <p:spPr>
          <a:xfrm>
            <a:off x="228600" y="952975"/>
            <a:ext cx="87246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rPr b="0" i="0" lang="en" sz="1700" u="none" cap="none" strike="noStrike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Introduction -</a:t>
            </a:r>
            <a:r>
              <a:rPr lang="en" sz="17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1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Select a collection system that addresses the key properties of data, such as order, format, and compression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25525" y="4593059"/>
            <a:ext cx="75247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 txBox="1"/>
          <p:nvPr/>
        </p:nvSpPr>
        <p:spPr>
          <a:xfrm>
            <a:off x="708850" y="1584675"/>
            <a:ext cx="81240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lang="en"/>
              <a:t>Select a collection system that addresses the key properties of data, such as order, format, and compression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1013650" y="2194275"/>
            <a:ext cx="674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lang="en"/>
              <a:t>Order and duplication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1013650" y="3565875"/>
            <a:ext cx="674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lang="en"/>
              <a:t>Transformation and filtering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17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17075" y="2259528"/>
            <a:ext cx="3671664" cy="132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84481" y="3809050"/>
            <a:ext cx="2834747" cy="1187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/>
          <p:nvPr/>
        </p:nvSpPr>
        <p:spPr>
          <a:xfrm>
            <a:off x="-179682" y="-308191"/>
            <a:ext cx="9647400" cy="1688700"/>
          </a:xfrm>
          <a:prstGeom prst="rect">
            <a:avLst/>
          </a:prstGeom>
          <a:solidFill>
            <a:srgbClr val="002645"/>
          </a:solidFill>
          <a:ln>
            <a:noFill/>
          </a:ln>
          <a:effectLst>
            <a:outerShdw blurRad="50800" rotWithShape="0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228600" y="331700"/>
            <a:ext cx="89154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600"/>
              <a:buFont typeface="Open Sans"/>
              <a:buNone/>
            </a:pPr>
            <a:r>
              <a:rPr b="1" i="0" lang="en" sz="2600" u="none" cap="none" strike="noStrike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AWS </a:t>
            </a:r>
            <a:r>
              <a:rPr b="1" lang="en" sz="26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Data Analytics</a:t>
            </a:r>
            <a:r>
              <a:rPr b="1" i="0" lang="en" sz="2600" u="none" cap="none" strike="noStrike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 - </a:t>
            </a:r>
            <a:r>
              <a:rPr b="1" lang="en" sz="21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Introduction to Data Collection Systems</a:t>
            </a:r>
            <a:r>
              <a:rPr b="1" i="0" lang="en" sz="2600" u="none" cap="none" strike="noStrike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313771" y="843754"/>
            <a:ext cx="2789700" cy="34200"/>
          </a:xfrm>
          <a:prstGeom prst="rect">
            <a:avLst/>
          </a:prstGeom>
          <a:solidFill>
            <a:srgbClr val="DE6E2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8"/>
          <p:cNvSpPr/>
          <p:nvPr/>
        </p:nvSpPr>
        <p:spPr>
          <a:xfrm>
            <a:off x="228600" y="952975"/>
            <a:ext cx="87246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rPr lang="en" sz="17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Summary</a:t>
            </a:r>
            <a:r>
              <a:rPr b="0" i="0" lang="en" sz="1700" u="none" cap="none" strike="noStrike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25525" y="4593059"/>
            <a:ext cx="75247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8"/>
          <p:cNvSpPr txBox="1"/>
          <p:nvPr/>
        </p:nvSpPr>
        <p:spPr>
          <a:xfrm>
            <a:off x="708850" y="1584675"/>
            <a:ext cx="81240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lang="en"/>
              <a:t>Data collection systems give you the capability to ingest any kind of data, structured, unstructured, or semi-structured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708850" y="2194275"/>
            <a:ext cx="674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lang="en"/>
              <a:t>Can ingest using the appropriate frequency based on your situation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1013650" y="2651475"/>
            <a:ext cx="674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lang="en"/>
              <a:t>Batch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1013650" y="2986575"/>
            <a:ext cx="674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lang="en"/>
              <a:t>Streaming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1013650" y="3367575"/>
            <a:ext cx="674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lang="en"/>
              <a:t>Transactional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708850" y="3794475"/>
            <a:ext cx="674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lang="en"/>
              <a:t>Transform and/or filter your data as you collect 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