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109bd1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109bd1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c109bd16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c109bd16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c109bd16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c109bd16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c109bd16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c109bd16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c109bd16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c109bd16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c109bd16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c109bd16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draw.io/?page-id=CDj9jDO_G5RCYANV0KEu&amp;scale=auto#G19dkfE3zmH5XGYArTLNjk4fCiczRW9ulP" TargetMode="External"/><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179682" y="-308191"/>
            <a:ext cx="9647400" cy="1688700"/>
          </a:xfrm>
          <a:prstGeom prst="rect">
            <a:avLst/>
          </a:prstGeom>
          <a:solidFill>
            <a:srgbClr val="002645"/>
          </a:solidFill>
          <a:ln>
            <a:noFill/>
          </a:ln>
          <a:effectLst>
            <a:outerShdw blurRad="50800" rotWithShape="0" dir="5400000" dist="38100">
              <a:srgbClr val="000000">
                <a:alpha val="40000"/>
              </a:srgbClr>
            </a:outerShdw>
          </a:effectLst>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5" name="Google Shape;55;p13"/>
          <p:cNvSpPr/>
          <p:nvPr/>
        </p:nvSpPr>
        <p:spPr>
          <a:xfrm>
            <a:off x="228600" y="331700"/>
            <a:ext cx="8915400" cy="468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F2F2F2"/>
              </a:buClr>
              <a:buSzPts val="2600"/>
              <a:buFont typeface="Open Sans"/>
              <a:buNone/>
            </a:pPr>
            <a:r>
              <a:rPr b="1" lang="en" sz="2600">
                <a:solidFill>
                  <a:srgbClr val="F2F2F2"/>
                </a:solidFill>
                <a:latin typeface="Open Sans"/>
                <a:ea typeface="Open Sans"/>
                <a:cs typeface="Open Sans"/>
                <a:sym typeface="Open Sans"/>
              </a:rPr>
              <a:t>AWS Machine Learning Exam </a:t>
            </a:r>
            <a:endParaRPr sz="1100"/>
          </a:p>
        </p:txBody>
      </p:sp>
      <p:sp>
        <p:nvSpPr>
          <p:cNvPr id="56" name="Google Shape;56;p13"/>
          <p:cNvSpPr/>
          <p:nvPr/>
        </p:nvSpPr>
        <p:spPr>
          <a:xfrm>
            <a:off x="313771" y="843754"/>
            <a:ext cx="2789700" cy="34200"/>
          </a:xfrm>
          <a:prstGeom prst="rect">
            <a:avLst/>
          </a:prstGeom>
          <a:solidFill>
            <a:srgbClr val="DE6E2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7" name="Google Shape;57;p13"/>
          <p:cNvSpPr/>
          <p:nvPr/>
        </p:nvSpPr>
        <p:spPr>
          <a:xfrm>
            <a:off x="228600" y="952975"/>
            <a:ext cx="4144200" cy="335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D9D9D9"/>
              </a:buClr>
              <a:buSzPts val="1700"/>
              <a:buFont typeface="Open Sans"/>
              <a:buNone/>
            </a:pPr>
            <a:r>
              <a:rPr lang="en" sz="1700">
                <a:solidFill>
                  <a:srgbClr val="D9D9D9"/>
                </a:solidFill>
                <a:latin typeface="Open Sans"/>
                <a:ea typeface="Open Sans"/>
                <a:cs typeface="Open Sans"/>
                <a:sym typeface="Open Sans"/>
              </a:rPr>
              <a:t>Basic Structure</a:t>
            </a:r>
            <a:endParaRPr sz="1100"/>
          </a:p>
        </p:txBody>
      </p:sp>
      <p:pic>
        <p:nvPicPr>
          <p:cNvPr id="58" name="Google Shape;58;p13"/>
          <p:cNvPicPr preferRelativeResize="0"/>
          <p:nvPr/>
        </p:nvPicPr>
        <p:blipFill>
          <a:blip r:embed="rId3">
            <a:alphaModFix/>
          </a:blip>
          <a:stretch>
            <a:fillRect/>
          </a:stretch>
        </p:blipFill>
        <p:spPr>
          <a:xfrm>
            <a:off x="8325525" y="4593059"/>
            <a:ext cx="752475" cy="495300"/>
          </a:xfrm>
          <a:prstGeom prst="rect">
            <a:avLst/>
          </a:prstGeom>
          <a:noFill/>
          <a:ln>
            <a:noFill/>
          </a:ln>
        </p:spPr>
      </p:pic>
      <p:sp>
        <p:nvSpPr>
          <p:cNvPr id="59" name="Google Shape;59;p13"/>
          <p:cNvSpPr txBox="1"/>
          <p:nvPr/>
        </p:nvSpPr>
        <p:spPr>
          <a:xfrm>
            <a:off x="503825" y="1601200"/>
            <a:ext cx="4331400" cy="48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Released as a beta exam in November, 2018</a:t>
            </a:r>
            <a:endParaRPr/>
          </a:p>
        </p:txBody>
      </p:sp>
      <p:sp>
        <p:nvSpPr>
          <p:cNvPr id="60" name="Google Shape;60;p13"/>
          <p:cNvSpPr txBox="1"/>
          <p:nvPr/>
        </p:nvSpPr>
        <p:spPr>
          <a:xfrm>
            <a:off x="503825" y="1948684"/>
            <a:ext cx="5790300" cy="48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March, 2019 first version of exam released for general public </a:t>
            </a:r>
            <a:endParaRPr/>
          </a:p>
        </p:txBody>
      </p:sp>
      <p:sp>
        <p:nvSpPr>
          <p:cNvPr id="61" name="Google Shape;61;p13"/>
          <p:cNvSpPr txBox="1"/>
          <p:nvPr/>
        </p:nvSpPr>
        <p:spPr>
          <a:xfrm>
            <a:off x="503825" y="2296168"/>
            <a:ext cx="4331400" cy="48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$300 to take the exam</a:t>
            </a:r>
            <a:endParaRPr/>
          </a:p>
        </p:txBody>
      </p:sp>
      <p:sp>
        <p:nvSpPr>
          <p:cNvPr id="62" name="Google Shape;62;p13"/>
          <p:cNvSpPr txBox="1"/>
          <p:nvPr/>
        </p:nvSpPr>
        <p:spPr>
          <a:xfrm>
            <a:off x="503825" y="2643652"/>
            <a:ext cx="6820500" cy="48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3 hours to complete approximately 65 questions</a:t>
            </a:r>
            <a:endParaRPr/>
          </a:p>
        </p:txBody>
      </p:sp>
      <p:sp>
        <p:nvSpPr>
          <p:cNvPr id="63" name="Google Shape;63;p13"/>
          <p:cNvSpPr txBox="1"/>
          <p:nvPr/>
        </p:nvSpPr>
        <p:spPr>
          <a:xfrm>
            <a:off x="503825" y="2991136"/>
            <a:ext cx="8414700" cy="48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Questions will be multiple choice (pick the best answer of 4) or multiple response (pick 3 of 5)</a:t>
            </a:r>
            <a:endParaRPr/>
          </a:p>
        </p:txBody>
      </p:sp>
      <p:sp>
        <p:nvSpPr>
          <p:cNvPr id="64" name="Google Shape;64;p13"/>
          <p:cNvSpPr txBox="1"/>
          <p:nvPr/>
        </p:nvSpPr>
        <p:spPr>
          <a:xfrm>
            <a:off x="503825" y="3338619"/>
            <a:ext cx="6316500" cy="48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 partial credit for multiple response questions</a:t>
            </a:r>
            <a:endParaRPr/>
          </a:p>
        </p:txBody>
      </p:sp>
      <p:sp>
        <p:nvSpPr>
          <p:cNvPr id="65" name="Google Shape;65;p13"/>
          <p:cNvSpPr txBox="1"/>
          <p:nvPr/>
        </p:nvSpPr>
        <p:spPr>
          <a:xfrm>
            <a:off x="503825" y="3686103"/>
            <a:ext cx="4331400" cy="49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Can mark questions for later review</a:t>
            </a:r>
            <a:endParaRPr/>
          </a:p>
        </p:txBody>
      </p:sp>
      <p:sp>
        <p:nvSpPr>
          <p:cNvPr id="66" name="Google Shape;66;p13"/>
          <p:cNvSpPr txBox="1"/>
          <p:nvPr/>
        </p:nvSpPr>
        <p:spPr>
          <a:xfrm>
            <a:off x="503825" y="4037487"/>
            <a:ext cx="6045900" cy="48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Answer all questions, even if unsure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p:nvPr/>
        </p:nvSpPr>
        <p:spPr>
          <a:xfrm>
            <a:off x="-179682" y="-308191"/>
            <a:ext cx="9647400" cy="1688700"/>
          </a:xfrm>
          <a:prstGeom prst="rect">
            <a:avLst/>
          </a:prstGeom>
          <a:solidFill>
            <a:srgbClr val="002645"/>
          </a:solidFill>
          <a:ln>
            <a:noFill/>
          </a:ln>
          <a:effectLst>
            <a:outerShdw blurRad="50800" rotWithShape="0" dir="5400000" dist="38100">
              <a:srgbClr val="000000">
                <a:alpha val="40000"/>
              </a:srgbClr>
            </a:outerShdw>
          </a:effectLst>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72" name="Google Shape;72;p14"/>
          <p:cNvSpPr/>
          <p:nvPr/>
        </p:nvSpPr>
        <p:spPr>
          <a:xfrm>
            <a:off x="228600" y="331700"/>
            <a:ext cx="8915400" cy="468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F2F2F2"/>
              </a:buClr>
              <a:buSzPts val="2600"/>
              <a:buFont typeface="Open Sans"/>
              <a:buNone/>
            </a:pPr>
            <a:r>
              <a:rPr b="1" lang="en" sz="2600">
                <a:solidFill>
                  <a:srgbClr val="F2F2F2"/>
                </a:solidFill>
                <a:latin typeface="Open Sans"/>
                <a:ea typeface="Open Sans"/>
                <a:cs typeface="Open Sans"/>
                <a:sym typeface="Open Sans"/>
              </a:rPr>
              <a:t>AWS Machine Learning Exam Blueprint</a:t>
            </a:r>
            <a:endParaRPr sz="1100"/>
          </a:p>
        </p:txBody>
      </p:sp>
      <p:sp>
        <p:nvSpPr>
          <p:cNvPr id="73" name="Google Shape;73;p14"/>
          <p:cNvSpPr/>
          <p:nvPr/>
        </p:nvSpPr>
        <p:spPr>
          <a:xfrm>
            <a:off x="313771" y="843754"/>
            <a:ext cx="2789700" cy="34200"/>
          </a:xfrm>
          <a:prstGeom prst="rect">
            <a:avLst/>
          </a:prstGeom>
          <a:solidFill>
            <a:srgbClr val="DE6E2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74" name="Google Shape;74;p14"/>
          <p:cNvSpPr/>
          <p:nvPr/>
        </p:nvSpPr>
        <p:spPr>
          <a:xfrm>
            <a:off x="228600" y="952975"/>
            <a:ext cx="4144200" cy="335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D9D9D9"/>
              </a:buClr>
              <a:buSzPts val="1700"/>
              <a:buFont typeface="Open Sans"/>
              <a:buNone/>
            </a:pPr>
            <a:r>
              <a:rPr lang="en" sz="1700">
                <a:solidFill>
                  <a:srgbClr val="D9D9D9"/>
                </a:solidFill>
                <a:latin typeface="Open Sans"/>
                <a:ea typeface="Open Sans"/>
                <a:cs typeface="Open Sans"/>
                <a:sym typeface="Open Sans"/>
              </a:rPr>
              <a:t>Domains</a:t>
            </a:r>
            <a:endParaRPr sz="1100"/>
          </a:p>
        </p:txBody>
      </p:sp>
      <p:pic>
        <p:nvPicPr>
          <p:cNvPr id="75" name="Google Shape;75;p14"/>
          <p:cNvPicPr preferRelativeResize="0"/>
          <p:nvPr/>
        </p:nvPicPr>
        <p:blipFill>
          <a:blip r:embed="rId3">
            <a:alphaModFix/>
          </a:blip>
          <a:stretch>
            <a:fillRect/>
          </a:stretch>
        </p:blipFill>
        <p:spPr>
          <a:xfrm>
            <a:off x="8325525" y="4593059"/>
            <a:ext cx="752475" cy="495300"/>
          </a:xfrm>
          <a:prstGeom prst="rect">
            <a:avLst/>
          </a:prstGeom>
          <a:noFill/>
          <a:ln>
            <a:noFill/>
          </a:ln>
        </p:spPr>
      </p:pic>
      <p:pic>
        <p:nvPicPr>
          <p:cNvPr id="76" name="Google Shape;76;p14"/>
          <p:cNvPicPr preferRelativeResize="0"/>
          <p:nvPr/>
        </p:nvPicPr>
        <p:blipFill>
          <a:blip r:embed="rId4">
            <a:alphaModFix/>
          </a:blip>
          <a:stretch>
            <a:fillRect/>
          </a:stretch>
        </p:blipFill>
        <p:spPr>
          <a:xfrm>
            <a:off x="1589863" y="1499984"/>
            <a:ext cx="6108313" cy="34581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p:nvPr/>
        </p:nvSpPr>
        <p:spPr>
          <a:xfrm>
            <a:off x="-179682" y="-308191"/>
            <a:ext cx="9647400" cy="1688700"/>
          </a:xfrm>
          <a:prstGeom prst="rect">
            <a:avLst/>
          </a:prstGeom>
          <a:solidFill>
            <a:srgbClr val="002645"/>
          </a:solidFill>
          <a:ln>
            <a:noFill/>
          </a:ln>
          <a:effectLst>
            <a:outerShdw blurRad="50800" rotWithShape="0" dir="5400000" dist="38100">
              <a:srgbClr val="000000">
                <a:alpha val="40000"/>
              </a:srgbClr>
            </a:outerShdw>
          </a:effectLst>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82" name="Google Shape;82;p15"/>
          <p:cNvSpPr/>
          <p:nvPr/>
        </p:nvSpPr>
        <p:spPr>
          <a:xfrm>
            <a:off x="228600" y="331700"/>
            <a:ext cx="8915400" cy="468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F2F2F2"/>
              </a:buClr>
              <a:buSzPts val="2600"/>
              <a:buFont typeface="Open Sans"/>
              <a:buNone/>
            </a:pPr>
            <a:r>
              <a:rPr b="1" lang="en" sz="2600">
                <a:solidFill>
                  <a:srgbClr val="F2F2F2"/>
                </a:solidFill>
                <a:latin typeface="Open Sans"/>
                <a:ea typeface="Open Sans"/>
                <a:cs typeface="Open Sans"/>
                <a:sym typeface="Open Sans"/>
              </a:rPr>
              <a:t>AWS Machine Learning Exam Question Sources</a:t>
            </a:r>
            <a:endParaRPr sz="1100"/>
          </a:p>
        </p:txBody>
      </p:sp>
      <p:sp>
        <p:nvSpPr>
          <p:cNvPr id="83" name="Google Shape;83;p15"/>
          <p:cNvSpPr/>
          <p:nvPr/>
        </p:nvSpPr>
        <p:spPr>
          <a:xfrm>
            <a:off x="313771" y="843754"/>
            <a:ext cx="2789700" cy="34200"/>
          </a:xfrm>
          <a:prstGeom prst="rect">
            <a:avLst/>
          </a:prstGeom>
          <a:solidFill>
            <a:srgbClr val="DE6E2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84" name="Google Shape;84;p15"/>
          <p:cNvSpPr/>
          <p:nvPr/>
        </p:nvSpPr>
        <p:spPr>
          <a:xfrm>
            <a:off x="228600" y="952975"/>
            <a:ext cx="4144200" cy="335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D9D9D9"/>
              </a:buClr>
              <a:buSzPts val="1700"/>
              <a:buFont typeface="Open Sans"/>
              <a:buNone/>
            </a:pPr>
            <a:r>
              <a:rPr lang="en" sz="1700">
                <a:solidFill>
                  <a:srgbClr val="D9D9D9"/>
                </a:solidFill>
                <a:latin typeface="Open Sans"/>
                <a:ea typeface="Open Sans"/>
                <a:cs typeface="Open Sans"/>
                <a:sym typeface="Open Sans"/>
              </a:rPr>
              <a:t>Beta Questions</a:t>
            </a:r>
            <a:endParaRPr sz="1100"/>
          </a:p>
        </p:txBody>
      </p:sp>
      <p:pic>
        <p:nvPicPr>
          <p:cNvPr id="85" name="Google Shape;85;p15"/>
          <p:cNvPicPr preferRelativeResize="0"/>
          <p:nvPr/>
        </p:nvPicPr>
        <p:blipFill>
          <a:blip r:embed="rId3">
            <a:alphaModFix/>
          </a:blip>
          <a:stretch>
            <a:fillRect/>
          </a:stretch>
        </p:blipFill>
        <p:spPr>
          <a:xfrm>
            <a:off x="8325525" y="4593059"/>
            <a:ext cx="752475" cy="495300"/>
          </a:xfrm>
          <a:prstGeom prst="rect">
            <a:avLst/>
          </a:prstGeom>
          <a:noFill/>
          <a:ln>
            <a:noFill/>
          </a:ln>
        </p:spPr>
      </p:pic>
      <p:pic>
        <p:nvPicPr>
          <p:cNvPr id="86" name="Google Shape;86;p15">
            <a:hlinkClick r:id="rId4"/>
          </p:cNvPr>
          <p:cNvPicPr preferRelativeResize="0"/>
          <p:nvPr/>
        </p:nvPicPr>
        <p:blipFill>
          <a:blip r:embed="rId5">
            <a:alphaModFix/>
          </a:blip>
          <a:stretch>
            <a:fillRect/>
          </a:stretch>
        </p:blipFill>
        <p:spPr>
          <a:xfrm>
            <a:off x="1729502" y="1604850"/>
            <a:ext cx="5684998" cy="3404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p:nvPr/>
        </p:nvSpPr>
        <p:spPr>
          <a:xfrm>
            <a:off x="-179682" y="-308191"/>
            <a:ext cx="9647400" cy="1688700"/>
          </a:xfrm>
          <a:prstGeom prst="rect">
            <a:avLst/>
          </a:prstGeom>
          <a:solidFill>
            <a:srgbClr val="002645"/>
          </a:solidFill>
          <a:ln>
            <a:noFill/>
          </a:ln>
          <a:effectLst>
            <a:outerShdw blurRad="50800" rotWithShape="0" dir="5400000" dist="38100">
              <a:srgbClr val="000000">
                <a:alpha val="40000"/>
              </a:srgbClr>
            </a:outerShdw>
          </a:effectLst>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92" name="Google Shape;92;p16"/>
          <p:cNvSpPr/>
          <p:nvPr/>
        </p:nvSpPr>
        <p:spPr>
          <a:xfrm>
            <a:off x="228600" y="331700"/>
            <a:ext cx="8915400" cy="468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F2F2F2"/>
              </a:buClr>
              <a:buSzPts val="2600"/>
              <a:buFont typeface="Open Sans"/>
              <a:buNone/>
            </a:pPr>
            <a:r>
              <a:rPr b="1" lang="en" sz="2600">
                <a:solidFill>
                  <a:srgbClr val="F2F2F2"/>
                </a:solidFill>
                <a:latin typeface="Open Sans"/>
                <a:ea typeface="Open Sans"/>
                <a:cs typeface="Open Sans"/>
                <a:sym typeface="Open Sans"/>
              </a:rPr>
              <a:t>AWS Machine Learning Exam Key Points</a:t>
            </a:r>
            <a:endParaRPr sz="1100"/>
          </a:p>
        </p:txBody>
      </p:sp>
      <p:sp>
        <p:nvSpPr>
          <p:cNvPr id="93" name="Google Shape;93;p16"/>
          <p:cNvSpPr/>
          <p:nvPr/>
        </p:nvSpPr>
        <p:spPr>
          <a:xfrm>
            <a:off x="313771" y="843754"/>
            <a:ext cx="2789700" cy="34200"/>
          </a:xfrm>
          <a:prstGeom prst="rect">
            <a:avLst/>
          </a:prstGeom>
          <a:solidFill>
            <a:srgbClr val="DE6E2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94" name="Google Shape;94;p16"/>
          <p:cNvSpPr/>
          <p:nvPr/>
        </p:nvSpPr>
        <p:spPr>
          <a:xfrm>
            <a:off x="228600" y="952975"/>
            <a:ext cx="4144200" cy="335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D9D9D9"/>
              </a:buClr>
              <a:buSzPts val="1700"/>
              <a:buFont typeface="Open Sans"/>
              <a:buNone/>
            </a:pPr>
            <a:r>
              <a:rPr lang="en" sz="1700">
                <a:solidFill>
                  <a:srgbClr val="D9D9D9"/>
                </a:solidFill>
                <a:latin typeface="Open Sans"/>
                <a:ea typeface="Open Sans"/>
                <a:cs typeface="Open Sans"/>
                <a:sym typeface="Open Sans"/>
              </a:rPr>
              <a:t>Know the questioning techniques</a:t>
            </a:r>
            <a:endParaRPr sz="1100"/>
          </a:p>
        </p:txBody>
      </p:sp>
      <p:pic>
        <p:nvPicPr>
          <p:cNvPr id="95" name="Google Shape;95;p16"/>
          <p:cNvPicPr preferRelativeResize="0"/>
          <p:nvPr/>
        </p:nvPicPr>
        <p:blipFill>
          <a:blip r:embed="rId3">
            <a:alphaModFix/>
          </a:blip>
          <a:stretch>
            <a:fillRect/>
          </a:stretch>
        </p:blipFill>
        <p:spPr>
          <a:xfrm>
            <a:off x="8325525" y="4593059"/>
            <a:ext cx="752475" cy="495300"/>
          </a:xfrm>
          <a:prstGeom prst="rect">
            <a:avLst/>
          </a:prstGeom>
          <a:noFill/>
          <a:ln>
            <a:noFill/>
          </a:ln>
        </p:spPr>
      </p:pic>
      <p:sp>
        <p:nvSpPr>
          <p:cNvPr id="96" name="Google Shape;96;p16"/>
          <p:cNvSpPr txBox="1"/>
          <p:nvPr/>
        </p:nvSpPr>
        <p:spPr>
          <a:xfrm>
            <a:off x="579025" y="1803725"/>
            <a:ext cx="7677600" cy="102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Select one or more responses that best complete the statement or answer the question. Distractors, or incorrect answers, are response options that an examinee with incomplete knowledge or skill would likely choose. However, they are generally plausible responses that fit in the content area defined by the test objective.</a:t>
            </a:r>
            <a:endParaRPr/>
          </a:p>
        </p:txBody>
      </p:sp>
      <p:sp>
        <p:nvSpPr>
          <p:cNvPr id="97" name="Google Shape;97;p16"/>
          <p:cNvSpPr txBox="1"/>
          <p:nvPr/>
        </p:nvSpPr>
        <p:spPr>
          <a:xfrm>
            <a:off x="579025" y="2872525"/>
            <a:ext cx="6790200" cy="50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Unanswered questions are scored as incorrect; there is no penalty for guessing. </a:t>
            </a:r>
            <a:endParaRPr/>
          </a:p>
        </p:txBody>
      </p:sp>
      <p:sp>
        <p:nvSpPr>
          <p:cNvPr id="98" name="Google Shape;98;p16"/>
          <p:cNvSpPr txBox="1"/>
          <p:nvPr/>
        </p:nvSpPr>
        <p:spPr>
          <a:xfrm>
            <a:off x="579025" y="3478250"/>
            <a:ext cx="4331400" cy="50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Unscored content</a:t>
            </a:r>
            <a:endParaRPr/>
          </a:p>
        </p:txBody>
      </p:sp>
      <p:sp>
        <p:nvSpPr>
          <p:cNvPr id="99" name="Google Shape;99;p16"/>
          <p:cNvSpPr txBox="1"/>
          <p:nvPr/>
        </p:nvSpPr>
        <p:spPr>
          <a:xfrm>
            <a:off x="960025" y="3779175"/>
            <a:ext cx="7377900" cy="50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Your examination may include unscored items that are placed on the test to gather statistical information. These items are not identified on the form and do not affect your score.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p:nvPr/>
        </p:nvSpPr>
        <p:spPr>
          <a:xfrm>
            <a:off x="-179682" y="-308191"/>
            <a:ext cx="9647400" cy="1688700"/>
          </a:xfrm>
          <a:prstGeom prst="rect">
            <a:avLst/>
          </a:prstGeom>
          <a:solidFill>
            <a:srgbClr val="002645"/>
          </a:solidFill>
          <a:ln>
            <a:noFill/>
          </a:ln>
          <a:effectLst>
            <a:outerShdw blurRad="50800" rotWithShape="0" dir="5400000" dist="38100">
              <a:srgbClr val="000000">
                <a:alpha val="40000"/>
              </a:srgbClr>
            </a:outerShdw>
          </a:effectLst>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05" name="Google Shape;105;p17"/>
          <p:cNvSpPr/>
          <p:nvPr/>
        </p:nvSpPr>
        <p:spPr>
          <a:xfrm>
            <a:off x="228600" y="331700"/>
            <a:ext cx="8915400" cy="468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F2F2F2"/>
              </a:buClr>
              <a:buSzPts val="2600"/>
              <a:buFont typeface="Open Sans"/>
              <a:buNone/>
            </a:pPr>
            <a:r>
              <a:rPr b="1" lang="en" sz="2600">
                <a:solidFill>
                  <a:srgbClr val="F2F2F2"/>
                </a:solidFill>
                <a:latin typeface="Open Sans"/>
                <a:ea typeface="Open Sans"/>
                <a:cs typeface="Open Sans"/>
                <a:sym typeface="Open Sans"/>
              </a:rPr>
              <a:t>AWS Machine Learning Exam Results</a:t>
            </a:r>
            <a:endParaRPr sz="1100"/>
          </a:p>
        </p:txBody>
      </p:sp>
      <p:sp>
        <p:nvSpPr>
          <p:cNvPr id="106" name="Google Shape;106;p17"/>
          <p:cNvSpPr/>
          <p:nvPr/>
        </p:nvSpPr>
        <p:spPr>
          <a:xfrm>
            <a:off x="313771" y="843754"/>
            <a:ext cx="2789700" cy="34200"/>
          </a:xfrm>
          <a:prstGeom prst="rect">
            <a:avLst/>
          </a:prstGeom>
          <a:solidFill>
            <a:srgbClr val="DE6E2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07" name="Google Shape;107;p17"/>
          <p:cNvSpPr/>
          <p:nvPr/>
        </p:nvSpPr>
        <p:spPr>
          <a:xfrm>
            <a:off x="228600" y="952975"/>
            <a:ext cx="4144200" cy="3351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D9D9D9"/>
              </a:buClr>
              <a:buSzPts val="1700"/>
              <a:buFont typeface="Open Sans"/>
              <a:buNone/>
            </a:pPr>
            <a:r>
              <a:t/>
            </a:r>
            <a:endParaRPr sz="1100"/>
          </a:p>
        </p:txBody>
      </p:sp>
      <p:pic>
        <p:nvPicPr>
          <p:cNvPr id="108" name="Google Shape;108;p17"/>
          <p:cNvPicPr preferRelativeResize="0"/>
          <p:nvPr/>
        </p:nvPicPr>
        <p:blipFill>
          <a:blip r:embed="rId3">
            <a:alphaModFix/>
          </a:blip>
          <a:stretch>
            <a:fillRect/>
          </a:stretch>
        </p:blipFill>
        <p:spPr>
          <a:xfrm>
            <a:off x="8325525" y="4593059"/>
            <a:ext cx="752475" cy="495300"/>
          </a:xfrm>
          <a:prstGeom prst="rect">
            <a:avLst/>
          </a:prstGeom>
          <a:noFill/>
          <a:ln>
            <a:noFill/>
          </a:ln>
        </p:spPr>
      </p:pic>
      <p:sp>
        <p:nvSpPr>
          <p:cNvPr id="109" name="Google Shape;109;p17"/>
          <p:cNvSpPr txBox="1"/>
          <p:nvPr/>
        </p:nvSpPr>
        <p:spPr>
          <a:xfrm>
            <a:off x="488775" y="1675900"/>
            <a:ext cx="4331400" cy="42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Pass or fail</a:t>
            </a:r>
            <a:endParaRPr/>
          </a:p>
        </p:txBody>
      </p:sp>
      <p:sp>
        <p:nvSpPr>
          <p:cNvPr id="110" name="Google Shape;110;p17"/>
          <p:cNvSpPr txBox="1"/>
          <p:nvPr/>
        </p:nvSpPr>
        <p:spPr>
          <a:xfrm>
            <a:off x="488775" y="2717150"/>
            <a:ext cx="7836900" cy="591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Scaled scoring models are used to equate scores across multiple exam forms that may have slightly different difficulty levels. </a:t>
            </a:r>
            <a:endParaRPr/>
          </a:p>
        </p:txBody>
      </p:sp>
      <p:sp>
        <p:nvSpPr>
          <p:cNvPr id="111" name="Google Shape;111;p17"/>
          <p:cNvSpPr txBox="1"/>
          <p:nvPr/>
        </p:nvSpPr>
        <p:spPr>
          <a:xfrm>
            <a:off x="488775" y="3257550"/>
            <a:ext cx="7512300" cy="591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Your score report contains a table of classifications of your performance at each section level. </a:t>
            </a:r>
            <a:endParaRPr/>
          </a:p>
        </p:txBody>
      </p:sp>
      <p:sp>
        <p:nvSpPr>
          <p:cNvPr id="112" name="Google Shape;112;p17"/>
          <p:cNvSpPr txBox="1"/>
          <p:nvPr/>
        </p:nvSpPr>
        <p:spPr>
          <a:xfrm>
            <a:off x="819650" y="3775550"/>
            <a:ext cx="7181400" cy="50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a:t>
            </a:r>
            <a:r>
              <a:rPr lang="en"/>
              <a:t>esigned to provide general feedback concerning your examination performance.</a:t>
            </a:r>
            <a:endParaRPr/>
          </a:p>
        </p:txBody>
      </p:sp>
      <p:sp>
        <p:nvSpPr>
          <p:cNvPr id="113" name="Google Shape;113;p17"/>
          <p:cNvSpPr txBox="1"/>
          <p:nvPr/>
        </p:nvSpPr>
        <p:spPr>
          <a:xfrm>
            <a:off x="819650" y="4057900"/>
            <a:ext cx="7392000" cy="82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examination uses a compensatory scoring model, which means that you do not need to “pass” the individual sections, only the overall examination.</a:t>
            </a:r>
            <a:endParaRPr/>
          </a:p>
        </p:txBody>
      </p:sp>
      <p:sp>
        <p:nvSpPr>
          <p:cNvPr id="114" name="Google Shape;114;p17"/>
          <p:cNvSpPr txBox="1"/>
          <p:nvPr/>
        </p:nvSpPr>
        <p:spPr>
          <a:xfrm>
            <a:off x="819650" y="1915550"/>
            <a:ext cx="4331400" cy="33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Score between 100 and 1,000 </a:t>
            </a:r>
            <a:endParaRPr/>
          </a:p>
        </p:txBody>
      </p:sp>
      <p:sp>
        <p:nvSpPr>
          <p:cNvPr id="115" name="Google Shape;115;p17"/>
          <p:cNvSpPr txBox="1"/>
          <p:nvPr/>
        </p:nvSpPr>
        <p:spPr>
          <a:xfrm>
            <a:off x="819650" y="2158025"/>
            <a:ext cx="4331400" cy="50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Minimum passing score of 750</a:t>
            </a:r>
            <a:endParaRPr/>
          </a:p>
        </p:txBody>
      </p:sp>
      <p:sp>
        <p:nvSpPr>
          <p:cNvPr id="116" name="Google Shape;116;p17"/>
          <p:cNvSpPr txBox="1"/>
          <p:nvPr/>
        </p:nvSpPr>
        <p:spPr>
          <a:xfrm>
            <a:off x="819650" y="2395475"/>
            <a:ext cx="4331400" cy="33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Domains at fixed percentages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p:nvPr/>
        </p:nvSpPr>
        <p:spPr>
          <a:xfrm>
            <a:off x="-179682" y="-308191"/>
            <a:ext cx="9647400" cy="1688700"/>
          </a:xfrm>
          <a:prstGeom prst="rect">
            <a:avLst/>
          </a:prstGeom>
          <a:solidFill>
            <a:srgbClr val="002645"/>
          </a:solidFill>
          <a:ln>
            <a:noFill/>
          </a:ln>
          <a:effectLst>
            <a:outerShdw blurRad="50800" rotWithShape="0" dir="5400000" dist="38100">
              <a:srgbClr val="000000">
                <a:alpha val="40000"/>
              </a:srgbClr>
            </a:outerShdw>
          </a:effectLst>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2" name="Google Shape;122;p18"/>
          <p:cNvSpPr/>
          <p:nvPr/>
        </p:nvSpPr>
        <p:spPr>
          <a:xfrm>
            <a:off x="228600" y="331700"/>
            <a:ext cx="8915400" cy="468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F2F2F2"/>
              </a:buClr>
              <a:buSzPts val="2600"/>
              <a:buFont typeface="Open Sans"/>
              <a:buNone/>
            </a:pPr>
            <a:r>
              <a:rPr b="1" lang="en" sz="2600">
                <a:solidFill>
                  <a:srgbClr val="F2F2F2"/>
                </a:solidFill>
                <a:latin typeface="Open Sans"/>
                <a:ea typeface="Open Sans"/>
                <a:cs typeface="Open Sans"/>
                <a:sym typeface="Open Sans"/>
              </a:rPr>
              <a:t>AWS Machine Learning Exam Results</a:t>
            </a:r>
            <a:endParaRPr sz="1100"/>
          </a:p>
        </p:txBody>
      </p:sp>
      <p:sp>
        <p:nvSpPr>
          <p:cNvPr id="123" name="Google Shape;123;p18"/>
          <p:cNvSpPr/>
          <p:nvPr/>
        </p:nvSpPr>
        <p:spPr>
          <a:xfrm>
            <a:off x="313771" y="843754"/>
            <a:ext cx="2789700" cy="34200"/>
          </a:xfrm>
          <a:prstGeom prst="rect">
            <a:avLst/>
          </a:prstGeom>
          <a:solidFill>
            <a:srgbClr val="DE6E2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4" name="Google Shape;124;p18"/>
          <p:cNvSpPr/>
          <p:nvPr/>
        </p:nvSpPr>
        <p:spPr>
          <a:xfrm>
            <a:off x="228600" y="952975"/>
            <a:ext cx="4144200" cy="3351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rgbClr val="D9D9D9"/>
              </a:buClr>
              <a:buSzPts val="1700"/>
              <a:buFont typeface="Open Sans"/>
              <a:buNone/>
            </a:pPr>
            <a:r>
              <a:rPr lang="en" sz="1700">
                <a:solidFill>
                  <a:srgbClr val="D9D9D9"/>
                </a:solidFill>
                <a:latin typeface="Open Sans"/>
                <a:ea typeface="Open Sans"/>
                <a:cs typeface="Open Sans"/>
                <a:sym typeface="Open Sans"/>
              </a:rPr>
              <a:t>Results report</a:t>
            </a:r>
            <a:endParaRPr sz="1100">
              <a:solidFill>
                <a:schemeClr val="dk1"/>
              </a:solidFill>
            </a:endParaRPr>
          </a:p>
          <a:p>
            <a:pPr indent="0" lvl="0" marL="0" marR="0" rtl="0" algn="l">
              <a:lnSpc>
                <a:spcPct val="100000"/>
              </a:lnSpc>
              <a:spcBef>
                <a:spcPts val="0"/>
              </a:spcBef>
              <a:spcAft>
                <a:spcPts val="0"/>
              </a:spcAft>
              <a:buClr>
                <a:srgbClr val="D9D9D9"/>
              </a:buClr>
              <a:buSzPts val="1700"/>
              <a:buFont typeface="Open Sans"/>
              <a:buNone/>
            </a:pPr>
            <a:r>
              <a:t/>
            </a:r>
            <a:endParaRPr sz="1100"/>
          </a:p>
        </p:txBody>
      </p:sp>
      <p:pic>
        <p:nvPicPr>
          <p:cNvPr id="125" name="Google Shape;125;p18"/>
          <p:cNvPicPr preferRelativeResize="0"/>
          <p:nvPr/>
        </p:nvPicPr>
        <p:blipFill>
          <a:blip r:embed="rId3">
            <a:alphaModFix/>
          </a:blip>
          <a:stretch>
            <a:fillRect/>
          </a:stretch>
        </p:blipFill>
        <p:spPr>
          <a:xfrm>
            <a:off x="8325525" y="4593059"/>
            <a:ext cx="752475" cy="495300"/>
          </a:xfrm>
          <a:prstGeom prst="rect">
            <a:avLst/>
          </a:prstGeom>
          <a:noFill/>
          <a:ln>
            <a:noFill/>
          </a:ln>
        </p:spPr>
      </p:pic>
      <p:pic>
        <p:nvPicPr>
          <p:cNvPr id="126" name="Google Shape;126;p18"/>
          <p:cNvPicPr preferRelativeResize="0"/>
          <p:nvPr/>
        </p:nvPicPr>
        <p:blipFill>
          <a:blip r:embed="rId4">
            <a:alphaModFix/>
          </a:blip>
          <a:stretch>
            <a:fillRect/>
          </a:stretch>
        </p:blipFill>
        <p:spPr>
          <a:xfrm>
            <a:off x="2738788" y="1516950"/>
            <a:ext cx="3810476" cy="3384999"/>
          </a:xfrm>
          <a:prstGeom prst="rect">
            <a:avLst/>
          </a:prstGeom>
          <a:noFill/>
          <a:ln>
            <a:noFill/>
          </a:ln>
        </p:spPr>
      </p:pic>
      <p:pic>
        <p:nvPicPr>
          <p:cNvPr id="127" name="Google Shape;127;p18"/>
          <p:cNvPicPr preferRelativeResize="0"/>
          <p:nvPr/>
        </p:nvPicPr>
        <p:blipFill>
          <a:blip r:embed="rId5">
            <a:alphaModFix/>
          </a:blip>
          <a:stretch>
            <a:fillRect/>
          </a:stretch>
        </p:blipFill>
        <p:spPr>
          <a:xfrm>
            <a:off x="2862200" y="1440750"/>
            <a:ext cx="3483383" cy="3647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xit" presetID="10" presetSubtype="0">
                                  <p:stCondLst>
                                    <p:cond delay="0"/>
                                  </p:stCondLst>
                                  <p:childTnLst>
                                    <p:animEffect filter="fade" transition="out">
                                      <p:cBhvr>
                                        <p:cTn dur="1000"/>
                                        <p:tgtEl>
                                          <p:spTgt spid="126"/>
                                        </p:tgtEl>
                                      </p:cBhvr>
                                    </p:animEffect>
                                    <p:set>
                                      <p:cBhvr>
                                        <p:cTn dur="1" fill="hold">
                                          <p:stCondLst>
                                            <p:cond delay="1000"/>
                                          </p:stCondLst>
                                        </p:cTn>
                                        <p:tgtEl>
                                          <p:spTgt spid="12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