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be3a4b99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be3a4b99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e3a4b9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e3a4b9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be3a4b99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be3a4b99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be3a4b99b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be3a4b99b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be3a4b99b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be3a4b99b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be3a4b99b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be3a4b99b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be3a4b99b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be3a4b99b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hyperlink" Target="https://en.wikipedia.org/wiki/Training_data" TargetMode="External"/><Relationship Id="rId10" Type="http://schemas.openxmlformats.org/officeDocument/2006/relationships/hyperlink" Target="https://en.wikipedia.org/wiki/Mathematical_model" TargetMode="External"/><Relationship Id="rId13" Type="http://schemas.openxmlformats.org/officeDocument/2006/relationships/hyperlink" Target="https://en.wikipedia.org/wiki/Computer_vision" TargetMode="External"/><Relationship Id="rId12" Type="http://schemas.openxmlformats.org/officeDocument/2006/relationships/hyperlink" Target="https://en.wikipedia.org/wiki/Email_filterin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en.wikipedia.org/wiki/Branches_of_science" TargetMode="External"/><Relationship Id="rId9" Type="http://schemas.openxmlformats.org/officeDocument/2006/relationships/hyperlink" Target="https://en.wikipedia.org/wiki/Artificial_intelligence" TargetMode="External"/><Relationship Id="rId5" Type="http://schemas.openxmlformats.org/officeDocument/2006/relationships/hyperlink" Target="https://en.wikipedia.org/wiki/Algorithm" TargetMode="External"/><Relationship Id="rId6" Type="http://schemas.openxmlformats.org/officeDocument/2006/relationships/hyperlink" Target="https://en.wikipedia.org/wiki/Statistical_model" TargetMode="External"/><Relationship Id="rId7" Type="http://schemas.openxmlformats.org/officeDocument/2006/relationships/hyperlink" Target="https://en.wikipedia.org/wiki/Computer_systems" TargetMode="External"/><Relationship Id="rId8" Type="http://schemas.openxmlformats.org/officeDocument/2006/relationships/hyperlink" Target="https://en.wikipedia.org/wiki/Inferenc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www.draw.io/?page-id=5YGgX6B2qom4jHG0vAXH&amp;scale=auto#G1VQtql8oq4-YzUML3rf_NwE3qUYFmI-vF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s://www.draw.io/?page-id=EB2cu11uG-R8t9U7tdTX&amp;scale=auto#G1mi-WUKs3l8_SMwjyxpFpbJpC4zD1h2Tw" TargetMode="External"/><Relationship Id="rId7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deepmind.com/" TargetMode="External"/><Relationship Id="rId5" Type="http://schemas.openxmlformats.org/officeDocument/2006/relationships/hyperlink" Target="https://www.hiringlab.org/2018/03/01/demand-ai-talent-rise/" TargetMode="External"/><Relationship Id="rId6" Type="http://schemas.openxmlformats.org/officeDocument/2006/relationships/hyperlink" Target="https://www.techrepublic.com/article/here-are-the-10-most-in-demand-ai-skills-and-how-to-develop-them/" TargetMode="External"/><Relationship Id="rId7" Type="http://schemas.openxmlformats.org/officeDocument/2006/relationships/hyperlink" Target="https://www.gartner.com/newsroom/id/3837763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Specialty Certification Exam</a:t>
            </a:r>
            <a:endParaRPr sz="1100"/>
          </a:p>
        </p:txBody>
      </p:sp>
      <p:sp>
        <p:nvSpPr>
          <p:cNvPr id="56" name="Google Shape;56;p13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28600" y="952975"/>
            <a:ext cx="4144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What is Machine Learning — Wikipedia</a:t>
            </a:r>
            <a:endParaRPr sz="11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274725" y="1873950"/>
            <a:ext cx="75093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Font typeface="Georgia"/>
              <a:buChar char="❏"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“Machine learning (ML) is the 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scientific study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 of 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algorithms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 and 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statistical models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 that 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computer systems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 use to perform a specific task without using explicit instructions, relying on patterns and 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  <a:uFill>
                  <a:noFill/>
                </a:uFill>
                <a:hlinkClick r:id="rId8"/>
              </a:rPr>
              <a:t>inference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 instead.”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74725" y="2685725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❏"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It is seen as a subset of 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  <a:uFill>
                  <a:noFill/>
                </a:uFill>
                <a:hlinkClick r:id="rId9"/>
              </a:rPr>
              <a:t>artificial intelligence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350"/>
          </a:p>
        </p:txBody>
      </p:sp>
      <p:sp>
        <p:nvSpPr>
          <p:cNvPr id="61" name="Google Shape;61;p13"/>
          <p:cNvSpPr txBox="1"/>
          <p:nvPr/>
        </p:nvSpPr>
        <p:spPr>
          <a:xfrm>
            <a:off x="274725" y="3160000"/>
            <a:ext cx="75855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❏"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Machine learning algorithms build a 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  <a:uFill>
                  <a:noFill/>
                </a:uFill>
                <a:hlinkClick r:id="rId10"/>
              </a:rPr>
              <a:t>mathematical model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 based on sample data, known as "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  <a:uFill>
                  <a:noFill/>
                </a:uFill>
                <a:hlinkClick r:id="rId11"/>
              </a:rPr>
              <a:t>training data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", in order to make predictions or decisions without being explicitly programmed to perform the task.</a:t>
            </a:r>
            <a:endParaRPr sz="1350"/>
          </a:p>
        </p:txBody>
      </p:sp>
      <p:sp>
        <p:nvSpPr>
          <p:cNvPr id="62" name="Google Shape;62;p13"/>
          <p:cNvSpPr txBox="1"/>
          <p:nvPr/>
        </p:nvSpPr>
        <p:spPr>
          <a:xfrm>
            <a:off x="274725" y="4018575"/>
            <a:ext cx="74253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❏"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Machine learning algorithms are used in a wide variety of applications, such as 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  <a:uFill>
                  <a:noFill/>
                </a:uFill>
                <a:hlinkClick r:id="rId12"/>
              </a:rPr>
              <a:t>email filtering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 and 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  <a:uFill>
                  <a:noFill/>
                </a:uFill>
                <a:hlinkClick r:id="rId13"/>
              </a:rPr>
              <a:t>computer vision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, where it is difficult or infeasible to develop a conventional algorithm for effectively performing the task.</a:t>
            </a:r>
            <a:endParaRPr sz="135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Artificial Intelligence vs Machine Learning</a:t>
            </a:r>
            <a:endParaRPr sz="1100"/>
          </a:p>
        </p:txBody>
      </p:sp>
      <p:sp>
        <p:nvSpPr>
          <p:cNvPr id="69" name="Google Shape;69;p14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228599" y="952975"/>
            <a:ext cx="3510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Which are we talking about?</a:t>
            </a:r>
            <a:endParaRPr sz="11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313775" y="1564775"/>
            <a:ext cx="54249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❏"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is Artificial Intelligence?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14"/>
          <p:cNvSpPr txBox="1"/>
          <p:nvPr/>
        </p:nvSpPr>
        <p:spPr>
          <a:xfrm rot="660229">
            <a:off x="1323995" y="3911138"/>
            <a:ext cx="5120646" cy="6180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“I visualize a time when we will be to robots what dogs are to humans, and I’m rooting for the machines.” —Claude Shannon</a:t>
            </a:r>
            <a:endParaRPr/>
          </a:p>
        </p:txBody>
      </p:sp>
      <p:pic>
        <p:nvPicPr>
          <p:cNvPr id="74" name="Google Shape;74;p1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59998">
            <a:off x="3290055" y="2303597"/>
            <a:ext cx="1519002" cy="151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600001">
            <a:off x="3130192" y="2003025"/>
            <a:ext cx="1691958" cy="16886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 rot="-599968">
            <a:off x="828887" y="3676252"/>
            <a:ext cx="7486220" cy="691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“You have to talk about 'The Terminator' if you're talking about artificial intelligence. I actually think that that's way off. I don't think that an artificially intelligent system that has superhuman intelligence will be violent. I do think that it will disrupt our culture.” —Gray Scott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Artificial Intelligence on AWS</a:t>
            </a:r>
            <a:endParaRPr sz="1100"/>
          </a:p>
        </p:txBody>
      </p:sp>
      <p:sp>
        <p:nvSpPr>
          <p:cNvPr id="83" name="Google Shape;83;p15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228599" y="952975"/>
            <a:ext cx="3510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AWS Artificial Intelligence Services</a:t>
            </a:r>
            <a:endParaRPr sz="1100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3962" y="1717635"/>
            <a:ext cx="4129824" cy="282214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Machine Learning</a:t>
            </a: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 on AWS</a:t>
            </a:r>
            <a:endParaRPr sz="1100"/>
          </a:p>
        </p:txBody>
      </p:sp>
      <p:sp>
        <p:nvSpPr>
          <p:cNvPr id="93" name="Google Shape;93;p16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228599" y="952975"/>
            <a:ext cx="3510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</a:t>
            </a: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Services</a:t>
            </a:r>
            <a:endParaRPr sz="1100"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625" y="1548159"/>
            <a:ext cx="4193976" cy="34581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6"/>
          <p:cNvGrpSpPr/>
          <p:nvPr/>
        </p:nvGrpSpPr>
        <p:grpSpPr>
          <a:xfrm>
            <a:off x="465525" y="1732052"/>
            <a:ext cx="7083326" cy="3090400"/>
            <a:chOff x="465525" y="1732052"/>
            <a:chExt cx="7083326" cy="3090400"/>
          </a:xfrm>
        </p:grpSpPr>
        <p:pic>
          <p:nvPicPr>
            <p:cNvPr id="98" name="Google Shape;98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5525" y="1732052"/>
              <a:ext cx="7083326" cy="3090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6"/>
            <p:cNvSpPr txBox="1"/>
            <p:nvPr/>
          </p:nvSpPr>
          <p:spPr>
            <a:xfrm>
              <a:off x="808925" y="1961250"/>
              <a:ext cx="2930100" cy="36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666666"/>
                  </a:solidFill>
                </a:rPr>
                <a:t>Amazon SageMaker Ground Truth</a:t>
              </a:r>
              <a:endParaRPr sz="1000">
                <a:solidFill>
                  <a:srgbClr val="666666"/>
                </a:solidFill>
              </a:endParaRPr>
            </a:p>
          </p:txBody>
        </p:sp>
      </p:grpSp>
      <p:grpSp>
        <p:nvGrpSpPr>
          <p:cNvPr id="100" name="Google Shape;100;p16"/>
          <p:cNvGrpSpPr/>
          <p:nvPr/>
        </p:nvGrpSpPr>
        <p:grpSpPr>
          <a:xfrm>
            <a:off x="313775" y="1998947"/>
            <a:ext cx="8289075" cy="2661677"/>
            <a:chOff x="313775" y="1998947"/>
            <a:chExt cx="8289075" cy="2661677"/>
          </a:xfrm>
        </p:grpSpPr>
        <p:pic>
          <p:nvPicPr>
            <p:cNvPr id="101" name="Google Shape;101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3775" y="1998947"/>
              <a:ext cx="8289075" cy="26616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6"/>
            <p:cNvSpPr txBox="1"/>
            <p:nvPr/>
          </p:nvSpPr>
          <p:spPr>
            <a:xfrm>
              <a:off x="836000" y="2228325"/>
              <a:ext cx="4395600" cy="5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666666"/>
                  </a:solidFill>
                </a:rPr>
                <a:t>Amazon SageMaker Neo</a:t>
              </a:r>
              <a:endParaRPr sz="1000">
                <a:solidFill>
                  <a:srgbClr val="666666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Machine Learning Demand</a:t>
            </a:r>
            <a:endParaRPr sz="1100"/>
          </a:p>
        </p:txBody>
      </p:sp>
      <p:sp>
        <p:nvSpPr>
          <p:cNvPr id="109" name="Google Shape;109;p17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228599" y="952975"/>
            <a:ext cx="3510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AWS Skills — CIO Magazine</a:t>
            </a:r>
            <a:endParaRPr sz="1100"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274725" y="1492950"/>
            <a:ext cx="77688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350"/>
              <a:buFont typeface="Georgia"/>
              <a:buChar char="❏"/>
            </a:pPr>
            <a:r>
              <a:rPr b="1" lang="en" sz="1700">
                <a:solidFill>
                  <a:srgbClr val="28272A"/>
                </a:solidFill>
                <a:highlight>
                  <a:srgbClr val="FFFFFF"/>
                </a:highlight>
              </a:rPr>
              <a:t>Machine learning to remain most in-demand AI skill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366425" y="2271800"/>
            <a:ext cx="84249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Georgia"/>
              <a:buChar char="❏"/>
            </a:pPr>
            <a:r>
              <a:rPr lang="en" sz="1100">
                <a:solidFill>
                  <a:srgbClr val="4E4242"/>
                </a:solidFill>
                <a:highlight>
                  <a:schemeClr val="lt1"/>
                </a:highlight>
              </a:rPr>
              <a:t>Machine learning today is used for image identification and classification at scale, consumer-driven chatbots, NLP and voice search, lead prediction, and more advanced neural networks, like Google’s </a:t>
            </a:r>
            <a:r>
              <a:rPr lang="en" sz="1100">
                <a:solidFill>
                  <a:srgbClr val="4D9E99"/>
                </a:solidFill>
                <a:highlight>
                  <a:schemeClr val="lt1"/>
                </a:highlight>
                <a:uFill>
                  <a:noFill/>
                </a:uFill>
                <a:hlinkClick r:id="rId4"/>
              </a:rPr>
              <a:t>DeepMind</a:t>
            </a:r>
            <a:r>
              <a:rPr lang="en" sz="1100">
                <a:solidFill>
                  <a:srgbClr val="4E4242"/>
                </a:solidFill>
                <a:highlight>
                  <a:schemeClr val="lt1"/>
                </a:highlight>
              </a:rPr>
              <a:t> network. The applications for and uses of machine learning are just now becoming realized, but employer demand for talent with ML skills has already risen dramatically.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320625" y="3241200"/>
            <a:ext cx="8218800" cy="1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Georgia"/>
              <a:buChar char="❏"/>
            </a:pPr>
            <a:r>
              <a:rPr lang="en" sz="1100">
                <a:solidFill>
                  <a:srgbClr val="4E4242"/>
                </a:solidFill>
                <a:highlight>
                  <a:schemeClr val="lt1"/>
                </a:highlight>
              </a:rPr>
              <a:t>Over the past three years alone the number of AI-related job postings on Indeed has increased by 119 percent, according to the platform’s latest </a:t>
            </a:r>
            <a:r>
              <a:rPr lang="en" sz="1100">
                <a:solidFill>
                  <a:srgbClr val="4D9E99"/>
                </a:solidFill>
                <a:highlight>
                  <a:schemeClr val="lt1"/>
                </a:highlight>
                <a:uFill>
                  <a:noFill/>
                </a:uFill>
                <a:hlinkClick r:id="rId5"/>
              </a:rPr>
              <a:t>AI talent report</a:t>
            </a:r>
            <a:r>
              <a:rPr lang="en" sz="1100">
                <a:solidFill>
                  <a:srgbClr val="4E4242"/>
                </a:solidFill>
                <a:highlight>
                  <a:schemeClr val="lt1"/>
                </a:highlight>
              </a:rPr>
              <a:t>. The machine learning engineer role was cited as the third most in-demand AI job of the moment with machine learning ranked as the </a:t>
            </a:r>
            <a:r>
              <a:rPr lang="en" sz="1100">
                <a:solidFill>
                  <a:srgbClr val="4D9E99"/>
                </a:solidFill>
                <a:highlight>
                  <a:schemeClr val="lt1"/>
                </a:highlight>
                <a:uFill>
                  <a:noFill/>
                </a:uFill>
                <a:hlinkClick r:id="rId6"/>
              </a:rPr>
              <a:t>most in-demand AI skill</a:t>
            </a:r>
            <a:r>
              <a:rPr lang="en" sz="1100">
                <a:solidFill>
                  <a:srgbClr val="4E4242"/>
                </a:solidFill>
                <a:highlight>
                  <a:schemeClr val="lt1"/>
                </a:highlight>
              </a:rPr>
              <a:t>. With AI projected to create 2.3 million jobs by 2020, according to a </a:t>
            </a:r>
            <a:r>
              <a:rPr lang="en" sz="1100">
                <a:solidFill>
                  <a:srgbClr val="4D9E99"/>
                </a:solidFill>
                <a:highlight>
                  <a:schemeClr val="lt1"/>
                </a:highlight>
                <a:uFill>
                  <a:noFill/>
                </a:uFill>
                <a:hlinkClick r:id="rId7"/>
              </a:rPr>
              <a:t>Gartner report</a:t>
            </a:r>
            <a:r>
              <a:rPr lang="en" sz="1100">
                <a:solidFill>
                  <a:srgbClr val="4E4242"/>
                </a:solidFill>
                <a:highlight>
                  <a:schemeClr val="lt1"/>
                </a:highlight>
              </a:rPr>
              <a:t>, I think it’s safe to assume that machine learning will remain an in-demand skill for the foreseeable future.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Machine Learning Platform of Choice</a:t>
            </a:r>
            <a:endParaRPr sz="1100"/>
          </a:p>
        </p:txBody>
      </p:sp>
      <p:sp>
        <p:nvSpPr>
          <p:cNvPr id="121" name="Google Shape;121;p18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228599" y="952975"/>
            <a:ext cx="3510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AWS </a:t>
            </a:r>
            <a:endParaRPr sz="1100"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228600" y="1622100"/>
            <a:ext cx="77688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350"/>
              <a:buChar char="❏"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Most widely used machine learning platform in the industry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975" y="2357875"/>
            <a:ext cx="6534854" cy="24348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Specialty Certification Exam</a:t>
            </a:r>
            <a:endParaRPr sz="1100"/>
          </a:p>
        </p:txBody>
      </p:sp>
      <p:sp>
        <p:nvSpPr>
          <p:cNvPr id="132" name="Google Shape;132;p19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228599" y="952975"/>
            <a:ext cx="3510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Why Should</a:t>
            </a: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You Take It?</a:t>
            </a:r>
            <a:endParaRPr sz="1100"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228600" y="1622100"/>
            <a:ext cx="79599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350"/>
              <a:buFont typeface="Georgia"/>
              <a:buChar char="❏"/>
            </a:pPr>
            <a:r>
              <a:rPr lang="en" sz="1350">
                <a:solidFill>
                  <a:srgbClr val="232F3E"/>
                </a:solidFill>
              </a:rPr>
              <a:t>The AWS Certified Machine Learning - Specialty certification is intended for individuals who perform a development or data science role. It validates a candidate's ability to design, implement, deploy, and maintain machine learning (ML) solutions for given business problems.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228600" y="2701825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232F3E"/>
              </a:buClr>
              <a:buSzPts val="1350"/>
              <a:buChar char="❏"/>
            </a:pPr>
            <a:r>
              <a:rPr lang="en" sz="1350">
                <a:solidFill>
                  <a:srgbClr val="232F3E"/>
                </a:solidFill>
              </a:rPr>
              <a:t>Abilities Validated by the Certification</a:t>
            </a:r>
            <a:endParaRPr sz="1350"/>
          </a:p>
        </p:txBody>
      </p:sp>
      <p:sp>
        <p:nvSpPr>
          <p:cNvPr id="137" name="Google Shape;137;p19"/>
          <p:cNvSpPr txBox="1"/>
          <p:nvPr/>
        </p:nvSpPr>
        <p:spPr>
          <a:xfrm>
            <a:off x="717225" y="3214525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❏"/>
            </a:pPr>
            <a:r>
              <a:rPr lang="en" sz="1050">
                <a:solidFill>
                  <a:srgbClr val="333333"/>
                </a:solidFill>
              </a:rPr>
              <a:t>Select and justify the appropriate ML approach for a given business problem</a:t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717225" y="3651025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❏"/>
            </a:pPr>
            <a:r>
              <a:rPr lang="en" sz="1050">
                <a:solidFill>
                  <a:srgbClr val="333333"/>
                </a:solidFill>
              </a:rPr>
              <a:t>Identify appropriate AWS services to implement ML solutions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717225" y="4004150"/>
            <a:ext cx="51741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❏"/>
            </a:pPr>
            <a:r>
              <a:rPr lang="en" sz="1050">
                <a:solidFill>
                  <a:srgbClr val="333333"/>
                </a:solidFill>
              </a:rPr>
              <a:t>Design and implement scalable, cost-optimized, reliable, and secure ML solutions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