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ee61c9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ee61c9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ee61c92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ee61c92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ee61c9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ee61c9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ee61c92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ee61c92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ee61c92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ee61c92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ee61c92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ee61c92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ee61c92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bee61c92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ee61c92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ee61c92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ee61c92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ee61c9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ee61c92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ee61c92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hyperlink" Target="https://deepmind.com/" TargetMode="External"/><Relationship Id="rId5" Type="http://schemas.openxmlformats.org/officeDocument/2006/relationships/hyperlink" Target="https://www.hiringlab.org/2018/03/01/demand-ai-talent-rise/" TargetMode="External"/><Relationship Id="rId6" Type="http://schemas.openxmlformats.org/officeDocument/2006/relationships/hyperlink" Target="https://www.techrepublic.com/article/here-are-the-10-most-in-demand-ai-skills-and-how-to-develop-them/" TargetMode="External"/><Relationship Id="rId7" Type="http://schemas.openxmlformats.org/officeDocument/2006/relationships/hyperlink" Target="https://www.gartner.com/newsroom/id/38377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56" name="Google Shape;56;p13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Welcome</a:t>
            </a:r>
            <a:endParaRPr sz="11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150" y="1544109"/>
            <a:ext cx="6433698" cy="345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AWS Machine Learning Specialty Certification Exam</a:t>
            </a:r>
            <a:endParaRPr sz="1100"/>
          </a:p>
        </p:txBody>
      </p:sp>
      <p:sp>
        <p:nvSpPr>
          <p:cNvPr id="166" name="Google Shape;166;p22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Crush It!</a:t>
            </a:r>
            <a:endParaRPr sz="1100"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925" y="1540534"/>
            <a:ext cx="3458191" cy="345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Recommended Prior Experience</a:t>
            </a:r>
            <a:endParaRPr sz="1100"/>
          </a:p>
        </p:txBody>
      </p:sp>
      <p:sp>
        <p:nvSpPr>
          <p:cNvPr id="66" name="Google Shape;66;p14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Knowledge and </a:t>
            </a: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Expertise</a:t>
            </a:r>
            <a:endParaRPr sz="11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413" y="1499284"/>
            <a:ext cx="5499179" cy="345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Machine Learning Exam Course Structure</a:t>
            </a:r>
            <a:endParaRPr sz="1100"/>
          </a:p>
        </p:txBody>
      </p:sp>
      <p:sp>
        <p:nvSpPr>
          <p:cNvPr id="76" name="Google Shape;76;p15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High Level Sections</a:t>
            </a:r>
            <a:endParaRPr sz="11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5"/>
          <p:cNvGrpSpPr/>
          <p:nvPr/>
        </p:nvGrpSpPr>
        <p:grpSpPr>
          <a:xfrm>
            <a:off x="2155723" y="1521702"/>
            <a:ext cx="4631677" cy="3252423"/>
            <a:chOff x="2155723" y="1521702"/>
            <a:chExt cx="4631677" cy="3252423"/>
          </a:xfrm>
        </p:grpSpPr>
        <p:pic>
          <p:nvPicPr>
            <p:cNvPr id="80" name="Google Shape;8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01425" y="1521702"/>
              <a:ext cx="4341150" cy="2757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55723" y="4278825"/>
              <a:ext cx="4631677" cy="495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Machine Learning Services</a:t>
            </a:r>
            <a:endParaRPr sz="1100"/>
          </a:p>
        </p:txBody>
      </p:sp>
      <p:sp>
        <p:nvSpPr>
          <p:cNvPr id="88" name="Google Shape;88;p16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Powerful Machine Learning Platform</a:t>
            </a:r>
            <a:endParaRPr sz="11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1630159"/>
            <a:ext cx="7129446" cy="345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738" y="1531825"/>
            <a:ext cx="7132321" cy="345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713" y="1501275"/>
            <a:ext cx="7132321" cy="345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Machine Learning Exam </a:t>
            </a:r>
            <a:endParaRPr sz="1100"/>
          </a:p>
        </p:txBody>
      </p:sp>
      <p:sp>
        <p:nvSpPr>
          <p:cNvPr id="100" name="Google Shape;100;p17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Take the Test with Confidence</a:t>
            </a:r>
            <a:endParaRPr sz="11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687" y="1502384"/>
            <a:ext cx="3346637" cy="345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Machine Learning Exam Blueprint</a:t>
            </a:r>
            <a:endParaRPr sz="1100"/>
          </a:p>
        </p:txBody>
      </p:sp>
      <p:sp>
        <p:nvSpPr>
          <p:cNvPr id="110" name="Google Shape;110;p18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All Sections Covered</a:t>
            </a:r>
            <a:endParaRPr sz="11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525" y="1456700"/>
            <a:ext cx="6661654" cy="2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612125" y="3909525"/>
            <a:ext cx="27897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Identify and implement data-ingestion and data-transformation solutions</a:t>
            </a:r>
            <a:endParaRPr sz="900"/>
          </a:p>
        </p:txBody>
      </p:sp>
      <p:sp>
        <p:nvSpPr>
          <p:cNvPr id="115" name="Google Shape;115;p18"/>
          <p:cNvSpPr txBox="1"/>
          <p:nvPr/>
        </p:nvSpPr>
        <p:spPr>
          <a:xfrm>
            <a:off x="2558700" y="3643900"/>
            <a:ext cx="2254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Sanitize and prepare data for modeling</a:t>
            </a:r>
            <a:endParaRPr sz="900"/>
          </a:p>
        </p:txBody>
      </p:sp>
      <p:sp>
        <p:nvSpPr>
          <p:cNvPr id="116" name="Google Shape;116;p18"/>
          <p:cNvSpPr txBox="1"/>
          <p:nvPr/>
        </p:nvSpPr>
        <p:spPr>
          <a:xfrm>
            <a:off x="2546825" y="4023075"/>
            <a:ext cx="2254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Perform feature engineering</a:t>
            </a:r>
            <a:endParaRPr sz="900"/>
          </a:p>
        </p:txBody>
      </p:sp>
      <p:sp>
        <p:nvSpPr>
          <p:cNvPr id="117" name="Google Shape;117;p18"/>
          <p:cNvSpPr txBox="1"/>
          <p:nvPr/>
        </p:nvSpPr>
        <p:spPr>
          <a:xfrm>
            <a:off x="2546834" y="4282750"/>
            <a:ext cx="2254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Analyze and visualize data for machine learning</a:t>
            </a:r>
            <a:endParaRPr sz="900"/>
          </a:p>
        </p:txBody>
      </p:sp>
      <p:sp>
        <p:nvSpPr>
          <p:cNvPr id="118" name="Google Shape;118;p18"/>
          <p:cNvSpPr txBox="1"/>
          <p:nvPr/>
        </p:nvSpPr>
        <p:spPr>
          <a:xfrm>
            <a:off x="4040149" y="3643900"/>
            <a:ext cx="2586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Frame business problems as machine learning problems</a:t>
            </a:r>
            <a:endParaRPr sz="900"/>
          </a:p>
        </p:txBody>
      </p:sp>
      <p:sp>
        <p:nvSpPr>
          <p:cNvPr id="119" name="Google Shape;119;p18"/>
          <p:cNvSpPr txBox="1"/>
          <p:nvPr/>
        </p:nvSpPr>
        <p:spPr>
          <a:xfrm>
            <a:off x="4027301" y="3946875"/>
            <a:ext cx="2586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Select the appropriate model(s) for a given machine learning problem</a:t>
            </a:r>
            <a:endParaRPr sz="900"/>
          </a:p>
        </p:txBody>
      </p:sp>
      <p:sp>
        <p:nvSpPr>
          <p:cNvPr id="120" name="Google Shape;120;p18"/>
          <p:cNvSpPr txBox="1"/>
          <p:nvPr/>
        </p:nvSpPr>
        <p:spPr>
          <a:xfrm>
            <a:off x="4040151" y="4282750"/>
            <a:ext cx="2586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Train machine learning models</a:t>
            </a:r>
            <a:endParaRPr sz="900"/>
          </a:p>
        </p:txBody>
      </p:sp>
      <p:sp>
        <p:nvSpPr>
          <p:cNvPr id="121" name="Google Shape;121;p18"/>
          <p:cNvSpPr txBox="1"/>
          <p:nvPr/>
        </p:nvSpPr>
        <p:spPr>
          <a:xfrm>
            <a:off x="4040150" y="4518375"/>
            <a:ext cx="2586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Perform hyperparameter optimization</a:t>
            </a:r>
            <a:endParaRPr sz="900"/>
          </a:p>
        </p:txBody>
      </p:sp>
      <p:sp>
        <p:nvSpPr>
          <p:cNvPr id="122" name="Google Shape;122;p18"/>
          <p:cNvSpPr txBox="1"/>
          <p:nvPr/>
        </p:nvSpPr>
        <p:spPr>
          <a:xfrm>
            <a:off x="4040150" y="4770650"/>
            <a:ext cx="25866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Evaluate machine learning models</a:t>
            </a:r>
            <a:endParaRPr sz="900"/>
          </a:p>
        </p:txBody>
      </p:sp>
      <p:sp>
        <p:nvSpPr>
          <p:cNvPr id="123" name="Google Shape;123;p18"/>
          <p:cNvSpPr txBox="1"/>
          <p:nvPr/>
        </p:nvSpPr>
        <p:spPr>
          <a:xfrm>
            <a:off x="612125" y="3618400"/>
            <a:ext cx="2995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Create data repositories for machine learning</a:t>
            </a:r>
            <a:endParaRPr sz="900"/>
          </a:p>
        </p:txBody>
      </p:sp>
      <p:sp>
        <p:nvSpPr>
          <p:cNvPr id="124" name="Google Shape;124;p18"/>
          <p:cNvSpPr txBox="1"/>
          <p:nvPr/>
        </p:nvSpPr>
        <p:spPr>
          <a:xfrm>
            <a:off x="5653226" y="3657250"/>
            <a:ext cx="3424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Build machine learning solutions for performance, availability, scalability, resiliency, and fault tolerance</a:t>
            </a:r>
            <a:endParaRPr sz="900"/>
          </a:p>
        </p:txBody>
      </p:sp>
      <p:sp>
        <p:nvSpPr>
          <p:cNvPr id="125" name="Google Shape;125;p18"/>
          <p:cNvSpPr txBox="1"/>
          <p:nvPr/>
        </p:nvSpPr>
        <p:spPr>
          <a:xfrm>
            <a:off x="5653226" y="4011075"/>
            <a:ext cx="3424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Recommend and implement the appropriate machine learning services and features for a given problem</a:t>
            </a:r>
            <a:endParaRPr sz="900"/>
          </a:p>
        </p:txBody>
      </p:sp>
      <p:sp>
        <p:nvSpPr>
          <p:cNvPr id="126" name="Google Shape;126;p18"/>
          <p:cNvSpPr txBox="1"/>
          <p:nvPr/>
        </p:nvSpPr>
        <p:spPr>
          <a:xfrm>
            <a:off x="5653226" y="4376500"/>
            <a:ext cx="3424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Apply basic AWS security practices to machine learning solutions</a:t>
            </a:r>
            <a:endParaRPr sz="900"/>
          </a:p>
        </p:txBody>
      </p:sp>
      <p:sp>
        <p:nvSpPr>
          <p:cNvPr id="127" name="Google Shape;127;p18"/>
          <p:cNvSpPr txBox="1"/>
          <p:nvPr/>
        </p:nvSpPr>
        <p:spPr>
          <a:xfrm>
            <a:off x="5653225" y="4668950"/>
            <a:ext cx="2789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Deploy and operationalize machine learning solutions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Assumed Machine Learning Knowledge</a:t>
            </a:r>
            <a:endParaRPr sz="1100"/>
          </a:p>
        </p:txBody>
      </p:sp>
      <p:sp>
        <p:nvSpPr>
          <p:cNvPr id="134" name="Google Shape;134;p19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Recommended Knowledge</a:t>
            </a:r>
            <a:endParaRPr sz="11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150" y="1525284"/>
            <a:ext cx="2847689" cy="345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Assumed </a:t>
            </a: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Machine Learning Knowledge</a:t>
            </a:r>
            <a:endParaRPr sz="1100"/>
          </a:p>
        </p:txBody>
      </p:sp>
      <p:sp>
        <p:nvSpPr>
          <p:cNvPr id="144" name="Google Shape;144;p20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Hands-on Experience</a:t>
            </a:r>
            <a:endParaRPr sz="11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863" y="1440759"/>
            <a:ext cx="6104313" cy="3458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-179682" y="-308191"/>
            <a:ext cx="9647400" cy="1688700"/>
          </a:xfrm>
          <a:prstGeom prst="rect">
            <a:avLst/>
          </a:prstGeom>
          <a:solidFill>
            <a:srgbClr val="002645"/>
          </a:soli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228600" y="331700"/>
            <a:ext cx="8915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600"/>
              <a:buFont typeface="Open Sans"/>
              <a:buNone/>
            </a:pPr>
            <a:r>
              <a:rPr b="1" lang="en" sz="2600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Machine Learning Specialists in High Demand</a:t>
            </a:r>
            <a:endParaRPr sz="1100"/>
          </a:p>
        </p:txBody>
      </p:sp>
      <p:sp>
        <p:nvSpPr>
          <p:cNvPr id="154" name="Google Shape;154;p21"/>
          <p:cNvSpPr/>
          <p:nvPr/>
        </p:nvSpPr>
        <p:spPr>
          <a:xfrm>
            <a:off x="313771" y="843754"/>
            <a:ext cx="2789700" cy="34200"/>
          </a:xfrm>
          <a:prstGeom prst="rect">
            <a:avLst/>
          </a:prstGeom>
          <a:solidFill>
            <a:srgbClr val="DE6E2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228600" y="952975"/>
            <a:ext cx="4144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pen Sans"/>
              <a:buNone/>
            </a:pPr>
            <a:r>
              <a:rPr lang="en" sz="1700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CIO Magazine</a:t>
            </a:r>
            <a:endParaRPr sz="1100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525" y="4593059"/>
            <a:ext cx="752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274725" y="1721550"/>
            <a:ext cx="77688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50"/>
              <a:buFont typeface="Georgia"/>
              <a:buChar char="❏"/>
            </a:pPr>
            <a:r>
              <a:rPr b="1" lang="en" sz="1700">
                <a:solidFill>
                  <a:srgbClr val="28272A"/>
                </a:solidFill>
                <a:highlight>
                  <a:srgbClr val="FFFFFF"/>
                </a:highlight>
              </a:rPr>
              <a:t>Machine learning to remain most in-demand AI skill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366425" y="2500400"/>
            <a:ext cx="84249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Georgia"/>
              <a:buChar char="❏"/>
            </a:pPr>
            <a:r>
              <a:rPr lang="en" sz="1100">
                <a:solidFill>
                  <a:srgbClr val="4E4242"/>
                </a:solidFill>
                <a:highlight>
                  <a:srgbClr val="FFFFFF"/>
                </a:highlight>
              </a:rPr>
              <a:t>Machine learning today is used for image identification and classification at scale, consumer-driven chatbots, NLP and voice search, lead prediction, and more advanced neural networks, like Google’s </a:t>
            </a:r>
            <a:r>
              <a:rPr lang="en" sz="1100">
                <a:solidFill>
                  <a:srgbClr val="4D9E99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DeepMind</a:t>
            </a:r>
            <a:r>
              <a:rPr lang="en" sz="1100">
                <a:solidFill>
                  <a:srgbClr val="4E4242"/>
                </a:solidFill>
                <a:highlight>
                  <a:srgbClr val="FFFFFF"/>
                </a:highlight>
              </a:rPr>
              <a:t> network. The applications for and uses of machine learning are just now becoming realized, but employer demand for talent with ML skills has already risen dramatically.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320625" y="3469800"/>
            <a:ext cx="82188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Georgia"/>
              <a:buChar char="❏"/>
            </a:pPr>
            <a:r>
              <a:rPr lang="en" sz="1100">
                <a:solidFill>
                  <a:srgbClr val="4E4242"/>
                </a:solidFill>
                <a:highlight>
                  <a:srgbClr val="FFFFFF"/>
                </a:highlight>
              </a:rPr>
              <a:t>Over the past three years alone the number of AI-related job postings on Indeed has increased by 119 percent, according to the platform’s latest </a:t>
            </a:r>
            <a:r>
              <a:rPr lang="en" sz="1100">
                <a:solidFill>
                  <a:srgbClr val="4D9E99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AI talent report</a:t>
            </a:r>
            <a:r>
              <a:rPr lang="en" sz="1100">
                <a:solidFill>
                  <a:srgbClr val="4E4242"/>
                </a:solidFill>
                <a:highlight>
                  <a:srgbClr val="FFFFFF"/>
                </a:highlight>
              </a:rPr>
              <a:t>. The machine learning engineer role was cited as the third most in-demand AI job of the moment with machine learning ranked as the </a:t>
            </a:r>
            <a:r>
              <a:rPr lang="en" sz="1100">
                <a:solidFill>
                  <a:srgbClr val="4D9E99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most in-demand AI skill</a:t>
            </a:r>
            <a:r>
              <a:rPr lang="en" sz="1100">
                <a:solidFill>
                  <a:srgbClr val="4E4242"/>
                </a:solidFill>
                <a:highlight>
                  <a:srgbClr val="FFFFFF"/>
                </a:highlight>
              </a:rPr>
              <a:t>. With AI projected to create 2.3 million jobs by 2020, according to a </a:t>
            </a:r>
            <a:r>
              <a:rPr lang="en" sz="1100">
                <a:solidFill>
                  <a:srgbClr val="4D9E99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Gartner report</a:t>
            </a:r>
            <a:r>
              <a:rPr lang="en" sz="1100">
                <a:solidFill>
                  <a:srgbClr val="4E4242"/>
                </a:solidFill>
                <a:highlight>
                  <a:srgbClr val="FFFFFF"/>
                </a:highlight>
              </a:rPr>
              <a:t>, I think it’s safe to assume that machine learning will remain an in-demand skill for the foreseeable future.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