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bf5eebc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bf5eebc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bf5eebc6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bf5eebc6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bf5eebc6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bf5eebc6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bf5eebc6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bf5eebc6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bf5eebc6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bf5eebc6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bf5eebc6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bf5eebc6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bf5eebc6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bf5eebc6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bf5eebc6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bf5eebc6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5.png"/><Relationship Id="rId7" Type="http://schemas.openxmlformats.org/officeDocument/2006/relationships/image" Target="../media/image18.pn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6.png"/><Relationship Id="rId7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17.png"/><Relationship Id="rId5" Type="http://schemas.openxmlformats.org/officeDocument/2006/relationships/image" Target="../media/image12.png"/><Relationship Id="rId6" Type="http://schemas.openxmlformats.org/officeDocument/2006/relationships/image" Target="../media/image2.png"/><Relationship Id="rId7" Type="http://schemas.openxmlformats.org/officeDocument/2006/relationships/image" Target="../media/image8.png"/><Relationship Id="rId8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Machine Learning Specialty Certification Exam</a:t>
            </a:r>
            <a:endParaRPr sz="1100"/>
          </a:p>
        </p:txBody>
      </p:sp>
      <p:sp>
        <p:nvSpPr>
          <p:cNvPr id="56" name="Google Shape;56;p13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228600" y="952975"/>
            <a:ext cx="4144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Course Outline</a:t>
            </a:r>
            <a:endParaRPr sz="1100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9863" y="1499984"/>
            <a:ext cx="6108313" cy="3458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Machine Learning Foundational Concepts</a:t>
            </a:r>
            <a:endParaRPr sz="1100"/>
          </a:p>
        </p:txBody>
      </p:sp>
      <p:sp>
        <p:nvSpPr>
          <p:cNvPr id="66" name="Google Shape;66;p14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228600" y="952975"/>
            <a:ext cx="4144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Terminology</a:t>
            </a:r>
            <a:endParaRPr sz="1100"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 rot="-2400506">
            <a:off x="511916" y="1793417"/>
            <a:ext cx="1833410" cy="3890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Algorithm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" name="Google Shape;70;p14"/>
          <p:cNvSpPr txBox="1"/>
          <p:nvPr/>
        </p:nvSpPr>
        <p:spPr>
          <a:xfrm rot="1559354">
            <a:off x="2533211" y="1747403"/>
            <a:ext cx="1121400" cy="388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Model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1" name="Google Shape;71;p14"/>
          <p:cNvSpPr txBox="1"/>
          <p:nvPr/>
        </p:nvSpPr>
        <p:spPr>
          <a:xfrm rot="899535">
            <a:off x="1707504" y="2667231"/>
            <a:ext cx="1674602" cy="3888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Inference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2" name="Google Shape;72;p14"/>
          <p:cNvSpPr txBox="1"/>
          <p:nvPr/>
        </p:nvSpPr>
        <p:spPr>
          <a:xfrm rot="3301835">
            <a:off x="3851963" y="2377217"/>
            <a:ext cx="1121717" cy="3890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GPU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" name="Google Shape;73;p14"/>
          <p:cNvSpPr txBox="1"/>
          <p:nvPr/>
        </p:nvSpPr>
        <p:spPr>
          <a:xfrm rot="-2341918">
            <a:off x="3510767" y="3730049"/>
            <a:ext cx="2438096" cy="3888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Transformer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4" name="Google Shape;74;p14"/>
          <p:cNvSpPr txBox="1"/>
          <p:nvPr/>
        </p:nvSpPr>
        <p:spPr>
          <a:xfrm rot="-2341918">
            <a:off x="5830467" y="3050649"/>
            <a:ext cx="2438096" cy="3888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Data Streams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5" name="Google Shape;75;p14"/>
          <p:cNvSpPr txBox="1"/>
          <p:nvPr/>
        </p:nvSpPr>
        <p:spPr>
          <a:xfrm rot="1259338">
            <a:off x="409497" y="3807961"/>
            <a:ext cx="3457401" cy="388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Confusion Matrix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6" name="Google Shape;76;p14"/>
          <p:cNvSpPr txBox="1"/>
          <p:nvPr/>
        </p:nvSpPr>
        <p:spPr>
          <a:xfrm rot="-369799">
            <a:off x="5811045" y="2333691"/>
            <a:ext cx="2897649" cy="3888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One-Hot-Encoding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7" name="Google Shape;77;p14"/>
          <p:cNvSpPr txBox="1"/>
          <p:nvPr/>
        </p:nvSpPr>
        <p:spPr>
          <a:xfrm rot="-369617">
            <a:off x="5881225" y="4179339"/>
            <a:ext cx="1635444" cy="3888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XGBoost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8" name="Google Shape;78;p14"/>
          <p:cNvSpPr txBox="1"/>
          <p:nvPr/>
        </p:nvSpPr>
        <p:spPr>
          <a:xfrm rot="-369656">
            <a:off x="3978737" y="2957859"/>
            <a:ext cx="2350878" cy="3888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Blazing Text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9" name="Google Shape;79;p14"/>
          <p:cNvSpPr txBox="1"/>
          <p:nvPr/>
        </p:nvSpPr>
        <p:spPr>
          <a:xfrm rot="535831">
            <a:off x="3552681" y="1658865"/>
            <a:ext cx="3055339" cy="3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Random Cut Forest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Machine Learning Data Engineering Concepts</a:t>
            </a:r>
            <a:endParaRPr sz="1100"/>
          </a:p>
        </p:txBody>
      </p:sp>
      <p:sp>
        <p:nvSpPr>
          <p:cNvPr id="86" name="Google Shape;86;p15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228600" y="952975"/>
            <a:ext cx="4144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t/>
            </a:r>
            <a:endParaRPr sz="1100"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460275" y="1726025"/>
            <a:ext cx="6627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Basic data engineering concepts and terminology</a:t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460275" y="2095258"/>
            <a:ext cx="6627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Creating data repositories for machine learning</a:t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460275" y="2464500"/>
            <a:ext cx="46008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Identifying</a:t>
            </a:r>
            <a:r>
              <a:rPr lang="en"/>
              <a:t> and implementing data-ingestion and data-transformation solutions</a:t>
            </a: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460275" y="3062325"/>
            <a:ext cx="71430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AWS data migration services and tools</a:t>
            </a:r>
            <a:endParaRPr/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625" y="1946325"/>
            <a:ext cx="1704975" cy="1504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3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Machine Learning </a:t>
            </a:r>
            <a:r>
              <a:rPr b="1" lang="en" sz="23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Exploratory</a:t>
            </a:r>
            <a:r>
              <a:rPr b="1" lang="en" sz="23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 Data Analysis Concepts</a:t>
            </a:r>
            <a:endParaRPr sz="2300"/>
          </a:p>
        </p:txBody>
      </p:sp>
      <p:sp>
        <p:nvSpPr>
          <p:cNvPr id="100" name="Google Shape;100;p16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228600" y="952975"/>
            <a:ext cx="4144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t/>
            </a:r>
            <a:endParaRPr sz="1100"/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/>
        </p:nvSpPr>
        <p:spPr>
          <a:xfrm>
            <a:off x="460275" y="1726025"/>
            <a:ext cx="6627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Basic data analysis concepts and terminology</a:t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460275" y="2068875"/>
            <a:ext cx="6627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Kinesis Data Streams</a:t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460275" y="2411725"/>
            <a:ext cx="71430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Kinesis Data Firehose</a:t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460275" y="2754575"/>
            <a:ext cx="71430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Kinesis Video Streams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460275" y="3097425"/>
            <a:ext cx="71430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Kinesis Data Analytics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460275" y="3440275"/>
            <a:ext cx="71430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Sanitize and prepare data for modeling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460275" y="3783125"/>
            <a:ext cx="71430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Feature engineering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460275" y="4125975"/>
            <a:ext cx="71430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Visualize data for machine learning</a:t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7700" y="1549359"/>
            <a:ext cx="1019175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6200" y="2194634"/>
            <a:ext cx="1019175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2797134"/>
            <a:ext cx="1019175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04300" y="2880334"/>
            <a:ext cx="1019175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79300" y="3566013"/>
            <a:ext cx="1543050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4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Machine Learning Modeling Concepts</a:t>
            </a:r>
            <a:endParaRPr sz="2400"/>
          </a:p>
        </p:txBody>
      </p:sp>
      <p:sp>
        <p:nvSpPr>
          <p:cNvPr id="122" name="Google Shape;122;p17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228600" y="952975"/>
            <a:ext cx="4144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t/>
            </a:r>
            <a:endParaRPr sz="1100"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460275" y="2030825"/>
            <a:ext cx="6627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Select the appropriate model(s) for a given machine learning problem</a:t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460275" y="2373675"/>
            <a:ext cx="6627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Train machine learning models</a:t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460275" y="2716525"/>
            <a:ext cx="71430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Tune and optimize hyperparameters</a:t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460275" y="3059375"/>
            <a:ext cx="71430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Evaluate effectiveness of machine learning models</a:t>
            </a:r>
            <a:endParaRPr/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9075" y="1824650"/>
            <a:ext cx="111442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0875" y="2373675"/>
            <a:ext cx="102870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6838" y="2716513"/>
            <a:ext cx="916633" cy="92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58500" y="3471475"/>
            <a:ext cx="69532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4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Machine Learning Algorithm Concepts</a:t>
            </a:r>
            <a:endParaRPr sz="2400"/>
          </a:p>
        </p:txBody>
      </p:sp>
      <p:sp>
        <p:nvSpPr>
          <p:cNvPr id="139" name="Google Shape;139;p18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228600" y="952975"/>
            <a:ext cx="4144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t/>
            </a:r>
            <a:endParaRPr sz="1100"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/>
        </p:nvSpPr>
        <p:spPr>
          <a:xfrm>
            <a:off x="460275" y="1726025"/>
            <a:ext cx="6627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Basic algorithm concepts</a:t>
            </a:r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460275" y="2068875"/>
            <a:ext cx="6627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Types of algorithms</a:t>
            </a:r>
            <a:endParaRPr/>
          </a:p>
        </p:txBody>
      </p:sp>
      <p:sp>
        <p:nvSpPr>
          <p:cNvPr id="144" name="Google Shape;144;p18"/>
          <p:cNvSpPr txBox="1"/>
          <p:nvPr/>
        </p:nvSpPr>
        <p:spPr>
          <a:xfrm>
            <a:off x="874450" y="2380175"/>
            <a:ext cx="4740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Regression</a:t>
            </a:r>
            <a:endParaRPr sz="1100"/>
          </a:p>
        </p:txBody>
      </p:sp>
      <p:sp>
        <p:nvSpPr>
          <p:cNvPr id="145" name="Google Shape;145;p18"/>
          <p:cNvSpPr txBox="1"/>
          <p:nvPr/>
        </p:nvSpPr>
        <p:spPr>
          <a:xfrm>
            <a:off x="874450" y="2634275"/>
            <a:ext cx="4740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Clustering</a:t>
            </a:r>
            <a:endParaRPr sz="1100"/>
          </a:p>
        </p:txBody>
      </p:sp>
      <p:sp>
        <p:nvSpPr>
          <p:cNvPr id="146" name="Google Shape;146;p18"/>
          <p:cNvSpPr txBox="1"/>
          <p:nvPr/>
        </p:nvSpPr>
        <p:spPr>
          <a:xfrm>
            <a:off x="874450" y="2888375"/>
            <a:ext cx="4740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Classification</a:t>
            </a:r>
            <a:endParaRPr sz="1100"/>
          </a:p>
        </p:txBody>
      </p:sp>
      <p:sp>
        <p:nvSpPr>
          <p:cNvPr id="147" name="Google Shape;147;p18"/>
          <p:cNvSpPr txBox="1"/>
          <p:nvPr/>
        </p:nvSpPr>
        <p:spPr>
          <a:xfrm>
            <a:off x="874450" y="3142475"/>
            <a:ext cx="4740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Image Analysis</a:t>
            </a:r>
            <a:endParaRPr sz="1100"/>
          </a:p>
        </p:txBody>
      </p:sp>
      <p:sp>
        <p:nvSpPr>
          <p:cNvPr id="148" name="Google Shape;148;p18"/>
          <p:cNvSpPr txBox="1"/>
          <p:nvPr/>
        </p:nvSpPr>
        <p:spPr>
          <a:xfrm>
            <a:off x="874450" y="3396575"/>
            <a:ext cx="4740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Anomaly Detection</a:t>
            </a:r>
            <a:endParaRPr sz="1100"/>
          </a:p>
        </p:txBody>
      </p:sp>
      <p:sp>
        <p:nvSpPr>
          <p:cNvPr id="149" name="Google Shape;149;p18"/>
          <p:cNvSpPr txBox="1"/>
          <p:nvPr/>
        </p:nvSpPr>
        <p:spPr>
          <a:xfrm>
            <a:off x="874450" y="3650675"/>
            <a:ext cx="4740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Text Analysis</a:t>
            </a:r>
            <a:endParaRPr sz="1100"/>
          </a:p>
        </p:txBody>
      </p:sp>
      <p:sp>
        <p:nvSpPr>
          <p:cNvPr id="150" name="Google Shape;150;p18"/>
          <p:cNvSpPr txBox="1"/>
          <p:nvPr/>
        </p:nvSpPr>
        <p:spPr>
          <a:xfrm>
            <a:off x="874450" y="3904775"/>
            <a:ext cx="4740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Reinforcement Learning</a:t>
            </a:r>
            <a:endParaRPr sz="1100"/>
          </a:p>
        </p:txBody>
      </p:sp>
      <p:sp>
        <p:nvSpPr>
          <p:cNvPr id="151" name="Google Shape;151;p18"/>
          <p:cNvSpPr txBox="1"/>
          <p:nvPr/>
        </p:nvSpPr>
        <p:spPr>
          <a:xfrm>
            <a:off x="874450" y="4158875"/>
            <a:ext cx="4740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Forecasting</a:t>
            </a:r>
            <a:endParaRPr sz="1100"/>
          </a:p>
        </p:txBody>
      </p:sp>
      <p:pic>
        <p:nvPicPr>
          <p:cNvPr id="152" name="Google Shape;15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4525" y="2070623"/>
            <a:ext cx="815623" cy="635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3475" y="2776163"/>
            <a:ext cx="815625" cy="635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34850" y="3009975"/>
            <a:ext cx="75247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85900" y="3546138"/>
            <a:ext cx="650775" cy="5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56600" y="3904775"/>
            <a:ext cx="974073" cy="5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81125" y="4315575"/>
            <a:ext cx="1142418" cy="63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1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Machine Learning Implementation and Operations  Concepts</a:t>
            </a:r>
            <a:endParaRPr sz="2100"/>
          </a:p>
        </p:txBody>
      </p:sp>
      <p:sp>
        <p:nvSpPr>
          <p:cNvPr id="164" name="Google Shape;164;p19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228600" y="952975"/>
            <a:ext cx="4144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t/>
            </a:r>
            <a:endParaRPr sz="1100"/>
          </a:p>
        </p:txBody>
      </p:sp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9"/>
          <p:cNvSpPr txBox="1"/>
          <p:nvPr/>
        </p:nvSpPr>
        <p:spPr>
          <a:xfrm>
            <a:off x="460275" y="1726025"/>
            <a:ext cx="6627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Modeling concepts</a:t>
            </a:r>
            <a:endParaRPr/>
          </a:p>
        </p:txBody>
      </p:sp>
      <p:sp>
        <p:nvSpPr>
          <p:cNvPr id="168" name="Google Shape;168;p19"/>
          <p:cNvSpPr txBox="1"/>
          <p:nvPr/>
        </p:nvSpPr>
        <p:spPr>
          <a:xfrm>
            <a:off x="460275" y="2088325"/>
            <a:ext cx="6627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</a:t>
            </a:r>
            <a:r>
              <a:rPr lang="en"/>
              <a:t>uilding machine learning solutions that are performant available </a:t>
            </a:r>
            <a:r>
              <a:rPr lang="en"/>
              <a:t>scalable</a:t>
            </a:r>
            <a:r>
              <a:rPr lang="en"/>
              <a:t> resilient and fault tolerant</a:t>
            </a:r>
            <a:endParaRPr/>
          </a:p>
        </p:txBody>
      </p:sp>
      <p:sp>
        <p:nvSpPr>
          <p:cNvPr id="169" name="Google Shape;169;p19"/>
          <p:cNvSpPr txBox="1"/>
          <p:nvPr/>
        </p:nvSpPr>
        <p:spPr>
          <a:xfrm>
            <a:off x="460275" y="2603025"/>
            <a:ext cx="6627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</a:t>
            </a:r>
            <a:r>
              <a:rPr lang="en"/>
              <a:t>ecommending and implementing the appropriate machine learning services and features for a given problem,</a:t>
            </a:r>
            <a:endParaRPr/>
          </a:p>
        </p:txBody>
      </p:sp>
      <p:sp>
        <p:nvSpPr>
          <p:cNvPr id="170" name="Google Shape;170;p19"/>
          <p:cNvSpPr txBox="1"/>
          <p:nvPr/>
        </p:nvSpPr>
        <p:spPr>
          <a:xfrm>
            <a:off x="460275" y="3117725"/>
            <a:ext cx="6627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</a:t>
            </a:r>
            <a:r>
              <a:rPr lang="en"/>
              <a:t>pplying AWS security best practices to your machine learning solutions</a:t>
            </a:r>
            <a:endParaRPr/>
          </a:p>
        </p:txBody>
      </p:sp>
      <p:sp>
        <p:nvSpPr>
          <p:cNvPr id="171" name="Google Shape;171;p19"/>
          <p:cNvSpPr txBox="1"/>
          <p:nvPr/>
        </p:nvSpPr>
        <p:spPr>
          <a:xfrm>
            <a:off x="460275" y="3480025"/>
            <a:ext cx="6627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</a:t>
            </a:r>
            <a:r>
              <a:rPr lang="en"/>
              <a:t>eploying and operationalizing your machine learning solutions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0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1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Machine Learning Course Summary and Exam Tips</a:t>
            </a:r>
            <a:endParaRPr sz="2100"/>
          </a:p>
        </p:txBody>
      </p:sp>
      <p:sp>
        <p:nvSpPr>
          <p:cNvPr id="178" name="Google Shape;178;p20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228600" y="952975"/>
            <a:ext cx="4144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t/>
            </a:r>
            <a:endParaRPr sz="1100"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0"/>
          <p:cNvSpPr txBox="1"/>
          <p:nvPr/>
        </p:nvSpPr>
        <p:spPr>
          <a:xfrm>
            <a:off x="460275" y="1726025"/>
            <a:ext cx="6627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Course summary</a:t>
            </a:r>
            <a:endParaRPr/>
          </a:p>
        </p:txBody>
      </p:sp>
      <p:sp>
        <p:nvSpPr>
          <p:cNvPr id="182" name="Google Shape;182;p20"/>
          <p:cNvSpPr txBox="1"/>
          <p:nvPr/>
        </p:nvSpPr>
        <p:spPr>
          <a:xfrm>
            <a:off x="460275" y="2164525"/>
            <a:ext cx="6627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Exam day details and tips</a:t>
            </a:r>
            <a:endParaRPr/>
          </a:p>
        </p:txBody>
      </p:sp>
      <p:sp>
        <p:nvSpPr>
          <p:cNvPr id="183" name="Google Shape;183;p20"/>
          <p:cNvSpPr txBox="1"/>
          <p:nvPr/>
        </p:nvSpPr>
        <p:spPr>
          <a:xfrm>
            <a:off x="460275" y="2603025"/>
            <a:ext cx="6627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Section quiz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