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OpenSans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b42dacd0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8b42dacd0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b42dacd0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8b42dacd0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b42dacd0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8b42dacd0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b42dacd0d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8b42dacd0d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b42dacd0d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8b42dacd0d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b42dacd0d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8b42dacd0d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TWO_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_COLUMN_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_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TITLE_AND_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_ONLY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_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app.diagrams.net/?page-id=AJnySFGagGsLU8BHgs9D&amp;scale=auto#G1BvVxsF3zRSW325lxJCVbRcpu27_siUS7" TargetMode="External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app.diagrams.net/?page-id=AJnySFGagGsLU8BHgs9D&amp;scale=auto#G1BvVxsF3zRSW325lxJCVbRcpu27_siUS7" TargetMode="External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app.diagrams.net/?page-id=AJnySFGagGsLU8BHgs9D&amp;scale=auto#G1BvVxsF3zRSW325lxJCVbRcpu27_siUS7" TargetMode="External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app.diagrams.net/?page-id=AJnySFGagGsLU8BHgs9D&amp;scale=auto#G1BvVxsF3zRSW325lxJCVbRcpu27_siUS7" TargetMode="External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app.diagrams.net/?page-id=bRdytvW7QrbQ1nPKFVY8&amp;scale=auto#G1fzwN0KNE3MiZPGNuUame_PwjCzI1Owon" TargetMode="External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app.diagrams.net/?page-id=K8whCkTToxiSVFoj7GX5&amp;scale=auto#G1cT-SrTZ1l2PbpBPS2eOhW3dPc56yRpVb" TargetMode="External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5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Machine Learning - Data Engineering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5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5"/>
          <p:cNvSpPr/>
          <p:nvPr/>
        </p:nvSpPr>
        <p:spPr>
          <a:xfrm>
            <a:off x="228600" y="952975"/>
            <a:ext cx="523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Fault Tolerance and Persistence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5"/>
          <p:cNvSpPr txBox="1"/>
          <p:nvPr/>
        </p:nvSpPr>
        <p:spPr>
          <a:xfrm>
            <a:off x="708850" y="15846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Fault </a:t>
            </a:r>
            <a:r>
              <a:rPr lang="en">
                <a:solidFill>
                  <a:schemeClr val="dk1"/>
                </a:solidFill>
              </a:rPr>
              <a:t>tolerance</a:t>
            </a:r>
            <a:r>
              <a:rPr lang="en">
                <a:solidFill>
                  <a:schemeClr val="dk1"/>
                </a:solidFill>
              </a:rPr>
              <a:t> and persistence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5"/>
          <p:cNvSpPr txBox="1"/>
          <p:nvPr/>
        </p:nvSpPr>
        <p:spPr>
          <a:xfrm>
            <a:off x="861250" y="18894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Kinesis Data Streams data collection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25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7575" y="2300774"/>
            <a:ext cx="5040724" cy="9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6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Machine Learning - Data Engineering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6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6"/>
          <p:cNvSpPr/>
          <p:nvPr/>
        </p:nvSpPr>
        <p:spPr>
          <a:xfrm>
            <a:off x="228600" y="952975"/>
            <a:ext cx="6029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Fault Tolerance and Persistence</a:t>
            </a: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 - Kinesis Producer Library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6"/>
          <p:cNvSpPr txBox="1"/>
          <p:nvPr/>
        </p:nvSpPr>
        <p:spPr>
          <a:xfrm>
            <a:off x="708850" y="15846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Fault tolerance and persistence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6"/>
          <p:cNvSpPr txBox="1"/>
          <p:nvPr/>
        </p:nvSpPr>
        <p:spPr>
          <a:xfrm>
            <a:off x="861250" y="18894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Kinesis Data Streams data collection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6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7575" y="2300774"/>
            <a:ext cx="5040724" cy="99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6"/>
          <p:cNvSpPr txBox="1"/>
          <p:nvPr/>
        </p:nvSpPr>
        <p:spPr>
          <a:xfrm>
            <a:off x="1166050" y="32610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300">
                <a:solidFill>
                  <a:srgbClr val="313537"/>
                </a:solidFill>
                <a:highlight>
                  <a:srgbClr val="FFFFFF"/>
                </a:highlight>
              </a:rPr>
              <a:t>KPL can send multiple records per write to the stream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6"/>
          <p:cNvSpPr txBox="1"/>
          <p:nvPr/>
        </p:nvSpPr>
        <p:spPr>
          <a:xfrm>
            <a:off x="1166050" y="35658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300">
                <a:solidFill>
                  <a:srgbClr val="313537"/>
                </a:solidFill>
                <a:highlight>
                  <a:srgbClr val="FFFFFF"/>
                </a:highlight>
              </a:rPr>
              <a:t>Has buffer for retries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6"/>
          <p:cNvSpPr txBox="1"/>
          <p:nvPr/>
        </p:nvSpPr>
        <p:spPr>
          <a:xfrm>
            <a:off x="1166050" y="38706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300">
                <a:solidFill>
                  <a:srgbClr val="313537"/>
                </a:solidFill>
                <a:highlight>
                  <a:srgbClr val="FFFFFF"/>
                </a:highlight>
              </a:rPr>
              <a:t>If one record fails, the other records in the multiple-record set are still processed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7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Machine Learning - Data Engineering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7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7"/>
          <p:cNvSpPr/>
          <p:nvPr/>
        </p:nvSpPr>
        <p:spPr>
          <a:xfrm>
            <a:off x="228600" y="952975"/>
            <a:ext cx="7027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Fault Tolerance and Persistence</a:t>
            </a: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 - Kinesis Data Streams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7"/>
          <p:cNvSpPr txBox="1"/>
          <p:nvPr/>
        </p:nvSpPr>
        <p:spPr>
          <a:xfrm>
            <a:off x="708850" y="15846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Fault tolerance and persistence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7"/>
          <p:cNvSpPr txBox="1"/>
          <p:nvPr/>
        </p:nvSpPr>
        <p:spPr>
          <a:xfrm>
            <a:off x="861250" y="18894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Kinesis Data Streams data collection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7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7575" y="2300774"/>
            <a:ext cx="5040724" cy="99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7"/>
          <p:cNvSpPr txBox="1"/>
          <p:nvPr/>
        </p:nvSpPr>
        <p:spPr>
          <a:xfrm>
            <a:off x="1166050" y="32610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300">
                <a:solidFill>
                  <a:srgbClr val="313537"/>
                </a:solidFill>
                <a:highlight>
                  <a:srgbClr val="FFFFFF"/>
                </a:highlight>
              </a:rPr>
              <a:t>Synchronous replication - 3 AZs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7"/>
          <p:cNvSpPr txBox="1"/>
          <p:nvPr/>
        </p:nvSpPr>
        <p:spPr>
          <a:xfrm>
            <a:off x="1166050" y="35658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300">
                <a:solidFill>
                  <a:srgbClr val="313537"/>
                </a:solidFill>
                <a:highlight>
                  <a:srgbClr val="FFFFFF"/>
                </a:highlight>
              </a:rPr>
              <a:t>Data retained for up to 24 hours - can extend to 7 days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8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Machine Learning - Data Engineering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8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8"/>
          <p:cNvSpPr/>
          <p:nvPr/>
        </p:nvSpPr>
        <p:spPr>
          <a:xfrm>
            <a:off x="228600" y="952975"/>
            <a:ext cx="6429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Fault Tolerance and Persistence</a:t>
            </a: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 - Kinesis Consumer Library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8"/>
          <p:cNvSpPr txBox="1"/>
          <p:nvPr/>
        </p:nvSpPr>
        <p:spPr>
          <a:xfrm>
            <a:off x="708850" y="15846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Fault tolerance and persistence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8"/>
          <p:cNvSpPr txBox="1"/>
          <p:nvPr/>
        </p:nvSpPr>
        <p:spPr>
          <a:xfrm>
            <a:off x="861250" y="18132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Kinesis Data Streams data collection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8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7575" y="2148374"/>
            <a:ext cx="5040724" cy="99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8"/>
          <p:cNvSpPr txBox="1"/>
          <p:nvPr/>
        </p:nvSpPr>
        <p:spPr>
          <a:xfrm>
            <a:off x="1166050" y="31086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300">
                <a:solidFill>
                  <a:srgbClr val="313537"/>
                </a:solidFill>
                <a:highlight>
                  <a:srgbClr val="FFFFFF"/>
                </a:highlight>
              </a:rPr>
              <a:t>Processes the data from the data stream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1166050" y="33372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300">
                <a:solidFill>
                  <a:srgbClr val="313537"/>
                </a:solidFill>
                <a:highlight>
                  <a:srgbClr val="FFFFFF"/>
                </a:highlight>
              </a:rPr>
              <a:t>Checkpointing using DynamoDB to keep track of records that have been read from the Kinesis Stream shard.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1166050" y="37944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300">
                <a:solidFill>
                  <a:srgbClr val="313537"/>
                </a:solidFill>
                <a:highlight>
                  <a:srgbClr val="FFFFFF"/>
                </a:highlight>
              </a:rPr>
              <a:t>If KCL worker fails, a new KCL can resume using the checkpoint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861250" y="40992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❏"/>
            </a:pPr>
            <a:r>
              <a:rPr lang="en" sz="1300">
                <a:solidFill>
                  <a:srgbClr val="FF0000"/>
                </a:solidFill>
                <a:highlight>
                  <a:srgbClr val="FFFFFF"/>
                </a:highlight>
              </a:rPr>
              <a:t>Key Points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8"/>
          <p:cNvSpPr txBox="1"/>
          <p:nvPr/>
        </p:nvSpPr>
        <p:spPr>
          <a:xfrm>
            <a:off x="1166050" y="43278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❏"/>
            </a:pPr>
            <a:r>
              <a:rPr lang="en" sz="1300">
                <a:solidFill>
                  <a:srgbClr val="FF0000"/>
                </a:solidFill>
                <a:highlight>
                  <a:srgbClr val="FFFFFF"/>
                </a:highlight>
              </a:rPr>
              <a:t>DynamoDb tables created for you for checkpointing are named using the KCL name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1166050" y="45564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❏"/>
            </a:pPr>
            <a:r>
              <a:rPr lang="en" sz="1300">
                <a:solidFill>
                  <a:srgbClr val="FF0000"/>
                </a:solidFill>
                <a:highlight>
                  <a:srgbClr val="FFFFFF"/>
                </a:highlight>
              </a:rPr>
              <a:t>May experience DynamoDB provisioned throughput exceptions if too many shards or frequent checkpointing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9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Machine Learning - Data Engineering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9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9"/>
          <p:cNvSpPr/>
          <p:nvPr/>
        </p:nvSpPr>
        <p:spPr>
          <a:xfrm>
            <a:off x="228600" y="952975"/>
            <a:ext cx="73758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Fault Tolerance and Persistence</a:t>
            </a: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 - Kinesis Producer Alternatives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9"/>
          <p:cNvSpPr txBox="1"/>
          <p:nvPr/>
        </p:nvSpPr>
        <p:spPr>
          <a:xfrm>
            <a:off x="708850" y="15846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Two alternative to produce your streaming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9"/>
          <p:cNvSpPr txBox="1"/>
          <p:nvPr/>
        </p:nvSpPr>
        <p:spPr>
          <a:xfrm>
            <a:off x="861250" y="18894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Kinesis Agent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29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3900" y="1548750"/>
            <a:ext cx="4167700" cy="3501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0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Machine Learning - Data Engineering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0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30"/>
          <p:cNvSpPr/>
          <p:nvPr/>
        </p:nvSpPr>
        <p:spPr>
          <a:xfrm>
            <a:off x="228600" y="952975"/>
            <a:ext cx="73758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Fault Tolerance and Persistence</a:t>
            </a: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 - Kinesis Producer Alternatives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0"/>
          <p:cNvSpPr txBox="1"/>
          <p:nvPr/>
        </p:nvSpPr>
        <p:spPr>
          <a:xfrm>
            <a:off x="708850" y="15846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Two alternative to produce your streaming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0"/>
          <p:cNvSpPr txBox="1"/>
          <p:nvPr/>
        </p:nvSpPr>
        <p:spPr>
          <a:xfrm>
            <a:off x="861250" y="18894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Kinesis API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30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4385" y="2224575"/>
            <a:ext cx="4773692" cy="101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0"/>
          <p:cNvSpPr txBox="1"/>
          <p:nvPr/>
        </p:nvSpPr>
        <p:spPr>
          <a:xfrm>
            <a:off x="1166050" y="32610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Use when you need fastest processing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0"/>
          <p:cNvSpPr txBox="1"/>
          <p:nvPr/>
        </p:nvSpPr>
        <p:spPr>
          <a:xfrm>
            <a:off x="1470850" y="35658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Avoid RecordMaxBufferedTime of the KPL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