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7e883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7e883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7e8830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7e8830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7e8830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7e8830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7e88301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7e8830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7e88301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7e88301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7e88301c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7e88301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7e88301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7e88301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7e88301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7e88301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7e88301c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7e88301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YfggPuKZ_acVZC-yPa2F&amp;scale=auto#G12nHEwbtmmxlXLVjYYCqDV_0mEpDklHKC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 the Machine Learning Cycle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438" y="1440750"/>
            <a:ext cx="5248073" cy="36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Seven steps of data preparation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Seven</a:t>
            </a:r>
            <a:r>
              <a:rPr lang="en"/>
              <a:t> steps to prepare you data for use in a machine learning model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007150" y="195412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Gather your data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007150" y="2358104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en"/>
              <a:t>Handle missing data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007150" y="2762083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3"/>
            </a:pPr>
            <a:r>
              <a:rPr lang="en"/>
              <a:t>Feature extraction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007150" y="3166063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en"/>
              <a:t>Decide which features are important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07150" y="3570042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5"/>
            </a:pPr>
            <a:r>
              <a:rPr lang="en"/>
              <a:t>Encode categorical values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007150" y="3974021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6"/>
            </a:pPr>
            <a:r>
              <a:rPr lang="en"/>
              <a:t>Numeric feature engineering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007150" y="43780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7"/>
            </a:pPr>
            <a:r>
              <a:rPr lang="en"/>
              <a:t>Split your data into training and testing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One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Gather Data</a:t>
            </a:r>
            <a:endParaRPr sz="11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Gather data for the problem at hand 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95575" y="18370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Gather unique data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800075" y="21002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Publicly available data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82550" y="23591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Kaggle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982550" y="2644883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Reddit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982550" y="2930617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Google Dataset Search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82550" y="32163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UCI Machine Learning Repository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573" y="1576825"/>
            <a:ext cx="4297974" cy="2819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63" y="1576825"/>
            <a:ext cx="3543813" cy="2971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747" y="1669425"/>
            <a:ext cx="4146676" cy="2857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6575" y="2123951"/>
            <a:ext cx="4585502" cy="2094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5"/>
          <p:cNvSpPr txBox="1"/>
          <p:nvPr/>
        </p:nvSpPr>
        <p:spPr>
          <a:xfrm>
            <a:off x="795575" y="35592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Scrape HTML pages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982550" y="38329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Beautiful Soup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94" y="1742513"/>
            <a:ext cx="3882833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Two</a:t>
            </a:r>
            <a:endParaRPr sz="1100"/>
          </a:p>
        </p:txBody>
      </p:sp>
      <p:sp>
        <p:nvSpPr>
          <p:cNvPr id="106" name="Google Shape;106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Handle Missing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 sz="11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Several approaches to the problem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53725" y="18435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Null value replacement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853725" y="2109633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Mode/median/average value replacement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53725" y="2375692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Remove the entire record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853725" y="26417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Model-based imputation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060800" y="28618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Regression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60800" y="308640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K-Nearest Neighbors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060800" y="33109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Deep Learning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56725" y="36140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Interpolation / Extrapolation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56725" y="39132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Forward filling / Backward filling 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56725" y="42124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Hot deck imputation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654" y="1899439"/>
            <a:ext cx="3831571" cy="217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Three</a:t>
            </a:r>
            <a:endParaRPr sz="1100"/>
          </a:p>
        </p:txBody>
      </p:sp>
      <p:sp>
        <p:nvSpPr>
          <p:cNvPr id="127" name="Google Shape;127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Feature Extraction</a:t>
            </a:r>
            <a:endParaRPr sz="11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AKA Dimensionality Reduction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91325" y="18435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Reduce the number of features by creating new features from existing features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1573625" y="2541625"/>
            <a:ext cx="4600575" cy="1362075"/>
            <a:chOff x="1573625" y="2541625"/>
            <a:chExt cx="4600575" cy="1362075"/>
          </a:xfrm>
        </p:grpSpPr>
        <p:pic>
          <p:nvPicPr>
            <p:cNvPr id="133" name="Google Shape;13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73625" y="2541625"/>
              <a:ext cx="4600575" cy="136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/>
            <p:nvPr/>
          </p:nvSpPr>
          <p:spPr>
            <a:xfrm>
              <a:off x="5797700" y="2917675"/>
              <a:ext cx="293400" cy="20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5797700" y="2843784"/>
              <a:ext cx="1953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797700" y="3256025"/>
              <a:ext cx="195300" cy="203100"/>
            </a:xfrm>
            <a:prstGeom prst="rect">
              <a:avLst/>
            </a:pr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5797700" y="3163824"/>
              <a:ext cx="1953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</a:rPr>
                <a:t>4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748650" y="3541800"/>
              <a:ext cx="293400" cy="2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5797296" y="3483864"/>
              <a:ext cx="1953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</a:rPr>
                <a:t>1</a:t>
              </a:r>
              <a:endParaRPr sz="12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Four</a:t>
            </a:r>
            <a:endParaRPr sz="1100"/>
          </a:p>
        </p:txBody>
      </p:sp>
      <p:sp>
        <p:nvSpPr>
          <p:cNvPr id="146" name="Google Shape;146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endParaRPr sz="110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650675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Rank the importance of existing features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50675" y="18435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Remove less important features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150" y="2308550"/>
            <a:ext cx="4600575" cy="1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2" name="Google Shape;152;p18"/>
          <p:cNvSpPr txBox="1"/>
          <p:nvPr/>
        </p:nvSpPr>
        <p:spPr>
          <a:xfrm>
            <a:off x="650675" y="38005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Principal Component Analysis (PCA)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870750" y="41356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An unsupervised learning algorithm that reduces the number of features while still retaining as much information as possible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Five</a:t>
            </a:r>
            <a:endParaRPr sz="1100"/>
          </a:p>
        </p:txBody>
      </p:sp>
      <p:sp>
        <p:nvSpPr>
          <p:cNvPr id="160" name="Google Shape;160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Encode Categorical Values</a:t>
            </a:r>
            <a:endParaRPr sz="11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602550" y="2479738"/>
            <a:ext cx="793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One-hot-encoding: Change nominal categorical values such as ‘true’, ‘false’, or ‘rainy’, ‘sunny’ to numerical values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1005900" y="20731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 careful with ordinal values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900" y="3140775"/>
            <a:ext cx="6734175" cy="169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6" name="Google Shape;166;p19"/>
          <p:cNvSpPr txBox="1"/>
          <p:nvPr/>
        </p:nvSpPr>
        <p:spPr>
          <a:xfrm>
            <a:off x="671250" y="17380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Encode categorical data to integers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Six</a:t>
            </a:r>
            <a:endParaRPr sz="1100"/>
          </a:p>
        </p:txBody>
      </p:sp>
      <p:sp>
        <p:nvSpPr>
          <p:cNvPr id="173" name="Google Shape;173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Numerical Feature Engineering</a:t>
            </a:r>
            <a:endParaRPr sz="11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671250" y="20731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</a:t>
            </a:r>
            <a:r>
              <a:rPr lang="en"/>
              <a:t>hange numeric values so all values are on the same scale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671250" y="17380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</a:t>
            </a:r>
            <a:r>
              <a:rPr lang="en"/>
              <a:t>ransform numeric values so machine learning algorithms can better analyze them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913900" y="24042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Normalization</a:t>
            </a:r>
            <a:r>
              <a:rPr lang="en"/>
              <a:t>: rescales the values into a range of [0,1]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913900" y="2668700"/>
            <a:ext cx="816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Standardization</a:t>
            </a:r>
            <a:r>
              <a:rPr lang="en"/>
              <a:t>: rescales data to have a mean of 0 and a standard deviation of 1 (unit variance)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913900" y="31932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Binning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40" y="3010850"/>
            <a:ext cx="1186379" cy="17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5006175" y="3599375"/>
            <a:ext cx="7218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315" y="3003800"/>
            <a:ext cx="1188720" cy="174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3475" y="3264269"/>
            <a:ext cx="1802825" cy="12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5006175" y="3599375"/>
            <a:ext cx="7218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0425" y="3325100"/>
            <a:ext cx="1685275" cy="11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2111" y="3193275"/>
            <a:ext cx="1609889" cy="158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Seven</a:t>
            </a:r>
            <a:endParaRPr sz="1100"/>
          </a:p>
        </p:txBody>
      </p:sp>
      <p:sp>
        <p:nvSpPr>
          <p:cNvPr id="194" name="Google Shape;194;p2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Training and Testing Datasets</a:t>
            </a:r>
            <a:endParaRPr sz="11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71250" y="17380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Split dataset into a training subset and a testing subset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818400" y="20731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Typically a 80% 20% split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75" y="2430650"/>
            <a:ext cx="5027321" cy="2657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625" y="2390920"/>
            <a:ext cx="5027325" cy="27371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