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notesMasterIdLst>
    <p:notesMasterId r:id="rId35"/>
  </p:notesMasterIdLst>
  <p:sldIdLst>
    <p:sldId id="256" r:id="rId2"/>
    <p:sldId id="307" r:id="rId3"/>
    <p:sldId id="257" r:id="rId4"/>
    <p:sldId id="332" r:id="rId5"/>
    <p:sldId id="276" r:id="rId6"/>
    <p:sldId id="309" r:id="rId7"/>
    <p:sldId id="308" r:id="rId8"/>
    <p:sldId id="289" r:id="rId9"/>
    <p:sldId id="310" r:id="rId10"/>
    <p:sldId id="313" r:id="rId11"/>
    <p:sldId id="314" r:id="rId12"/>
    <p:sldId id="315" r:id="rId13"/>
    <p:sldId id="316" r:id="rId14"/>
    <p:sldId id="311" r:id="rId15"/>
    <p:sldId id="317" r:id="rId16"/>
    <p:sldId id="312" r:id="rId17"/>
    <p:sldId id="319" r:id="rId18"/>
    <p:sldId id="320" r:id="rId19"/>
    <p:sldId id="321" r:id="rId20"/>
    <p:sldId id="322" r:id="rId21"/>
    <p:sldId id="323" r:id="rId22"/>
    <p:sldId id="330" r:id="rId23"/>
    <p:sldId id="331" r:id="rId24"/>
    <p:sldId id="325" r:id="rId25"/>
    <p:sldId id="326" r:id="rId26"/>
    <p:sldId id="327" r:id="rId27"/>
    <p:sldId id="329" r:id="rId28"/>
    <p:sldId id="324" r:id="rId29"/>
    <p:sldId id="333" r:id="rId30"/>
    <p:sldId id="334" r:id="rId31"/>
    <p:sldId id="335" r:id="rId32"/>
    <p:sldId id="336" r:id="rId33"/>
    <p:sldId id="26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74255" autoAdjust="0"/>
  </p:normalViewPr>
  <p:slideViewPr>
    <p:cSldViewPr snapToGrid="0">
      <p:cViewPr varScale="1">
        <p:scale>
          <a:sx n="85" d="100"/>
          <a:sy n="85" d="100"/>
        </p:scale>
        <p:origin x="14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33589-108F-4704-9F76-22C2DDECD437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88176-E80E-4CC9-A3BF-71AA78C85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2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7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72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1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80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1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35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31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59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323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35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5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64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54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12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203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49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96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4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4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30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47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4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04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8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463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3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90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0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6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2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7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8176-E80E-4CC9-A3BF-71AA78C857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5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0800000">
            <a:off x="0" y="0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1978" y="932892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2519" y="2926836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3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1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15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625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9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51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6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0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9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1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3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2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2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366" y="1258565"/>
            <a:ext cx="9865100" cy="1646302"/>
          </a:xfrm>
        </p:spPr>
        <p:txBody>
          <a:bodyPr/>
          <a:lstStyle/>
          <a:p>
            <a:pPr fontAlgn="base"/>
            <a:r>
              <a:rPr lang="zh-CN" altLang="en-US" sz="3200" dirty="0" smtClean="0">
                <a:ea typeface="SimHei" panose="02010609060101010101" pitchFamily="49" charset="-122"/>
                <a:cs typeface="Times New Roman" panose="02020603050405020304" pitchFamily="18" charset="0"/>
              </a:rPr>
              <a:t>模拟退火</a:t>
            </a:r>
            <a:r>
              <a:rPr lang="en-US" altLang="zh-CN" sz="3200" dirty="0" smtClean="0">
                <a:ea typeface="SimHei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ea typeface="SimHei" panose="02010609060101010101" pitchFamily="49" charset="-122"/>
                <a:cs typeface="Times New Roman" panose="02020603050405020304" pitchFamily="18" charset="0"/>
              </a:rPr>
              <a:t>遗传</a:t>
            </a:r>
            <a:r>
              <a:rPr lang="zh-CN" altLang="en-US" sz="3200" dirty="0" smtClean="0">
                <a:ea typeface="SimHei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3200" dirty="0">
                <a:ea typeface="SimHei" panose="02010609060101010101" pitchFamily="49" charset="-122"/>
                <a:cs typeface="Times New Roman" panose="02020603050405020304" pitchFamily="18" charset="0"/>
              </a:rPr>
              <a:t>解决</a:t>
            </a:r>
            <a:r>
              <a:rPr lang="en-US" altLang="zh-CN" sz="3200" dirty="0">
                <a:ea typeface="SimHei" panose="02010609060101010101" pitchFamily="49" charset="-122"/>
                <a:cs typeface="Times New Roman" panose="02020603050405020304" pitchFamily="18" charset="0"/>
              </a:rPr>
              <a:t>TSP</a:t>
            </a:r>
            <a:r>
              <a:rPr lang="zh-CN" altLang="en-US" sz="3200" dirty="0" smtClean="0">
                <a:ea typeface="SimHei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zh-CN" altLang="en-US" sz="3200" dirty="0">
                <a:ea typeface="SimHei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zh-CN" altLang="en-US" sz="3200" dirty="0" smtClean="0">
                <a:ea typeface="SimHei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zh-CN" altLang="en-US" sz="3200" dirty="0">
                <a:ea typeface="SimHei" panose="02010609060101010101" pitchFamily="49" charset="-122"/>
                <a:cs typeface="Times New Roman" panose="02020603050405020304" pitchFamily="18" charset="0"/>
              </a:rPr>
              <a:t>可视化</a:t>
            </a:r>
            <a:endParaRPr lang="en-US" sz="3200" dirty="0"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3053" y="3678510"/>
            <a:ext cx="4560711" cy="2459823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吴陈铭 计研</a:t>
            </a:r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153 2015210928</a:t>
            </a:r>
            <a:endParaRPr lang="zh-CN" altLang="zh-CN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SA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4489" y="2032000"/>
            <a:ext cx="7586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算法实现细节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）初始温度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选择；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）温度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下降方法；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终止准则。</a:t>
            </a:r>
          </a:p>
        </p:txBody>
      </p:sp>
    </p:spTree>
    <p:extLst>
      <p:ext uri="{BB962C8B-B14F-4D97-AF65-F5344CB8AC3E}">
        <p14:creationId xmlns:p14="http://schemas.microsoft.com/office/powerpoint/2010/main" val="3902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SA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54489" y="2032000"/>
                <a:ext cx="7586134" cy="4020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算法实现细节</a:t>
                </a:r>
                <a:endParaRPr lang="en-US" altLang="zh-CN" sz="2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）初始温度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选择</a:t>
                </a:r>
                <a:r>
                  <a:rPr lang="zh-CN" alt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一个合适的初始温度，应保证平稳分布中每一个状态的概率基本相等，也就是接受概率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P0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近似等于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。在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Metropolis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准则下，即要求： 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保证平衡分布下，各状态的概率基本相等，可以采用模拟升温的方法来逐步提高温度，最终确定退火过程的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初始温度。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89" y="2032000"/>
                <a:ext cx="7586134" cy="4020396"/>
              </a:xfrm>
              <a:prstGeom prst="rect">
                <a:avLst/>
              </a:prstGeom>
              <a:blipFill>
                <a:blip r:embed="rId5"/>
                <a:stretch>
                  <a:fillRect l="-1286" t="-1667" r="-80" b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SA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54489" y="2032000"/>
                <a:ext cx="758613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算法实现细节</a:t>
                </a:r>
                <a:endParaRPr lang="en-US" altLang="zh-CN" sz="2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）初始温度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选择；</a:t>
                </a:r>
              </a:p>
              <a:p>
                <a:r>
                  <a:rPr lang="zh-CN" alt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）温度</a:t>
                </a:r>
                <a:r>
                  <a:rPr lang="zh-CN" alt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下降方法</a:t>
                </a:r>
                <a:r>
                  <a:rPr lang="zh-CN" alt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等比例下降：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等值下降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i="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zh-CN" altLang="en-US" sz="24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89" y="2032000"/>
                <a:ext cx="7586134" cy="2677656"/>
              </a:xfrm>
              <a:prstGeom prst="rect">
                <a:avLst/>
              </a:prstGeom>
              <a:blipFill>
                <a:blip r:embed="rId5"/>
                <a:stretch>
                  <a:fillRect l="-1286" t="-2500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7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SA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4489" y="2032000"/>
            <a:ext cx="7586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算法实现细节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）初始温度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选择；</a:t>
            </a:r>
          </a:p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）温度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下降方法；</a:t>
            </a:r>
          </a:p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）算法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终止</a:t>
            </a:r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准则。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零度终止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法：设定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一个较小的阈值，当温度小于此值时停止迭代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总控制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法：直接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指定迭代次数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变化控制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法：迭代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停止于相邻若干个相同的解时</a:t>
            </a:r>
          </a:p>
          <a:p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SA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4489" y="2032000"/>
            <a:ext cx="75861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算法流程图：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给定初始温度，降温速度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降低一定温度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比较两个状态的能量值，并据此决定是否接受、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何种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概率接受此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一段时间内最优解不发生变化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9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GA</a:t>
            </a:r>
            <a:endParaRPr lang="en-US" sz="32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4858" y="1202021"/>
            <a:ext cx="82270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遗传算法（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Genetic Algorithm)</a:t>
            </a: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达尔文进化论：“物竞天择、适者生存” 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年代由美国的密执根大学的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Holland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教授首先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提出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遗传算法作为一种有效的工具，已广泛地应用于最优化问题求解之中。 </a:t>
            </a:r>
          </a:p>
        </p:txBody>
      </p:sp>
    </p:spTree>
    <p:extLst>
      <p:ext uri="{BB962C8B-B14F-4D97-AF65-F5344CB8AC3E}">
        <p14:creationId xmlns:p14="http://schemas.microsoft.com/office/powerpoint/2010/main" val="41701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GA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4489" y="2032000"/>
            <a:ext cx="758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算法流程图：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263" y="2862997"/>
            <a:ext cx="7454584" cy="29068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913" y="3531231"/>
            <a:ext cx="3612444" cy="1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GA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4489" y="2032000"/>
            <a:ext cx="75861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遗传算法的三个主要</a:t>
            </a:r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：“轮盘赌”法，以适应函数作为选择概率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交配：交配也称交叉，发生在两个染色体之间，由两个被称之为双亲的父代染色体，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经杂交以后，产生两个具有双亲的部分基因的新的染色体。旅行商问题中，染色体是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一段路径编码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变异：染色体上的某个基因发生突变，概率一般较低</a:t>
            </a:r>
          </a:p>
          <a:p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GA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54489" y="2032000"/>
                <a:ext cx="7586134" cy="4062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遗传算法的三个主要操作</a:t>
                </a:r>
                <a:endParaRPr lang="en-US" altLang="zh-CN" sz="2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“轮盘赌”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法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</a:p>
              <a:p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群体的规模为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=1, …,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个染色体的适应值。则第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个染色体被选中的概率由下式给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出：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89" y="2032000"/>
                <a:ext cx="7586134" cy="4062522"/>
              </a:xfrm>
              <a:prstGeom prst="rect">
                <a:avLst/>
              </a:prstGeom>
              <a:blipFill>
                <a:blip r:embed="rId5"/>
                <a:stretch>
                  <a:fillRect l="-1286" t="-1649" r="-5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6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GA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8667" y="695952"/>
            <a:ext cx="75861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遗传算法的三个主要操作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旅行商问题，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的交配方式如下：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）常规交配法：随机选取一个交配位，子代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交配位前的基因选自父代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交配位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前的基因，交配位后的基因，从父代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中依次选取没有出现过的基因；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）基于位置交配法：随机产生一组位置，对于这些位置上的基因，子代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从父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中直接得到，其他位置的基因，按顺序从父代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中选取那些不相重的基因。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）基于部分映射交配法：对于两个选定的父代染色体父代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和父代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，随机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两个位置，两个父代在这两个位置之间的基因产生对应对，然后用这种对应对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分别去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替换两个父代的基因，从而产生两个子代。</a:t>
            </a:r>
          </a:p>
          <a:p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B</a:t>
            </a:r>
            <a:r>
              <a:rPr lang="en-US" altLang="zh-CN" sz="32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ackground</a:t>
            </a:r>
            <a:endParaRPr lang="en-US" sz="32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7332" y="741317"/>
            <a:ext cx="6491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旅行商问题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(Traveling Salesman Problem, TSP)</a:t>
            </a: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个城市的两两间距离；如果有一个旅行商需要无重复、无遗漏地遍历所有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个城市，并且最终回到出发的城市，求其路径最短的访问顺序。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30" name="Picture 6" descr="Screen shot of Boston por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88" y="3535063"/>
            <a:ext cx="5715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0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GA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8667" y="1723234"/>
            <a:ext cx="7586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遗传算法的三个主要操作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变异发生在染色体的某一个基因上，当以二进制编码时，变异的基因由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，或者由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。如对于染色体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x=11001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，如果变异位发生在第三位，则变异后的染色体变成了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y=11101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9371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GA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8667" y="2298967"/>
            <a:ext cx="7586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遗传算法的收敛性定理：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如果在代的进化过程中，遗传算法每次保留到目前为止的最好解，并且算法以交配和变异为其随机化操作，则对于一个全局最优化问题，当进化代数趋于无穷时，遗传算法找到最优解的概率为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55194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Exp.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8667" y="2298967"/>
            <a:ext cx="7586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算法的实现和可视化：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本实验使用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对模拟退火和遗传算法的最优距离值进行可视化，该可视化程序可以针对这两种算法在不同参数、不同测试集的情况下有效进行比较。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Exp.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10933" y="984182"/>
            <a:ext cx="758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算法的实现和可视化：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643239"/>
            <a:ext cx="6750758" cy="37973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73359" y="5745655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程序执行后会要求打开测试集文件，注意请不要将可执行文件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放在包含中文的目录下。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7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Exp.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8667" y="1497460"/>
            <a:ext cx="75861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实验参数说明：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退火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温度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0.98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比例降温，直到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温度小于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0.001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的概率随机交换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中的两个值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90%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的概率为将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a-&gt;b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的所有值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逆序。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遗传算法：模拟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轮盘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赌选择新种群，适应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概率，种群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，交配概率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0.65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，变异概率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，交配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为常规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交配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法，变异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概率随机交换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概率随机逆序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a-&gt;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Exp.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378" y="1367249"/>
            <a:ext cx="7274982" cy="45300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24640" y="6138576"/>
            <a:ext cx="776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= 10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，红色为模拟退火，蓝色为基因算法，横坐标为时间，纵坐标为距离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Exp.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4640" y="6138576"/>
            <a:ext cx="776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= 20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，红色为模拟退火，蓝色为基因算法，横坐标为时间，纵坐标为距离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40" y="1125944"/>
            <a:ext cx="7439432" cy="46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Exp.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4640" y="6138576"/>
            <a:ext cx="776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= 22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，红色为模拟退火，蓝色为基因算法，横坐标为时间，纵坐标为距离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40" y="1125944"/>
            <a:ext cx="7260816" cy="45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Conclusion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8667" y="2445724"/>
            <a:ext cx="7586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在实验中，我们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发现遗传算法运行速度更快，且遗传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算法相较模拟退火算法更为稳定，其收敛代数和最终结果均无较大波动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模拟退火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算法在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较小的情况下不太稳定，且波动较大。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Exp.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25784" y="562972"/>
            <a:ext cx="758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尝试不同降温速度对模拟退火的影响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(N=20)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024" y="1401350"/>
            <a:ext cx="3468848" cy="21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633" y="1401350"/>
            <a:ext cx="3468848" cy="21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8945" y="4145765"/>
            <a:ext cx="3468848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59808" y="365156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9013" y="361072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89057" y="632861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0372" y="4111104"/>
            <a:ext cx="3468848" cy="216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360484" y="629762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58" y="4145765"/>
            <a:ext cx="3468848" cy="216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17630" y="632656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B</a:t>
            </a:r>
            <a:r>
              <a:rPr lang="en-US" altLang="zh-CN" sz="32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ackground</a:t>
            </a:r>
            <a:endParaRPr lang="en-US" sz="32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7764" y="1598348"/>
            <a:ext cx="6096000" cy="23442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0"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在计算复杂性理论中，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本身是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NP-hard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的，其判定问题也早已被证明为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NP-complete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的，目前尚无多项式可解的算法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Clr>
                <a:schemeClr val="accent1"/>
              </a:buClr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://en.wikipedia.org/wiki/Travelling_salesman_problem</a:t>
            </a:r>
          </a:p>
          <a:p>
            <a:pPr>
              <a:buClr>
                <a:schemeClr val="accent1"/>
              </a:buClr>
            </a:pPr>
            <a:endParaRPr lang="zh-CN" altLang="en-US" dirty="0">
              <a:solidFill>
                <a:schemeClr val="tx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4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Exp.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41600" y="895111"/>
            <a:ext cx="758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尝试不同交叉、变异概率对遗传算法的影响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(N=22)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866" y="1448329"/>
            <a:ext cx="3468848" cy="21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067" y="1448329"/>
            <a:ext cx="3468848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34683" y="370852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交叉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，变异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09884" y="370852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交叉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，变异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866" y="4178059"/>
            <a:ext cx="3468848" cy="216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34683" y="641081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交叉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，变异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8067" y="4178059"/>
            <a:ext cx="3468848" cy="216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609884" y="640980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，变异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Exp.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41600" y="895111"/>
            <a:ext cx="758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尝试不同交叉、变异概率对遗传算法的影响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(N=22)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34683" y="370852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交叉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，变异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09884" y="370852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交叉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，变异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80%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34683" y="641081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交叉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80%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，变异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25%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09884" y="640980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交叉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80%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，变异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0%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866" y="1448329"/>
            <a:ext cx="3468848" cy="216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067" y="4178059"/>
            <a:ext cx="3468848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067" y="1448329"/>
            <a:ext cx="3468848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866" y="4249805"/>
            <a:ext cx="346884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Conclusion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8667" y="2445724"/>
            <a:ext cx="7586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在实验中，我们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发现模拟退火算法的收敛速度与降温速度成正相关，遗传算法随着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变异概率的增大，算法的收敛速度会变慢，收敛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代数会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增加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。而变异概率太低则会降低种群的多样性，会导致收敛不到最优解。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6322" y="1679248"/>
            <a:ext cx="9432956" cy="1646302"/>
          </a:xfrm>
        </p:spPr>
        <p:txBody>
          <a:bodyPr/>
          <a:lstStyle/>
          <a:p>
            <a:pPr algn="ctr" fontAlgn="base"/>
            <a:r>
              <a:rPr lang="en-US" sz="4400" dirty="0" smtClean="0"/>
              <a:t>Thank you!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Background</a:t>
            </a:r>
            <a:endParaRPr lang="en-US" sz="32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84858" y="1202021"/>
            <a:ext cx="8227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局部搜索</a:t>
            </a:r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每次搜索当前解的邻域，接受（或以一定概率接受）领域中的最优解，试图逐步收敛到全局最优解</a:t>
            </a: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411" y="2847758"/>
            <a:ext cx="4957953" cy="24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84858" y="1202021"/>
            <a:ext cx="82270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模拟退火算法</a:t>
            </a:r>
            <a:r>
              <a:rPr lang="en-US" altLang="zh-CN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(Simulated Annealing)</a:t>
            </a: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模拟退火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算法是局部搜索算法的一种扩展，根据固体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退火原理，将固体加温至充分高，再让其徐徐冷却，加温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时固体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内部粒子随温升变为无序状，内能增大，而徐徐冷却时粒子渐趋有序，在每个温度都达到平衡态，最后在常温时达到基态，内能减为最小。</a:t>
            </a:r>
          </a:p>
          <a:p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该算法最早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Metropolis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1953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年提出，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Kirkpatrick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等人在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1983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年成功地将模拟退火算法用于求解组合优化问题。 </a:t>
            </a: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SA</a:t>
            </a:r>
            <a:endParaRPr lang="en-US" sz="32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87764" y="1598348"/>
            <a:ext cx="6096000" cy="31752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0"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溶解过程：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随着温度的不断上升，粒子逐渐脱离开其平衡位置，变得越来越自由，直到达到固体的溶解温度，粒子排列从原来的有序状态变为完全的无序状态。 </a:t>
            </a:r>
          </a:p>
          <a:p>
            <a:pPr marL="0" lvl="1" indent="0"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退火过程：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随着温度的下降，粒子的热运动逐渐减弱，粒子逐渐停留在不同的状态，其排列也从无序向有序方向发展，直至到温度很低时，粒子重新以一定的结构排列。</a:t>
            </a:r>
          </a:p>
        </p:txBody>
      </p:sp>
    </p:spTree>
    <p:extLst>
      <p:ext uri="{BB962C8B-B14F-4D97-AF65-F5344CB8AC3E}">
        <p14:creationId xmlns:p14="http://schemas.microsoft.com/office/powerpoint/2010/main" val="4357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SA</a:t>
            </a:r>
            <a:endParaRPr lang="en-US" sz="32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84858" y="1202021"/>
                <a:ext cx="8227060" cy="3578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Metropolis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准则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从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状态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转换为状态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准则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E(j)≤E(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，则状态转换被接受；</a:t>
                </a: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E(j)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＞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E(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，则状态转移被接受的概率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𝐾𝑇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分别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表示在状态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下的能量，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是温度，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＞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是波尔兹曼常数。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858" y="1202021"/>
                <a:ext cx="8227060" cy="3578993"/>
              </a:xfrm>
              <a:prstGeom prst="rect">
                <a:avLst/>
              </a:prstGeom>
              <a:blipFill>
                <a:blip r:embed="rId5"/>
                <a:stretch>
                  <a:fillRect l="-1111" t="-1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6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SA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4489" y="2032000"/>
            <a:ext cx="75861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当温度很高时，系统处于各个状态的概率基本相等，接近于平均值，与所处状态的能量几乎无关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当温度趋近于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时，系统以等概率趋近于几个能量最小的状态之一，而系统处于其他状态的概率为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。以概率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达到能量最小的状态。</a:t>
            </a: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64" y="0"/>
            <a:ext cx="2656309" cy="1125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49621"/>
            <a:ext cx="24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Vijaya" panose="020B0604020202020204" pitchFamily="34" charset="0"/>
                <a:ea typeface="SimHei" panose="02010609060101010101" pitchFamily="49" charset="-122"/>
                <a:cs typeface="Vijaya" panose="020B0604020202020204" pitchFamily="34" charset="0"/>
              </a:rPr>
              <a:t>SA</a:t>
            </a:r>
            <a:endParaRPr lang="en-US" sz="3600" dirty="0">
              <a:solidFill>
                <a:schemeClr val="bg1"/>
              </a:solidFill>
              <a:latin typeface="Vijaya" panose="020B0604020202020204" pitchFamily="34" charset="0"/>
              <a:ea typeface="SimHei" panose="02010609060101010101" pitchFamily="49" charset="-122"/>
              <a:cs typeface="Vijaya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4489" y="2032000"/>
            <a:ext cx="75861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达到</a:t>
            </a:r>
            <a:r>
              <a:rPr lang="zh-CN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最小能量状态的三个条件 </a:t>
            </a:r>
            <a:endParaRPr lang="en-US" altLang="zh-CN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）初始温度必须足够高；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）在每个温度下，状态的交换必须足够充分；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）温度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的下降必须足够缓慢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3104</TotalTime>
  <Words>1672</Words>
  <Application>Microsoft Office PowerPoint</Application>
  <PresentationFormat>宽屏</PresentationFormat>
  <Paragraphs>195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黑体</vt:lpstr>
      <vt:lpstr>黑体</vt:lpstr>
      <vt:lpstr>华文新魏</vt:lpstr>
      <vt:lpstr>楷体</vt:lpstr>
      <vt:lpstr>宋体</vt:lpstr>
      <vt:lpstr>Arial</vt:lpstr>
      <vt:lpstr>Calibri</vt:lpstr>
      <vt:lpstr>Cambria Math</vt:lpstr>
      <vt:lpstr>Times New Roman</vt:lpstr>
      <vt:lpstr>Trebuchet MS</vt:lpstr>
      <vt:lpstr>Vijaya</vt:lpstr>
      <vt:lpstr>Wingdings 3</vt:lpstr>
      <vt:lpstr>Facet</vt:lpstr>
      <vt:lpstr>模拟退火/遗传算法解决TSP问题实现及可视化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ChenYang</dc:creator>
  <cp:lastModifiedBy>jast</cp:lastModifiedBy>
  <cp:revision>382</cp:revision>
  <dcterms:created xsi:type="dcterms:W3CDTF">2016-04-07T02:07:59Z</dcterms:created>
  <dcterms:modified xsi:type="dcterms:W3CDTF">2016-06-27T16:12:17Z</dcterms:modified>
</cp:coreProperties>
</file>