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671" r:id="rId5"/>
    <p:sldMasterId id="2147483703" r:id="rId6"/>
  </p:sldMasterIdLst>
  <p:notesMasterIdLst>
    <p:notesMasterId r:id="rId15"/>
  </p:notesMasterIdLst>
  <p:handoutMasterIdLst>
    <p:handoutMasterId r:id="rId16"/>
  </p:handoutMasterIdLst>
  <p:sldIdLst>
    <p:sldId id="377" r:id="rId7"/>
    <p:sldId id="461" r:id="rId8"/>
    <p:sldId id="1970" r:id="rId9"/>
    <p:sldId id="2520" r:id="rId10"/>
    <p:sldId id="2518" r:id="rId11"/>
    <p:sldId id="405" r:id="rId12"/>
    <p:sldId id="2510" r:id="rId13"/>
    <p:sldId id="1948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210" userDrawn="1">
          <p15:clr>
            <a:srgbClr val="A4A3A4"/>
          </p15:clr>
        </p15:guide>
        <p15:guide id="3" pos="3840">
          <p15:clr>
            <a:srgbClr val="A4A3A4"/>
          </p15:clr>
        </p15:guide>
        <p15:guide id="4" orient="horz" pos="1071" userDrawn="1">
          <p15:clr>
            <a:srgbClr val="A4A3A4"/>
          </p15:clr>
        </p15:guide>
        <p15:guide id="5" orient="horz" pos="3884" userDrawn="1">
          <p15:clr>
            <a:srgbClr val="A4A3A4"/>
          </p15:clr>
        </p15:guide>
        <p15:guide id="6" pos="7106" userDrawn="1">
          <p15:clr>
            <a:srgbClr val="A4A3A4"/>
          </p15:clr>
        </p15:guide>
        <p15:guide id="7" pos="257" userDrawn="1">
          <p15:clr>
            <a:srgbClr val="A4A3A4"/>
          </p15:clr>
        </p15:guide>
        <p15:guide id="8" pos="3522" userDrawn="1">
          <p15:clr>
            <a:srgbClr val="A4A3A4"/>
          </p15:clr>
        </p15:guide>
        <p15:guide id="9" pos="5201" userDrawn="1">
          <p15:clr>
            <a:srgbClr val="A4A3A4"/>
          </p15:clr>
        </p15:guide>
        <p15:guide id="10" orient="horz" pos="70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9E9E"/>
    <a:srgbClr val="A2A0A0"/>
    <a:srgbClr val="BBBDE3"/>
    <a:srgbClr val="8C90D0"/>
    <a:srgbClr val="9BCFEF"/>
    <a:srgbClr val="FFC289"/>
    <a:srgbClr val="FFA193"/>
    <a:srgbClr val="CFEA93"/>
    <a:srgbClr val="DEDEDE"/>
    <a:srgbClr val="80CE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12" autoAdjust="0"/>
    <p:restoredTop sz="81911" autoAdjust="0"/>
  </p:normalViewPr>
  <p:slideViewPr>
    <p:cSldViewPr showGuides="1">
      <p:cViewPr varScale="1">
        <p:scale>
          <a:sx n="104" d="100"/>
          <a:sy n="104" d="100"/>
        </p:scale>
        <p:origin x="1256" y="192"/>
      </p:cViewPr>
      <p:guideLst>
        <p:guide orient="horz" pos="210"/>
        <p:guide pos="3840"/>
        <p:guide orient="horz" pos="1071"/>
        <p:guide orient="horz" pos="3884"/>
        <p:guide pos="7106"/>
        <p:guide pos="257"/>
        <p:guide pos="3522"/>
        <p:guide pos="5201"/>
        <p:guide orient="horz" pos="70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3134" y="-39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98AC0C-D0D8-46AC-851C-096EB0039447}" type="datetimeFigureOut">
              <a:rPr lang="en-US" smtClean="0"/>
              <a:pPr/>
              <a:t>5/20/20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CC4200-02FA-4F98-ABF0-D8D278EC2A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690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C762E5-0121-4524-8DBC-3CEE554F62C9}" type="datetimeFigureOut">
              <a:rPr lang="en-US" smtClean="0"/>
              <a:pPr/>
              <a:t>5/20/20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6F1CCB-2D80-4068-87FA-6315C62649D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608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6F1CCB-2D80-4068-87FA-6315C62649D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604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6F1CCB-2D80-4068-87FA-6315C62649DA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884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F660-DF10-4FBD-B754-508622F1C26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373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cap="none" dirty="0"/>
              <a:t>“Failure is simply the opportunity to begin again, this time more intelligently.” – Henry Ford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cap="none" dirty="0"/>
              <a:t>Explain 24-hour rule -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policy of looking forward instead of dwelling on the past.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feel my emotions of success or failure as deeply as they could.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next day, it’s time to put it behind them and focus our energy on preparing for their next challenge</a:t>
            </a:r>
            <a:endParaRPr lang="en-US" cap="non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6F1CCB-2D80-4068-87FA-6315C62649D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979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6F1CCB-2D80-4068-87FA-6315C62649D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568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Knowledge is power but execution is potential power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6F1CCB-2D80-4068-87FA-6315C62649D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788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6F1CCB-2D80-4068-87FA-6315C62649D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1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D338E-FFCE-1C48-BD3B-A22CFADFBF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55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6096001" y="1699386"/>
            <a:ext cx="4873941" cy="1729614"/>
          </a:xfrm>
        </p:spPr>
        <p:txBody>
          <a:bodyPr lIns="0" anchor="b"/>
          <a:lstStyle>
            <a:lvl1pPr algn="l">
              <a:defRPr sz="54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096001" y="5589240"/>
            <a:ext cx="2952328" cy="57476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none" baseline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Name of Presenter</a:t>
            </a:r>
          </a:p>
          <a:p>
            <a:r>
              <a:rPr lang="en-US" dirty="0"/>
              <a:t>Location, Date</a:t>
            </a:r>
          </a:p>
          <a:p>
            <a:endParaRPr lang="en-US" dirty="0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1" y="3595688"/>
            <a:ext cx="4873941" cy="431800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de-DE" dirty="0" err="1"/>
              <a:t>Subtitle</a:t>
            </a:r>
            <a:endParaRPr lang="en-US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2"/>
          </p:nvPr>
        </p:nvSpPr>
        <p:spPr>
          <a:xfrm>
            <a:off x="407988" y="1700213"/>
            <a:ext cx="5183187" cy="4465637"/>
          </a:xfrm>
        </p:spPr>
        <p:txBody>
          <a:bodyPr/>
          <a:lstStyle/>
          <a:p>
            <a:endParaRPr lang="de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02B6FF-7892-44A8-9E64-22ACDFE585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87" r="33868" b="52274"/>
          <a:stretch/>
        </p:blipFill>
        <p:spPr>
          <a:xfrm>
            <a:off x="11268068" y="6334480"/>
            <a:ext cx="527864" cy="38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8669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smal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>
          <a:xfrm>
            <a:off x="407988" y="1700213"/>
            <a:ext cx="7488238" cy="4464984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dirty="0"/>
              <a:t>© Computacenter 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9DF52E5-626C-4C96-8CF3-AEAB181F00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07987" y="818311"/>
            <a:ext cx="10872787" cy="360000"/>
          </a:xfrm>
        </p:spPr>
        <p:txBody>
          <a:bodyPr anchor="b"/>
          <a:lstStyle>
            <a:lvl1pPr>
              <a:defRPr sz="2400" b="1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 bwMode="gray">
          <a:xfrm>
            <a:off x="407987" y="333375"/>
            <a:ext cx="10872787" cy="437334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0707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7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with 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>
          <a:xfrm>
            <a:off x="407988" y="1700213"/>
            <a:ext cx="7488238" cy="4464984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dirty="0"/>
              <a:t>© Computacenter 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9DF52E5-626C-4C96-8CF3-AEAB181F00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07987" y="818311"/>
            <a:ext cx="10872787" cy="360000"/>
          </a:xfrm>
        </p:spPr>
        <p:txBody>
          <a:bodyPr anchor="b"/>
          <a:lstStyle>
            <a:lvl1pPr>
              <a:defRPr sz="2400" b="1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 bwMode="gray">
          <a:xfrm>
            <a:off x="407987" y="333375"/>
            <a:ext cx="10872787" cy="437334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8256588" y="1700213"/>
            <a:ext cx="7200" cy="3600000"/>
          </a:xfrm>
          <a:blipFill>
            <a:blip r:embed="rId2" cstate="print"/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i</a:t>
            </a:r>
            <a:endParaRPr lang="en-US" dirty="0"/>
          </a:p>
        </p:txBody>
      </p:sp>
      <p:sp>
        <p:nvSpPr>
          <p:cNvPr id="10" name="Textplatzhalter 6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8436260" y="1700213"/>
            <a:ext cx="507600" cy="468000"/>
          </a:xfrm>
          <a:blipFill>
            <a:blip r:embed="rId3" cstate="print"/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i</a:t>
            </a:r>
            <a:endParaRPr lang="en-US" dirty="0"/>
          </a:p>
        </p:txBody>
      </p:sp>
      <p:sp>
        <p:nvSpPr>
          <p:cNvPr id="11" name="Textplatzhalter 6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8436260" y="4832213"/>
            <a:ext cx="507600" cy="468000"/>
          </a:xfrm>
          <a:blipFill>
            <a:blip r:embed="rId3" cstate="print"/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i</a:t>
            </a:r>
            <a:endParaRPr lang="en-US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8435975" y="2168213"/>
            <a:ext cx="2844800" cy="2664137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 sz="1800" dirty="0"/>
              <a:t>This is where </a:t>
            </a:r>
            <a:br>
              <a:rPr lang="en-US" sz="1800" dirty="0"/>
            </a:br>
            <a:r>
              <a:rPr lang="en-US" sz="1800" dirty="0"/>
              <a:t>a quotation will appear on the page…</a:t>
            </a:r>
          </a:p>
        </p:txBody>
      </p:sp>
    </p:spTree>
    <p:extLst>
      <p:ext uri="{BB962C8B-B14F-4D97-AF65-F5344CB8AC3E}">
        <p14:creationId xmlns:p14="http://schemas.microsoft.com/office/powerpoint/2010/main" val="15721533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74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407988" y="1700213"/>
            <a:ext cx="7488237" cy="3106057"/>
          </a:xfrm>
        </p:spPr>
        <p:txBody>
          <a:bodyPr lIns="0" anchor="t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407988" y="5946827"/>
            <a:ext cx="7488237" cy="216000"/>
          </a:xfrm>
        </p:spPr>
        <p:txBody>
          <a:bodyPr lIns="0"/>
          <a:lstStyle>
            <a:lvl1pPr marL="0" indent="0">
              <a:buNone/>
              <a:defRPr sz="18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dirty="0"/>
              <a:t>© Computacenter 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9DF52E5-626C-4C96-8CF3-AEAB181F00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087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 bwMode="gray">
          <a:xfrm>
            <a:off x="407988" y="333375"/>
            <a:ext cx="7488238" cy="5832475"/>
          </a:xfrm>
        </p:spPr>
        <p:txBody>
          <a:bodyPr anchor="ctr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dirty="0"/>
              <a:t>© Computacenter 2018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9DF52E5-626C-4C96-8CF3-AEAB181F00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462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dirty="0"/>
              <a:t>© Computacenter 2018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9DF52E5-626C-4C96-8CF3-AEAB181F00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0215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, subtitle and 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>
              <a:solidFill>
                <a:srgbClr val="706F6F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>
                <a:solidFill>
                  <a:srgbClr val="706F6F"/>
                </a:solidFill>
              </a:rPr>
              <a:t>© Computacenter 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9DF52E5-626C-4C96-8CF3-AEAB181F00C0}" type="slidenum">
              <a:rPr lang="en-US" smtClean="0">
                <a:solidFill>
                  <a:srgbClr val="706F6F"/>
                </a:solidFill>
              </a:rPr>
              <a:pPr/>
              <a:t>‹#›</a:t>
            </a:fld>
            <a:endParaRPr lang="en-US">
              <a:solidFill>
                <a:srgbClr val="706F6F"/>
              </a:solidFill>
            </a:endParaRP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07988" y="818311"/>
            <a:ext cx="10872788" cy="360000"/>
          </a:xfrm>
        </p:spPr>
        <p:txBody>
          <a:bodyPr anchor="b"/>
          <a:lstStyle>
            <a:lvl1pPr>
              <a:defRPr sz="2400" b="1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 bwMode="gray">
          <a:xfrm>
            <a:off x="407988" y="333375"/>
            <a:ext cx="10872788" cy="437334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024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ue bg marqu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9097937-243F-1044-B556-91B43132C9EB}"/>
              </a:ext>
            </a:extLst>
          </p:cNvPr>
          <p:cNvSpPr/>
          <p:nvPr userDrawn="1"/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9035CEB-3574-44D8-B314-2B6D48F42694}"/>
              </a:ext>
            </a:extLst>
          </p:cNvPr>
          <p:cNvGrpSpPr/>
          <p:nvPr userDrawn="1"/>
        </p:nvGrpSpPr>
        <p:grpSpPr>
          <a:xfrm>
            <a:off x="11295163" y="6334476"/>
            <a:ext cx="480837" cy="356918"/>
            <a:chOff x="10996574" y="5527679"/>
            <a:chExt cx="874718" cy="649293"/>
          </a:xfrm>
          <a:solidFill>
            <a:schemeClr val="bg1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78EDE16E-C727-4BDE-97AE-BF41549022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21983" y="5649925"/>
              <a:ext cx="196849" cy="401639"/>
            </a:xfrm>
            <a:custGeom>
              <a:avLst/>
              <a:gdLst>
                <a:gd name="T0" fmla="*/ 52 w 52"/>
                <a:gd name="T1" fmla="*/ 90 h 105"/>
                <a:gd name="T2" fmla="*/ 52 w 52"/>
                <a:gd name="T3" fmla="*/ 90 h 105"/>
                <a:gd name="T4" fmla="*/ 15 w 52"/>
                <a:gd name="T5" fmla="*/ 53 h 105"/>
                <a:gd name="T6" fmla="*/ 52 w 52"/>
                <a:gd name="T7" fmla="*/ 16 h 105"/>
                <a:gd name="T8" fmla="*/ 52 w 52"/>
                <a:gd name="T9" fmla="*/ 16 h 105"/>
                <a:gd name="T10" fmla="*/ 52 w 52"/>
                <a:gd name="T11" fmla="*/ 0 h 105"/>
                <a:gd name="T12" fmla="*/ 52 w 52"/>
                <a:gd name="T13" fmla="*/ 0 h 105"/>
                <a:gd name="T14" fmla="*/ 0 w 52"/>
                <a:gd name="T15" fmla="*/ 53 h 105"/>
                <a:gd name="T16" fmla="*/ 52 w 52"/>
                <a:gd name="T17" fmla="*/ 105 h 105"/>
                <a:gd name="T18" fmla="*/ 52 w 52"/>
                <a:gd name="T19" fmla="*/ 105 h 105"/>
                <a:gd name="T20" fmla="*/ 52 w 52"/>
                <a:gd name="T21" fmla="*/ 9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105">
                  <a:moveTo>
                    <a:pt x="52" y="90"/>
                  </a:moveTo>
                  <a:cubicBezTo>
                    <a:pt x="52" y="90"/>
                    <a:pt x="52" y="90"/>
                    <a:pt x="52" y="90"/>
                  </a:cubicBezTo>
                  <a:cubicBezTo>
                    <a:pt x="32" y="90"/>
                    <a:pt x="15" y="73"/>
                    <a:pt x="15" y="53"/>
                  </a:cubicBezTo>
                  <a:cubicBezTo>
                    <a:pt x="15" y="33"/>
                    <a:pt x="32" y="16"/>
                    <a:pt x="52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23" y="0"/>
                    <a:pt x="0" y="24"/>
                    <a:pt x="0" y="53"/>
                  </a:cubicBezTo>
                  <a:cubicBezTo>
                    <a:pt x="0" y="82"/>
                    <a:pt x="23" y="105"/>
                    <a:pt x="52" y="105"/>
                  </a:cubicBezTo>
                  <a:cubicBezTo>
                    <a:pt x="52" y="105"/>
                    <a:pt x="52" y="105"/>
                    <a:pt x="52" y="105"/>
                  </a:cubicBezTo>
                  <a:lnTo>
                    <a:pt x="52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E1F3D902-C95A-4DF2-A099-9DE925A78A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996574" y="5527683"/>
              <a:ext cx="322260" cy="649289"/>
            </a:xfrm>
            <a:custGeom>
              <a:avLst/>
              <a:gdLst>
                <a:gd name="T0" fmla="*/ 85 w 85"/>
                <a:gd name="T1" fmla="*/ 149 h 170"/>
                <a:gd name="T2" fmla="*/ 85 w 85"/>
                <a:gd name="T3" fmla="*/ 149 h 170"/>
                <a:gd name="T4" fmla="*/ 21 w 85"/>
                <a:gd name="T5" fmla="*/ 85 h 170"/>
                <a:gd name="T6" fmla="*/ 85 w 85"/>
                <a:gd name="T7" fmla="*/ 21 h 170"/>
                <a:gd name="T8" fmla="*/ 85 w 85"/>
                <a:gd name="T9" fmla="*/ 21 h 170"/>
                <a:gd name="T10" fmla="*/ 85 w 85"/>
                <a:gd name="T11" fmla="*/ 0 h 170"/>
                <a:gd name="T12" fmla="*/ 85 w 85"/>
                <a:gd name="T13" fmla="*/ 0 h 170"/>
                <a:gd name="T14" fmla="*/ 0 w 85"/>
                <a:gd name="T15" fmla="*/ 85 h 170"/>
                <a:gd name="T16" fmla="*/ 85 w 85"/>
                <a:gd name="T17" fmla="*/ 170 h 170"/>
                <a:gd name="T18" fmla="*/ 85 w 85"/>
                <a:gd name="T19" fmla="*/ 170 h 170"/>
                <a:gd name="T20" fmla="*/ 85 w 85"/>
                <a:gd name="T21" fmla="*/ 14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170">
                  <a:moveTo>
                    <a:pt x="85" y="149"/>
                  </a:moveTo>
                  <a:cubicBezTo>
                    <a:pt x="85" y="149"/>
                    <a:pt x="85" y="149"/>
                    <a:pt x="85" y="149"/>
                  </a:cubicBezTo>
                  <a:cubicBezTo>
                    <a:pt x="50" y="149"/>
                    <a:pt x="21" y="120"/>
                    <a:pt x="21" y="85"/>
                  </a:cubicBezTo>
                  <a:cubicBezTo>
                    <a:pt x="21" y="50"/>
                    <a:pt x="50" y="21"/>
                    <a:pt x="85" y="21"/>
                  </a:cubicBezTo>
                  <a:cubicBezTo>
                    <a:pt x="85" y="21"/>
                    <a:pt x="85" y="21"/>
                    <a:pt x="85" y="21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38" y="0"/>
                    <a:pt x="0" y="38"/>
                    <a:pt x="0" y="85"/>
                  </a:cubicBezTo>
                  <a:cubicBezTo>
                    <a:pt x="0" y="132"/>
                    <a:pt x="38" y="170"/>
                    <a:pt x="85" y="170"/>
                  </a:cubicBezTo>
                  <a:cubicBezTo>
                    <a:pt x="85" y="170"/>
                    <a:pt x="85" y="170"/>
                    <a:pt x="85" y="170"/>
                  </a:cubicBezTo>
                  <a:lnTo>
                    <a:pt x="8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FAE11681-0333-42D9-9B51-578AD4DAE3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47435" y="5649921"/>
              <a:ext cx="198435" cy="401639"/>
            </a:xfrm>
            <a:custGeom>
              <a:avLst/>
              <a:gdLst>
                <a:gd name="T0" fmla="*/ 0 w 52"/>
                <a:gd name="T1" fmla="*/ 90 h 105"/>
                <a:gd name="T2" fmla="*/ 0 w 52"/>
                <a:gd name="T3" fmla="*/ 90 h 105"/>
                <a:gd name="T4" fmla="*/ 36 w 52"/>
                <a:gd name="T5" fmla="*/ 53 h 105"/>
                <a:gd name="T6" fmla="*/ 0 w 52"/>
                <a:gd name="T7" fmla="*/ 16 h 105"/>
                <a:gd name="T8" fmla="*/ 0 w 52"/>
                <a:gd name="T9" fmla="*/ 16 h 105"/>
                <a:gd name="T10" fmla="*/ 0 w 52"/>
                <a:gd name="T11" fmla="*/ 0 h 105"/>
                <a:gd name="T12" fmla="*/ 0 w 52"/>
                <a:gd name="T13" fmla="*/ 0 h 105"/>
                <a:gd name="T14" fmla="*/ 52 w 52"/>
                <a:gd name="T15" fmla="*/ 53 h 105"/>
                <a:gd name="T16" fmla="*/ 0 w 52"/>
                <a:gd name="T17" fmla="*/ 105 h 105"/>
                <a:gd name="T18" fmla="*/ 0 w 52"/>
                <a:gd name="T19" fmla="*/ 105 h 105"/>
                <a:gd name="T20" fmla="*/ 0 w 52"/>
                <a:gd name="T21" fmla="*/ 9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105">
                  <a:moveTo>
                    <a:pt x="0" y="9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20" y="90"/>
                    <a:pt x="36" y="73"/>
                    <a:pt x="36" y="53"/>
                  </a:cubicBezTo>
                  <a:cubicBezTo>
                    <a:pt x="36" y="33"/>
                    <a:pt x="2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52" y="24"/>
                    <a:pt x="52" y="53"/>
                  </a:cubicBezTo>
                  <a:cubicBezTo>
                    <a:pt x="52" y="82"/>
                    <a:pt x="29" y="105"/>
                    <a:pt x="0" y="105"/>
                  </a:cubicBezTo>
                  <a:cubicBezTo>
                    <a:pt x="0" y="105"/>
                    <a:pt x="0" y="105"/>
                    <a:pt x="0" y="105"/>
                  </a:cubicBezTo>
                  <a:lnTo>
                    <a:pt x="0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AB56B3E7-DB77-4408-A969-28137C8373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47444" y="5527679"/>
              <a:ext cx="323848" cy="649289"/>
            </a:xfrm>
            <a:custGeom>
              <a:avLst/>
              <a:gdLst>
                <a:gd name="T0" fmla="*/ 0 w 85"/>
                <a:gd name="T1" fmla="*/ 149 h 170"/>
                <a:gd name="T2" fmla="*/ 0 w 85"/>
                <a:gd name="T3" fmla="*/ 149 h 170"/>
                <a:gd name="T4" fmla="*/ 64 w 85"/>
                <a:gd name="T5" fmla="*/ 85 h 170"/>
                <a:gd name="T6" fmla="*/ 0 w 85"/>
                <a:gd name="T7" fmla="*/ 21 h 170"/>
                <a:gd name="T8" fmla="*/ 0 w 85"/>
                <a:gd name="T9" fmla="*/ 21 h 170"/>
                <a:gd name="T10" fmla="*/ 0 w 85"/>
                <a:gd name="T11" fmla="*/ 0 h 170"/>
                <a:gd name="T12" fmla="*/ 0 w 85"/>
                <a:gd name="T13" fmla="*/ 0 h 170"/>
                <a:gd name="T14" fmla="*/ 85 w 85"/>
                <a:gd name="T15" fmla="*/ 85 h 170"/>
                <a:gd name="T16" fmla="*/ 0 w 85"/>
                <a:gd name="T17" fmla="*/ 170 h 170"/>
                <a:gd name="T18" fmla="*/ 0 w 85"/>
                <a:gd name="T19" fmla="*/ 170 h 170"/>
                <a:gd name="T20" fmla="*/ 0 w 85"/>
                <a:gd name="T21" fmla="*/ 14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170">
                  <a:moveTo>
                    <a:pt x="0" y="149"/>
                  </a:moveTo>
                  <a:cubicBezTo>
                    <a:pt x="0" y="149"/>
                    <a:pt x="0" y="149"/>
                    <a:pt x="0" y="149"/>
                  </a:cubicBezTo>
                  <a:cubicBezTo>
                    <a:pt x="35" y="149"/>
                    <a:pt x="64" y="120"/>
                    <a:pt x="64" y="85"/>
                  </a:cubicBezTo>
                  <a:cubicBezTo>
                    <a:pt x="64" y="50"/>
                    <a:pt x="35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7" y="0"/>
                    <a:pt x="85" y="38"/>
                    <a:pt x="85" y="85"/>
                  </a:cubicBezTo>
                  <a:cubicBezTo>
                    <a:pt x="85" y="132"/>
                    <a:pt x="47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lnTo>
                    <a:pt x="0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2" name="Oval 9">
              <a:extLst>
                <a:ext uri="{FF2B5EF4-FFF2-40B4-BE49-F238E27FC236}">
                  <a16:creationId xmlns:a16="http://schemas.microsoft.com/office/drawing/2014/main" id="{13EFBEED-6B6C-4162-BFB5-EA5AFFBB2C8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353800" y="5535614"/>
              <a:ext cx="160337" cy="1651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11996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</a:rPr>
              <a:t>© Computacenter 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DF52E5-626C-4C96-8CF3-AEAB181F00C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9148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</a:rPr>
              <a:t>© Computacenter 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DF52E5-626C-4C96-8CF3-AEAB181F00C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176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407988" y="1700213"/>
            <a:ext cx="5184000" cy="1728787"/>
          </a:xfrm>
        </p:spPr>
        <p:txBody>
          <a:bodyPr lIns="0" anchor="b"/>
          <a:lstStyle>
            <a:lvl1pPr algn="l">
              <a:defRPr sz="54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07988" y="5589240"/>
            <a:ext cx="5184000" cy="57476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none" baseline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Name of Presenter</a:t>
            </a:r>
          </a:p>
          <a:p>
            <a:r>
              <a:rPr lang="en-US" dirty="0"/>
              <a:t>Location, Date</a:t>
            </a:r>
          </a:p>
          <a:p>
            <a:endParaRPr lang="en-US" dirty="0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3595688"/>
            <a:ext cx="5184000" cy="431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 err="1"/>
              <a:t>Subtitle</a:t>
            </a:r>
            <a:endParaRPr lang="en-US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2"/>
          </p:nvPr>
        </p:nvSpPr>
        <p:spPr>
          <a:xfrm>
            <a:off x="6096000" y="1700213"/>
            <a:ext cx="5184775" cy="4465637"/>
          </a:xfrm>
        </p:spPr>
        <p:txBody>
          <a:bodyPr/>
          <a:lstStyle/>
          <a:p>
            <a:endParaRPr lang="de-DE"/>
          </a:p>
        </p:txBody>
      </p:sp>
      <p:pic>
        <p:nvPicPr>
          <p:cNvPr id="10" name="Picture 2" descr="Image result for computacenter logo transparent">
            <a:extLst>
              <a:ext uri="{FF2B5EF4-FFF2-40B4-BE49-F238E27FC236}">
                <a16:creationId xmlns:a16="http://schemas.microsoft.com/office/drawing/2014/main" id="{A57CDA5F-B0BE-4303-B589-6B5139433D4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179" y="147267"/>
            <a:ext cx="986791" cy="503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066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7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ou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407988" y="1700213"/>
            <a:ext cx="10561954" cy="1944811"/>
          </a:xfrm>
        </p:spPr>
        <p:txBody>
          <a:bodyPr lIns="0" anchor="b"/>
          <a:lstStyle>
            <a:lvl1pPr algn="l">
              <a:defRPr sz="72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07988" y="5949280"/>
            <a:ext cx="7488237" cy="21472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none" baseline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Name of Presenter, Location, Date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07988" y="3789040"/>
            <a:ext cx="7488237" cy="431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 err="1"/>
              <a:t>Subtitle</a:t>
            </a:r>
            <a:endParaRPr lang="en-US" dirty="0"/>
          </a:p>
        </p:txBody>
      </p:sp>
      <p:pic>
        <p:nvPicPr>
          <p:cNvPr id="9" name="Picture 2" descr="Image result for computacenter logo transparent">
            <a:extLst>
              <a:ext uri="{FF2B5EF4-FFF2-40B4-BE49-F238E27FC236}">
                <a16:creationId xmlns:a16="http://schemas.microsoft.com/office/drawing/2014/main" id="{EE9E1FF6-A0FB-4D28-ACA3-86C1D48596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180" y="6272993"/>
            <a:ext cx="986791" cy="503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6270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407989" y="1700213"/>
            <a:ext cx="7488236" cy="1944811"/>
          </a:xfrm>
        </p:spPr>
        <p:txBody>
          <a:bodyPr lIns="0" anchor="b"/>
          <a:lstStyle>
            <a:lvl1pPr algn="l">
              <a:defRPr sz="72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8256588" y="1700213"/>
            <a:ext cx="3024187" cy="3600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12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07989" y="5949280"/>
            <a:ext cx="7488000" cy="21472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none" baseline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Name of Presenter, Location, Date</a:t>
            </a:r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3789040"/>
            <a:ext cx="7488237" cy="431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 err="1"/>
              <a:t>Subtitle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FBED92-298D-4D53-9688-D08B4A602F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87" r="33868" b="52274"/>
          <a:stretch/>
        </p:blipFill>
        <p:spPr>
          <a:xfrm>
            <a:off x="11268068" y="6334480"/>
            <a:ext cx="527864" cy="38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1342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7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dirty="0"/>
              <a:t>© Computacenter 2018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9DF52E5-626C-4C96-8CF3-AEAB181F00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005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dirty="0"/>
              <a:t>© Computacenter 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9DF52E5-626C-4C96-8CF3-AEAB181F00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07988" y="818311"/>
            <a:ext cx="10872788" cy="360000"/>
          </a:xfrm>
        </p:spPr>
        <p:txBody>
          <a:bodyPr anchor="b"/>
          <a:lstStyle>
            <a:lvl1pPr>
              <a:defRPr sz="2400" b="1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 bwMode="gray">
          <a:xfrm>
            <a:off x="407988" y="333375"/>
            <a:ext cx="10872788" cy="437334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984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>
          <a:xfrm>
            <a:off x="407985" y="1700212"/>
            <a:ext cx="5183189" cy="4464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dirty="0"/>
              <a:t>© Computacenter 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9DF52E5-626C-4C96-8CF3-AEAB181F00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Inhaltsplatzhalter 2"/>
          <p:cNvSpPr>
            <a:spLocks noGrp="1"/>
          </p:cNvSpPr>
          <p:nvPr>
            <p:ph idx="13"/>
          </p:nvPr>
        </p:nvSpPr>
        <p:spPr bwMode="gray">
          <a:xfrm>
            <a:off x="6097585" y="1700212"/>
            <a:ext cx="5183189" cy="4464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07986" y="818311"/>
            <a:ext cx="10872788" cy="360000"/>
          </a:xfrm>
        </p:spPr>
        <p:txBody>
          <a:bodyPr anchor="b"/>
          <a:lstStyle>
            <a:lvl1pPr>
              <a:defRPr sz="2400" b="1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98205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smal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dirty="0"/>
              <a:t>© Computacenter 2018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9DF52E5-626C-4C96-8CF3-AEAB181F00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407988" y="1700212"/>
            <a:ext cx="7488237" cy="4464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07986" y="818311"/>
            <a:ext cx="10872788" cy="360000"/>
          </a:xfrm>
        </p:spPr>
        <p:txBody>
          <a:bodyPr anchor="b"/>
          <a:lstStyle>
            <a:lvl1pPr>
              <a:defRPr sz="2400" b="1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6"/>
          </p:nvPr>
        </p:nvSpPr>
        <p:spPr bwMode="gray">
          <a:xfrm>
            <a:off x="8256588" y="1700213"/>
            <a:ext cx="3024187" cy="446405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4979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7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mall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dirty="0"/>
              <a:t>© Computacenter 2018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9DF52E5-626C-4C96-8CF3-AEAB181F00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8256588" y="1700213"/>
            <a:ext cx="3024188" cy="4464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07986" y="818311"/>
            <a:ext cx="10872788" cy="360000"/>
          </a:xfrm>
        </p:spPr>
        <p:txBody>
          <a:bodyPr anchor="b"/>
          <a:lstStyle>
            <a:lvl1pPr>
              <a:defRPr sz="2400" b="1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6"/>
          </p:nvPr>
        </p:nvSpPr>
        <p:spPr bwMode="gray">
          <a:xfrm>
            <a:off x="407988" y="1700213"/>
            <a:ext cx="7488237" cy="4464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7243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7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407987" y="333375"/>
            <a:ext cx="10872788" cy="43733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407988" y="1700213"/>
            <a:ext cx="10872788" cy="44649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6096000" y="6468844"/>
            <a:ext cx="1800225" cy="216000"/>
          </a:xfrm>
          <a:prstGeom prst="rect">
            <a:avLst/>
          </a:prstGeom>
        </p:spPr>
        <p:txBody>
          <a:bodyPr vert="horz" lIns="0" tIns="36000" rIns="0" bIns="0" rtlCol="0" anchor="ctr">
            <a:noAutofit/>
          </a:bodyPr>
          <a:lstStyle>
            <a:lvl1pPr algn="l"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710258" y="6468844"/>
            <a:ext cx="4823766" cy="216000"/>
          </a:xfrm>
          <a:prstGeom prst="rect">
            <a:avLst/>
          </a:prstGeom>
        </p:spPr>
        <p:txBody>
          <a:bodyPr vert="horz" lIns="0" tIns="36000" rIns="0" bIns="0" rtlCol="0" anchor="ctr">
            <a:noAutofit/>
          </a:bodyPr>
          <a:lstStyle>
            <a:lvl1pPr algn="l"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© Computacenter 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407988" y="6460479"/>
            <a:ext cx="216000" cy="216000"/>
          </a:xfrm>
          <a:prstGeom prst="rect">
            <a:avLst/>
          </a:prstGeom>
        </p:spPr>
        <p:txBody>
          <a:bodyPr vert="horz" lIns="0" tIns="36000" rIns="0" bIns="0" rtlCol="0" anchor="ctr">
            <a:noAutofit/>
          </a:bodyPr>
          <a:lstStyle>
            <a:lvl1pPr algn="l"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fld id="{79DF52E5-626C-4C96-8CF3-AEAB181F00C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7"/>
          <p:cNvCxnSpPr/>
          <p:nvPr userDrawn="1"/>
        </p:nvCxnSpPr>
        <p:spPr bwMode="gray">
          <a:xfrm>
            <a:off x="641424" y="6525344"/>
            <a:ext cx="0" cy="1215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B3616AA2-E853-4045-804D-2B510167680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87" r="33868" b="52274"/>
          <a:stretch/>
        </p:blipFill>
        <p:spPr>
          <a:xfrm>
            <a:off x="11268068" y="6334480"/>
            <a:ext cx="527864" cy="38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236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58" r:id="rId3"/>
    <p:sldLayoutId id="2147483665" r:id="rId4"/>
    <p:sldLayoutId id="2147483650" r:id="rId5"/>
    <p:sldLayoutId id="2147483655" r:id="rId6"/>
    <p:sldLayoutId id="2147483654" r:id="rId7"/>
    <p:sldLayoutId id="2147483663" r:id="rId8"/>
    <p:sldLayoutId id="2147483664" r:id="rId9"/>
    <p:sldLayoutId id="2147483667" r:id="rId10"/>
    <p:sldLayoutId id="2147483666" r:id="rId11"/>
    <p:sldLayoutId id="2147483651" r:id="rId12"/>
    <p:sldLayoutId id="2147483668" r:id="rId13"/>
    <p:sldLayoutId id="2147483661" r:id="rId14"/>
    <p:sldLayoutId id="2147483708" r:id="rId15"/>
    <p:sldLayoutId id="2147483709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9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288000" indent="-288000" algn="l" defTabSz="914400" rtl="0" eaLnBrk="1" latinLnBrk="0" hangingPunct="1">
        <a:lnSpc>
          <a:spcPct val="90000"/>
        </a:lnSpc>
        <a:spcBef>
          <a:spcPts val="900"/>
        </a:spcBef>
        <a:buClr>
          <a:schemeClr val="tx2"/>
        </a:buClr>
        <a:buSzPct val="100000"/>
        <a:buFont typeface="Arial Narrow" panose="020B0606020202030204" pitchFamily="34" charset="0"/>
        <a:buChar char="►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04000" indent="-216000" algn="l" defTabSz="914400" rtl="0" eaLnBrk="1" latinLnBrk="0" hangingPunct="1">
        <a:lnSpc>
          <a:spcPct val="90000"/>
        </a:lnSpc>
        <a:spcBef>
          <a:spcPts val="900"/>
        </a:spcBef>
        <a:buClr>
          <a:schemeClr val="accent1"/>
        </a:buClr>
        <a:buFont typeface="Symbol" panose="05050102010706020507" pitchFamily="18" charset="2"/>
        <a:buChar char="-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720000" indent="-216000" algn="l" defTabSz="914400" rtl="0" eaLnBrk="1" latinLnBrk="0" hangingPunct="1">
        <a:lnSpc>
          <a:spcPct val="90000"/>
        </a:lnSpc>
        <a:spcBef>
          <a:spcPts val="900"/>
        </a:spcBef>
        <a:buClr>
          <a:schemeClr val="accent1"/>
        </a:buClr>
        <a:buFont typeface="Symbol" panose="05050102010706020507" pitchFamily="18" charset="2"/>
        <a:buChar char="-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936000" indent="-216000" algn="l" defTabSz="914400" rtl="0" eaLnBrk="1" latinLnBrk="0" hangingPunct="1">
        <a:lnSpc>
          <a:spcPct val="90000"/>
        </a:lnSpc>
        <a:spcBef>
          <a:spcPts val="900"/>
        </a:spcBef>
        <a:buClr>
          <a:schemeClr val="accent1"/>
        </a:buClr>
        <a:buFont typeface="Symbol" panose="05050102010706020507" pitchFamily="18" charset="2"/>
        <a:buChar char="-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57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884" userDrawn="1">
          <p15:clr>
            <a:srgbClr val="F26B43"/>
          </p15:clr>
        </p15:guide>
        <p15:guide id="6" orient="horz" pos="1071" userDrawn="1">
          <p15:clr>
            <a:srgbClr val="F26B43"/>
          </p15:clr>
        </p15:guide>
        <p15:guide id="8" pos="3522" userDrawn="1">
          <p15:clr>
            <a:srgbClr val="F26B43"/>
          </p15:clr>
        </p15:guide>
        <p15:guide id="9" pos="3840" userDrawn="1">
          <p15:clr>
            <a:srgbClr val="F26B43"/>
          </p15:clr>
        </p15:guide>
        <p15:guide id="10" orient="horz" pos="210" userDrawn="1">
          <p15:clr>
            <a:srgbClr val="F26B43"/>
          </p15:clr>
        </p15:guide>
        <p15:guide id="11" pos="5201" userDrawn="1">
          <p15:clr>
            <a:srgbClr val="F26B43"/>
          </p15:clr>
        </p15:guide>
        <p15:guide id="12" pos="4974" userDrawn="1">
          <p15:clr>
            <a:srgbClr val="F26B43"/>
          </p15:clr>
        </p15:guide>
        <p15:guide id="13" orient="horz" pos="2160" userDrawn="1">
          <p15:clr>
            <a:srgbClr val="F26B43"/>
          </p15:clr>
        </p15:guide>
        <p15:guide id="15" orient="horz" pos="70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 bwMode="gray">
          <a:xfrm>
            <a:off x="407987" y="333375"/>
            <a:ext cx="10872788" cy="43733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710258" y="6468844"/>
            <a:ext cx="4823766" cy="216000"/>
          </a:xfrm>
          <a:prstGeom prst="rect">
            <a:avLst/>
          </a:prstGeom>
        </p:spPr>
        <p:txBody>
          <a:bodyPr vert="horz" lIns="0" tIns="36000" rIns="0" bIns="0" rtlCol="0" anchor="ctr">
            <a:noAutofit/>
          </a:bodyPr>
          <a:lstStyle>
            <a:lvl1pPr algn="l">
              <a:defRPr sz="100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© Computacenter 2018</a:t>
            </a:r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407988" y="6460479"/>
            <a:ext cx="216000" cy="216000"/>
          </a:xfrm>
          <a:prstGeom prst="rect">
            <a:avLst/>
          </a:prstGeom>
        </p:spPr>
        <p:txBody>
          <a:bodyPr vert="horz" lIns="0" tIns="36000" rIns="0" bIns="0" rtlCol="0" anchor="ctr">
            <a:noAutofit/>
          </a:bodyPr>
          <a:lstStyle>
            <a:lvl1pPr algn="l">
              <a:defRPr sz="100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fld id="{79DF52E5-626C-4C96-8CF3-AEAB181F00C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3" name="Straight Connector 7"/>
          <p:cNvCxnSpPr/>
          <p:nvPr userDrawn="1"/>
        </p:nvCxnSpPr>
        <p:spPr bwMode="gray">
          <a:xfrm>
            <a:off x="641424" y="6525344"/>
            <a:ext cx="0" cy="1215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777" y="6255210"/>
            <a:ext cx="534569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43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 bwMode="gray">
          <a:xfrm>
            <a:off x="407987" y="333375"/>
            <a:ext cx="10872788" cy="43733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710258" y="6468844"/>
            <a:ext cx="4823766" cy="216000"/>
          </a:xfrm>
          <a:prstGeom prst="rect">
            <a:avLst/>
          </a:prstGeom>
        </p:spPr>
        <p:txBody>
          <a:bodyPr vert="horz" lIns="0" tIns="36000" rIns="0" bIns="0" rtlCol="0" anchor="ctr">
            <a:noAutofit/>
          </a:bodyPr>
          <a:lstStyle>
            <a:lvl1pPr algn="l">
              <a:defRPr sz="100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© Computacenter 2018</a:t>
            </a:r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407988" y="6460479"/>
            <a:ext cx="216000" cy="216000"/>
          </a:xfrm>
          <a:prstGeom prst="rect">
            <a:avLst/>
          </a:prstGeom>
        </p:spPr>
        <p:txBody>
          <a:bodyPr vert="horz" lIns="0" tIns="36000" rIns="0" bIns="0" rtlCol="0" anchor="ctr">
            <a:noAutofit/>
          </a:bodyPr>
          <a:lstStyle>
            <a:lvl1pPr algn="l">
              <a:defRPr sz="100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fld id="{79DF52E5-626C-4C96-8CF3-AEAB181F00C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3" name="Straight Connector 7"/>
          <p:cNvCxnSpPr/>
          <p:nvPr userDrawn="1"/>
        </p:nvCxnSpPr>
        <p:spPr bwMode="gray">
          <a:xfrm>
            <a:off x="641424" y="6525344"/>
            <a:ext cx="0" cy="1215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777" y="6255210"/>
            <a:ext cx="534569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41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12.png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3.xml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503605" y="4797152"/>
            <a:ext cx="1935145" cy="10710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ts val="900"/>
              </a:spcBef>
            </a:pPr>
            <a:r>
              <a:rPr lang="en-GB" dirty="0">
                <a:solidFill>
                  <a:schemeClr val="tx2"/>
                </a:solidFill>
              </a:rPr>
              <a:t>[Vaibhav Mehta] </a:t>
            </a:r>
          </a:p>
          <a:p>
            <a:pPr>
              <a:lnSpc>
                <a:spcPct val="90000"/>
              </a:lnSpc>
              <a:spcBef>
                <a:spcPts val="900"/>
              </a:spcBef>
            </a:pPr>
            <a:r>
              <a:rPr lang="en-GB" dirty="0">
                <a:solidFill>
                  <a:schemeClr val="tx2"/>
                </a:solidFill>
              </a:rPr>
              <a:t>[Senior Engineer]</a:t>
            </a:r>
          </a:p>
          <a:p>
            <a:pPr>
              <a:lnSpc>
                <a:spcPct val="90000"/>
              </a:lnSpc>
              <a:spcBef>
                <a:spcPts val="900"/>
              </a:spcBef>
            </a:pPr>
            <a:r>
              <a:rPr lang="en-GB" dirty="0">
                <a:solidFill>
                  <a:schemeClr val="tx2"/>
                </a:solidFill>
              </a:rPr>
              <a:t>Location: Monroe NJ</a:t>
            </a:r>
          </a:p>
        </p:txBody>
      </p:sp>
      <p:sp>
        <p:nvSpPr>
          <p:cNvPr id="2" name="Rectangle 1"/>
          <p:cNvSpPr/>
          <p:nvPr/>
        </p:nvSpPr>
        <p:spPr>
          <a:xfrm>
            <a:off x="1487489" y="3705129"/>
            <a:ext cx="69847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GB" sz="2800" dirty="0">
                <a:solidFill>
                  <a:schemeClr val="tx2"/>
                </a:solidFill>
              </a:rPr>
              <a:t>2020 CC FS Digital Innovation Personal Review</a:t>
            </a:r>
            <a:endParaRPr lang="en-GB" sz="4800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4B5693-3268-40A5-AE6C-35AF6E15FD7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060848"/>
            <a:ext cx="2011191" cy="1489217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E058C5F-109B-4E4D-9BD7-E821B1631C5D}"/>
              </a:ext>
            </a:extLst>
          </p:cNvPr>
          <p:cNvCxnSpPr>
            <a:cxnSpLocks/>
          </p:cNvCxnSpPr>
          <p:nvPr/>
        </p:nvCxnSpPr>
        <p:spPr bwMode="auto">
          <a:xfrm>
            <a:off x="3935760" y="2060848"/>
            <a:ext cx="0" cy="1489217"/>
          </a:xfrm>
          <a:prstGeom prst="line">
            <a:avLst/>
          </a:prstGeom>
          <a:ln>
            <a:headEnd type="none" w="med" len="med"/>
            <a:tailEnd type="none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3D665C60-A62D-4C7C-A103-CF8C6590F6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43517" y="2060848"/>
            <a:ext cx="6264076" cy="1489217"/>
          </a:xfrm>
        </p:spPr>
        <p:txBody>
          <a:bodyPr anchor="ctr"/>
          <a:lstStyle/>
          <a:p>
            <a:r>
              <a:rPr lang="en-GB" dirty="0">
                <a:solidFill>
                  <a:schemeClr val="accent2"/>
                </a:solidFill>
              </a:rPr>
              <a:t>Digital</a:t>
            </a:r>
            <a:r>
              <a:rPr lang="en-GB" cap="none" dirty="0"/>
              <a:t> Innovation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4A4B24-4530-0C4A-8829-63AC49208EEB}"/>
              </a:ext>
            </a:extLst>
          </p:cNvPr>
          <p:cNvSpPr txBox="1"/>
          <p:nvPr/>
        </p:nvSpPr>
        <p:spPr>
          <a:xfrm>
            <a:off x="3598606" y="567321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rtlCol="0">
            <a:noAutofit/>
          </a:bodyPr>
          <a:lstStyle/>
          <a:p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045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07368" y="310323"/>
            <a:ext cx="10872788" cy="437334"/>
          </a:xfrm>
        </p:spPr>
        <p:txBody>
          <a:bodyPr/>
          <a:lstStyle/>
          <a:p>
            <a:r>
              <a:rPr lang="en-GB" cap="none" dirty="0"/>
              <a:t>Vaibhav Mehta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52157" y="6471368"/>
            <a:ext cx="14750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rgbClr val="706F6F"/>
                </a:solidFill>
              </a:rPr>
              <a:t>   © Computacenter 2020</a:t>
            </a:r>
          </a:p>
        </p:txBody>
      </p:sp>
      <p:sp>
        <p:nvSpPr>
          <p:cNvPr id="112" name="Title 5"/>
          <p:cNvSpPr txBox="1">
            <a:spLocks/>
          </p:cNvSpPr>
          <p:nvPr/>
        </p:nvSpPr>
        <p:spPr bwMode="gray">
          <a:xfrm>
            <a:off x="434706" y="780436"/>
            <a:ext cx="3776883" cy="43733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600" cap="none" dirty="0">
                <a:solidFill>
                  <a:schemeClr val="tx2"/>
                </a:solidFill>
              </a:rPr>
              <a:t>Senior Engineer</a:t>
            </a: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06" y="4714543"/>
            <a:ext cx="360793" cy="36079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19720" y="5257210"/>
            <a:ext cx="2556000" cy="36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>
            <a:noAutofit/>
          </a:bodyPr>
          <a:lstStyle/>
          <a:p>
            <a:r>
              <a:rPr lang="de-DE" sz="1400" dirty="0">
                <a:solidFill>
                  <a:schemeClr val="tx2"/>
                </a:solidFill>
              </a:rPr>
              <a:t>+001 732 799 8114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19720" y="4767416"/>
            <a:ext cx="2556000" cy="36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>
            <a:noAutofit/>
          </a:bodyPr>
          <a:lstStyle/>
          <a:p>
            <a:r>
              <a:rPr lang="en-GB" sz="1400" dirty="0" err="1">
                <a:solidFill>
                  <a:schemeClr val="tx2"/>
                </a:solidFill>
              </a:rPr>
              <a:t>Vaibhav.Mehta@Computacenter.com</a:t>
            </a:r>
            <a:endParaRPr lang="en-GB" sz="1400" dirty="0">
              <a:solidFill>
                <a:schemeClr val="tx2"/>
              </a:solidFill>
            </a:endParaRPr>
          </a:p>
        </p:txBody>
      </p:sp>
      <p:pic>
        <p:nvPicPr>
          <p:cNvPr id="67" name="Picture 2" descr="http://briteconference.com/wp-content/uploads/2016/08/twitter_blue-300x300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59" y="5763491"/>
            <a:ext cx="479023" cy="47902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/>
          <p:cNvSpPr txBox="1"/>
          <p:nvPr/>
        </p:nvSpPr>
        <p:spPr>
          <a:xfrm>
            <a:off x="1019720" y="5808125"/>
            <a:ext cx="1007521" cy="36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>
            <a:noAutofit/>
          </a:bodyPr>
          <a:lstStyle/>
          <a:p>
            <a:r>
              <a:rPr lang="en-GB" sz="1400" dirty="0">
                <a:solidFill>
                  <a:schemeClr val="tx2"/>
                </a:solidFill>
              </a:rPr>
              <a:t>@</a:t>
            </a:r>
            <a:r>
              <a:rPr lang="en-GB" sz="1400" dirty="0" err="1">
                <a:solidFill>
                  <a:schemeClr val="tx2"/>
                </a:solidFill>
              </a:rPr>
              <a:t>vb_mehta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951984" y="1094256"/>
            <a:ext cx="5832648" cy="160402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►"/>
            </a:pPr>
            <a:r>
              <a:rPr lang="en-GB" sz="1600" dirty="0">
                <a:solidFill>
                  <a:schemeClr val="tx2"/>
                </a:solidFill>
              </a:rPr>
              <a:t>Senior Engineer</a:t>
            </a:r>
          </a:p>
          <a:p>
            <a:pPr marL="285750" indent="-285750">
              <a:buFont typeface="Arial" panose="020B0604020202020204" pitchFamily="34" charset="0"/>
              <a:buChar char="►"/>
            </a:pPr>
            <a:r>
              <a:rPr lang="en-GB" sz="1600" dirty="0">
                <a:solidFill>
                  <a:schemeClr val="tx2"/>
                </a:solidFill>
              </a:rPr>
              <a:t>I take care of MLB Storage &amp; Back up </a:t>
            </a:r>
          </a:p>
          <a:p>
            <a:pPr marL="285750" indent="-285750">
              <a:buFont typeface="Arial" panose="020B0604020202020204" pitchFamily="34" charset="0"/>
              <a:buChar char="►"/>
            </a:pPr>
            <a:r>
              <a:rPr lang="en-GB" sz="1600" dirty="0">
                <a:solidFill>
                  <a:schemeClr val="tx2"/>
                </a:solidFill>
              </a:rPr>
              <a:t>I take care of Implementation Projects </a:t>
            </a:r>
          </a:p>
          <a:p>
            <a:endParaRPr lang="en-GB" sz="16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►"/>
            </a:pP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951984" y="2693552"/>
            <a:ext cx="2498153" cy="30238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>
            <a:noAutofit/>
          </a:bodyPr>
          <a:lstStyle/>
          <a:p>
            <a:r>
              <a:rPr lang="en-GB" sz="1600" dirty="0">
                <a:solidFill>
                  <a:schemeClr val="accent2"/>
                </a:solidFill>
              </a:rPr>
              <a:t>Background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951984" y="3030641"/>
            <a:ext cx="5954332" cy="138447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►"/>
            </a:pPr>
            <a:r>
              <a:rPr lang="en-GB" sz="1600" dirty="0">
                <a:solidFill>
                  <a:schemeClr val="tx2"/>
                </a:solidFill>
              </a:rPr>
              <a:t>EMC Storage and back up Specialist </a:t>
            </a:r>
          </a:p>
          <a:p>
            <a:pPr marL="285750" indent="-285750">
              <a:buFont typeface="Arial" panose="020B0604020202020204" pitchFamily="34" charset="0"/>
              <a:buChar char="►"/>
            </a:pPr>
            <a:r>
              <a:rPr lang="en-GB" sz="1600" dirty="0">
                <a:solidFill>
                  <a:schemeClr val="tx2"/>
                </a:solidFill>
              </a:rPr>
              <a:t>SME- Avamar, EMC Storage</a:t>
            </a:r>
          </a:p>
          <a:p>
            <a:pPr marL="285750" indent="-285750">
              <a:buFont typeface="Arial" panose="020B0604020202020204" pitchFamily="34" charset="0"/>
              <a:buChar char="►"/>
            </a:pPr>
            <a:r>
              <a:rPr lang="en-GB" sz="1600" dirty="0">
                <a:solidFill>
                  <a:schemeClr val="tx2"/>
                </a:solidFill>
              </a:rPr>
              <a:t>2 year with EMC Boston MA</a:t>
            </a:r>
          </a:p>
          <a:p>
            <a:pPr marL="285750" indent="-285750">
              <a:buFont typeface="Arial" panose="020B0604020202020204" pitchFamily="34" charset="0"/>
              <a:buChar char="►"/>
            </a:pPr>
            <a:r>
              <a:rPr lang="en-GB" sz="1600" dirty="0">
                <a:solidFill>
                  <a:schemeClr val="tx2"/>
                </a:solidFill>
              </a:rPr>
              <a:t>Total 10 years with Fusionstorm-Computacenter</a:t>
            </a:r>
          </a:p>
          <a:p>
            <a:pPr marL="285750" indent="-285750">
              <a:buFont typeface="Arial" panose="020B0604020202020204" pitchFamily="34" charset="0"/>
              <a:buChar char="►"/>
            </a:pPr>
            <a:r>
              <a:rPr lang="en-GB" sz="1600" dirty="0">
                <a:solidFill>
                  <a:schemeClr val="tx2"/>
                </a:solidFill>
              </a:rPr>
              <a:t>Technical Architect for SunGard ( ESR4EMC Multitenancy)</a:t>
            </a:r>
          </a:p>
          <a:p>
            <a:pPr marL="285750" indent="-285750">
              <a:buFont typeface="Arial" panose="020B0604020202020204" pitchFamily="34" charset="0"/>
              <a:buChar char="►"/>
            </a:pPr>
            <a:r>
              <a:rPr lang="en-GB" sz="1600" dirty="0">
                <a:solidFill>
                  <a:schemeClr val="tx2"/>
                </a:solidFill>
              </a:rPr>
              <a:t>System Admin for Well know Bank India</a:t>
            </a:r>
          </a:p>
          <a:p>
            <a:pPr marL="285750" indent="-285750">
              <a:buFont typeface="Arial" panose="020B0604020202020204" pitchFamily="34" charset="0"/>
              <a:buChar char="►"/>
            </a:pPr>
            <a:endParaRPr lang="en-GB" sz="16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►"/>
            </a:pPr>
            <a:endParaRPr lang="en-GB" sz="16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►"/>
            </a:pPr>
            <a:endParaRPr lang="en-GB" sz="1600" dirty="0">
              <a:solidFill>
                <a:schemeClr val="tx2"/>
              </a:solidFill>
            </a:endParaRPr>
          </a:p>
          <a:p>
            <a:endParaRPr lang="en-GB" sz="1600" dirty="0">
              <a:solidFill>
                <a:schemeClr val="tx2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951984" y="806224"/>
            <a:ext cx="2498153" cy="36589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>
            <a:noAutofit/>
          </a:bodyPr>
          <a:lstStyle/>
          <a:p>
            <a:r>
              <a:rPr lang="en-GB" sz="1600" dirty="0">
                <a:solidFill>
                  <a:schemeClr val="accent2"/>
                </a:solidFill>
              </a:rPr>
              <a:t>Role &amp; Responsibilities</a:t>
            </a:r>
          </a:p>
        </p:txBody>
      </p:sp>
      <p:cxnSp>
        <p:nvCxnSpPr>
          <p:cNvPr id="74" name="Straight Connector 73"/>
          <p:cNvCxnSpPr>
            <a:cxnSpLocks/>
          </p:cNvCxnSpPr>
          <p:nvPr/>
        </p:nvCxnSpPr>
        <p:spPr bwMode="auto">
          <a:xfrm>
            <a:off x="5951984" y="1045108"/>
            <a:ext cx="5954332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Straight Connector 74"/>
          <p:cNvCxnSpPr>
            <a:cxnSpLocks/>
          </p:cNvCxnSpPr>
          <p:nvPr/>
        </p:nvCxnSpPr>
        <p:spPr bwMode="auto">
          <a:xfrm>
            <a:off x="5951984" y="2924936"/>
            <a:ext cx="5954332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" name="Oval 75"/>
          <p:cNvSpPr/>
          <p:nvPr/>
        </p:nvSpPr>
        <p:spPr bwMode="auto">
          <a:xfrm>
            <a:off x="4692911" y="807845"/>
            <a:ext cx="983457" cy="969312"/>
          </a:xfrm>
          <a:prstGeom prst="ellipse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042988">
              <a:lnSpc>
                <a:spcPct val="90000"/>
              </a:lnSpc>
              <a:spcBef>
                <a:spcPts val="600"/>
              </a:spcBef>
            </a:pPr>
            <a:endParaRPr lang="en-GB" dirty="0">
              <a:solidFill>
                <a:srgbClr val="706F6F"/>
              </a:solidFill>
            </a:endParaRPr>
          </a:p>
        </p:txBody>
      </p:sp>
      <p:sp>
        <p:nvSpPr>
          <p:cNvPr id="78" name="Oval 77"/>
          <p:cNvSpPr/>
          <p:nvPr/>
        </p:nvSpPr>
        <p:spPr bwMode="auto">
          <a:xfrm>
            <a:off x="4692911" y="2757000"/>
            <a:ext cx="983457" cy="881193"/>
          </a:xfrm>
          <a:prstGeom prst="ellipse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042988">
              <a:lnSpc>
                <a:spcPct val="90000"/>
              </a:lnSpc>
              <a:spcBef>
                <a:spcPts val="600"/>
              </a:spcBef>
            </a:pPr>
            <a:endParaRPr lang="en-GB" dirty="0">
              <a:solidFill>
                <a:srgbClr val="706F6F"/>
              </a:solidFill>
            </a:endParaRPr>
          </a:p>
        </p:txBody>
      </p:sp>
      <p:sp>
        <p:nvSpPr>
          <p:cNvPr id="80" name="Oval 79"/>
          <p:cNvSpPr/>
          <p:nvPr/>
        </p:nvSpPr>
        <p:spPr bwMode="auto">
          <a:xfrm>
            <a:off x="4692911" y="4771480"/>
            <a:ext cx="983457" cy="969312"/>
          </a:xfrm>
          <a:prstGeom prst="ellipse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042988">
              <a:lnSpc>
                <a:spcPct val="90000"/>
              </a:lnSpc>
              <a:spcBef>
                <a:spcPts val="600"/>
              </a:spcBef>
            </a:pPr>
            <a:endParaRPr lang="en-GB" dirty="0">
              <a:solidFill>
                <a:srgbClr val="706F6F"/>
              </a:solidFill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4882695" y="1002207"/>
            <a:ext cx="603887" cy="565352"/>
            <a:chOff x="7570788" y="1665288"/>
            <a:chExt cx="762000" cy="698500"/>
          </a:xfrm>
        </p:grpSpPr>
        <p:sp>
          <p:nvSpPr>
            <p:cNvPr id="82" name="Freeform 74"/>
            <p:cNvSpPr>
              <a:spLocks/>
            </p:cNvSpPr>
            <p:nvPr/>
          </p:nvSpPr>
          <p:spPr bwMode="auto">
            <a:xfrm>
              <a:off x="7570788" y="1665288"/>
              <a:ext cx="762000" cy="595312"/>
            </a:xfrm>
            <a:custGeom>
              <a:avLst/>
              <a:gdLst>
                <a:gd name="T0" fmla="*/ 100 w 200"/>
                <a:gd name="T1" fmla="*/ 156 h 156"/>
                <a:gd name="T2" fmla="*/ 17 w 200"/>
                <a:gd name="T3" fmla="*/ 156 h 156"/>
                <a:gd name="T4" fmla="*/ 0 w 200"/>
                <a:gd name="T5" fmla="*/ 139 h 156"/>
                <a:gd name="T6" fmla="*/ 0 w 200"/>
                <a:gd name="T7" fmla="*/ 17 h 156"/>
                <a:gd name="T8" fmla="*/ 17 w 200"/>
                <a:gd name="T9" fmla="*/ 0 h 156"/>
                <a:gd name="T10" fmla="*/ 182 w 200"/>
                <a:gd name="T11" fmla="*/ 0 h 156"/>
                <a:gd name="T12" fmla="*/ 200 w 200"/>
                <a:gd name="T13" fmla="*/ 17 h 156"/>
                <a:gd name="T14" fmla="*/ 200 w 200"/>
                <a:gd name="T15" fmla="*/ 83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0" h="156">
                  <a:moveTo>
                    <a:pt x="100" y="156"/>
                  </a:moveTo>
                  <a:cubicBezTo>
                    <a:pt x="17" y="156"/>
                    <a:pt x="17" y="156"/>
                    <a:pt x="17" y="156"/>
                  </a:cubicBezTo>
                  <a:cubicBezTo>
                    <a:pt x="8" y="156"/>
                    <a:pt x="0" y="149"/>
                    <a:pt x="0" y="139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92" y="0"/>
                    <a:pt x="200" y="8"/>
                    <a:pt x="200" y="17"/>
                  </a:cubicBezTo>
                  <a:cubicBezTo>
                    <a:pt x="200" y="83"/>
                    <a:pt x="200" y="83"/>
                    <a:pt x="200" y="83"/>
                  </a:cubicBezTo>
                </a:path>
              </a:pathLst>
            </a:custGeom>
            <a:noFill/>
            <a:ln w="14288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83" name="Line 75"/>
            <p:cNvSpPr>
              <a:spLocks noChangeShapeType="1"/>
            </p:cNvSpPr>
            <p:nvPr/>
          </p:nvSpPr>
          <p:spPr bwMode="auto">
            <a:xfrm>
              <a:off x="7570788" y="1830388"/>
              <a:ext cx="762000" cy="0"/>
            </a:xfrm>
            <a:prstGeom prst="line">
              <a:avLst/>
            </a:prstGeom>
            <a:noFill/>
            <a:ln w="14288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84" name="Oval 76"/>
            <p:cNvSpPr>
              <a:spLocks noChangeArrowheads="1"/>
            </p:cNvSpPr>
            <p:nvPr/>
          </p:nvSpPr>
          <p:spPr bwMode="auto">
            <a:xfrm>
              <a:off x="7669213" y="1730375"/>
              <a:ext cx="34925" cy="34925"/>
            </a:xfrm>
            <a:prstGeom prst="ellipse">
              <a:avLst/>
            </a:prstGeom>
            <a:noFill/>
            <a:ln w="14288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85" name="Oval 77"/>
            <p:cNvSpPr>
              <a:spLocks noChangeArrowheads="1"/>
            </p:cNvSpPr>
            <p:nvPr/>
          </p:nvSpPr>
          <p:spPr bwMode="auto">
            <a:xfrm>
              <a:off x="7769225" y="1730375"/>
              <a:ext cx="33338" cy="34925"/>
            </a:xfrm>
            <a:prstGeom prst="ellipse">
              <a:avLst/>
            </a:prstGeom>
            <a:noFill/>
            <a:ln w="14288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86" name="Oval 78"/>
            <p:cNvSpPr>
              <a:spLocks noChangeArrowheads="1"/>
            </p:cNvSpPr>
            <p:nvPr/>
          </p:nvSpPr>
          <p:spPr bwMode="auto">
            <a:xfrm>
              <a:off x="7867650" y="1730375"/>
              <a:ext cx="34925" cy="34925"/>
            </a:xfrm>
            <a:prstGeom prst="ellipse">
              <a:avLst/>
            </a:prstGeom>
            <a:noFill/>
            <a:ln w="14288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87" name="Line 79"/>
            <p:cNvSpPr>
              <a:spLocks noChangeShapeType="1"/>
            </p:cNvSpPr>
            <p:nvPr/>
          </p:nvSpPr>
          <p:spPr bwMode="auto">
            <a:xfrm flipH="1">
              <a:off x="7834313" y="1933575"/>
              <a:ext cx="330200" cy="0"/>
            </a:xfrm>
            <a:prstGeom prst="line">
              <a:avLst/>
            </a:prstGeom>
            <a:noFill/>
            <a:ln w="14288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88" name="Line 80"/>
            <p:cNvSpPr>
              <a:spLocks noChangeShapeType="1"/>
            </p:cNvSpPr>
            <p:nvPr/>
          </p:nvSpPr>
          <p:spPr bwMode="auto">
            <a:xfrm>
              <a:off x="7704138" y="1933575"/>
              <a:ext cx="30163" cy="0"/>
            </a:xfrm>
            <a:prstGeom prst="line">
              <a:avLst/>
            </a:prstGeom>
            <a:noFill/>
            <a:ln w="14288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89" name="Line 81"/>
            <p:cNvSpPr>
              <a:spLocks noChangeShapeType="1"/>
            </p:cNvSpPr>
            <p:nvPr/>
          </p:nvSpPr>
          <p:spPr bwMode="auto">
            <a:xfrm flipH="1">
              <a:off x="7834313" y="2032000"/>
              <a:ext cx="131763" cy="0"/>
            </a:xfrm>
            <a:prstGeom prst="line">
              <a:avLst/>
            </a:prstGeom>
            <a:noFill/>
            <a:ln w="14288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90" name="Line 82"/>
            <p:cNvSpPr>
              <a:spLocks noChangeShapeType="1"/>
            </p:cNvSpPr>
            <p:nvPr/>
          </p:nvSpPr>
          <p:spPr bwMode="auto">
            <a:xfrm>
              <a:off x="7704138" y="2032000"/>
              <a:ext cx="30163" cy="0"/>
            </a:xfrm>
            <a:prstGeom prst="line">
              <a:avLst/>
            </a:prstGeom>
            <a:noFill/>
            <a:ln w="14288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91" name="Line 83"/>
            <p:cNvSpPr>
              <a:spLocks noChangeShapeType="1"/>
            </p:cNvSpPr>
            <p:nvPr/>
          </p:nvSpPr>
          <p:spPr bwMode="auto">
            <a:xfrm flipH="1">
              <a:off x="7834313" y="2132013"/>
              <a:ext cx="131763" cy="0"/>
            </a:xfrm>
            <a:prstGeom prst="line">
              <a:avLst/>
            </a:prstGeom>
            <a:noFill/>
            <a:ln w="14288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92" name="Line 84"/>
            <p:cNvSpPr>
              <a:spLocks noChangeShapeType="1"/>
            </p:cNvSpPr>
            <p:nvPr/>
          </p:nvSpPr>
          <p:spPr bwMode="auto">
            <a:xfrm>
              <a:off x="7704138" y="2132013"/>
              <a:ext cx="30163" cy="0"/>
            </a:xfrm>
            <a:prstGeom prst="line">
              <a:avLst/>
            </a:prstGeom>
            <a:noFill/>
            <a:ln w="14288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93" name="Oval 85"/>
            <p:cNvSpPr>
              <a:spLocks noChangeArrowheads="1"/>
            </p:cNvSpPr>
            <p:nvPr/>
          </p:nvSpPr>
          <p:spPr bwMode="auto">
            <a:xfrm>
              <a:off x="8093075" y="2032000"/>
              <a:ext cx="182563" cy="182562"/>
            </a:xfrm>
            <a:prstGeom prst="ellipse">
              <a:avLst/>
            </a:prstGeom>
            <a:noFill/>
            <a:ln w="14288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94" name="Freeform 86"/>
            <p:cNvSpPr>
              <a:spLocks/>
            </p:cNvSpPr>
            <p:nvPr/>
          </p:nvSpPr>
          <p:spPr bwMode="auto">
            <a:xfrm>
              <a:off x="8039100" y="2214563"/>
              <a:ext cx="293688" cy="149225"/>
            </a:xfrm>
            <a:custGeom>
              <a:avLst/>
              <a:gdLst>
                <a:gd name="T0" fmla="*/ 77 w 77"/>
                <a:gd name="T1" fmla="*/ 39 h 39"/>
                <a:gd name="T2" fmla="*/ 0 w 77"/>
                <a:gd name="T3" fmla="*/ 39 h 39"/>
                <a:gd name="T4" fmla="*/ 38 w 77"/>
                <a:gd name="T5" fmla="*/ 0 h 39"/>
                <a:gd name="T6" fmla="*/ 77 w 77"/>
                <a:gd name="T7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39">
                  <a:moveTo>
                    <a:pt x="77" y="39"/>
                  </a:moveTo>
                  <a:cubicBezTo>
                    <a:pt x="0" y="39"/>
                    <a:pt x="0" y="39"/>
                    <a:pt x="0" y="39"/>
                  </a:cubicBezTo>
                  <a:cubicBezTo>
                    <a:pt x="0" y="17"/>
                    <a:pt x="17" y="0"/>
                    <a:pt x="38" y="0"/>
                  </a:cubicBezTo>
                  <a:cubicBezTo>
                    <a:pt x="60" y="0"/>
                    <a:pt x="77" y="17"/>
                    <a:pt x="77" y="39"/>
                  </a:cubicBezTo>
                  <a:close/>
                </a:path>
              </a:pathLst>
            </a:custGeom>
            <a:noFill/>
            <a:ln w="14288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4904824" y="2934072"/>
            <a:ext cx="613451" cy="607646"/>
            <a:chOff x="6348852" y="3100721"/>
            <a:chExt cx="698500" cy="719138"/>
          </a:xfrm>
        </p:grpSpPr>
        <p:sp>
          <p:nvSpPr>
            <p:cNvPr id="96" name="Oval 130"/>
            <p:cNvSpPr>
              <a:spLocks noChangeArrowheads="1"/>
            </p:cNvSpPr>
            <p:nvPr/>
          </p:nvSpPr>
          <p:spPr bwMode="auto">
            <a:xfrm>
              <a:off x="6409177" y="3100721"/>
              <a:ext cx="217487" cy="219075"/>
            </a:xfrm>
            <a:prstGeom prst="ellipse">
              <a:avLst/>
            </a:prstGeom>
            <a:noFill/>
            <a:ln w="14288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97" name="Freeform 131"/>
            <p:cNvSpPr>
              <a:spLocks/>
            </p:cNvSpPr>
            <p:nvPr/>
          </p:nvSpPr>
          <p:spPr bwMode="auto">
            <a:xfrm>
              <a:off x="6348852" y="3383296"/>
              <a:ext cx="341312" cy="436563"/>
            </a:xfrm>
            <a:custGeom>
              <a:avLst/>
              <a:gdLst>
                <a:gd name="T0" fmla="*/ 91 w 91"/>
                <a:gd name="T1" fmla="*/ 0 h 116"/>
                <a:gd name="T2" fmla="*/ 0 w 91"/>
                <a:gd name="T3" fmla="*/ 0 h 116"/>
                <a:gd name="T4" fmla="*/ 29 w 91"/>
                <a:gd name="T5" fmla="*/ 62 h 116"/>
                <a:gd name="T6" fmla="*/ 29 w 91"/>
                <a:gd name="T7" fmla="*/ 116 h 116"/>
                <a:gd name="T8" fmla="*/ 62 w 91"/>
                <a:gd name="T9" fmla="*/ 116 h 116"/>
                <a:gd name="T10" fmla="*/ 62 w 91"/>
                <a:gd name="T11" fmla="*/ 62 h 116"/>
                <a:gd name="T12" fmla="*/ 91 w 91"/>
                <a:gd name="T13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116">
                  <a:moveTo>
                    <a:pt x="9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4"/>
                    <a:pt x="13" y="53"/>
                    <a:pt x="29" y="62"/>
                  </a:cubicBezTo>
                  <a:cubicBezTo>
                    <a:pt x="29" y="116"/>
                    <a:pt x="29" y="116"/>
                    <a:pt x="29" y="116"/>
                  </a:cubicBezTo>
                  <a:cubicBezTo>
                    <a:pt x="62" y="116"/>
                    <a:pt x="62" y="116"/>
                    <a:pt x="62" y="116"/>
                  </a:cubicBezTo>
                  <a:cubicBezTo>
                    <a:pt x="62" y="62"/>
                    <a:pt x="62" y="62"/>
                    <a:pt x="62" y="62"/>
                  </a:cubicBezTo>
                  <a:cubicBezTo>
                    <a:pt x="77" y="53"/>
                    <a:pt x="91" y="34"/>
                    <a:pt x="91" y="0"/>
                  </a:cubicBezTo>
                  <a:close/>
                </a:path>
              </a:pathLst>
            </a:custGeom>
            <a:noFill/>
            <a:ln w="14288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14" name="Freeform 132"/>
            <p:cNvSpPr>
              <a:spLocks/>
            </p:cNvSpPr>
            <p:nvPr/>
          </p:nvSpPr>
          <p:spPr bwMode="auto">
            <a:xfrm>
              <a:off x="6486965" y="3383296"/>
              <a:ext cx="65087" cy="219075"/>
            </a:xfrm>
            <a:custGeom>
              <a:avLst/>
              <a:gdLst>
                <a:gd name="T0" fmla="*/ 31 w 41"/>
                <a:gd name="T1" fmla="*/ 0 h 138"/>
                <a:gd name="T2" fmla="*/ 10 w 41"/>
                <a:gd name="T3" fmla="*/ 0 h 138"/>
                <a:gd name="T4" fmla="*/ 0 w 41"/>
                <a:gd name="T5" fmla="*/ 119 h 138"/>
                <a:gd name="T6" fmla="*/ 19 w 41"/>
                <a:gd name="T7" fmla="*/ 138 h 138"/>
                <a:gd name="T8" fmla="*/ 41 w 41"/>
                <a:gd name="T9" fmla="*/ 119 h 138"/>
                <a:gd name="T10" fmla="*/ 31 w 41"/>
                <a:gd name="T11" fmla="*/ 0 h 138"/>
                <a:gd name="T12" fmla="*/ 31 w 41"/>
                <a:gd name="T13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38">
                  <a:moveTo>
                    <a:pt x="31" y="0"/>
                  </a:moveTo>
                  <a:lnTo>
                    <a:pt x="10" y="0"/>
                  </a:lnTo>
                  <a:lnTo>
                    <a:pt x="0" y="119"/>
                  </a:lnTo>
                  <a:lnTo>
                    <a:pt x="19" y="138"/>
                  </a:lnTo>
                  <a:lnTo>
                    <a:pt x="41" y="119"/>
                  </a:lnTo>
                  <a:lnTo>
                    <a:pt x="31" y="0"/>
                  </a:lnTo>
                  <a:lnTo>
                    <a:pt x="31" y="0"/>
                  </a:lnTo>
                  <a:close/>
                </a:path>
              </a:pathLst>
            </a:custGeom>
            <a:noFill/>
            <a:ln w="14288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18" name="Freeform 133"/>
            <p:cNvSpPr>
              <a:spLocks/>
            </p:cNvSpPr>
            <p:nvPr/>
          </p:nvSpPr>
          <p:spPr bwMode="auto">
            <a:xfrm>
              <a:off x="6709215" y="3135646"/>
              <a:ext cx="307975" cy="373063"/>
            </a:xfrm>
            <a:custGeom>
              <a:avLst/>
              <a:gdLst>
                <a:gd name="T0" fmla="*/ 0 w 82"/>
                <a:gd name="T1" fmla="*/ 12 h 99"/>
                <a:gd name="T2" fmla="*/ 32 w 82"/>
                <a:gd name="T3" fmla="*/ 0 h 99"/>
                <a:gd name="T4" fmla="*/ 82 w 82"/>
                <a:gd name="T5" fmla="*/ 49 h 99"/>
                <a:gd name="T6" fmla="*/ 32 w 82"/>
                <a:gd name="T7" fmla="*/ 99 h 99"/>
                <a:gd name="T8" fmla="*/ 13 w 82"/>
                <a:gd name="T9" fmla="*/ 95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99">
                  <a:moveTo>
                    <a:pt x="0" y="12"/>
                  </a:moveTo>
                  <a:cubicBezTo>
                    <a:pt x="9" y="4"/>
                    <a:pt x="20" y="0"/>
                    <a:pt x="32" y="0"/>
                  </a:cubicBezTo>
                  <a:cubicBezTo>
                    <a:pt x="60" y="0"/>
                    <a:pt x="82" y="22"/>
                    <a:pt x="82" y="49"/>
                  </a:cubicBezTo>
                  <a:cubicBezTo>
                    <a:pt x="82" y="77"/>
                    <a:pt x="60" y="99"/>
                    <a:pt x="32" y="99"/>
                  </a:cubicBezTo>
                  <a:cubicBezTo>
                    <a:pt x="25" y="99"/>
                    <a:pt x="19" y="98"/>
                    <a:pt x="13" y="95"/>
                  </a:cubicBezTo>
                </a:path>
              </a:pathLst>
            </a:custGeom>
            <a:noFill/>
            <a:ln w="14288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19" name="Freeform 134"/>
            <p:cNvSpPr>
              <a:spLocks/>
            </p:cNvSpPr>
            <p:nvPr/>
          </p:nvSpPr>
          <p:spPr bwMode="auto">
            <a:xfrm>
              <a:off x="6750490" y="3100721"/>
              <a:ext cx="296862" cy="287338"/>
            </a:xfrm>
            <a:custGeom>
              <a:avLst/>
              <a:gdLst>
                <a:gd name="T0" fmla="*/ 187 w 187"/>
                <a:gd name="T1" fmla="*/ 0 h 181"/>
                <a:gd name="T2" fmla="*/ 52 w 187"/>
                <a:gd name="T3" fmla="*/ 181 h 181"/>
                <a:gd name="T4" fmla="*/ 0 w 187"/>
                <a:gd name="T5" fmla="*/ 128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7" h="181">
                  <a:moveTo>
                    <a:pt x="187" y="0"/>
                  </a:moveTo>
                  <a:lnTo>
                    <a:pt x="52" y="181"/>
                  </a:lnTo>
                  <a:lnTo>
                    <a:pt x="0" y="128"/>
                  </a:lnTo>
                </a:path>
              </a:pathLst>
            </a:custGeom>
            <a:noFill/>
            <a:ln w="14288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4880029" y="4920925"/>
            <a:ext cx="638246" cy="642643"/>
            <a:chOff x="8367870" y="2793958"/>
            <a:chExt cx="663952" cy="705538"/>
          </a:xfrm>
        </p:grpSpPr>
        <p:sp>
          <p:nvSpPr>
            <p:cNvPr id="121" name="Freeform 138"/>
            <p:cNvSpPr>
              <a:spLocks/>
            </p:cNvSpPr>
            <p:nvPr/>
          </p:nvSpPr>
          <p:spPr bwMode="auto">
            <a:xfrm>
              <a:off x="8747885" y="2938795"/>
              <a:ext cx="216538" cy="233745"/>
            </a:xfrm>
            <a:custGeom>
              <a:avLst/>
              <a:gdLst>
                <a:gd name="T0" fmla="*/ 16 w 64"/>
                <a:gd name="T1" fmla="*/ 17 h 68"/>
                <a:gd name="T2" fmla="*/ 16 w 64"/>
                <a:gd name="T3" fmla="*/ 46 h 68"/>
                <a:gd name="T4" fmla="*/ 49 w 64"/>
                <a:gd name="T5" fmla="*/ 52 h 68"/>
                <a:gd name="T6" fmla="*/ 57 w 64"/>
                <a:gd name="T7" fmla="*/ 0 h 68"/>
                <a:gd name="T8" fmla="*/ 16 w 64"/>
                <a:gd name="T9" fmla="*/ 1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8">
                  <a:moveTo>
                    <a:pt x="16" y="17"/>
                  </a:moveTo>
                  <a:cubicBezTo>
                    <a:pt x="5" y="23"/>
                    <a:pt x="0" y="36"/>
                    <a:pt x="16" y="46"/>
                  </a:cubicBezTo>
                  <a:cubicBezTo>
                    <a:pt x="24" y="68"/>
                    <a:pt x="40" y="62"/>
                    <a:pt x="49" y="52"/>
                  </a:cubicBezTo>
                  <a:cubicBezTo>
                    <a:pt x="59" y="42"/>
                    <a:pt x="64" y="15"/>
                    <a:pt x="57" y="0"/>
                  </a:cubicBezTo>
                  <a:cubicBezTo>
                    <a:pt x="42" y="11"/>
                    <a:pt x="28" y="8"/>
                    <a:pt x="16" y="17"/>
                  </a:cubicBezTo>
                  <a:close/>
                </a:path>
              </a:pathLst>
            </a:custGeom>
            <a:noFill/>
            <a:ln w="14288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22" name="Freeform 139"/>
            <p:cNvSpPr>
              <a:spLocks/>
            </p:cNvSpPr>
            <p:nvPr/>
          </p:nvSpPr>
          <p:spPr bwMode="auto">
            <a:xfrm>
              <a:off x="8465383" y="2793958"/>
              <a:ext cx="292540" cy="332693"/>
            </a:xfrm>
            <a:custGeom>
              <a:avLst/>
              <a:gdLst>
                <a:gd name="T0" fmla="*/ 69 w 86"/>
                <a:gd name="T1" fmla="*/ 29 h 97"/>
                <a:gd name="T2" fmla="*/ 60 w 86"/>
                <a:gd name="T3" fmla="*/ 70 h 97"/>
                <a:gd name="T4" fmla="*/ 17 w 86"/>
                <a:gd name="T5" fmla="*/ 73 h 97"/>
                <a:gd name="T6" fmla="*/ 11 w 86"/>
                <a:gd name="T7" fmla="*/ 0 h 97"/>
                <a:gd name="T8" fmla="*/ 69 w 86"/>
                <a:gd name="T9" fmla="*/ 2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97">
                  <a:moveTo>
                    <a:pt x="69" y="29"/>
                  </a:moveTo>
                  <a:cubicBezTo>
                    <a:pt x="80" y="42"/>
                    <a:pt x="86" y="59"/>
                    <a:pt x="60" y="70"/>
                  </a:cubicBezTo>
                  <a:cubicBezTo>
                    <a:pt x="48" y="97"/>
                    <a:pt x="29" y="87"/>
                    <a:pt x="17" y="73"/>
                  </a:cubicBezTo>
                  <a:cubicBezTo>
                    <a:pt x="5" y="58"/>
                    <a:pt x="0" y="20"/>
                    <a:pt x="11" y="0"/>
                  </a:cubicBezTo>
                  <a:cubicBezTo>
                    <a:pt x="31" y="16"/>
                    <a:pt x="55" y="12"/>
                    <a:pt x="69" y="29"/>
                  </a:cubicBezTo>
                  <a:close/>
                </a:path>
              </a:pathLst>
            </a:custGeom>
            <a:noFill/>
            <a:ln w="14288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23" name="Freeform 140"/>
            <p:cNvSpPr>
              <a:spLocks/>
            </p:cNvSpPr>
            <p:nvPr/>
          </p:nvSpPr>
          <p:spPr bwMode="auto">
            <a:xfrm>
              <a:off x="8560029" y="2897207"/>
              <a:ext cx="312616" cy="302578"/>
            </a:xfrm>
            <a:custGeom>
              <a:avLst/>
              <a:gdLst>
                <a:gd name="T0" fmla="*/ 92 w 92"/>
                <a:gd name="T1" fmla="*/ 41 h 88"/>
                <a:gd name="T2" fmla="*/ 54 w 92"/>
                <a:gd name="T3" fmla="*/ 88 h 88"/>
                <a:gd name="T4" fmla="*/ 0 w 92"/>
                <a:gd name="T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2" h="88">
                  <a:moveTo>
                    <a:pt x="92" y="41"/>
                  </a:moveTo>
                  <a:cubicBezTo>
                    <a:pt x="66" y="54"/>
                    <a:pt x="54" y="88"/>
                    <a:pt x="54" y="88"/>
                  </a:cubicBezTo>
                  <a:cubicBezTo>
                    <a:pt x="54" y="88"/>
                    <a:pt x="43" y="38"/>
                    <a:pt x="0" y="0"/>
                  </a:cubicBezTo>
                </a:path>
              </a:pathLst>
            </a:custGeom>
            <a:noFill/>
            <a:ln w="14288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24" name="Rectangle 141"/>
            <p:cNvSpPr>
              <a:spLocks noChangeArrowheads="1"/>
            </p:cNvSpPr>
            <p:nvPr/>
          </p:nvSpPr>
          <p:spPr bwMode="auto">
            <a:xfrm>
              <a:off x="8367870" y="3202654"/>
              <a:ext cx="114722" cy="233745"/>
            </a:xfrm>
            <a:prstGeom prst="rect">
              <a:avLst/>
            </a:prstGeom>
            <a:noFill/>
            <a:ln w="14288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25" name="Freeform 142"/>
            <p:cNvSpPr>
              <a:spLocks/>
            </p:cNvSpPr>
            <p:nvPr/>
          </p:nvSpPr>
          <p:spPr bwMode="auto">
            <a:xfrm>
              <a:off x="8482592" y="3281525"/>
              <a:ext cx="549230" cy="217971"/>
            </a:xfrm>
            <a:custGeom>
              <a:avLst/>
              <a:gdLst>
                <a:gd name="T0" fmla="*/ 0 w 162"/>
                <a:gd name="T1" fmla="*/ 32 h 63"/>
                <a:gd name="T2" fmla="*/ 162 w 162"/>
                <a:gd name="T3" fmla="*/ 11 h 63"/>
                <a:gd name="T4" fmla="*/ 136 w 162"/>
                <a:gd name="T5" fmla="*/ 2 h 63"/>
                <a:gd name="T6" fmla="*/ 99 w 162"/>
                <a:gd name="T7" fmla="*/ 1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2" h="63">
                  <a:moveTo>
                    <a:pt x="0" y="32"/>
                  </a:moveTo>
                  <a:cubicBezTo>
                    <a:pt x="91" y="63"/>
                    <a:pt x="58" y="63"/>
                    <a:pt x="162" y="11"/>
                  </a:cubicBezTo>
                  <a:cubicBezTo>
                    <a:pt x="153" y="2"/>
                    <a:pt x="146" y="0"/>
                    <a:pt x="136" y="2"/>
                  </a:cubicBezTo>
                  <a:cubicBezTo>
                    <a:pt x="99" y="15"/>
                    <a:pt x="99" y="15"/>
                    <a:pt x="99" y="15"/>
                  </a:cubicBezTo>
                </a:path>
              </a:pathLst>
            </a:custGeom>
            <a:noFill/>
            <a:ln w="14288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26" name="Freeform 143"/>
            <p:cNvSpPr>
              <a:spLocks/>
            </p:cNvSpPr>
            <p:nvPr/>
          </p:nvSpPr>
          <p:spPr bwMode="auto">
            <a:xfrm>
              <a:off x="8482592" y="3229900"/>
              <a:ext cx="349901" cy="117590"/>
            </a:xfrm>
            <a:custGeom>
              <a:avLst/>
              <a:gdLst>
                <a:gd name="T0" fmla="*/ 0 w 103"/>
                <a:gd name="T1" fmla="*/ 0 h 34"/>
                <a:gd name="T2" fmla="*/ 26 w 103"/>
                <a:gd name="T3" fmla="*/ 0 h 34"/>
                <a:gd name="T4" fmla="*/ 64 w 103"/>
                <a:gd name="T5" fmla="*/ 17 h 34"/>
                <a:gd name="T6" fmla="*/ 89 w 103"/>
                <a:gd name="T7" fmla="*/ 17 h 34"/>
                <a:gd name="T8" fmla="*/ 89 w 103"/>
                <a:gd name="T9" fmla="*/ 34 h 34"/>
                <a:gd name="T10" fmla="*/ 43 w 103"/>
                <a:gd name="T1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34">
                  <a:moveTo>
                    <a:pt x="0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46" y="0"/>
                    <a:pt x="60" y="13"/>
                    <a:pt x="64" y="17"/>
                  </a:cubicBezTo>
                  <a:cubicBezTo>
                    <a:pt x="64" y="17"/>
                    <a:pt x="77" y="17"/>
                    <a:pt x="89" y="17"/>
                  </a:cubicBezTo>
                  <a:cubicBezTo>
                    <a:pt x="103" y="17"/>
                    <a:pt x="103" y="34"/>
                    <a:pt x="89" y="34"/>
                  </a:cubicBezTo>
                  <a:cubicBezTo>
                    <a:pt x="43" y="34"/>
                    <a:pt x="43" y="34"/>
                    <a:pt x="43" y="34"/>
                  </a:cubicBezTo>
                </a:path>
              </a:pathLst>
            </a:custGeom>
            <a:noFill/>
            <a:ln w="14288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</p:grpSp>
      <p:sp>
        <p:nvSpPr>
          <p:cNvPr id="127" name="TextBox 126"/>
          <p:cNvSpPr txBox="1"/>
          <p:nvPr/>
        </p:nvSpPr>
        <p:spPr>
          <a:xfrm>
            <a:off x="5951984" y="4712777"/>
            <a:ext cx="2498153" cy="22839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>
            <a:noAutofit/>
          </a:bodyPr>
          <a:lstStyle/>
          <a:p>
            <a:r>
              <a:rPr lang="en-GB" sz="1600" dirty="0">
                <a:solidFill>
                  <a:schemeClr val="accent2"/>
                </a:solidFill>
              </a:rPr>
              <a:t>Personal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951984" y="5010183"/>
            <a:ext cx="5832648" cy="123232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►"/>
            </a:pPr>
            <a:endParaRPr lang="en-US" sz="16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►"/>
            </a:pPr>
            <a:r>
              <a:rPr lang="en-US" sz="1600" dirty="0">
                <a:solidFill>
                  <a:schemeClr val="tx2"/>
                </a:solidFill>
              </a:rPr>
              <a:t> I love listening Reading &amp; Discussing Motivational &amp; Spiritual Books</a:t>
            </a:r>
          </a:p>
          <a:p>
            <a:pPr marL="285750" indent="-285750">
              <a:buFont typeface="Arial" panose="020B0604020202020204" pitchFamily="34" charset="0"/>
              <a:buChar char="►"/>
            </a:pPr>
            <a:r>
              <a:rPr lang="en-US" sz="1600" dirty="0">
                <a:solidFill>
                  <a:schemeClr val="tx2"/>
                </a:solidFill>
              </a:rPr>
              <a:t>I am good at cooking food</a:t>
            </a:r>
          </a:p>
          <a:p>
            <a:pPr marL="285750" indent="-285750">
              <a:buFont typeface="Arial" panose="020B0604020202020204" pitchFamily="34" charset="0"/>
              <a:buChar char="►"/>
            </a:pPr>
            <a:r>
              <a:rPr lang="en-US" sz="1600" dirty="0">
                <a:solidFill>
                  <a:schemeClr val="tx2"/>
                </a:solidFill>
              </a:rPr>
              <a:t>I am good at astrology </a:t>
            </a:r>
          </a:p>
          <a:p>
            <a:endParaRPr lang="en-US" sz="1600" dirty="0">
              <a:solidFill>
                <a:schemeClr val="tx2"/>
              </a:solidFill>
            </a:endParaRPr>
          </a:p>
          <a:p>
            <a:endParaRPr lang="en-US" sz="1600" dirty="0">
              <a:solidFill>
                <a:schemeClr val="tx2"/>
              </a:solidFill>
            </a:endParaRPr>
          </a:p>
        </p:txBody>
      </p:sp>
      <p:cxnSp>
        <p:nvCxnSpPr>
          <p:cNvPr id="156" name="Straight Connector 155"/>
          <p:cNvCxnSpPr>
            <a:cxnSpLocks/>
          </p:cNvCxnSpPr>
          <p:nvPr/>
        </p:nvCxnSpPr>
        <p:spPr bwMode="auto">
          <a:xfrm>
            <a:off x="5951984" y="4952990"/>
            <a:ext cx="5954332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32" name="Picture 8" descr="Related image">
            <a:extLst>
              <a:ext uri="{FF2B5EF4-FFF2-40B4-BE49-F238E27FC236}">
                <a16:creationId xmlns:a16="http://schemas.microsoft.com/office/drawing/2014/main" id="{EF345AA9-1BAE-4A78-9615-FD54DFDF1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47" y="5157311"/>
            <a:ext cx="579686" cy="579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Slide Number Placeholder 1">
            <a:extLst>
              <a:ext uri="{FF2B5EF4-FFF2-40B4-BE49-F238E27FC236}">
                <a16:creationId xmlns:a16="http://schemas.microsoft.com/office/drawing/2014/main" id="{EDA12A50-DA26-491D-925E-04C5A8449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7988" y="6460479"/>
            <a:ext cx="216000" cy="216000"/>
          </a:xfrm>
        </p:spPr>
        <p:txBody>
          <a:bodyPr/>
          <a:lstStyle/>
          <a:p>
            <a:fld id="{79DF52E5-626C-4C96-8CF3-AEAB181F00C0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FE9C35-2835-3D4B-889E-6B736A14E194}"/>
              </a:ext>
            </a:extLst>
          </p:cNvPr>
          <p:cNvSpPr txBox="1"/>
          <p:nvPr/>
        </p:nvSpPr>
        <p:spPr>
          <a:xfrm>
            <a:off x="1223319" y="2545492"/>
            <a:ext cx="0" cy="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rtlCol="0">
            <a:noAutofit/>
          </a:bodyPr>
          <a:lstStyle/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CE2EC7-4CFF-D641-ACBF-B536039B22B5}"/>
              </a:ext>
            </a:extLst>
          </p:cNvPr>
          <p:cNvSpPr txBox="1"/>
          <p:nvPr/>
        </p:nvSpPr>
        <p:spPr>
          <a:xfrm>
            <a:off x="1120462" y="354169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rtlCol="0">
            <a:noAutofit/>
          </a:bodyPr>
          <a:lstStyle/>
          <a:p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1507E4-D83E-784F-A405-7CB48BDF4E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328" y="1257838"/>
            <a:ext cx="2730500" cy="3200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7612FC3-0D05-6143-A099-79FE70F84E3B}"/>
              </a:ext>
            </a:extLst>
          </p:cNvPr>
          <p:cNvSpPr txBox="1"/>
          <p:nvPr/>
        </p:nvSpPr>
        <p:spPr>
          <a:xfrm>
            <a:off x="1223493" y="901521"/>
            <a:ext cx="0" cy="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rtlCol="0">
            <a:noAutofit/>
          </a:bodyPr>
          <a:lstStyle/>
          <a:p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700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FD6687D4-C344-4A59-A78B-7B84600F6CB2}"/>
              </a:ext>
            </a:extLst>
          </p:cNvPr>
          <p:cNvCxnSpPr/>
          <p:nvPr/>
        </p:nvCxnSpPr>
        <p:spPr>
          <a:xfrm>
            <a:off x="2207568" y="1722943"/>
            <a:ext cx="0" cy="983357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B5AEA73-F3E6-4485-AC0E-8FC5EAE01DC0}"/>
              </a:ext>
            </a:extLst>
          </p:cNvPr>
          <p:cNvCxnSpPr/>
          <p:nvPr/>
        </p:nvCxnSpPr>
        <p:spPr>
          <a:xfrm>
            <a:off x="2207568" y="3285713"/>
            <a:ext cx="0" cy="983357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0B2CEA5-7A2B-44E2-874D-8992160EA93E}"/>
              </a:ext>
            </a:extLst>
          </p:cNvPr>
          <p:cNvCxnSpPr/>
          <p:nvPr/>
        </p:nvCxnSpPr>
        <p:spPr>
          <a:xfrm>
            <a:off x="2207568" y="4848483"/>
            <a:ext cx="0" cy="983357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D5492554-6043-46E4-99E0-5DA7ABD5636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think-cell Folie" r:id="rId5" imgW="320" imgH="315" progId="TCLayout.ActiveDocument.1">
                  <p:embed/>
                </p:oleObj>
              </mc:Choice>
              <mc:Fallback>
                <p:oleObj name="think-cell Folie" r:id="rId5" imgW="320" imgH="315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D5492554-6043-46E4-99E0-5DA7ABD563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cap="none" dirty="0">
                <a:solidFill>
                  <a:schemeClr val="accent2"/>
                </a:solidFill>
              </a:rPr>
              <a:t>Crawl,</a:t>
            </a:r>
            <a:r>
              <a:rPr lang="en-GB" cap="none" dirty="0"/>
              <a:t> Walk, </a:t>
            </a:r>
            <a:r>
              <a:rPr lang="en-GB" cap="none" dirty="0">
                <a:solidFill>
                  <a:schemeClr val="accent2"/>
                </a:solidFill>
              </a:rPr>
              <a:t>Run</a:t>
            </a:r>
            <a:endParaRPr lang="en-GB" sz="1600" dirty="0">
              <a:solidFill>
                <a:schemeClr val="accent2"/>
              </a:solidFill>
              <a:ea typeface="+mn-ea"/>
              <a:cs typeface="+mn-cs"/>
            </a:endParaRPr>
          </a:p>
        </p:txBody>
      </p:sp>
      <p:pic>
        <p:nvPicPr>
          <p:cNvPr id="11" name="Picture 10" descr="A picture containing outdoor, building&#10;&#10;Description generated with high confidence">
            <a:extLst>
              <a:ext uri="{FF2B5EF4-FFF2-40B4-BE49-F238E27FC236}">
                <a16:creationId xmlns:a16="http://schemas.microsoft.com/office/drawing/2014/main" id="{8BFDE408-828E-4A87-BC70-76F5E2159E3D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07066" y="0"/>
            <a:ext cx="4984933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A2D3968-7F4C-4574-BD05-CC197653D97B}"/>
              </a:ext>
            </a:extLst>
          </p:cNvPr>
          <p:cNvSpPr/>
          <p:nvPr/>
        </p:nvSpPr>
        <p:spPr>
          <a:xfrm>
            <a:off x="7207066" y="0"/>
            <a:ext cx="4984933" cy="6858000"/>
          </a:xfrm>
          <a:prstGeom prst="rect">
            <a:avLst/>
          </a:prstGeom>
          <a:solidFill>
            <a:srgbClr val="008EC0">
              <a:alpha val="60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5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745DCF-B311-4EBC-893E-5F4D146FC9A8}"/>
              </a:ext>
            </a:extLst>
          </p:cNvPr>
          <p:cNvSpPr/>
          <p:nvPr/>
        </p:nvSpPr>
        <p:spPr>
          <a:xfrm>
            <a:off x="8526084" y="1592511"/>
            <a:ext cx="3388009" cy="4950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80975" lvl="1" indent="-180975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</a:rPr>
              <a:t>MLB</a:t>
            </a:r>
          </a:p>
          <a:p>
            <a:pPr marL="180975" lvl="1" indent="-180975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</a:rPr>
              <a:t>A Cloud Guru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89C6AB8-8327-433B-AEA0-FAC3E2A1F883}"/>
              </a:ext>
            </a:extLst>
          </p:cNvPr>
          <p:cNvGrpSpPr/>
          <p:nvPr/>
        </p:nvGrpSpPr>
        <p:grpSpPr>
          <a:xfrm>
            <a:off x="7516035" y="2811294"/>
            <a:ext cx="4037008" cy="869009"/>
            <a:chOff x="7516035" y="2629296"/>
            <a:chExt cx="4037008" cy="869009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8F89ED26-896B-48BC-9B66-E444E8BE8893}"/>
                </a:ext>
              </a:extLst>
            </p:cNvPr>
            <p:cNvSpPr/>
            <p:nvPr/>
          </p:nvSpPr>
          <p:spPr>
            <a:xfrm>
              <a:off x="7516035" y="2629296"/>
              <a:ext cx="869009" cy="869009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C10085DF-EE1E-4F9D-BACD-CDBC5019D4BA}"/>
                </a:ext>
              </a:extLst>
            </p:cNvPr>
            <p:cNvCxnSpPr>
              <a:cxnSpLocks/>
            </p:cNvCxnSpPr>
            <p:nvPr/>
          </p:nvCxnSpPr>
          <p:spPr>
            <a:xfrm>
              <a:off x="8385043" y="3145425"/>
              <a:ext cx="3168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5D4BED9C-B4A3-42C4-9F2D-4C269132DF54}"/>
                </a:ext>
              </a:extLst>
            </p:cNvPr>
            <p:cNvSpPr/>
            <p:nvPr/>
          </p:nvSpPr>
          <p:spPr>
            <a:xfrm>
              <a:off x="8505451" y="2778357"/>
              <a:ext cx="905697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ts val="500"/>
                </a:spcAft>
              </a:pPr>
              <a:r>
                <a:rPr lang="en-GB" b="1" dirty="0">
                  <a:solidFill>
                    <a:schemeClr val="bg1"/>
                  </a:solidFill>
                </a:rPr>
                <a:t>Capability</a:t>
              </a: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30F55F11-BD07-4830-B573-58B1F1D8C55D}"/>
              </a:ext>
            </a:extLst>
          </p:cNvPr>
          <p:cNvSpPr/>
          <p:nvPr/>
        </p:nvSpPr>
        <p:spPr>
          <a:xfrm>
            <a:off x="8505451" y="3453844"/>
            <a:ext cx="3222954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80975" lvl="1" indent="-180975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</a:rPr>
              <a:t>AWS Certification all associate level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68E4B71-99F2-4002-ADC1-3DF0AD1B1E1A}"/>
              </a:ext>
            </a:extLst>
          </p:cNvPr>
          <p:cNvSpPr/>
          <p:nvPr/>
        </p:nvSpPr>
        <p:spPr>
          <a:xfrm>
            <a:off x="8535741" y="5357544"/>
            <a:ext cx="3113334" cy="7745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80975" lvl="1" indent="-180975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</a:rPr>
              <a:t>Devops</a:t>
            </a:r>
          </a:p>
          <a:p>
            <a:pPr marL="180975" lvl="1" indent="-180975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</a:rPr>
              <a:t>Python Coding</a:t>
            </a:r>
          </a:p>
          <a:p>
            <a:pPr marL="180975" lvl="1" indent="-180975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en-GB" sz="1400" dirty="0">
              <a:solidFill>
                <a:schemeClr val="bg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D3C8C9F-1472-44DC-88EF-74F19784932A}"/>
              </a:ext>
            </a:extLst>
          </p:cNvPr>
          <p:cNvGrpSpPr/>
          <p:nvPr/>
        </p:nvGrpSpPr>
        <p:grpSpPr>
          <a:xfrm>
            <a:off x="7533735" y="4679550"/>
            <a:ext cx="4037008" cy="869009"/>
            <a:chOff x="7533735" y="4679550"/>
            <a:chExt cx="4037008" cy="869009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6747CCEF-7D7A-41E5-9AA2-B68E164B1529}"/>
                </a:ext>
              </a:extLst>
            </p:cNvPr>
            <p:cNvSpPr/>
            <p:nvPr/>
          </p:nvSpPr>
          <p:spPr>
            <a:xfrm>
              <a:off x="7533735" y="4679550"/>
              <a:ext cx="869009" cy="869009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EFC8D03-D709-4B1E-95EE-54511D781C01}"/>
                </a:ext>
              </a:extLst>
            </p:cNvPr>
            <p:cNvCxnSpPr>
              <a:cxnSpLocks/>
            </p:cNvCxnSpPr>
            <p:nvPr/>
          </p:nvCxnSpPr>
          <p:spPr>
            <a:xfrm>
              <a:off x="8402743" y="5195679"/>
              <a:ext cx="3168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05EF2805-4ACA-44A0-845B-2531C6BE9259}"/>
                </a:ext>
              </a:extLst>
            </p:cNvPr>
            <p:cNvSpPr/>
            <p:nvPr/>
          </p:nvSpPr>
          <p:spPr>
            <a:xfrm>
              <a:off x="8559392" y="4837055"/>
              <a:ext cx="905697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ts val="500"/>
                </a:spcAft>
              </a:pPr>
              <a:r>
                <a:rPr lang="en-GB" b="1" dirty="0">
                  <a:solidFill>
                    <a:schemeClr val="bg1"/>
                  </a:solidFill>
                </a:rPr>
                <a:t>Capability</a:t>
              </a:r>
            </a:p>
          </p:txBody>
        </p:sp>
      </p:grpSp>
      <p:sp>
        <p:nvSpPr>
          <p:cNvPr id="89" name="Content Placeholder 5">
            <a:extLst>
              <a:ext uri="{FF2B5EF4-FFF2-40B4-BE49-F238E27FC236}">
                <a16:creationId xmlns:a16="http://schemas.microsoft.com/office/drawing/2014/main" id="{8E764986-8328-4C7C-81F9-57617823B2F8}"/>
              </a:ext>
            </a:extLst>
          </p:cNvPr>
          <p:cNvSpPr txBox="1">
            <a:spLocks/>
          </p:cNvSpPr>
          <p:nvPr/>
        </p:nvSpPr>
        <p:spPr>
          <a:xfrm>
            <a:off x="2402916" y="1700808"/>
            <a:ext cx="4470123" cy="561692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rgbClr val="706F6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06F6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706F6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706F6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rgbClr val="706F6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GB" sz="1400" dirty="0"/>
              <a:t>MLB Expert services project at steady state.</a:t>
            </a:r>
          </a:p>
          <a:p>
            <a:pPr font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GB" sz="1400" dirty="0"/>
              <a:t>AWS LABs </a:t>
            </a:r>
          </a:p>
        </p:txBody>
      </p:sp>
      <p:sp>
        <p:nvSpPr>
          <p:cNvPr id="92" name="Content Placeholder 5">
            <a:extLst>
              <a:ext uri="{FF2B5EF4-FFF2-40B4-BE49-F238E27FC236}">
                <a16:creationId xmlns:a16="http://schemas.microsoft.com/office/drawing/2014/main" id="{941FD62F-4559-4EF3-8991-947DD49B3EC7}"/>
              </a:ext>
            </a:extLst>
          </p:cNvPr>
          <p:cNvSpPr txBox="1">
            <a:spLocks/>
          </p:cNvSpPr>
          <p:nvPr/>
        </p:nvSpPr>
        <p:spPr>
          <a:xfrm>
            <a:off x="2397767" y="3195553"/>
            <a:ext cx="4475271" cy="157735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rgbClr val="706F6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06F6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706F6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706F6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rgbClr val="706F6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GB" sz="1400" dirty="0"/>
              <a:t>Walk - AWS Certification</a:t>
            </a:r>
          </a:p>
          <a:p>
            <a:pPr font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GB" sz="1400" dirty="0">
                <a:solidFill>
                  <a:schemeClr val="tx2"/>
                </a:solidFill>
              </a:rPr>
              <a:t>AWS SAA</a:t>
            </a:r>
          </a:p>
          <a:p>
            <a:pPr font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GB" sz="1400" dirty="0">
                <a:solidFill>
                  <a:schemeClr val="tx2"/>
                </a:solidFill>
              </a:rPr>
              <a:t>AWS Developer Associate</a:t>
            </a:r>
          </a:p>
          <a:p>
            <a:pPr font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GB" sz="1400" dirty="0">
                <a:solidFill>
                  <a:schemeClr val="tx2"/>
                </a:solidFill>
              </a:rPr>
              <a:t>AWS Sysops Associate</a:t>
            </a:r>
          </a:p>
          <a:p>
            <a:pPr font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GB" sz="1400" dirty="0">
                <a:solidFill>
                  <a:schemeClr val="tx2"/>
                </a:solidFill>
              </a:rPr>
              <a:t>AWS Solutions Architect</a:t>
            </a:r>
          </a:p>
          <a:p>
            <a:pPr font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GB" sz="1400" dirty="0">
                <a:solidFill>
                  <a:schemeClr val="tx2"/>
                </a:solidFill>
              </a:rPr>
              <a:t>Kick off </a:t>
            </a:r>
            <a:r>
              <a:rPr lang="en-GB" sz="1400" dirty="0" err="1">
                <a:solidFill>
                  <a:schemeClr val="tx2"/>
                </a:solidFill>
              </a:rPr>
              <a:t>Devops</a:t>
            </a:r>
            <a:r>
              <a:rPr lang="en-GB" sz="1400" dirty="0">
                <a:solidFill>
                  <a:schemeClr val="tx2"/>
                </a:solidFill>
              </a:rPr>
              <a:t> project </a:t>
            </a:r>
          </a:p>
        </p:txBody>
      </p:sp>
      <p:sp>
        <p:nvSpPr>
          <p:cNvPr id="94" name="Content Placeholder 5">
            <a:extLst>
              <a:ext uri="{FF2B5EF4-FFF2-40B4-BE49-F238E27FC236}">
                <a16:creationId xmlns:a16="http://schemas.microsoft.com/office/drawing/2014/main" id="{5FCD51B6-DBBF-46FE-9A19-F7330A39EFA4}"/>
              </a:ext>
            </a:extLst>
          </p:cNvPr>
          <p:cNvSpPr txBox="1">
            <a:spLocks/>
          </p:cNvSpPr>
          <p:nvPr/>
        </p:nvSpPr>
        <p:spPr>
          <a:xfrm>
            <a:off x="2397768" y="4851157"/>
            <a:ext cx="4475266" cy="777136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rgbClr val="706F6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06F6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706F6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706F6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rgbClr val="706F6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GB" sz="1400" dirty="0"/>
              <a:t>Crawl – Devops and Coding</a:t>
            </a:r>
          </a:p>
          <a:p>
            <a:pPr font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GB" sz="1400" dirty="0"/>
              <a:t>Get Deeper knowledge and understanding on some other tools available for Automation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669353F-939E-434F-AC9E-3D62BA7DC0F4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4886" y="6286499"/>
            <a:ext cx="508929" cy="37700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36F7194-A586-495E-9DE3-6A77E9A20CE9}"/>
              </a:ext>
            </a:extLst>
          </p:cNvPr>
          <p:cNvGrpSpPr/>
          <p:nvPr/>
        </p:nvGrpSpPr>
        <p:grpSpPr>
          <a:xfrm>
            <a:off x="7533735" y="943038"/>
            <a:ext cx="4037008" cy="869009"/>
            <a:chOff x="7533735" y="943038"/>
            <a:chExt cx="4037008" cy="86900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3803782-AA11-4F69-9C85-AB99A79A1E89}"/>
                </a:ext>
              </a:extLst>
            </p:cNvPr>
            <p:cNvSpPr/>
            <p:nvPr/>
          </p:nvSpPr>
          <p:spPr>
            <a:xfrm>
              <a:off x="7533735" y="943038"/>
              <a:ext cx="869009" cy="869009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A913CCB-E3B5-4421-B9BA-EBFC70A685B5}"/>
                </a:ext>
              </a:extLst>
            </p:cNvPr>
            <p:cNvCxnSpPr>
              <a:cxnSpLocks/>
            </p:cNvCxnSpPr>
            <p:nvPr/>
          </p:nvCxnSpPr>
          <p:spPr>
            <a:xfrm>
              <a:off x="8402743" y="1459167"/>
              <a:ext cx="3168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D2DE7F5-3FF5-4332-8D93-0891CF0A293D}"/>
                </a:ext>
              </a:extLst>
            </p:cNvPr>
            <p:cNvSpPr/>
            <p:nvPr/>
          </p:nvSpPr>
          <p:spPr>
            <a:xfrm>
              <a:off x="8526085" y="1080314"/>
              <a:ext cx="905697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ts val="500"/>
                </a:spcAft>
              </a:pPr>
              <a:r>
                <a:rPr lang="en-GB" b="1" dirty="0">
                  <a:solidFill>
                    <a:schemeClr val="bg1"/>
                  </a:solidFill>
                </a:rPr>
                <a:t>Capability</a:t>
              </a:r>
            </a:p>
          </p:txBody>
        </p:sp>
      </p:grpSp>
      <p:sp>
        <p:nvSpPr>
          <p:cNvPr id="46" name="Slide Number Placeholder 1">
            <a:extLst>
              <a:ext uri="{FF2B5EF4-FFF2-40B4-BE49-F238E27FC236}">
                <a16:creationId xmlns:a16="http://schemas.microsoft.com/office/drawing/2014/main" id="{E878426F-2C55-4845-8C24-31FB5C3EE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7988" y="6460479"/>
            <a:ext cx="216000" cy="216000"/>
          </a:xfrm>
        </p:spPr>
        <p:txBody>
          <a:bodyPr/>
          <a:lstStyle/>
          <a:p>
            <a:fld id="{79DF52E5-626C-4C96-8CF3-AEAB181F00C0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47" name="Footer Placeholder 3">
            <a:extLst>
              <a:ext uri="{FF2B5EF4-FFF2-40B4-BE49-F238E27FC236}">
                <a16:creationId xmlns:a16="http://schemas.microsoft.com/office/drawing/2014/main" id="{3E6783D3-EA4B-48C6-9E92-A2771BFA8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0258" y="6468844"/>
            <a:ext cx="4823766" cy="216000"/>
          </a:xfrm>
        </p:spPr>
        <p:txBody>
          <a:bodyPr/>
          <a:lstStyle/>
          <a:p>
            <a:r>
              <a:rPr lang="en-GB" dirty="0"/>
              <a:t>© Computacenter 2020</a:t>
            </a:r>
          </a:p>
        </p:txBody>
      </p:sp>
      <p:sp>
        <p:nvSpPr>
          <p:cNvPr id="48" name="Subtitle 6">
            <a:extLst>
              <a:ext uri="{FF2B5EF4-FFF2-40B4-BE49-F238E27FC236}">
                <a16:creationId xmlns:a16="http://schemas.microsoft.com/office/drawing/2014/main" id="{6ECF2B54-B84D-460E-8EDD-E6F7771E683B}"/>
              </a:ext>
            </a:extLst>
          </p:cNvPr>
          <p:cNvSpPr txBox="1">
            <a:spLocks/>
          </p:cNvSpPr>
          <p:nvPr/>
        </p:nvSpPr>
        <p:spPr>
          <a:xfrm>
            <a:off x="329433" y="803251"/>
            <a:ext cx="6782257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cap="all" baseline="0">
                <a:solidFill>
                  <a:srgbClr val="706F6F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706F6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706F6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706F6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706F6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cap="none" dirty="0">
                <a:solidFill>
                  <a:schemeClr val="tx2"/>
                </a:solidFill>
              </a:rPr>
              <a:t>Your Personal Capability Narrative</a:t>
            </a:r>
          </a:p>
        </p:txBody>
      </p:sp>
      <p:sp>
        <p:nvSpPr>
          <p:cNvPr id="49" name="Freeform 61">
            <a:extLst>
              <a:ext uri="{FF2B5EF4-FFF2-40B4-BE49-F238E27FC236}">
                <a16:creationId xmlns:a16="http://schemas.microsoft.com/office/drawing/2014/main" id="{AC5399B7-38C3-4D48-9107-E3D6E0CA1583}"/>
              </a:ext>
            </a:extLst>
          </p:cNvPr>
          <p:cNvSpPr>
            <a:spLocks/>
          </p:cNvSpPr>
          <p:nvPr/>
        </p:nvSpPr>
        <p:spPr bwMode="auto">
          <a:xfrm>
            <a:off x="7646601" y="4895705"/>
            <a:ext cx="613170" cy="373446"/>
          </a:xfrm>
          <a:custGeom>
            <a:avLst/>
            <a:gdLst>
              <a:gd name="T0" fmla="*/ 92 w 92"/>
              <a:gd name="T1" fmla="*/ 36 h 56"/>
              <a:gd name="T2" fmla="*/ 72 w 92"/>
              <a:gd name="T3" fmla="*/ 16 h 56"/>
              <a:gd name="T4" fmla="*/ 46 w 92"/>
              <a:gd name="T5" fmla="*/ 0 h 56"/>
              <a:gd name="T6" fmla="*/ 18 w 92"/>
              <a:gd name="T7" fmla="*/ 26 h 56"/>
              <a:gd name="T8" fmla="*/ 0 w 92"/>
              <a:gd name="T9" fmla="*/ 41 h 56"/>
              <a:gd name="T10" fmla="*/ 16 w 92"/>
              <a:gd name="T11" fmla="*/ 56 h 56"/>
              <a:gd name="T12" fmla="*/ 74 w 92"/>
              <a:gd name="T13" fmla="*/ 56 h 56"/>
              <a:gd name="T14" fmla="*/ 92 w 92"/>
              <a:gd name="T15" fmla="*/ 3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2" h="56">
                <a:moveTo>
                  <a:pt x="92" y="36"/>
                </a:moveTo>
                <a:cubicBezTo>
                  <a:pt x="92" y="25"/>
                  <a:pt x="83" y="15"/>
                  <a:pt x="72" y="16"/>
                </a:cubicBezTo>
                <a:cubicBezTo>
                  <a:pt x="67" y="6"/>
                  <a:pt x="57" y="0"/>
                  <a:pt x="46" y="0"/>
                </a:cubicBezTo>
                <a:cubicBezTo>
                  <a:pt x="31" y="0"/>
                  <a:pt x="19" y="12"/>
                  <a:pt x="18" y="26"/>
                </a:cubicBezTo>
                <a:cubicBezTo>
                  <a:pt x="9" y="24"/>
                  <a:pt x="0" y="31"/>
                  <a:pt x="0" y="41"/>
                </a:cubicBezTo>
                <a:cubicBezTo>
                  <a:pt x="0" y="56"/>
                  <a:pt x="16" y="56"/>
                  <a:pt x="16" y="56"/>
                </a:cubicBezTo>
                <a:cubicBezTo>
                  <a:pt x="74" y="56"/>
                  <a:pt x="74" y="56"/>
                  <a:pt x="74" y="56"/>
                </a:cubicBezTo>
                <a:cubicBezTo>
                  <a:pt x="74" y="56"/>
                  <a:pt x="92" y="54"/>
                  <a:pt x="92" y="36"/>
                </a:cubicBezTo>
                <a:close/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prstClr val="black"/>
              </a:solidFill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A03C7A3-7569-408F-83DA-9BE431BFEA42}"/>
              </a:ext>
            </a:extLst>
          </p:cNvPr>
          <p:cNvGrpSpPr/>
          <p:nvPr/>
        </p:nvGrpSpPr>
        <p:grpSpPr>
          <a:xfrm>
            <a:off x="7662991" y="3029778"/>
            <a:ext cx="556968" cy="465398"/>
            <a:chOff x="5495290" y="3049292"/>
            <a:chExt cx="801840" cy="701414"/>
          </a:xfrm>
        </p:grpSpPr>
        <p:sp>
          <p:nvSpPr>
            <p:cNvPr id="51" name="Freeform 80">
              <a:extLst>
                <a:ext uri="{FF2B5EF4-FFF2-40B4-BE49-F238E27FC236}">
                  <a16:creationId xmlns:a16="http://schemas.microsoft.com/office/drawing/2014/main" id="{8189D411-0FCB-4360-9621-70A83D3A4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3910" y="3435305"/>
              <a:ext cx="243220" cy="244789"/>
            </a:xfrm>
            <a:custGeom>
              <a:avLst/>
              <a:gdLst>
                <a:gd name="T0" fmla="*/ 0 w 28"/>
                <a:gd name="T1" fmla="*/ 0 h 28"/>
                <a:gd name="T2" fmla="*/ 18 w 28"/>
                <a:gd name="T3" fmla="*/ 0 h 28"/>
                <a:gd name="T4" fmla="*/ 28 w 28"/>
                <a:gd name="T5" fmla="*/ 16 h 28"/>
                <a:gd name="T6" fmla="*/ 28 w 28"/>
                <a:gd name="T7" fmla="*/ 22 h 28"/>
                <a:gd name="T8" fmla="*/ 28 w 28"/>
                <a:gd name="T9" fmla="*/ 28 h 28"/>
                <a:gd name="T10" fmla="*/ 18 w 28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28">
                  <a:moveTo>
                    <a:pt x="0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8" y="16"/>
                    <a:pt x="28" y="20"/>
                    <a:pt x="28" y="22"/>
                  </a:cubicBezTo>
                  <a:cubicBezTo>
                    <a:pt x="28" y="24"/>
                    <a:pt x="28" y="28"/>
                    <a:pt x="28" y="28"/>
                  </a:cubicBezTo>
                  <a:cubicBezTo>
                    <a:pt x="18" y="28"/>
                    <a:pt x="18" y="28"/>
                    <a:pt x="18" y="28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52" name="Freeform 81">
              <a:extLst>
                <a:ext uri="{FF2B5EF4-FFF2-40B4-BE49-F238E27FC236}">
                  <a16:creationId xmlns:a16="http://schemas.microsoft.com/office/drawing/2014/main" id="{97FED640-0704-4B68-8C9A-FFBD5B0F55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0904" y="3330172"/>
              <a:ext cx="193007" cy="349923"/>
            </a:xfrm>
            <a:custGeom>
              <a:avLst/>
              <a:gdLst>
                <a:gd name="T0" fmla="*/ 0 w 123"/>
                <a:gd name="T1" fmla="*/ 223 h 223"/>
                <a:gd name="T2" fmla="*/ 123 w 123"/>
                <a:gd name="T3" fmla="*/ 223 h 223"/>
                <a:gd name="T4" fmla="*/ 123 w 123"/>
                <a:gd name="T5" fmla="*/ 0 h 223"/>
                <a:gd name="T6" fmla="*/ 0 w 123"/>
                <a:gd name="T7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223">
                  <a:moveTo>
                    <a:pt x="0" y="223"/>
                  </a:moveTo>
                  <a:lnTo>
                    <a:pt x="123" y="223"/>
                  </a:lnTo>
                  <a:lnTo>
                    <a:pt x="123" y="0"/>
                  </a:lnTo>
                  <a:lnTo>
                    <a:pt x="0" y="0"/>
                  </a:ln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53" name="Freeform 82">
              <a:extLst>
                <a:ext uri="{FF2B5EF4-FFF2-40B4-BE49-F238E27FC236}">
                  <a16:creationId xmlns:a16="http://schemas.microsoft.com/office/drawing/2014/main" id="{38BD1017-59FF-4FD8-A73C-2984B82DAE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9467" y="3418045"/>
              <a:ext cx="87873" cy="262050"/>
            </a:xfrm>
            <a:custGeom>
              <a:avLst/>
              <a:gdLst>
                <a:gd name="T0" fmla="*/ 0 w 56"/>
                <a:gd name="T1" fmla="*/ 0 h 167"/>
                <a:gd name="T2" fmla="*/ 0 w 56"/>
                <a:gd name="T3" fmla="*/ 167 h 167"/>
                <a:gd name="T4" fmla="*/ 56 w 56"/>
                <a:gd name="T5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167">
                  <a:moveTo>
                    <a:pt x="0" y="0"/>
                  </a:moveTo>
                  <a:lnTo>
                    <a:pt x="0" y="167"/>
                  </a:lnTo>
                  <a:lnTo>
                    <a:pt x="56" y="167"/>
                  </a:ln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54" name="Oval 83">
              <a:extLst>
                <a:ext uri="{FF2B5EF4-FFF2-40B4-BE49-F238E27FC236}">
                  <a16:creationId xmlns:a16="http://schemas.microsoft.com/office/drawing/2014/main" id="{831671B0-255B-4F2E-802D-24E595A74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5693" y="3645572"/>
              <a:ext cx="105134" cy="105134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55" name="Oval 84">
              <a:extLst>
                <a:ext uri="{FF2B5EF4-FFF2-40B4-BE49-F238E27FC236}">
                  <a16:creationId xmlns:a16="http://schemas.microsoft.com/office/drawing/2014/main" id="{1D084763-C0B6-4C82-9439-EA876A3921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7340" y="3645572"/>
              <a:ext cx="103564" cy="105134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75" name="Oval 85">
              <a:extLst>
                <a:ext uri="{FF2B5EF4-FFF2-40B4-BE49-F238E27FC236}">
                  <a16:creationId xmlns:a16="http://schemas.microsoft.com/office/drawing/2014/main" id="{4C714EA1-79C6-4EAC-81E6-0314E4681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5290" y="3049292"/>
              <a:ext cx="313832" cy="315401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78" name="Freeform 86">
              <a:extLst>
                <a:ext uri="{FF2B5EF4-FFF2-40B4-BE49-F238E27FC236}">
                  <a16:creationId xmlns:a16="http://schemas.microsoft.com/office/drawing/2014/main" id="{E63666F7-E2B3-4AC2-B089-8B0F8CCE5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946" y="3119905"/>
              <a:ext cx="69043" cy="105134"/>
            </a:xfrm>
            <a:custGeom>
              <a:avLst/>
              <a:gdLst>
                <a:gd name="T0" fmla="*/ 0 w 44"/>
                <a:gd name="T1" fmla="*/ 0 h 67"/>
                <a:gd name="T2" fmla="*/ 0 w 44"/>
                <a:gd name="T3" fmla="*/ 67 h 67"/>
                <a:gd name="T4" fmla="*/ 44 w 44"/>
                <a:gd name="T5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67">
                  <a:moveTo>
                    <a:pt x="0" y="0"/>
                  </a:moveTo>
                  <a:lnTo>
                    <a:pt x="0" y="67"/>
                  </a:lnTo>
                  <a:lnTo>
                    <a:pt x="44" y="67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79" name="Line 87">
              <a:extLst>
                <a:ext uri="{FF2B5EF4-FFF2-40B4-BE49-F238E27FC236}">
                  <a16:creationId xmlns:a16="http://schemas.microsoft.com/office/drawing/2014/main" id="{9F3F1913-8BF9-4252-B3F9-B3F3AD6BB2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95290" y="3504348"/>
              <a:ext cx="105134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80" name="Line 88">
              <a:extLst>
                <a:ext uri="{FF2B5EF4-FFF2-40B4-BE49-F238E27FC236}">
                  <a16:creationId xmlns:a16="http://schemas.microsoft.com/office/drawing/2014/main" id="{655B0863-B099-4BE9-9D9E-FCEFD58FA4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47073" y="3574961"/>
              <a:ext cx="5335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81" name="Line 89">
              <a:extLst>
                <a:ext uri="{FF2B5EF4-FFF2-40B4-BE49-F238E27FC236}">
                  <a16:creationId xmlns:a16="http://schemas.microsoft.com/office/drawing/2014/main" id="{63F190A6-3E7E-4094-97EB-AC9AB54A3D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81594" y="3645572"/>
              <a:ext cx="18830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82" name="Line 90">
              <a:extLst>
                <a:ext uri="{FF2B5EF4-FFF2-40B4-BE49-F238E27FC236}">
                  <a16:creationId xmlns:a16="http://schemas.microsoft.com/office/drawing/2014/main" id="{1A9442C1-A77B-4836-82BF-33D2BC1077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53910" y="3574961"/>
              <a:ext cx="235374" cy="0"/>
            </a:xfrm>
            <a:prstGeom prst="line">
              <a:avLst/>
            </a:prstGeom>
            <a:noFill/>
            <a:ln w="12700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83" name="Line 91">
              <a:extLst>
                <a:ext uri="{FF2B5EF4-FFF2-40B4-BE49-F238E27FC236}">
                  <a16:creationId xmlns:a16="http://schemas.microsoft.com/office/drawing/2014/main" id="{C1ED8BD4-EB1C-423B-B404-D6E965D99B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53910" y="3680094"/>
              <a:ext cx="0" cy="0"/>
            </a:xfrm>
            <a:prstGeom prst="line">
              <a:avLst/>
            </a:prstGeom>
            <a:noFill/>
            <a:ln w="12700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84" name="Line 92">
              <a:extLst>
                <a:ext uri="{FF2B5EF4-FFF2-40B4-BE49-F238E27FC236}">
                  <a16:creationId xmlns:a16="http://schemas.microsoft.com/office/drawing/2014/main" id="{8A212B1D-473A-495E-9A3F-1AFC2AE0D8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53910" y="3680094"/>
              <a:ext cx="61198" cy="0"/>
            </a:xfrm>
            <a:prstGeom prst="line">
              <a:avLst/>
            </a:prstGeom>
            <a:noFill/>
            <a:ln w="12700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7DDD36E-538C-498B-840E-F04D73DC3B8B}"/>
              </a:ext>
            </a:extLst>
          </p:cNvPr>
          <p:cNvGrpSpPr/>
          <p:nvPr/>
        </p:nvGrpSpPr>
        <p:grpSpPr>
          <a:xfrm>
            <a:off x="7664347" y="1038767"/>
            <a:ext cx="615055" cy="637091"/>
            <a:chOff x="8306696" y="4480810"/>
            <a:chExt cx="693402" cy="796925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BCC7BA3C-4CD8-4A0B-A8C2-F8BD6BAD38F3}"/>
                </a:ext>
              </a:extLst>
            </p:cNvPr>
            <p:cNvGrpSpPr/>
            <p:nvPr/>
          </p:nvGrpSpPr>
          <p:grpSpPr>
            <a:xfrm>
              <a:off x="8306696" y="4480810"/>
              <a:ext cx="693402" cy="796925"/>
              <a:chOff x="10923648" y="4431064"/>
              <a:chExt cx="514350" cy="588963"/>
            </a:xfrm>
          </p:grpSpPr>
          <p:sp>
            <p:nvSpPr>
              <p:cNvPr id="86" name="Freeform 75">
                <a:extLst>
                  <a:ext uri="{FF2B5EF4-FFF2-40B4-BE49-F238E27FC236}">
                    <a16:creationId xmlns:a16="http://schemas.microsoft.com/office/drawing/2014/main" id="{4F32008C-8E17-4B04-BC12-ED480E89EA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09398" y="4645377"/>
                <a:ext cx="228600" cy="374650"/>
              </a:xfrm>
              <a:custGeom>
                <a:avLst/>
                <a:gdLst>
                  <a:gd name="T0" fmla="*/ 0 w 66"/>
                  <a:gd name="T1" fmla="*/ 108 h 108"/>
                  <a:gd name="T2" fmla="*/ 66 w 66"/>
                  <a:gd name="T3" fmla="*/ 34 h 108"/>
                  <a:gd name="T4" fmla="*/ 58 w 66"/>
                  <a:gd name="T5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6" h="108">
                    <a:moveTo>
                      <a:pt x="0" y="108"/>
                    </a:moveTo>
                    <a:cubicBezTo>
                      <a:pt x="37" y="104"/>
                      <a:pt x="66" y="72"/>
                      <a:pt x="66" y="34"/>
                    </a:cubicBezTo>
                    <a:cubicBezTo>
                      <a:pt x="66" y="22"/>
                      <a:pt x="64" y="10"/>
                      <a:pt x="58" y="0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Freeform 76">
                <a:extLst>
                  <a:ext uri="{FF2B5EF4-FFF2-40B4-BE49-F238E27FC236}">
                    <a16:creationId xmlns:a16="http://schemas.microsoft.com/office/drawing/2014/main" id="{2D84C1C8-6DBF-4030-8D3F-5AD7E2B72C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23648" y="4504089"/>
                <a:ext cx="285750" cy="515937"/>
              </a:xfrm>
              <a:custGeom>
                <a:avLst/>
                <a:gdLst>
                  <a:gd name="T0" fmla="*/ 83 w 83"/>
                  <a:gd name="T1" fmla="*/ 0 h 149"/>
                  <a:gd name="T2" fmla="*/ 75 w 83"/>
                  <a:gd name="T3" fmla="*/ 0 h 149"/>
                  <a:gd name="T4" fmla="*/ 0 w 83"/>
                  <a:gd name="T5" fmla="*/ 75 h 149"/>
                  <a:gd name="T6" fmla="*/ 66 w 83"/>
                  <a:gd name="T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49">
                    <a:moveTo>
                      <a:pt x="83" y="0"/>
                    </a:moveTo>
                    <a:cubicBezTo>
                      <a:pt x="80" y="0"/>
                      <a:pt x="78" y="0"/>
                      <a:pt x="75" y="0"/>
                    </a:cubicBezTo>
                    <a:cubicBezTo>
                      <a:pt x="33" y="0"/>
                      <a:pt x="0" y="33"/>
                      <a:pt x="0" y="75"/>
                    </a:cubicBezTo>
                    <a:cubicBezTo>
                      <a:pt x="0" y="113"/>
                      <a:pt x="29" y="145"/>
                      <a:pt x="66" y="149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prstClr val="black"/>
                  </a:solidFill>
                </a:endParaRPr>
              </a:p>
            </p:txBody>
          </p:sp>
          <p:sp>
            <p:nvSpPr>
              <p:cNvPr id="90" name="Freeform 77">
                <a:extLst>
                  <a:ext uri="{FF2B5EF4-FFF2-40B4-BE49-F238E27FC236}">
                    <a16:creationId xmlns:a16="http://schemas.microsoft.com/office/drawing/2014/main" id="{9E2EA8B1-5024-4009-91D9-A96AEA4F77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36373" y="4431064"/>
                <a:ext cx="101600" cy="146050"/>
              </a:xfrm>
              <a:custGeom>
                <a:avLst/>
                <a:gdLst>
                  <a:gd name="T0" fmla="*/ 0 w 64"/>
                  <a:gd name="T1" fmla="*/ 0 h 92"/>
                  <a:gd name="T2" fmla="*/ 64 w 64"/>
                  <a:gd name="T3" fmla="*/ 46 h 92"/>
                  <a:gd name="T4" fmla="*/ 0 w 64"/>
                  <a:gd name="T5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4" h="92">
                    <a:moveTo>
                      <a:pt x="0" y="0"/>
                    </a:moveTo>
                    <a:lnTo>
                      <a:pt x="64" y="46"/>
                    </a:lnTo>
                    <a:lnTo>
                      <a:pt x="0" y="92"/>
                    </a:ln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9209E72F-065F-4B67-AB70-6CF4921AEC7E}"/>
                </a:ext>
              </a:extLst>
            </p:cNvPr>
            <p:cNvGrpSpPr/>
            <p:nvPr/>
          </p:nvGrpSpPr>
          <p:grpSpPr>
            <a:xfrm>
              <a:off x="8452945" y="4743901"/>
              <a:ext cx="416621" cy="381217"/>
              <a:chOff x="5130772" y="4388202"/>
              <a:chExt cx="668338" cy="674687"/>
            </a:xfrm>
          </p:grpSpPr>
          <p:sp>
            <p:nvSpPr>
              <p:cNvPr id="96" name="Oval 91">
                <a:extLst>
                  <a:ext uri="{FF2B5EF4-FFF2-40B4-BE49-F238E27FC236}">
                    <a16:creationId xmlns:a16="http://schemas.microsoft.com/office/drawing/2014/main" id="{DA8A512D-2814-4DCB-BC6A-D2AC81DC69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5234" y="4740627"/>
                <a:ext cx="176213" cy="177800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Oval 92">
                <a:extLst>
                  <a:ext uri="{FF2B5EF4-FFF2-40B4-BE49-F238E27FC236}">
                    <a16:creationId xmlns:a16="http://schemas.microsoft.com/office/drawing/2014/main" id="{094C06BE-AE1B-4632-A21A-B280BF99EC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7659" y="4473927"/>
                <a:ext cx="85725" cy="90487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Freeform 93">
                <a:extLst>
                  <a:ext uri="{FF2B5EF4-FFF2-40B4-BE49-F238E27FC236}">
                    <a16:creationId xmlns:a16="http://schemas.microsoft.com/office/drawing/2014/main" id="{736B6E7B-7D85-41C7-A3CF-F90E13F054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0772" y="4591402"/>
                <a:ext cx="465138" cy="471487"/>
              </a:xfrm>
              <a:custGeom>
                <a:avLst/>
                <a:gdLst>
                  <a:gd name="T0" fmla="*/ 122 w 135"/>
                  <a:gd name="T1" fmla="*/ 68 h 136"/>
                  <a:gd name="T2" fmla="*/ 121 w 135"/>
                  <a:gd name="T3" fmla="*/ 57 h 136"/>
                  <a:gd name="T4" fmla="*/ 135 w 135"/>
                  <a:gd name="T5" fmla="*/ 49 h 136"/>
                  <a:gd name="T6" fmla="*/ 118 w 135"/>
                  <a:gd name="T7" fmla="*/ 19 h 136"/>
                  <a:gd name="T8" fmla="*/ 104 w 135"/>
                  <a:gd name="T9" fmla="*/ 27 h 136"/>
                  <a:gd name="T10" fmla="*/ 85 w 135"/>
                  <a:gd name="T11" fmla="*/ 16 h 136"/>
                  <a:gd name="T12" fmla="*/ 85 w 135"/>
                  <a:gd name="T13" fmla="*/ 0 h 136"/>
                  <a:gd name="T14" fmla="*/ 51 w 135"/>
                  <a:gd name="T15" fmla="*/ 0 h 136"/>
                  <a:gd name="T16" fmla="*/ 51 w 135"/>
                  <a:gd name="T17" fmla="*/ 16 h 136"/>
                  <a:gd name="T18" fmla="*/ 30 w 135"/>
                  <a:gd name="T19" fmla="*/ 27 h 136"/>
                  <a:gd name="T20" fmla="*/ 17 w 135"/>
                  <a:gd name="T21" fmla="*/ 19 h 136"/>
                  <a:gd name="T22" fmla="*/ 0 w 135"/>
                  <a:gd name="T23" fmla="*/ 49 h 136"/>
                  <a:gd name="T24" fmla="*/ 13 w 135"/>
                  <a:gd name="T25" fmla="*/ 57 h 136"/>
                  <a:gd name="T26" fmla="*/ 12 w 135"/>
                  <a:gd name="T27" fmla="*/ 68 h 136"/>
                  <a:gd name="T28" fmla="*/ 13 w 135"/>
                  <a:gd name="T29" fmla="*/ 80 h 136"/>
                  <a:gd name="T30" fmla="*/ 0 w 135"/>
                  <a:gd name="T31" fmla="*/ 88 h 136"/>
                  <a:gd name="T32" fmla="*/ 17 w 135"/>
                  <a:gd name="T33" fmla="*/ 117 h 136"/>
                  <a:gd name="T34" fmla="*/ 30 w 135"/>
                  <a:gd name="T35" fmla="*/ 109 h 136"/>
                  <a:gd name="T36" fmla="*/ 51 w 135"/>
                  <a:gd name="T37" fmla="*/ 121 h 136"/>
                  <a:gd name="T38" fmla="*/ 51 w 135"/>
                  <a:gd name="T39" fmla="*/ 136 h 136"/>
                  <a:gd name="T40" fmla="*/ 85 w 135"/>
                  <a:gd name="T41" fmla="*/ 136 h 136"/>
                  <a:gd name="T42" fmla="*/ 85 w 135"/>
                  <a:gd name="T43" fmla="*/ 121 h 136"/>
                  <a:gd name="T44" fmla="*/ 104 w 135"/>
                  <a:gd name="T45" fmla="*/ 109 h 136"/>
                  <a:gd name="T46" fmla="*/ 118 w 135"/>
                  <a:gd name="T47" fmla="*/ 117 h 136"/>
                  <a:gd name="T48" fmla="*/ 135 w 135"/>
                  <a:gd name="T49" fmla="*/ 88 h 136"/>
                  <a:gd name="T50" fmla="*/ 121 w 135"/>
                  <a:gd name="T51" fmla="*/ 80 h 136"/>
                  <a:gd name="T52" fmla="*/ 122 w 135"/>
                  <a:gd name="T53" fmla="*/ 68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35" h="136">
                    <a:moveTo>
                      <a:pt x="122" y="68"/>
                    </a:moveTo>
                    <a:cubicBezTo>
                      <a:pt x="122" y="64"/>
                      <a:pt x="122" y="60"/>
                      <a:pt x="121" y="57"/>
                    </a:cubicBezTo>
                    <a:cubicBezTo>
                      <a:pt x="135" y="49"/>
                      <a:pt x="135" y="49"/>
                      <a:pt x="135" y="49"/>
                    </a:cubicBezTo>
                    <a:cubicBezTo>
                      <a:pt x="118" y="19"/>
                      <a:pt x="118" y="19"/>
                      <a:pt x="118" y="19"/>
                    </a:cubicBezTo>
                    <a:cubicBezTo>
                      <a:pt x="104" y="27"/>
                      <a:pt x="104" y="27"/>
                      <a:pt x="104" y="27"/>
                    </a:cubicBezTo>
                    <a:cubicBezTo>
                      <a:pt x="99" y="22"/>
                      <a:pt x="93" y="18"/>
                      <a:pt x="85" y="16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42" y="18"/>
                      <a:pt x="36" y="22"/>
                      <a:pt x="30" y="27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2" y="60"/>
                      <a:pt x="12" y="64"/>
                      <a:pt x="12" y="68"/>
                    </a:cubicBezTo>
                    <a:cubicBezTo>
                      <a:pt x="12" y="72"/>
                      <a:pt x="12" y="76"/>
                      <a:pt x="13" y="80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17" y="117"/>
                      <a:pt x="17" y="117"/>
                      <a:pt x="17" y="117"/>
                    </a:cubicBezTo>
                    <a:cubicBezTo>
                      <a:pt x="30" y="109"/>
                      <a:pt x="30" y="109"/>
                      <a:pt x="30" y="109"/>
                    </a:cubicBezTo>
                    <a:cubicBezTo>
                      <a:pt x="36" y="114"/>
                      <a:pt x="42" y="118"/>
                      <a:pt x="51" y="121"/>
                    </a:cubicBezTo>
                    <a:cubicBezTo>
                      <a:pt x="51" y="136"/>
                      <a:pt x="51" y="136"/>
                      <a:pt x="51" y="136"/>
                    </a:cubicBezTo>
                    <a:cubicBezTo>
                      <a:pt x="85" y="136"/>
                      <a:pt x="85" y="136"/>
                      <a:pt x="85" y="136"/>
                    </a:cubicBezTo>
                    <a:cubicBezTo>
                      <a:pt x="85" y="121"/>
                      <a:pt x="85" y="121"/>
                      <a:pt x="85" y="121"/>
                    </a:cubicBezTo>
                    <a:cubicBezTo>
                      <a:pt x="93" y="118"/>
                      <a:pt x="99" y="114"/>
                      <a:pt x="104" y="109"/>
                    </a:cubicBezTo>
                    <a:cubicBezTo>
                      <a:pt x="118" y="117"/>
                      <a:pt x="118" y="117"/>
                      <a:pt x="118" y="117"/>
                    </a:cubicBezTo>
                    <a:cubicBezTo>
                      <a:pt x="135" y="88"/>
                      <a:pt x="135" y="88"/>
                      <a:pt x="135" y="88"/>
                    </a:cubicBezTo>
                    <a:cubicBezTo>
                      <a:pt x="121" y="80"/>
                      <a:pt x="121" y="80"/>
                      <a:pt x="121" y="80"/>
                    </a:cubicBezTo>
                    <a:cubicBezTo>
                      <a:pt x="122" y="76"/>
                      <a:pt x="122" y="72"/>
                      <a:pt x="122" y="68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Freeform 94">
                <a:extLst>
                  <a:ext uri="{FF2B5EF4-FFF2-40B4-BE49-F238E27FC236}">
                    <a16:creationId xmlns:a16="http://schemas.microsoft.com/office/drawing/2014/main" id="{D4E1990A-0138-4816-81CA-6F59615836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0347" y="4388202"/>
                <a:ext cx="258763" cy="263525"/>
              </a:xfrm>
              <a:custGeom>
                <a:avLst/>
                <a:gdLst>
                  <a:gd name="T0" fmla="*/ 67 w 75"/>
                  <a:gd name="T1" fmla="*/ 38 h 76"/>
                  <a:gd name="T2" fmla="*/ 66 w 75"/>
                  <a:gd name="T3" fmla="*/ 31 h 76"/>
                  <a:gd name="T4" fmla="*/ 75 w 75"/>
                  <a:gd name="T5" fmla="*/ 26 h 76"/>
                  <a:gd name="T6" fmla="*/ 66 w 75"/>
                  <a:gd name="T7" fmla="*/ 11 h 76"/>
                  <a:gd name="T8" fmla="*/ 58 w 75"/>
                  <a:gd name="T9" fmla="*/ 16 h 76"/>
                  <a:gd name="T10" fmla="*/ 47 w 75"/>
                  <a:gd name="T11" fmla="*/ 9 h 76"/>
                  <a:gd name="T12" fmla="*/ 47 w 75"/>
                  <a:gd name="T13" fmla="*/ 0 h 76"/>
                  <a:gd name="T14" fmla="*/ 30 w 75"/>
                  <a:gd name="T15" fmla="*/ 0 h 76"/>
                  <a:gd name="T16" fmla="*/ 30 w 75"/>
                  <a:gd name="T17" fmla="*/ 9 h 76"/>
                  <a:gd name="T18" fmla="*/ 17 w 75"/>
                  <a:gd name="T19" fmla="*/ 16 h 76"/>
                  <a:gd name="T20" fmla="*/ 9 w 75"/>
                  <a:gd name="T21" fmla="*/ 11 h 76"/>
                  <a:gd name="T22" fmla="*/ 0 w 75"/>
                  <a:gd name="T23" fmla="*/ 26 h 76"/>
                  <a:gd name="T24" fmla="*/ 9 w 75"/>
                  <a:gd name="T25" fmla="*/ 31 h 76"/>
                  <a:gd name="T26" fmla="*/ 8 w 75"/>
                  <a:gd name="T27" fmla="*/ 38 h 76"/>
                  <a:gd name="T28" fmla="*/ 9 w 75"/>
                  <a:gd name="T29" fmla="*/ 45 h 76"/>
                  <a:gd name="T30" fmla="*/ 0 w 75"/>
                  <a:gd name="T31" fmla="*/ 50 h 76"/>
                  <a:gd name="T32" fmla="*/ 9 w 75"/>
                  <a:gd name="T33" fmla="*/ 64 h 76"/>
                  <a:gd name="T34" fmla="*/ 17 w 75"/>
                  <a:gd name="T35" fmla="*/ 60 h 76"/>
                  <a:gd name="T36" fmla="*/ 30 w 75"/>
                  <a:gd name="T37" fmla="*/ 66 h 76"/>
                  <a:gd name="T38" fmla="*/ 30 w 75"/>
                  <a:gd name="T39" fmla="*/ 76 h 76"/>
                  <a:gd name="T40" fmla="*/ 47 w 75"/>
                  <a:gd name="T41" fmla="*/ 76 h 76"/>
                  <a:gd name="T42" fmla="*/ 47 w 75"/>
                  <a:gd name="T43" fmla="*/ 66 h 76"/>
                  <a:gd name="T44" fmla="*/ 58 w 75"/>
                  <a:gd name="T45" fmla="*/ 60 h 76"/>
                  <a:gd name="T46" fmla="*/ 67 w 75"/>
                  <a:gd name="T47" fmla="*/ 64 h 76"/>
                  <a:gd name="T48" fmla="*/ 75 w 75"/>
                  <a:gd name="T49" fmla="*/ 50 h 76"/>
                  <a:gd name="T50" fmla="*/ 67 w 75"/>
                  <a:gd name="T51" fmla="*/ 45 h 76"/>
                  <a:gd name="T52" fmla="*/ 67 w 75"/>
                  <a:gd name="T53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5" h="76">
                    <a:moveTo>
                      <a:pt x="67" y="38"/>
                    </a:moveTo>
                    <a:cubicBezTo>
                      <a:pt x="67" y="36"/>
                      <a:pt x="67" y="33"/>
                      <a:pt x="66" y="31"/>
                    </a:cubicBezTo>
                    <a:cubicBezTo>
                      <a:pt x="75" y="26"/>
                      <a:pt x="75" y="26"/>
                      <a:pt x="75" y="26"/>
                    </a:cubicBezTo>
                    <a:cubicBezTo>
                      <a:pt x="66" y="11"/>
                      <a:pt x="66" y="11"/>
                      <a:pt x="66" y="11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5" y="13"/>
                      <a:pt x="51" y="11"/>
                      <a:pt x="47" y="9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25" y="11"/>
                      <a:pt x="21" y="13"/>
                      <a:pt x="17" y="16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9" y="31"/>
                      <a:pt x="9" y="31"/>
                      <a:pt x="9" y="31"/>
                    </a:cubicBezTo>
                    <a:cubicBezTo>
                      <a:pt x="8" y="33"/>
                      <a:pt x="8" y="36"/>
                      <a:pt x="8" y="38"/>
                    </a:cubicBezTo>
                    <a:cubicBezTo>
                      <a:pt x="8" y="40"/>
                      <a:pt x="8" y="43"/>
                      <a:pt x="9" y="45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9" y="64"/>
                      <a:pt x="9" y="64"/>
                      <a:pt x="9" y="64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21" y="63"/>
                      <a:pt x="25" y="65"/>
                      <a:pt x="30" y="66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47" y="76"/>
                      <a:pt x="47" y="76"/>
                      <a:pt x="47" y="76"/>
                    </a:cubicBezTo>
                    <a:cubicBezTo>
                      <a:pt x="47" y="66"/>
                      <a:pt x="47" y="66"/>
                      <a:pt x="47" y="66"/>
                    </a:cubicBezTo>
                    <a:cubicBezTo>
                      <a:pt x="51" y="65"/>
                      <a:pt x="55" y="63"/>
                      <a:pt x="58" y="60"/>
                    </a:cubicBezTo>
                    <a:cubicBezTo>
                      <a:pt x="67" y="64"/>
                      <a:pt x="67" y="64"/>
                      <a:pt x="67" y="64"/>
                    </a:cubicBezTo>
                    <a:cubicBezTo>
                      <a:pt x="75" y="50"/>
                      <a:pt x="75" y="50"/>
                      <a:pt x="75" y="50"/>
                    </a:cubicBezTo>
                    <a:cubicBezTo>
                      <a:pt x="67" y="45"/>
                      <a:pt x="67" y="45"/>
                      <a:pt x="67" y="45"/>
                    </a:cubicBezTo>
                    <a:cubicBezTo>
                      <a:pt x="67" y="43"/>
                      <a:pt x="67" y="40"/>
                      <a:pt x="67" y="38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9" name="Content Placeholder 5">
            <a:extLst>
              <a:ext uri="{FF2B5EF4-FFF2-40B4-BE49-F238E27FC236}">
                <a16:creationId xmlns:a16="http://schemas.microsoft.com/office/drawing/2014/main" id="{B27F13F1-26BD-4C14-9521-E8741C77A7DB}"/>
              </a:ext>
            </a:extLst>
          </p:cNvPr>
          <p:cNvSpPr txBox="1">
            <a:spLocks/>
          </p:cNvSpPr>
          <p:nvPr/>
        </p:nvSpPr>
        <p:spPr>
          <a:xfrm>
            <a:off x="332577" y="1727801"/>
            <a:ext cx="1946999" cy="40011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rgbClr val="706F6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06F6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706F6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706F6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rgbClr val="706F6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GB" sz="2000" b="1" dirty="0"/>
              <a:t>Capability</a:t>
            </a:r>
            <a:endParaRPr lang="en-GB" sz="2000" dirty="0"/>
          </a:p>
        </p:txBody>
      </p:sp>
      <p:sp>
        <p:nvSpPr>
          <p:cNvPr id="60" name="Content Placeholder 5">
            <a:extLst>
              <a:ext uri="{FF2B5EF4-FFF2-40B4-BE49-F238E27FC236}">
                <a16:creationId xmlns:a16="http://schemas.microsoft.com/office/drawing/2014/main" id="{AB65301C-5F20-4E08-9615-E5FB9BE39C36}"/>
              </a:ext>
            </a:extLst>
          </p:cNvPr>
          <p:cNvSpPr txBox="1">
            <a:spLocks/>
          </p:cNvSpPr>
          <p:nvPr/>
        </p:nvSpPr>
        <p:spPr>
          <a:xfrm>
            <a:off x="329433" y="3310971"/>
            <a:ext cx="1946999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rgbClr val="706F6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06F6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706F6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706F6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rgbClr val="706F6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GB" sz="2000" b="1" dirty="0"/>
              <a:t>Capability</a:t>
            </a:r>
          </a:p>
        </p:txBody>
      </p:sp>
      <p:sp>
        <p:nvSpPr>
          <p:cNvPr id="61" name="Content Placeholder 5">
            <a:extLst>
              <a:ext uri="{FF2B5EF4-FFF2-40B4-BE49-F238E27FC236}">
                <a16:creationId xmlns:a16="http://schemas.microsoft.com/office/drawing/2014/main" id="{134AD1DB-0EE8-4F84-82DC-C77EDD7950B8}"/>
              </a:ext>
            </a:extLst>
          </p:cNvPr>
          <p:cNvSpPr txBox="1">
            <a:spLocks/>
          </p:cNvSpPr>
          <p:nvPr/>
        </p:nvSpPr>
        <p:spPr>
          <a:xfrm>
            <a:off x="329433" y="4866930"/>
            <a:ext cx="1943919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rgbClr val="706F6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06F6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706F6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706F6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rgbClr val="706F6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GB" sz="2000" b="1" dirty="0"/>
              <a:t>Capability</a:t>
            </a:r>
          </a:p>
        </p:txBody>
      </p:sp>
      <p:pic>
        <p:nvPicPr>
          <p:cNvPr id="62" name="Picture 183" descr="Image result for crawl walk run transparent">
            <a:extLst>
              <a:ext uri="{FF2B5EF4-FFF2-40B4-BE49-F238E27FC236}">
                <a16:creationId xmlns:a16="http://schemas.microsoft.com/office/drawing/2014/main" id="{B4FE7B97-FE1F-4EEE-8BB3-5B48EB29F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835" y="2155746"/>
            <a:ext cx="1005876" cy="382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83" descr="Image result for crawl walk run transparent">
            <a:extLst>
              <a:ext uri="{FF2B5EF4-FFF2-40B4-BE49-F238E27FC236}">
                <a16:creationId xmlns:a16="http://schemas.microsoft.com/office/drawing/2014/main" id="{FB127724-5CFA-4E2A-AB9B-FBD186192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79" y="3749331"/>
            <a:ext cx="1005876" cy="382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183" descr="Image result for crawl walk run transparent">
            <a:extLst>
              <a:ext uri="{FF2B5EF4-FFF2-40B4-BE49-F238E27FC236}">
                <a16:creationId xmlns:a16="http://schemas.microsoft.com/office/drawing/2014/main" id="{3B8CD0FB-7445-4DEB-BB27-5ACC354F8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57" y="5258303"/>
            <a:ext cx="1005876" cy="382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4F377AAC-C9F2-457C-8ED7-AE82A2FC05FB}"/>
              </a:ext>
            </a:extLst>
          </p:cNvPr>
          <p:cNvSpPr/>
          <p:nvPr/>
        </p:nvSpPr>
        <p:spPr>
          <a:xfrm>
            <a:off x="1525063" y="2570690"/>
            <a:ext cx="155287" cy="138230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63211539-1D4E-4431-BD3C-03CCC89749F5}"/>
              </a:ext>
            </a:extLst>
          </p:cNvPr>
          <p:cNvSpPr/>
          <p:nvPr/>
        </p:nvSpPr>
        <p:spPr>
          <a:xfrm>
            <a:off x="1165908" y="4154866"/>
            <a:ext cx="155287" cy="138230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6BF92075-F7C3-4F81-8981-D06FD8A662B6}"/>
              </a:ext>
            </a:extLst>
          </p:cNvPr>
          <p:cNvSpPr/>
          <p:nvPr/>
        </p:nvSpPr>
        <p:spPr>
          <a:xfrm>
            <a:off x="971142" y="5667034"/>
            <a:ext cx="155287" cy="138230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257EE2-6D56-0142-9BAB-EC44700736C8}"/>
              </a:ext>
            </a:extLst>
          </p:cNvPr>
          <p:cNvSpPr txBox="1"/>
          <p:nvPr/>
        </p:nvSpPr>
        <p:spPr>
          <a:xfrm>
            <a:off x="5600700" y="200025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rtlCol="0">
            <a:noAutofit/>
          </a:bodyPr>
          <a:lstStyle/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8B87AE-42B3-EF49-A08A-4C1D091B4CE6}"/>
              </a:ext>
            </a:extLst>
          </p:cNvPr>
          <p:cNvSpPr txBox="1"/>
          <p:nvPr/>
        </p:nvSpPr>
        <p:spPr>
          <a:xfrm>
            <a:off x="4149090" y="333756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rtlCol="0">
            <a:noAutofit/>
          </a:bodyPr>
          <a:lstStyle/>
          <a:p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337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07988" y="818311"/>
            <a:ext cx="10872788" cy="360000"/>
          </a:xfrm>
        </p:spPr>
        <p:txBody>
          <a:bodyPr/>
          <a:lstStyle/>
          <a:p>
            <a:r>
              <a:rPr lang="en-US" cap="none" dirty="0"/>
              <a:t>I have not failed; I have just found 10000 ways that wont work – Thomas Edison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07988" y="333375"/>
            <a:ext cx="10872788" cy="437334"/>
          </a:xfrm>
        </p:spPr>
        <p:txBody>
          <a:bodyPr/>
          <a:lstStyle/>
          <a:p>
            <a:r>
              <a:rPr lang="en-GB" cap="none" dirty="0"/>
              <a:t>Biggest Failure or Success in 2019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2C92101-6927-4DC4-9B02-745CC4F8F669}"/>
              </a:ext>
            </a:extLst>
          </p:cNvPr>
          <p:cNvGrpSpPr/>
          <p:nvPr/>
        </p:nvGrpSpPr>
        <p:grpSpPr>
          <a:xfrm>
            <a:off x="8976440" y="332656"/>
            <a:ext cx="2768117" cy="381060"/>
            <a:chOff x="8976440" y="925773"/>
            <a:chExt cx="2768117" cy="38106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418141B-B27C-4FB9-B7BD-4C2A8D640DEB}"/>
                </a:ext>
              </a:extLst>
            </p:cNvPr>
            <p:cNvGrpSpPr/>
            <p:nvPr/>
          </p:nvGrpSpPr>
          <p:grpSpPr>
            <a:xfrm>
              <a:off x="8976440" y="925773"/>
              <a:ext cx="1135437" cy="381060"/>
              <a:chOff x="6705187" y="402751"/>
              <a:chExt cx="851578" cy="285795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2BCD12F-6063-4D0A-8CD5-6687AA186541}"/>
                  </a:ext>
                </a:extLst>
              </p:cNvPr>
              <p:cNvSpPr/>
              <p:nvPr/>
            </p:nvSpPr>
            <p:spPr>
              <a:xfrm>
                <a:off x="7268765" y="411548"/>
                <a:ext cx="288000" cy="276998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62556" tIns="81277" rIns="162556" bIns="81277" rtlCol="0" anchor="ctr"/>
              <a:lstStyle/>
              <a:p>
                <a:pPr algn="ctr"/>
                <a:endParaRPr lang="en-GB" sz="2400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C38D750-F4D4-49FD-9A83-69BB67EADA3D}"/>
                  </a:ext>
                </a:extLst>
              </p:cNvPr>
              <p:cNvSpPr txBox="1"/>
              <p:nvPr/>
            </p:nvSpPr>
            <p:spPr>
              <a:xfrm>
                <a:off x="6705187" y="402751"/>
                <a:ext cx="810000" cy="276999"/>
              </a:xfrm>
              <a:prstGeom prst="rect">
                <a:avLst/>
              </a:prstGeom>
              <a:noFill/>
              <a:ln>
                <a:solidFill>
                  <a:schemeClr val="accent5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accent3"/>
                    </a:solidFill>
                  </a:rPr>
                  <a:t>Failure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5B4FCC6-76C9-4C7A-91A3-2CCFF6CAD00D}"/>
                </a:ext>
              </a:extLst>
            </p:cNvPr>
            <p:cNvGrpSpPr/>
            <p:nvPr/>
          </p:nvGrpSpPr>
          <p:grpSpPr>
            <a:xfrm>
              <a:off x="10272753" y="925773"/>
              <a:ext cx="1471804" cy="369332"/>
              <a:chOff x="7731518" y="402751"/>
              <a:chExt cx="1103853" cy="27699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09F8DEE-3F8F-49E9-A311-B5B80BCCA1E4}"/>
                  </a:ext>
                </a:extLst>
              </p:cNvPr>
              <p:cNvSpPr/>
              <p:nvPr/>
            </p:nvSpPr>
            <p:spPr>
              <a:xfrm>
                <a:off x="7731518" y="402752"/>
                <a:ext cx="288590" cy="276998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62556" tIns="81277" rIns="162556" bIns="81277" rtlCol="0" anchor="ctr"/>
              <a:lstStyle/>
              <a:p>
                <a:pPr algn="ctr"/>
                <a:endParaRPr lang="en-GB" sz="240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D05EA2A-B2AB-4FBA-99B8-34D8218CB533}"/>
                  </a:ext>
                </a:extLst>
              </p:cNvPr>
              <p:cNvSpPr txBox="1"/>
              <p:nvPr/>
            </p:nvSpPr>
            <p:spPr>
              <a:xfrm>
                <a:off x="8025371" y="402751"/>
                <a:ext cx="810000" cy="276999"/>
              </a:xfrm>
              <a:prstGeom prst="rect">
                <a:avLst/>
              </a:prstGeom>
              <a:noFill/>
              <a:ln>
                <a:solidFill>
                  <a:schemeClr val="accent4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accent3"/>
                    </a:solidFill>
                  </a:rPr>
                  <a:t>Success</a:t>
                </a:r>
              </a:p>
            </p:txBody>
          </p:sp>
        </p:grpSp>
      </p:grpSp>
      <p:graphicFrame>
        <p:nvGraphicFramePr>
          <p:cNvPr id="22" name="Content Placeholder 5">
            <a:extLst>
              <a:ext uri="{FF2B5EF4-FFF2-40B4-BE49-F238E27FC236}">
                <a16:creationId xmlns:a16="http://schemas.microsoft.com/office/drawing/2014/main" id="{6CC96B8E-7800-4872-B538-35D703F09A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5909580"/>
              </p:ext>
            </p:extLst>
          </p:nvPr>
        </p:nvGraphicFramePr>
        <p:xfrm>
          <a:off x="332284" y="1346163"/>
          <a:ext cx="11305256" cy="966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6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845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6961">
                <a:tc>
                  <a:txBody>
                    <a:bodyPr/>
                    <a:lstStyle/>
                    <a:p>
                      <a:r>
                        <a:rPr lang="en-GB" sz="1600" dirty="0"/>
                        <a:t>Brief Description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Determining Factor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F | S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723">
                <a:tc>
                  <a:txBody>
                    <a:bodyPr/>
                    <a:lstStyle/>
                    <a:p>
                      <a:pPr marL="144000" marR="0" lvl="0" indent="-144000" algn="l" defTabSz="6858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ebdings" panose="05030102010509060703" pitchFamily="18" charset="2"/>
                        <a:buChar char=""/>
                        <a:tabLst/>
                        <a:defRPr/>
                      </a:pPr>
                      <a:r>
                        <a:rPr lang="en-GB" sz="1600" kern="1200" dirty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 AWS Certification Test</a:t>
                      </a:r>
                    </a:p>
                    <a:p>
                      <a:pPr marL="144000" marR="0" lvl="0" indent="-144000" algn="l" defTabSz="6858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ebdings" panose="05030102010509060703" pitchFamily="18" charset="2"/>
                        <a:buChar char=""/>
                        <a:tabLst/>
                        <a:defRPr/>
                      </a:pPr>
                      <a:r>
                        <a:rPr lang="en-GB" sz="1600" kern="1200" dirty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MLB /Corner Stone / Weho 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6858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ebdings" panose="05030102010509060703" pitchFamily="18" charset="2"/>
                        <a:buChar char=""/>
                        <a:tabLst/>
                        <a:defRPr/>
                      </a:pPr>
                      <a:r>
                        <a:rPr lang="en-GB" sz="1600" kern="1200" dirty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Exam </a:t>
                      </a:r>
                    </a:p>
                    <a:p>
                      <a:pPr marL="144000" marR="0" lvl="0" indent="-144000" algn="l" defTabSz="6858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ebdings" panose="05030102010509060703" pitchFamily="18" charset="2"/>
                        <a:buChar char=""/>
                        <a:tabLst/>
                        <a:defRPr/>
                      </a:pPr>
                      <a:r>
                        <a:rPr lang="en-GB" sz="1600" kern="1200" dirty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Successfully completed and steady state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S</a:t>
                      </a:r>
                      <a:r>
                        <a:rPr lang="en-GB" sz="1600" dirty="0">
                          <a:solidFill>
                            <a:schemeClr val="accent5"/>
                          </a:solidFill>
                        </a:rPr>
                        <a:t> F</a:t>
                      </a:r>
                    </a:p>
                    <a:p>
                      <a:r>
                        <a:rPr lang="en-GB" sz="16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S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Footer Placeholder 2">
            <a:extLst>
              <a:ext uri="{FF2B5EF4-FFF2-40B4-BE49-F238E27FC236}">
                <a16:creationId xmlns:a16="http://schemas.microsoft.com/office/drawing/2014/main" id="{B47485E6-65C7-402D-B996-4F73943D6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0258" y="6468844"/>
            <a:ext cx="4823766" cy="216000"/>
          </a:xfrm>
        </p:spPr>
        <p:txBody>
          <a:bodyPr/>
          <a:lstStyle/>
          <a:p>
            <a:r>
              <a:rPr lang="en-US" dirty="0"/>
              <a:t>© Computacenter 2020</a:t>
            </a:r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B3B795B1-E4EA-4C0E-BE3A-55EB109EC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7988" y="6460479"/>
            <a:ext cx="216000" cy="216000"/>
          </a:xfrm>
        </p:spPr>
        <p:txBody>
          <a:bodyPr/>
          <a:lstStyle/>
          <a:p>
            <a:fld id="{79DF52E5-626C-4C96-8CF3-AEAB181F00C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CDB34AD-104A-41B7-B84A-0441AB98F9A0}"/>
              </a:ext>
            </a:extLst>
          </p:cNvPr>
          <p:cNvSpPr/>
          <p:nvPr/>
        </p:nvSpPr>
        <p:spPr bwMode="auto">
          <a:xfrm>
            <a:off x="335360" y="2492896"/>
            <a:ext cx="3383476" cy="1260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042988">
              <a:lnSpc>
                <a:spcPct val="90000"/>
              </a:lnSpc>
              <a:spcBef>
                <a:spcPts val="600"/>
              </a:spcBef>
            </a:pPr>
            <a:r>
              <a:rPr lang="en-GB" sz="2000" b="1" dirty="0">
                <a:solidFill>
                  <a:schemeClr val="bg1"/>
                </a:solidFill>
              </a:rPr>
              <a:t>What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C63213A-C27B-4488-B3BC-7E30B52863D0}"/>
              </a:ext>
            </a:extLst>
          </p:cNvPr>
          <p:cNvSpPr/>
          <p:nvPr/>
        </p:nvSpPr>
        <p:spPr bwMode="auto">
          <a:xfrm>
            <a:off x="4248066" y="2613698"/>
            <a:ext cx="3383476" cy="12600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042988">
              <a:lnSpc>
                <a:spcPct val="90000"/>
              </a:lnSpc>
              <a:spcBef>
                <a:spcPts val="600"/>
              </a:spcBef>
            </a:pPr>
            <a:r>
              <a:rPr lang="en-GB" sz="2000" b="1" dirty="0">
                <a:solidFill>
                  <a:schemeClr val="bg1"/>
                </a:solidFill>
              </a:rPr>
              <a:t>How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AD512B2-621E-4837-8938-A353DDEE6AE9}"/>
              </a:ext>
            </a:extLst>
          </p:cNvPr>
          <p:cNvSpPr/>
          <p:nvPr/>
        </p:nvSpPr>
        <p:spPr bwMode="auto">
          <a:xfrm>
            <a:off x="8257140" y="2634578"/>
            <a:ext cx="3383476" cy="1260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042988">
              <a:lnSpc>
                <a:spcPct val="90000"/>
              </a:lnSpc>
              <a:spcBef>
                <a:spcPts val="600"/>
              </a:spcBef>
            </a:pPr>
            <a:r>
              <a:rPr lang="en-GB" sz="2000" b="1" dirty="0">
                <a:solidFill>
                  <a:schemeClr val="bg1"/>
                </a:solidFill>
              </a:rPr>
              <a:t>Why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ECECA58-D395-4FCB-A892-C001EBBB4D80}"/>
              </a:ext>
            </a:extLst>
          </p:cNvPr>
          <p:cNvSpPr/>
          <p:nvPr/>
        </p:nvSpPr>
        <p:spPr bwMode="auto">
          <a:xfrm>
            <a:off x="348060" y="3861048"/>
            <a:ext cx="3383476" cy="257082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60000" lvl="1" indent="-2880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00000"/>
              <a:buFont typeface="Arial Narrow" panose="020B0606020202030204" pitchFamily="34" charset="0"/>
              <a:buChar char="►"/>
            </a:pPr>
            <a:r>
              <a:rPr lang="en-GB" sz="1600" dirty="0">
                <a:solidFill>
                  <a:schemeClr val="tx2"/>
                </a:solidFill>
              </a:rPr>
              <a:t>I am Successful Failure</a:t>
            </a:r>
          </a:p>
          <a:p>
            <a:pPr marL="360000" lvl="1" indent="-2880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00000"/>
              <a:buFont typeface="Arial Narrow" panose="020B0606020202030204" pitchFamily="34" charset="0"/>
              <a:buChar char="►"/>
            </a:pPr>
            <a:r>
              <a:rPr lang="en-GB" sz="1600" dirty="0">
                <a:solidFill>
                  <a:schemeClr val="tx2"/>
                </a:solidFill>
              </a:rPr>
              <a:t>Failed Certification Test </a:t>
            </a:r>
          </a:p>
          <a:p>
            <a:pPr marL="360000" lvl="1" indent="-2880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00000"/>
              <a:buFont typeface="Arial Narrow" panose="020B0606020202030204" pitchFamily="34" charset="0"/>
              <a:buChar char="►"/>
            </a:pPr>
            <a:r>
              <a:rPr lang="en-GB" sz="1600" dirty="0">
                <a:solidFill>
                  <a:schemeClr val="tx2"/>
                </a:solidFill>
              </a:rPr>
              <a:t>Followed “24 hours rule” for my failure</a:t>
            </a:r>
          </a:p>
          <a:p>
            <a:pPr marL="360000" lvl="1" indent="-2880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00000"/>
              <a:buFont typeface="Arial Narrow" panose="020B0606020202030204" pitchFamily="34" charset="0"/>
              <a:buChar char="►"/>
            </a:pPr>
            <a:r>
              <a:rPr lang="en-GB" sz="1600" dirty="0">
                <a:solidFill>
                  <a:schemeClr val="tx2"/>
                </a:solidFill>
              </a:rPr>
              <a:t>But Learned and gained so much Knowledge on AWS</a:t>
            </a:r>
          </a:p>
          <a:p>
            <a:pPr marL="360000" lvl="1" indent="-2880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00000"/>
              <a:buFont typeface="Arial Narrow" panose="020B0606020202030204" pitchFamily="34" charset="0"/>
              <a:buChar char="►"/>
            </a:pPr>
            <a:r>
              <a:rPr lang="en-GB" sz="1600" dirty="0">
                <a:solidFill>
                  <a:schemeClr val="tx2"/>
                </a:solidFill>
              </a:rPr>
              <a:t>I feel Successful for my achievement for all the projects I completed successfully</a:t>
            </a:r>
          </a:p>
          <a:p>
            <a:pPr marL="360000" lvl="1" indent="-2880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00000"/>
              <a:buFont typeface="Arial Narrow" panose="020B0606020202030204" pitchFamily="34" charset="0"/>
              <a:buChar char="►"/>
            </a:pPr>
            <a:r>
              <a:rPr lang="en-GB" sz="1600" dirty="0">
                <a:solidFill>
                  <a:schemeClr val="tx2"/>
                </a:solidFill>
              </a:rPr>
              <a:t>I was successful in getting MLB at a stable state of course with help of team member. </a:t>
            </a:r>
          </a:p>
          <a:p>
            <a:pPr marL="360000" lvl="1" indent="-2880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00000"/>
              <a:buFont typeface="Arial Narrow" panose="020B0606020202030204" pitchFamily="34" charset="0"/>
              <a:buChar char="►"/>
            </a:pPr>
            <a:endParaRPr lang="en-GB" sz="1600" dirty="0">
              <a:solidFill>
                <a:schemeClr val="tx2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8B837BD-63CB-4BAC-8BEE-CF864CD2F937}"/>
              </a:ext>
            </a:extLst>
          </p:cNvPr>
          <p:cNvSpPr/>
          <p:nvPr/>
        </p:nvSpPr>
        <p:spPr bwMode="auto">
          <a:xfrm>
            <a:off x="4248066" y="4082467"/>
            <a:ext cx="3383476" cy="22544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60000" lvl="1" indent="-2880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00000"/>
              <a:buFont typeface="Arial Narrow" panose="020B0606020202030204" pitchFamily="34" charset="0"/>
              <a:buChar char="►"/>
            </a:pPr>
            <a:r>
              <a:rPr lang="en-GB" sz="1600" dirty="0">
                <a:solidFill>
                  <a:schemeClr val="tx2"/>
                </a:solidFill>
              </a:rPr>
              <a:t>I must be reading from exam point of view (AWS)</a:t>
            </a:r>
          </a:p>
          <a:p>
            <a:pPr marL="360000" lvl="1" indent="-2880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00000"/>
              <a:buFont typeface="Arial Narrow" panose="020B0606020202030204" pitchFamily="34" charset="0"/>
              <a:buChar char="►"/>
            </a:pPr>
            <a:r>
              <a:rPr lang="en-GB" sz="1600" dirty="0">
                <a:solidFill>
                  <a:schemeClr val="tx2"/>
                </a:solidFill>
              </a:rPr>
              <a:t>Success- </a:t>
            </a:r>
          </a:p>
          <a:p>
            <a:pPr marL="817200" lvl="2" indent="-2880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00000"/>
              <a:buFont typeface="Arial Narrow" panose="020B0606020202030204" pitchFamily="34" charset="0"/>
              <a:buChar char="►"/>
            </a:pPr>
            <a:r>
              <a:rPr lang="en-GB" sz="1600" dirty="0">
                <a:solidFill>
                  <a:schemeClr val="tx2"/>
                </a:solidFill>
              </a:rPr>
              <a:t>Long hours of working</a:t>
            </a:r>
          </a:p>
          <a:p>
            <a:pPr marL="817200" lvl="2" indent="-2880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00000"/>
              <a:buFont typeface="Arial Narrow" panose="020B0606020202030204" pitchFamily="34" charset="0"/>
              <a:buChar char="►"/>
            </a:pPr>
            <a:r>
              <a:rPr lang="en-GB" sz="1600" dirty="0">
                <a:solidFill>
                  <a:schemeClr val="tx2"/>
                </a:solidFill>
              </a:rPr>
              <a:t>Proactive </a:t>
            </a:r>
          </a:p>
          <a:p>
            <a:pPr marL="817200" lvl="2" indent="-2880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00000"/>
              <a:buFont typeface="Arial Narrow" panose="020B0606020202030204" pitchFamily="34" charset="0"/>
              <a:buChar char="►"/>
            </a:pPr>
            <a:r>
              <a:rPr lang="en-GB" sz="1600" dirty="0">
                <a:solidFill>
                  <a:schemeClr val="tx2"/>
                </a:solidFill>
              </a:rPr>
              <a:t>Set Goals</a:t>
            </a:r>
          </a:p>
          <a:p>
            <a:pPr marL="817200" lvl="2" indent="-2880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00000"/>
              <a:buFont typeface="Arial Narrow" panose="020B0606020202030204" pitchFamily="34" charset="0"/>
              <a:buChar char="►"/>
            </a:pPr>
            <a:r>
              <a:rPr lang="en-GB" sz="1600" dirty="0">
                <a:solidFill>
                  <a:schemeClr val="tx2"/>
                </a:solidFill>
              </a:rPr>
              <a:t>Willingness to help customer and make them feel secured</a:t>
            </a:r>
          </a:p>
          <a:p>
            <a:pPr marL="529200" lvl="2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00000"/>
            </a:pPr>
            <a:endParaRPr lang="en-GB" sz="1600" dirty="0">
              <a:solidFill>
                <a:schemeClr val="tx2"/>
              </a:solidFill>
            </a:endParaRPr>
          </a:p>
          <a:p>
            <a:pPr marL="360000" lvl="1" indent="-2880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00000"/>
              <a:buFont typeface="Arial Narrow" panose="020B0606020202030204" pitchFamily="34" charset="0"/>
              <a:buChar char="►"/>
            </a:pPr>
            <a:endParaRPr lang="en-GB" sz="1600" dirty="0">
              <a:solidFill>
                <a:schemeClr val="tx2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8F93E3C-AADD-40B8-B3E4-A3729E59AE15}"/>
              </a:ext>
            </a:extLst>
          </p:cNvPr>
          <p:cNvSpPr/>
          <p:nvPr/>
        </p:nvSpPr>
        <p:spPr bwMode="auto">
          <a:xfrm>
            <a:off x="8329148" y="4038637"/>
            <a:ext cx="3383476" cy="202333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60000" lvl="1" indent="-2880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00000"/>
              <a:buFont typeface="Arial Narrow" panose="020B0606020202030204" pitchFamily="34" charset="0"/>
              <a:buChar char="►"/>
            </a:pPr>
            <a:r>
              <a:rPr lang="en-GB" sz="1600" dirty="0">
                <a:solidFill>
                  <a:schemeClr val="tx2"/>
                </a:solidFill>
              </a:rPr>
              <a:t> I need to go through more  documentation, white papers and Practical Labs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8C0B60B-A61E-4413-898C-8C87BD2B2AE9}"/>
              </a:ext>
            </a:extLst>
          </p:cNvPr>
          <p:cNvGrpSpPr/>
          <p:nvPr/>
        </p:nvGrpSpPr>
        <p:grpSpPr>
          <a:xfrm>
            <a:off x="9636140" y="3083284"/>
            <a:ext cx="625475" cy="631825"/>
            <a:chOff x="5563265" y="4951710"/>
            <a:chExt cx="625475" cy="631825"/>
          </a:xfrm>
        </p:grpSpPr>
        <p:sp>
          <p:nvSpPr>
            <p:cNvPr id="148" name="Oval 75">
              <a:extLst>
                <a:ext uri="{FF2B5EF4-FFF2-40B4-BE49-F238E27FC236}">
                  <a16:creationId xmlns:a16="http://schemas.microsoft.com/office/drawing/2014/main" id="{6DDF25B5-1171-41F6-A325-72F89977EA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3265" y="4951710"/>
              <a:ext cx="625475" cy="631825"/>
            </a:xfrm>
            <a:prstGeom prst="ellipse">
              <a:avLst/>
            </a:prstGeom>
            <a:noFill/>
            <a:ln w="14288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49" name="Freeform 76">
              <a:extLst>
                <a:ext uri="{FF2B5EF4-FFF2-40B4-BE49-F238E27FC236}">
                  <a16:creationId xmlns:a16="http://schemas.microsoft.com/office/drawing/2014/main" id="{1222FBD1-E260-440C-836A-56E6870529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0277" y="5110460"/>
              <a:ext cx="171450" cy="258763"/>
            </a:xfrm>
            <a:custGeom>
              <a:avLst/>
              <a:gdLst>
                <a:gd name="T0" fmla="*/ 0 w 50"/>
                <a:gd name="T1" fmla="*/ 25 h 75"/>
                <a:gd name="T2" fmla="*/ 25 w 50"/>
                <a:gd name="T3" fmla="*/ 0 h 75"/>
                <a:gd name="T4" fmla="*/ 50 w 50"/>
                <a:gd name="T5" fmla="*/ 25 h 75"/>
                <a:gd name="T6" fmla="*/ 25 w 50"/>
                <a:gd name="T7" fmla="*/ 50 h 75"/>
                <a:gd name="T8" fmla="*/ 25 w 50"/>
                <a:gd name="T9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75">
                  <a:moveTo>
                    <a:pt x="0" y="25"/>
                  </a:moveTo>
                  <a:cubicBezTo>
                    <a:pt x="0" y="11"/>
                    <a:pt x="11" y="0"/>
                    <a:pt x="25" y="0"/>
                  </a:cubicBezTo>
                  <a:cubicBezTo>
                    <a:pt x="39" y="0"/>
                    <a:pt x="50" y="11"/>
                    <a:pt x="50" y="25"/>
                  </a:cubicBezTo>
                  <a:cubicBezTo>
                    <a:pt x="50" y="38"/>
                    <a:pt x="39" y="50"/>
                    <a:pt x="25" y="50"/>
                  </a:cubicBezTo>
                  <a:cubicBezTo>
                    <a:pt x="25" y="75"/>
                    <a:pt x="25" y="75"/>
                    <a:pt x="25" y="75"/>
                  </a:cubicBezTo>
                </a:path>
              </a:pathLst>
            </a:custGeom>
            <a:noFill/>
            <a:ln w="14288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50" name="Freeform 77">
              <a:extLst>
                <a:ext uri="{FF2B5EF4-FFF2-40B4-BE49-F238E27FC236}">
                  <a16:creationId xmlns:a16="http://schemas.microsoft.com/office/drawing/2014/main" id="{9B466AC3-5366-4383-B02C-3FE9D7368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1715" y="5424785"/>
              <a:ext cx="26988" cy="28575"/>
            </a:xfrm>
            <a:custGeom>
              <a:avLst/>
              <a:gdLst>
                <a:gd name="T0" fmla="*/ 8 w 8"/>
                <a:gd name="T1" fmla="*/ 4 h 8"/>
                <a:gd name="T2" fmla="*/ 4 w 8"/>
                <a:gd name="T3" fmla="*/ 8 h 8"/>
                <a:gd name="T4" fmla="*/ 4 w 8"/>
                <a:gd name="T5" fmla="*/ 8 h 8"/>
                <a:gd name="T6" fmla="*/ 0 w 8"/>
                <a:gd name="T7" fmla="*/ 4 h 8"/>
                <a:gd name="T8" fmla="*/ 0 w 8"/>
                <a:gd name="T9" fmla="*/ 4 h 8"/>
                <a:gd name="T10" fmla="*/ 4 w 8"/>
                <a:gd name="T11" fmla="*/ 0 h 8"/>
                <a:gd name="T12" fmla="*/ 4 w 8"/>
                <a:gd name="T13" fmla="*/ 0 h 8"/>
                <a:gd name="T14" fmla="*/ 8 w 8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8">
                  <a:moveTo>
                    <a:pt x="8" y="4"/>
                  </a:moveTo>
                  <a:cubicBezTo>
                    <a:pt x="8" y="7"/>
                    <a:pt x="6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7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lose/>
                </a:path>
              </a:pathLst>
            </a:custGeom>
            <a:noFill/>
            <a:ln w="14288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13BA4C83-63AA-4B24-8F03-B388F10499FE}"/>
              </a:ext>
            </a:extLst>
          </p:cNvPr>
          <p:cNvGrpSpPr/>
          <p:nvPr/>
        </p:nvGrpSpPr>
        <p:grpSpPr>
          <a:xfrm>
            <a:off x="5627066" y="3084963"/>
            <a:ext cx="625475" cy="631825"/>
            <a:chOff x="5563265" y="4951710"/>
            <a:chExt cx="625475" cy="631825"/>
          </a:xfrm>
        </p:grpSpPr>
        <p:sp>
          <p:nvSpPr>
            <p:cNvPr id="152" name="Oval 75">
              <a:extLst>
                <a:ext uri="{FF2B5EF4-FFF2-40B4-BE49-F238E27FC236}">
                  <a16:creationId xmlns:a16="http://schemas.microsoft.com/office/drawing/2014/main" id="{A29B129D-CD1C-42D3-B5CC-B7246A523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3265" y="4951710"/>
              <a:ext cx="625475" cy="631825"/>
            </a:xfrm>
            <a:prstGeom prst="ellipse">
              <a:avLst/>
            </a:prstGeom>
            <a:noFill/>
            <a:ln w="14288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53" name="Freeform 76">
              <a:extLst>
                <a:ext uri="{FF2B5EF4-FFF2-40B4-BE49-F238E27FC236}">
                  <a16:creationId xmlns:a16="http://schemas.microsoft.com/office/drawing/2014/main" id="{CE579BDC-EDE3-4297-A9F0-7E2BC09AC3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0277" y="5110460"/>
              <a:ext cx="171450" cy="258763"/>
            </a:xfrm>
            <a:custGeom>
              <a:avLst/>
              <a:gdLst>
                <a:gd name="T0" fmla="*/ 0 w 50"/>
                <a:gd name="T1" fmla="*/ 25 h 75"/>
                <a:gd name="T2" fmla="*/ 25 w 50"/>
                <a:gd name="T3" fmla="*/ 0 h 75"/>
                <a:gd name="T4" fmla="*/ 50 w 50"/>
                <a:gd name="T5" fmla="*/ 25 h 75"/>
                <a:gd name="T6" fmla="*/ 25 w 50"/>
                <a:gd name="T7" fmla="*/ 50 h 75"/>
                <a:gd name="T8" fmla="*/ 25 w 50"/>
                <a:gd name="T9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75">
                  <a:moveTo>
                    <a:pt x="0" y="25"/>
                  </a:moveTo>
                  <a:cubicBezTo>
                    <a:pt x="0" y="11"/>
                    <a:pt x="11" y="0"/>
                    <a:pt x="25" y="0"/>
                  </a:cubicBezTo>
                  <a:cubicBezTo>
                    <a:pt x="39" y="0"/>
                    <a:pt x="50" y="11"/>
                    <a:pt x="50" y="25"/>
                  </a:cubicBezTo>
                  <a:cubicBezTo>
                    <a:pt x="50" y="38"/>
                    <a:pt x="39" y="50"/>
                    <a:pt x="25" y="50"/>
                  </a:cubicBezTo>
                  <a:cubicBezTo>
                    <a:pt x="25" y="75"/>
                    <a:pt x="25" y="75"/>
                    <a:pt x="25" y="75"/>
                  </a:cubicBezTo>
                </a:path>
              </a:pathLst>
            </a:custGeom>
            <a:noFill/>
            <a:ln w="14288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54" name="Freeform 77">
              <a:extLst>
                <a:ext uri="{FF2B5EF4-FFF2-40B4-BE49-F238E27FC236}">
                  <a16:creationId xmlns:a16="http://schemas.microsoft.com/office/drawing/2014/main" id="{1D869BB9-F3F6-446C-9D20-8E4E7684F0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1715" y="5424785"/>
              <a:ext cx="26988" cy="28575"/>
            </a:xfrm>
            <a:custGeom>
              <a:avLst/>
              <a:gdLst>
                <a:gd name="T0" fmla="*/ 8 w 8"/>
                <a:gd name="T1" fmla="*/ 4 h 8"/>
                <a:gd name="T2" fmla="*/ 4 w 8"/>
                <a:gd name="T3" fmla="*/ 8 h 8"/>
                <a:gd name="T4" fmla="*/ 4 w 8"/>
                <a:gd name="T5" fmla="*/ 8 h 8"/>
                <a:gd name="T6" fmla="*/ 0 w 8"/>
                <a:gd name="T7" fmla="*/ 4 h 8"/>
                <a:gd name="T8" fmla="*/ 0 w 8"/>
                <a:gd name="T9" fmla="*/ 4 h 8"/>
                <a:gd name="T10" fmla="*/ 4 w 8"/>
                <a:gd name="T11" fmla="*/ 0 h 8"/>
                <a:gd name="T12" fmla="*/ 4 w 8"/>
                <a:gd name="T13" fmla="*/ 0 h 8"/>
                <a:gd name="T14" fmla="*/ 8 w 8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8">
                  <a:moveTo>
                    <a:pt x="8" y="4"/>
                  </a:moveTo>
                  <a:cubicBezTo>
                    <a:pt x="8" y="7"/>
                    <a:pt x="6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7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lose/>
                </a:path>
              </a:pathLst>
            </a:custGeom>
            <a:noFill/>
            <a:ln w="14288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F3B722F5-1B92-451B-B03C-CCF3A42C0D16}"/>
              </a:ext>
            </a:extLst>
          </p:cNvPr>
          <p:cNvGrpSpPr/>
          <p:nvPr/>
        </p:nvGrpSpPr>
        <p:grpSpPr>
          <a:xfrm>
            <a:off x="1714360" y="3083285"/>
            <a:ext cx="625475" cy="631825"/>
            <a:chOff x="5563265" y="4951710"/>
            <a:chExt cx="625475" cy="631825"/>
          </a:xfrm>
        </p:grpSpPr>
        <p:sp>
          <p:nvSpPr>
            <p:cNvPr id="156" name="Oval 75">
              <a:extLst>
                <a:ext uri="{FF2B5EF4-FFF2-40B4-BE49-F238E27FC236}">
                  <a16:creationId xmlns:a16="http://schemas.microsoft.com/office/drawing/2014/main" id="{76D29E4D-9729-4387-A82A-9DAAA75F1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3265" y="4951710"/>
              <a:ext cx="625475" cy="631825"/>
            </a:xfrm>
            <a:prstGeom prst="ellipse">
              <a:avLst/>
            </a:prstGeom>
            <a:noFill/>
            <a:ln w="14288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57" name="Freeform 76">
              <a:extLst>
                <a:ext uri="{FF2B5EF4-FFF2-40B4-BE49-F238E27FC236}">
                  <a16:creationId xmlns:a16="http://schemas.microsoft.com/office/drawing/2014/main" id="{5378CF9A-57E9-44FC-BA56-33D3FAE247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0277" y="5110460"/>
              <a:ext cx="171450" cy="258763"/>
            </a:xfrm>
            <a:custGeom>
              <a:avLst/>
              <a:gdLst>
                <a:gd name="T0" fmla="*/ 0 w 50"/>
                <a:gd name="T1" fmla="*/ 25 h 75"/>
                <a:gd name="T2" fmla="*/ 25 w 50"/>
                <a:gd name="T3" fmla="*/ 0 h 75"/>
                <a:gd name="T4" fmla="*/ 50 w 50"/>
                <a:gd name="T5" fmla="*/ 25 h 75"/>
                <a:gd name="T6" fmla="*/ 25 w 50"/>
                <a:gd name="T7" fmla="*/ 50 h 75"/>
                <a:gd name="T8" fmla="*/ 25 w 50"/>
                <a:gd name="T9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75">
                  <a:moveTo>
                    <a:pt x="0" y="25"/>
                  </a:moveTo>
                  <a:cubicBezTo>
                    <a:pt x="0" y="11"/>
                    <a:pt x="11" y="0"/>
                    <a:pt x="25" y="0"/>
                  </a:cubicBezTo>
                  <a:cubicBezTo>
                    <a:pt x="39" y="0"/>
                    <a:pt x="50" y="11"/>
                    <a:pt x="50" y="25"/>
                  </a:cubicBezTo>
                  <a:cubicBezTo>
                    <a:pt x="50" y="38"/>
                    <a:pt x="39" y="50"/>
                    <a:pt x="25" y="50"/>
                  </a:cubicBezTo>
                  <a:cubicBezTo>
                    <a:pt x="25" y="75"/>
                    <a:pt x="25" y="75"/>
                    <a:pt x="25" y="75"/>
                  </a:cubicBezTo>
                </a:path>
              </a:pathLst>
            </a:custGeom>
            <a:noFill/>
            <a:ln w="14288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58" name="Freeform 77">
              <a:extLst>
                <a:ext uri="{FF2B5EF4-FFF2-40B4-BE49-F238E27FC236}">
                  <a16:creationId xmlns:a16="http://schemas.microsoft.com/office/drawing/2014/main" id="{6392E87B-3D63-4BC4-A85B-6D1436535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1715" y="5424785"/>
              <a:ext cx="26988" cy="28575"/>
            </a:xfrm>
            <a:custGeom>
              <a:avLst/>
              <a:gdLst>
                <a:gd name="T0" fmla="*/ 8 w 8"/>
                <a:gd name="T1" fmla="*/ 4 h 8"/>
                <a:gd name="T2" fmla="*/ 4 w 8"/>
                <a:gd name="T3" fmla="*/ 8 h 8"/>
                <a:gd name="T4" fmla="*/ 4 w 8"/>
                <a:gd name="T5" fmla="*/ 8 h 8"/>
                <a:gd name="T6" fmla="*/ 0 w 8"/>
                <a:gd name="T7" fmla="*/ 4 h 8"/>
                <a:gd name="T8" fmla="*/ 0 w 8"/>
                <a:gd name="T9" fmla="*/ 4 h 8"/>
                <a:gd name="T10" fmla="*/ 4 w 8"/>
                <a:gd name="T11" fmla="*/ 0 h 8"/>
                <a:gd name="T12" fmla="*/ 4 w 8"/>
                <a:gd name="T13" fmla="*/ 0 h 8"/>
                <a:gd name="T14" fmla="*/ 8 w 8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8">
                  <a:moveTo>
                    <a:pt x="8" y="4"/>
                  </a:moveTo>
                  <a:cubicBezTo>
                    <a:pt x="8" y="7"/>
                    <a:pt x="6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7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lose/>
                </a:path>
              </a:pathLst>
            </a:custGeom>
            <a:noFill/>
            <a:ln w="14288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0655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07988" y="818311"/>
            <a:ext cx="10872788" cy="360000"/>
          </a:xfrm>
        </p:spPr>
        <p:txBody>
          <a:bodyPr/>
          <a:lstStyle/>
          <a:p>
            <a:r>
              <a:rPr lang="en-US" cap="none" dirty="0"/>
              <a:t>“Discipline is the bridge between goals and accomplishment.” – Jim </a:t>
            </a:r>
            <a:r>
              <a:rPr lang="en-US" cap="none" dirty="0" err="1"/>
              <a:t>Rohn</a:t>
            </a:r>
            <a:endParaRPr lang="en-US" cap="none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07988" y="333375"/>
            <a:ext cx="10872788" cy="437334"/>
          </a:xfrm>
        </p:spPr>
        <p:txBody>
          <a:bodyPr/>
          <a:lstStyle/>
          <a:p>
            <a:r>
              <a:rPr lang="en-GB" cap="none" dirty="0"/>
              <a:t>2019 Personal Goal Review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2C92101-6927-4DC4-9B02-745CC4F8F669}"/>
              </a:ext>
            </a:extLst>
          </p:cNvPr>
          <p:cNvGrpSpPr/>
          <p:nvPr/>
        </p:nvGrpSpPr>
        <p:grpSpPr>
          <a:xfrm>
            <a:off x="6960096" y="332656"/>
            <a:ext cx="4784461" cy="369332"/>
            <a:chOff x="6960096" y="925773"/>
            <a:chExt cx="4784461" cy="36933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418141B-B27C-4FB9-B7BD-4C2A8D640DEB}"/>
                </a:ext>
              </a:extLst>
            </p:cNvPr>
            <p:cNvGrpSpPr/>
            <p:nvPr/>
          </p:nvGrpSpPr>
          <p:grpSpPr>
            <a:xfrm>
              <a:off x="6960096" y="925773"/>
              <a:ext cx="1457225" cy="369332"/>
              <a:chOff x="5192929" y="402751"/>
              <a:chExt cx="1092919" cy="27699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2BCD12F-6063-4D0A-8CD5-6687AA186541}"/>
                  </a:ext>
                </a:extLst>
              </p:cNvPr>
              <p:cNvSpPr/>
              <p:nvPr/>
            </p:nvSpPr>
            <p:spPr>
              <a:xfrm>
                <a:off x="5192929" y="402751"/>
                <a:ext cx="288000" cy="276998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62556" tIns="81277" rIns="162556" bIns="81277" rtlCol="0" anchor="ctr"/>
              <a:lstStyle/>
              <a:p>
                <a:pPr algn="ctr"/>
                <a:endParaRPr lang="en-GB" sz="2400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C38D750-F4D4-49FD-9A83-69BB67EADA3D}"/>
                  </a:ext>
                </a:extLst>
              </p:cNvPr>
              <p:cNvSpPr txBox="1"/>
              <p:nvPr/>
            </p:nvSpPr>
            <p:spPr>
              <a:xfrm>
                <a:off x="5475848" y="402751"/>
                <a:ext cx="810000" cy="276999"/>
              </a:xfrm>
              <a:prstGeom prst="rect">
                <a:avLst/>
              </a:prstGeom>
              <a:noFill/>
              <a:ln>
                <a:solidFill>
                  <a:schemeClr val="accent5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accent3"/>
                    </a:solidFill>
                  </a:rPr>
                  <a:t>Whiffed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AC5B5BC-3DD8-42D7-97C1-8B96C1B9C4E9}"/>
                </a:ext>
              </a:extLst>
            </p:cNvPr>
            <p:cNvGrpSpPr/>
            <p:nvPr/>
          </p:nvGrpSpPr>
          <p:grpSpPr>
            <a:xfrm>
              <a:off x="8639919" y="925773"/>
              <a:ext cx="1452591" cy="369332"/>
              <a:chOff x="6435652" y="402751"/>
              <a:chExt cx="1089443" cy="276999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EA85DFB-D3E7-47B8-9134-68D2382FEA4C}"/>
                  </a:ext>
                </a:extLst>
              </p:cNvPr>
              <p:cNvSpPr/>
              <p:nvPr/>
            </p:nvSpPr>
            <p:spPr>
              <a:xfrm>
                <a:off x="6435652" y="402752"/>
                <a:ext cx="288000" cy="276998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62556" tIns="81277" rIns="162556" bIns="81277" rtlCol="0" anchor="ctr"/>
              <a:lstStyle/>
              <a:p>
                <a:pPr algn="ctr"/>
                <a:endParaRPr lang="en-GB" sz="240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9420867-D114-48DA-8FC0-B520D291A9CB}"/>
                  </a:ext>
                </a:extLst>
              </p:cNvPr>
              <p:cNvSpPr txBox="1"/>
              <p:nvPr/>
            </p:nvSpPr>
            <p:spPr>
              <a:xfrm>
                <a:off x="6715095" y="402751"/>
                <a:ext cx="810000" cy="276999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accent3"/>
                    </a:solidFill>
                  </a:rPr>
                  <a:t>Kind of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5B4FCC6-76C9-4C7A-91A3-2CCFF6CAD00D}"/>
                </a:ext>
              </a:extLst>
            </p:cNvPr>
            <p:cNvGrpSpPr/>
            <p:nvPr/>
          </p:nvGrpSpPr>
          <p:grpSpPr>
            <a:xfrm>
              <a:off x="10272753" y="925773"/>
              <a:ext cx="1471804" cy="369332"/>
              <a:chOff x="7731518" y="402751"/>
              <a:chExt cx="1103853" cy="27699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09F8DEE-3F8F-49E9-A311-B5B80BCCA1E4}"/>
                  </a:ext>
                </a:extLst>
              </p:cNvPr>
              <p:cNvSpPr/>
              <p:nvPr/>
            </p:nvSpPr>
            <p:spPr>
              <a:xfrm>
                <a:off x="7731518" y="402752"/>
                <a:ext cx="288590" cy="276998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62556" tIns="81277" rIns="162556" bIns="81277" rtlCol="0" anchor="ctr"/>
              <a:lstStyle/>
              <a:p>
                <a:pPr algn="ctr"/>
                <a:endParaRPr lang="en-GB" sz="240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D05EA2A-B2AB-4FBA-99B8-34D8218CB533}"/>
                  </a:ext>
                </a:extLst>
              </p:cNvPr>
              <p:cNvSpPr txBox="1"/>
              <p:nvPr/>
            </p:nvSpPr>
            <p:spPr>
              <a:xfrm>
                <a:off x="8025371" y="402751"/>
                <a:ext cx="810000" cy="276999"/>
              </a:xfrm>
              <a:prstGeom prst="rect">
                <a:avLst/>
              </a:prstGeom>
              <a:noFill/>
              <a:ln>
                <a:solidFill>
                  <a:schemeClr val="accent4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accent3"/>
                    </a:solidFill>
                  </a:rPr>
                  <a:t>Nailed it</a:t>
                </a:r>
              </a:p>
            </p:txBody>
          </p:sp>
        </p:grpSp>
      </p:grpSp>
      <p:graphicFrame>
        <p:nvGraphicFramePr>
          <p:cNvPr id="22" name="Content Placeholder 5">
            <a:extLst>
              <a:ext uri="{FF2B5EF4-FFF2-40B4-BE49-F238E27FC236}">
                <a16:creationId xmlns:a16="http://schemas.microsoft.com/office/drawing/2014/main" id="{6CC96B8E-7800-4872-B538-35D703F09A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2712799"/>
              </p:ext>
            </p:extLst>
          </p:nvPr>
        </p:nvGraphicFramePr>
        <p:xfrm>
          <a:off x="335360" y="1412776"/>
          <a:ext cx="11593288" cy="37239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25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88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733">
                <a:tc>
                  <a:txBody>
                    <a:bodyPr/>
                    <a:lstStyle/>
                    <a:p>
                      <a:r>
                        <a:rPr lang="en-GB" sz="1600" dirty="0"/>
                        <a:t>#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GOAL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UPDATE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STATUS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7719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accent3"/>
                          </a:solidFill>
                        </a:rPr>
                        <a:t>1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6858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ebdings" panose="05030102010509060703" pitchFamily="18" charset="2"/>
                        <a:buChar char=""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tx2"/>
                          </a:solidFill>
                          <a:latin typeface="+mn-lt"/>
                        </a:rPr>
                        <a:t>Get comfortable with expert service  process ( I am almost there )</a:t>
                      </a:r>
                      <a:endParaRPr lang="en-GB" sz="1600" kern="1200" dirty="0">
                        <a:solidFill>
                          <a:schemeClr val="accent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6858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ebdings" panose="05030102010509060703" pitchFamily="18" charset="2"/>
                        <a:buChar char=""/>
                        <a:tabLst/>
                        <a:defRPr/>
                      </a:pPr>
                      <a:endParaRPr lang="en-GB" sz="1600" kern="1200" dirty="0">
                        <a:solidFill>
                          <a:schemeClr val="accent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6858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ebdings" panose="05030102010509060703" pitchFamily="18" charset="2"/>
                        <a:buChar char=""/>
                        <a:tabLst/>
                        <a:defRPr/>
                      </a:pPr>
                      <a:r>
                        <a:rPr lang="en-GB" sz="1600" kern="1200" dirty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Nailed it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1177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accent3"/>
                          </a:solidFill>
                        </a:rPr>
                        <a:t>2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8000" lvl="1" indent="-288000">
                        <a:lnSpc>
                          <a:spcPct val="90000"/>
                        </a:lnSpc>
                        <a:spcBef>
                          <a:spcPts val="900"/>
                        </a:spcBef>
                        <a:spcAft>
                          <a:spcPts val="400"/>
                        </a:spcAft>
                        <a:buClr>
                          <a:schemeClr val="tx2"/>
                        </a:buClr>
                        <a:buSzPct val="100000"/>
                        <a:buFont typeface="Arial Narrow" panose="020B0606020202030204" pitchFamily="34" charset="0"/>
                        <a:buChar char="►"/>
                      </a:pPr>
                      <a:r>
                        <a:rPr lang="en-GB" sz="1600" dirty="0">
                          <a:solidFill>
                            <a:schemeClr val="tx2"/>
                          </a:solidFill>
                          <a:latin typeface="+mn-lt"/>
                        </a:rPr>
                        <a:t>Complete all AWS Certification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6858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ebdings" panose="05030102010509060703" pitchFamily="18" charset="2"/>
                        <a:buChar char=""/>
                        <a:tabLst/>
                        <a:defRPr/>
                      </a:pPr>
                      <a:endParaRPr lang="en-GB" sz="1600" kern="1200" dirty="0">
                        <a:solidFill>
                          <a:schemeClr val="accent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 dirty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Whiffed</a:t>
                      </a:r>
                    </a:p>
                    <a:p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1177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accent3"/>
                          </a:solidFill>
                        </a:rPr>
                        <a:t>3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8000" lvl="1" indent="-288000">
                        <a:lnSpc>
                          <a:spcPct val="90000"/>
                        </a:lnSpc>
                        <a:spcBef>
                          <a:spcPts val="900"/>
                        </a:spcBef>
                        <a:spcAft>
                          <a:spcPts val="400"/>
                        </a:spcAft>
                        <a:buClr>
                          <a:schemeClr val="tx2"/>
                        </a:buClr>
                        <a:buSzPct val="100000"/>
                        <a:buFont typeface="Arial Narrow" panose="020B0606020202030204" pitchFamily="34" charset="0"/>
                        <a:buChar char="►"/>
                      </a:pPr>
                      <a:r>
                        <a:rPr lang="en-GB" sz="1600" dirty="0">
                          <a:solidFill>
                            <a:schemeClr val="tx2"/>
                          </a:solidFill>
                          <a:latin typeface="+mn-lt"/>
                        </a:rPr>
                        <a:t>Technical Project management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6858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ebdings" panose="05030102010509060703" pitchFamily="18" charset="2"/>
                        <a:buChar char=""/>
                        <a:tabLst/>
                        <a:defRPr/>
                      </a:pPr>
                      <a:r>
                        <a:rPr lang="en-GB" sz="1600" kern="1200" dirty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Didn’t get opportunity to work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Blah, Blah, Blah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6661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accent3"/>
                          </a:solidFill>
                        </a:rPr>
                        <a:t>4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8000" lvl="1" indent="-288000">
                        <a:lnSpc>
                          <a:spcPct val="90000"/>
                        </a:lnSpc>
                        <a:spcBef>
                          <a:spcPts val="900"/>
                        </a:spcBef>
                        <a:spcAft>
                          <a:spcPts val="400"/>
                        </a:spcAft>
                        <a:buClr>
                          <a:schemeClr val="tx2"/>
                        </a:buClr>
                        <a:buSzPct val="100000"/>
                        <a:buFont typeface="Arial Narrow" panose="020B0606020202030204" pitchFamily="34" charset="0"/>
                        <a:buChar char="►"/>
                      </a:pPr>
                      <a:r>
                        <a:rPr lang="en-GB" sz="1600" dirty="0">
                          <a:solidFill>
                            <a:schemeClr val="tx2"/>
                          </a:solidFill>
                          <a:latin typeface="+mn-lt"/>
                        </a:rPr>
                        <a:t>If get an opportunity to perform or shadow any cloud project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6858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ebdings" panose="05030102010509060703" pitchFamily="18" charset="2"/>
                        <a:buChar char=""/>
                        <a:tabLst/>
                        <a:defRPr/>
                      </a:pPr>
                      <a:r>
                        <a:rPr lang="en-GB" sz="1600" kern="1200" dirty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Didn’t get opportunity to work</a:t>
                      </a:r>
                    </a:p>
                    <a:p>
                      <a:pPr marL="144000" marR="0" lvl="0" indent="-144000" algn="l" defTabSz="6858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ebdings" panose="05030102010509060703" pitchFamily="18" charset="2"/>
                        <a:buChar char=""/>
                        <a:tabLst/>
                        <a:defRPr/>
                      </a:pPr>
                      <a:endParaRPr lang="en-GB" sz="1600" kern="1200" dirty="0">
                        <a:solidFill>
                          <a:schemeClr val="accent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Blah, Blah, Blah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289114"/>
                  </a:ext>
                </a:extLst>
              </a:tr>
              <a:tr h="626661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accent3"/>
                          </a:solidFill>
                        </a:rPr>
                        <a:t>5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6858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ebdings" panose="05030102010509060703" pitchFamily="18" charset="2"/>
                        <a:buChar char=""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tx2"/>
                          </a:solidFill>
                          <a:latin typeface="+mn-lt"/>
                        </a:rPr>
                        <a:t>Start investing in Stock in NYSE</a:t>
                      </a:r>
                      <a:endParaRPr lang="en-GB" sz="1600" kern="1200" dirty="0">
                        <a:solidFill>
                          <a:schemeClr val="accent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6858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ebdings" panose="05030102010509060703" pitchFamily="18" charset="2"/>
                        <a:buChar char=""/>
                        <a:tabLst/>
                        <a:defRPr/>
                      </a:pPr>
                      <a:r>
                        <a:rPr lang="en-GB" sz="1600" kern="1200" dirty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Set up account an, started working on it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0" indent="-144000" algn="l" defTabSz="6858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ebdings" panose="05030102010509060703" pitchFamily="18" charset="2"/>
                        <a:buChar char=""/>
                        <a:tabLst/>
                        <a:defRPr/>
                      </a:pPr>
                      <a:r>
                        <a:rPr lang="en-GB" sz="1600" kern="1200" dirty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Kind of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423805"/>
                  </a:ext>
                </a:extLst>
              </a:tr>
            </a:tbl>
          </a:graphicData>
        </a:graphic>
      </p:graphicFrame>
      <p:sp>
        <p:nvSpPr>
          <p:cNvPr id="23" name="Footer Placeholder 2">
            <a:extLst>
              <a:ext uri="{FF2B5EF4-FFF2-40B4-BE49-F238E27FC236}">
                <a16:creationId xmlns:a16="http://schemas.microsoft.com/office/drawing/2014/main" id="{B47485E6-65C7-402D-B996-4F73943D6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0258" y="6468844"/>
            <a:ext cx="4823766" cy="216000"/>
          </a:xfrm>
        </p:spPr>
        <p:txBody>
          <a:bodyPr/>
          <a:lstStyle/>
          <a:p>
            <a:r>
              <a:rPr lang="en-US" dirty="0"/>
              <a:t>© Computacenter 2020</a:t>
            </a:r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B3B795B1-E4EA-4C0E-BE3A-55EB109EC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7988" y="6460479"/>
            <a:ext cx="216000" cy="216000"/>
          </a:xfrm>
        </p:spPr>
        <p:txBody>
          <a:bodyPr/>
          <a:lstStyle/>
          <a:p>
            <a:fld id="{79DF52E5-626C-4C96-8CF3-AEAB181F00C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447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Computacenter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52E5-626C-4C96-8CF3-AEAB181F00C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cap="none" dirty="0"/>
              <a:t>“Choices are the hinges of destiny.” - Edwin Markham</a:t>
            </a:r>
            <a:endParaRPr lang="en-GB" cap="none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Buy, Sell, Hold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407988" y="1484784"/>
            <a:ext cx="3599500" cy="1260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042988">
              <a:lnSpc>
                <a:spcPct val="90000"/>
              </a:lnSpc>
              <a:spcBef>
                <a:spcPts val="600"/>
              </a:spcBef>
            </a:pPr>
            <a:r>
              <a:rPr lang="en-GB" sz="2000" b="1" dirty="0">
                <a:solidFill>
                  <a:schemeClr val="bg1"/>
                </a:solidFill>
              </a:rPr>
              <a:t>Buy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265133" y="1484784"/>
            <a:ext cx="3599500" cy="12600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042988">
              <a:lnSpc>
                <a:spcPct val="90000"/>
              </a:lnSpc>
              <a:spcBef>
                <a:spcPts val="600"/>
              </a:spcBef>
            </a:pPr>
            <a:r>
              <a:rPr lang="en-GB" sz="2000" b="1" dirty="0">
                <a:solidFill>
                  <a:schemeClr val="bg1"/>
                </a:solidFill>
              </a:rPr>
              <a:t>Sell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8117149" y="1484784"/>
            <a:ext cx="3599500" cy="1260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042988">
              <a:lnSpc>
                <a:spcPct val="90000"/>
              </a:lnSpc>
              <a:spcBef>
                <a:spcPts val="600"/>
              </a:spcBef>
            </a:pPr>
            <a:r>
              <a:rPr lang="en-GB" sz="2000" b="1" dirty="0">
                <a:solidFill>
                  <a:schemeClr val="bg1"/>
                </a:solidFill>
              </a:rPr>
              <a:t>Hold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407988" y="2999346"/>
            <a:ext cx="3599500" cy="28336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60000" lvl="1" indent="-2880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00000"/>
              <a:buFont typeface="Arial Narrow" panose="020B0606020202030204" pitchFamily="34" charset="0"/>
              <a:buChar char="►"/>
            </a:pPr>
            <a:endParaRPr lang="en-GB" sz="1600" dirty="0">
              <a:solidFill>
                <a:schemeClr val="tx2"/>
              </a:solidFill>
            </a:endParaRPr>
          </a:p>
          <a:p>
            <a:pPr marL="360000" lvl="1" indent="-2880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00000"/>
              <a:buFont typeface="Arial Narrow" panose="020B0606020202030204" pitchFamily="34" charset="0"/>
              <a:buChar char="►"/>
            </a:pPr>
            <a:r>
              <a:rPr lang="en-GB" sz="1600" dirty="0">
                <a:solidFill>
                  <a:schemeClr val="tx2"/>
                </a:solidFill>
              </a:rPr>
              <a:t>Join 5 AM club ( Already in) </a:t>
            </a:r>
          </a:p>
          <a:p>
            <a:pPr marL="360000" lvl="1" indent="-2880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00000"/>
              <a:buFont typeface="Arial Narrow" panose="020B0606020202030204" pitchFamily="34" charset="0"/>
              <a:buChar char="►"/>
            </a:pPr>
            <a:r>
              <a:rPr lang="en-GB" sz="1600" dirty="0">
                <a:solidFill>
                  <a:schemeClr val="tx2"/>
                </a:solidFill>
              </a:rPr>
              <a:t>Be Bold and take Risks</a:t>
            </a:r>
          </a:p>
          <a:p>
            <a:pPr marL="360000" lvl="1" indent="-2880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00000"/>
              <a:buFont typeface="Arial Narrow" panose="020B0606020202030204" pitchFamily="34" charset="0"/>
              <a:buChar char="►"/>
            </a:pPr>
            <a:r>
              <a:rPr lang="en-GB" sz="1600" dirty="0">
                <a:solidFill>
                  <a:schemeClr val="tx2"/>
                </a:solidFill>
              </a:rPr>
              <a:t>Health </a:t>
            </a:r>
          </a:p>
          <a:p>
            <a:pPr marL="360000" lvl="1" indent="-2880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00000"/>
              <a:buFont typeface="Arial Narrow" panose="020B0606020202030204" pitchFamily="34" charset="0"/>
              <a:buChar char="►"/>
            </a:pPr>
            <a:r>
              <a:rPr lang="en-GB" sz="1600" dirty="0">
                <a:solidFill>
                  <a:schemeClr val="tx2"/>
                </a:solidFill>
              </a:rPr>
              <a:t>Devops</a:t>
            </a:r>
          </a:p>
          <a:p>
            <a:pPr marL="360000" lvl="1" indent="-2880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00000"/>
              <a:buFont typeface="Arial Narrow" panose="020B0606020202030204" pitchFamily="34" charset="0"/>
              <a:buChar char="►"/>
            </a:pPr>
            <a:r>
              <a:rPr lang="en-GB" sz="1600" dirty="0">
                <a:solidFill>
                  <a:schemeClr val="tx2"/>
                </a:solidFill>
              </a:rPr>
              <a:t>Python Coding</a:t>
            </a:r>
          </a:p>
          <a:p>
            <a:pPr marL="360000" lvl="1" indent="-2880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00000"/>
              <a:buFont typeface="Arial Narrow" panose="020B0606020202030204" pitchFamily="34" charset="0"/>
              <a:buChar char="►"/>
            </a:pPr>
            <a:r>
              <a:rPr lang="en-GB" sz="1600" dirty="0">
                <a:solidFill>
                  <a:schemeClr val="tx2"/>
                </a:solidFill>
              </a:rPr>
              <a:t>Work on AWS Project</a:t>
            </a:r>
          </a:p>
        </p:txBody>
      </p:sp>
      <p:sp>
        <p:nvSpPr>
          <p:cNvPr id="56" name="Rectangle 55"/>
          <p:cNvSpPr/>
          <p:nvPr/>
        </p:nvSpPr>
        <p:spPr bwMode="auto">
          <a:xfrm>
            <a:off x="4258880" y="2999346"/>
            <a:ext cx="3599500" cy="28336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60000" lvl="1" indent="-2880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00000"/>
              <a:buFont typeface="Arial Narrow" panose="020B0606020202030204" pitchFamily="34" charset="0"/>
              <a:buChar char="►"/>
            </a:pPr>
            <a:endParaRPr lang="en-GB" sz="1600" dirty="0">
              <a:solidFill>
                <a:schemeClr val="tx2"/>
              </a:solidFill>
            </a:endParaRPr>
          </a:p>
          <a:p>
            <a:pPr marL="360000" lvl="1" indent="-2880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00000"/>
              <a:buFont typeface="Arial Narrow" panose="020B0606020202030204" pitchFamily="34" charset="0"/>
              <a:buChar char="►"/>
            </a:pPr>
            <a:r>
              <a:rPr lang="en-GB" sz="1600" dirty="0">
                <a:solidFill>
                  <a:schemeClr val="tx2"/>
                </a:solidFill>
              </a:rPr>
              <a:t>Get out of comfort zone</a:t>
            </a:r>
          </a:p>
          <a:p>
            <a:pPr marL="360000" lvl="1" indent="-2880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00000"/>
              <a:buFont typeface="Arial Narrow" panose="020B0606020202030204" pitchFamily="34" charset="0"/>
              <a:buChar char="►"/>
            </a:pPr>
            <a:r>
              <a:rPr lang="en-GB" sz="1600" dirty="0">
                <a:solidFill>
                  <a:schemeClr val="tx2"/>
                </a:solidFill>
              </a:rPr>
              <a:t>Afraid of change</a:t>
            </a:r>
          </a:p>
          <a:p>
            <a:pPr marL="360000" lvl="1" indent="-2880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00000"/>
              <a:buFont typeface="Arial Narrow" panose="020B0606020202030204" pitchFamily="34" charset="0"/>
              <a:buChar char="►"/>
            </a:pPr>
            <a:r>
              <a:rPr lang="en-GB" sz="1600" dirty="0">
                <a:solidFill>
                  <a:schemeClr val="tx2"/>
                </a:solidFill>
              </a:rPr>
              <a:t>Stop pleasing every one</a:t>
            </a:r>
          </a:p>
          <a:p>
            <a:pPr marL="360000" lvl="1" indent="-2880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00000"/>
              <a:buFont typeface="Arial Narrow" panose="020B0606020202030204" pitchFamily="34" charset="0"/>
              <a:buChar char="►"/>
            </a:pPr>
            <a:endParaRPr lang="en-GB" sz="1600" dirty="0">
              <a:solidFill>
                <a:schemeClr val="tx2"/>
              </a:solidFill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8117148" y="2999346"/>
            <a:ext cx="3599499" cy="28336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60000" lvl="1" indent="-2880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00000"/>
              <a:buFont typeface="Arial Narrow" panose="020B0606020202030204" pitchFamily="34" charset="0"/>
              <a:buChar char="►"/>
            </a:pPr>
            <a:r>
              <a:rPr lang="en-GB" sz="1600" dirty="0">
                <a:solidFill>
                  <a:schemeClr val="tx2"/>
                </a:solidFill>
              </a:rPr>
              <a:t>Health ( Yoga ) </a:t>
            </a:r>
          </a:p>
          <a:p>
            <a:pPr marL="360000" lvl="1" indent="-2880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00000"/>
              <a:buFont typeface="Arial Narrow" panose="020B0606020202030204" pitchFamily="34" charset="0"/>
              <a:buChar char="►"/>
            </a:pPr>
            <a:r>
              <a:rPr lang="en-GB" sz="1600" dirty="0">
                <a:solidFill>
                  <a:schemeClr val="tx2"/>
                </a:solidFill>
              </a:rPr>
              <a:t>Read More Books</a:t>
            </a:r>
          </a:p>
          <a:p>
            <a:pPr marL="360000" lvl="1" indent="-2880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00000"/>
              <a:buFont typeface="Arial Narrow" panose="020B0606020202030204" pitchFamily="34" charset="0"/>
              <a:buChar char="►"/>
            </a:pPr>
            <a:r>
              <a:rPr lang="en-GB" sz="1600" dirty="0">
                <a:solidFill>
                  <a:schemeClr val="tx2"/>
                </a:solidFill>
              </a:rPr>
              <a:t>Start Investing in Stocks</a:t>
            </a:r>
          </a:p>
          <a:p>
            <a:pPr marL="360000" lvl="1" indent="-2880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00000"/>
              <a:buFont typeface="Arial Narrow" panose="020B0606020202030204" pitchFamily="34" charset="0"/>
              <a:buChar char="►"/>
            </a:pPr>
            <a:r>
              <a:rPr lang="en-GB" sz="1600" dirty="0">
                <a:solidFill>
                  <a:schemeClr val="tx2"/>
                </a:solidFill>
              </a:rPr>
              <a:t>Proud member of 5 AM club</a:t>
            </a:r>
          </a:p>
          <a:p>
            <a:pPr marL="360000" lvl="1" indent="-2880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00000"/>
              <a:buFont typeface="Arial Narrow" panose="020B0606020202030204" pitchFamily="34" charset="0"/>
              <a:buChar char="►"/>
            </a:pPr>
            <a:r>
              <a:rPr lang="en-GB" sz="1600" dirty="0">
                <a:solidFill>
                  <a:schemeClr val="tx2"/>
                </a:solidFill>
              </a:rPr>
              <a:t>Amazing at customer relationship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1426FC3-3951-4D88-8CB0-E8C8F5815BC8}"/>
              </a:ext>
            </a:extLst>
          </p:cNvPr>
          <p:cNvGrpSpPr/>
          <p:nvPr/>
        </p:nvGrpSpPr>
        <p:grpSpPr>
          <a:xfrm>
            <a:off x="1859281" y="1935247"/>
            <a:ext cx="696913" cy="727075"/>
            <a:chOff x="3352800" y="3030538"/>
            <a:chExt cx="696913" cy="727075"/>
          </a:xfrm>
        </p:grpSpPr>
        <p:sp>
          <p:nvSpPr>
            <p:cNvPr id="62" name="Line 5">
              <a:extLst>
                <a:ext uri="{FF2B5EF4-FFF2-40B4-BE49-F238E27FC236}">
                  <a16:creationId xmlns:a16="http://schemas.microsoft.com/office/drawing/2014/main" id="{7E58A72F-255D-4E81-9925-95EF47AF23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7888" y="3567113"/>
              <a:ext cx="0" cy="9525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63" name="Rectangle 6">
              <a:extLst>
                <a:ext uri="{FF2B5EF4-FFF2-40B4-BE49-F238E27FC236}">
                  <a16:creationId xmlns:a16="http://schemas.microsoft.com/office/drawing/2014/main" id="{737C850A-8F18-4470-BD15-173BF6887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3963" y="3376613"/>
              <a:ext cx="285750" cy="95250"/>
            </a:xfrm>
            <a:prstGeom prst="rect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64" name="Line 7">
              <a:extLst>
                <a:ext uri="{FF2B5EF4-FFF2-40B4-BE49-F238E27FC236}">
                  <a16:creationId xmlns:a16="http://schemas.microsoft.com/office/drawing/2014/main" id="{E871DB3E-97C2-4AE3-8F9D-5ED6AAE5B5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9050" y="3376613"/>
              <a:ext cx="0" cy="9525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65" name="Line 8">
              <a:extLst>
                <a:ext uri="{FF2B5EF4-FFF2-40B4-BE49-F238E27FC236}">
                  <a16:creationId xmlns:a16="http://schemas.microsoft.com/office/drawing/2014/main" id="{35C25FB2-1583-4033-9BCA-C70D76089E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625" y="3376613"/>
              <a:ext cx="0" cy="9525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66" name="Rectangle 9">
              <a:extLst>
                <a:ext uri="{FF2B5EF4-FFF2-40B4-BE49-F238E27FC236}">
                  <a16:creationId xmlns:a16="http://schemas.microsoft.com/office/drawing/2014/main" id="{FF1A9B48-2127-45F4-B332-8CB2E22553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800" y="3471863"/>
              <a:ext cx="280987" cy="95250"/>
            </a:xfrm>
            <a:prstGeom prst="rect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67" name="Line 10">
              <a:extLst>
                <a:ext uri="{FF2B5EF4-FFF2-40B4-BE49-F238E27FC236}">
                  <a16:creationId xmlns:a16="http://schemas.microsoft.com/office/drawing/2014/main" id="{9E621EBD-4B53-4986-80DA-783479140F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4125" y="3471863"/>
              <a:ext cx="0" cy="9525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68" name="Line 11">
              <a:extLst>
                <a:ext uri="{FF2B5EF4-FFF2-40B4-BE49-F238E27FC236}">
                  <a16:creationId xmlns:a16="http://schemas.microsoft.com/office/drawing/2014/main" id="{2BE3B82C-D2BF-4521-AE42-AC61C31665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4463" y="3471863"/>
              <a:ext cx="0" cy="9525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69" name="Rectangle 12">
              <a:extLst>
                <a:ext uri="{FF2B5EF4-FFF2-40B4-BE49-F238E27FC236}">
                  <a16:creationId xmlns:a16="http://schemas.microsoft.com/office/drawing/2014/main" id="{E88DE379-00E4-4551-B700-48408D7D8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3963" y="3567113"/>
              <a:ext cx="285750" cy="95250"/>
            </a:xfrm>
            <a:prstGeom prst="rect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70" name="Line 13">
              <a:extLst>
                <a:ext uri="{FF2B5EF4-FFF2-40B4-BE49-F238E27FC236}">
                  <a16:creationId xmlns:a16="http://schemas.microsoft.com/office/drawing/2014/main" id="{F4457005-E1DB-4CD8-9AFE-0FEC0D08B8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9050" y="3567113"/>
              <a:ext cx="0" cy="9525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71" name="Line 14">
              <a:extLst>
                <a:ext uri="{FF2B5EF4-FFF2-40B4-BE49-F238E27FC236}">
                  <a16:creationId xmlns:a16="http://schemas.microsoft.com/office/drawing/2014/main" id="{28393787-0B79-4542-9E64-C4EFDFC3D3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625" y="3567113"/>
              <a:ext cx="0" cy="9525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72" name="Rectangle 15">
              <a:extLst>
                <a:ext uri="{FF2B5EF4-FFF2-40B4-BE49-F238E27FC236}">
                  <a16:creationId xmlns:a16="http://schemas.microsoft.com/office/drawing/2014/main" id="{D1B9D15A-4D22-4A2D-9DFF-38CE1963D2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800" y="3662363"/>
              <a:ext cx="280987" cy="95250"/>
            </a:xfrm>
            <a:prstGeom prst="rect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73" name="Line 16">
              <a:extLst>
                <a:ext uri="{FF2B5EF4-FFF2-40B4-BE49-F238E27FC236}">
                  <a16:creationId xmlns:a16="http://schemas.microsoft.com/office/drawing/2014/main" id="{ABA56EF4-A866-4899-80CD-98571D5B5B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4125" y="3662363"/>
              <a:ext cx="0" cy="9525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74" name="Line 17">
              <a:extLst>
                <a:ext uri="{FF2B5EF4-FFF2-40B4-BE49-F238E27FC236}">
                  <a16:creationId xmlns:a16="http://schemas.microsoft.com/office/drawing/2014/main" id="{7FB019C1-A7F8-4C66-ACE2-678D8435C2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4463" y="3662363"/>
              <a:ext cx="0" cy="9525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75" name="Rectangle 18">
              <a:extLst>
                <a:ext uri="{FF2B5EF4-FFF2-40B4-BE49-F238E27FC236}">
                  <a16:creationId xmlns:a16="http://schemas.microsoft.com/office/drawing/2014/main" id="{81C2CE01-C6CD-4883-AABB-264CFFB6A2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00" y="3567113"/>
              <a:ext cx="285750" cy="95250"/>
            </a:xfrm>
            <a:prstGeom prst="rect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76" name="Line 19">
              <a:extLst>
                <a:ext uri="{FF2B5EF4-FFF2-40B4-BE49-F238E27FC236}">
                  <a16:creationId xmlns:a16="http://schemas.microsoft.com/office/drawing/2014/main" id="{BADB403D-EF6C-4AB1-A74A-7B4FB22546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3463" y="3567113"/>
              <a:ext cx="0" cy="9525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77" name="Rectangle 20">
              <a:extLst>
                <a:ext uri="{FF2B5EF4-FFF2-40B4-BE49-F238E27FC236}">
                  <a16:creationId xmlns:a16="http://schemas.microsoft.com/office/drawing/2014/main" id="{36B425D9-9783-4AD2-9DAB-F0889A26F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2963" y="3662363"/>
              <a:ext cx="285750" cy="95250"/>
            </a:xfrm>
            <a:prstGeom prst="rect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78" name="Line 21">
              <a:extLst>
                <a:ext uri="{FF2B5EF4-FFF2-40B4-BE49-F238E27FC236}">
                  <a16:creationId xmlns:a16="http://schemas.microsoft.com/office/drawing/2014/main" id="{9EDAFD69-0284-4D8D-98D0-CDB5E0BE40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8388" y="3662363"/>
              <a:ext cx="0" cy="9525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79" name="Line 22">
              <a:extLst>
                <a:ext uri="{FF2B5EF4-FFF2-40B4-BE49-F238E27FC236}">
                  <a16:creationId xmlns:a16="http://schemas.microsoft.com/office/drawing/2014/main" id="{E04598E8-004D-4FE8-8E5C-BD54F0EBCE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8050" y="3662363"/>
              <a:ext cx="0" cy="9525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80" name="Freeform 23">
              <a:extLst>
                <a:ext uri="{FF2B5EF4-FFF2-40B4-BE49-F238E27FC236}">
                  <a16:creationId xmlns:a16="http://schemas.microsoft.com/office/drawing/2014/main" id="{A8ED043C-C849-457B-A1A8-B2A49CAB3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8675" y="3030538"/>
              <a:ext cx="681037" cy="406400"/>
            </a:xfrm>
            <a:custGeom>
              <a:avLst/>
              <a:gdLst>
                <a:gd name="T0" fmla="*/ 0 w 429"/>
                <a:gd name="T1" fmla="*/ 256 h 256"/>
                <a:gd name="T2" fmla="*/ 180 w 429"/>
                <a:gd name="T3" fmla="*/ 79 h 256"/>
                <a:gd name="T4" fmla="*/ 278 w 429"/>
                <a:gd name="T5" fmla="*/ 158 h 256"/>
                <a:gd name="T6" fmla="*/ 429 w 429"/>
                <a:gd name="T7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9" h="256">
                  <a:moveTo>
                    <a:pt x="0" y="256"/>
                  </a:moveTo>
                  <a:lnTo>
                    <a:pt x="180" y="79"/>
                  </a:lnTo>
                  <a:lnTo>
                    <a:pt x="278" y="158"/>
                  </a:lnTo>
                  <a:lnTo>
                    <a:pt x="429" y="0"/>
                  </a:lnTo>
                </a:path>
              </a:pathLst>
            </a:cu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81" name="Freeform 24">
              <a:extLst>
                <a:ext uri="{FF2B5EF4-FFF2-40B4-BE49-F238E27FC236}">
                  <a16:creationId xmlns:a16="http://schemas.microsoft.com/office/drawing/2014/main" id="{92EC9D9B-A1E0-4666-9B6B-7F1FEB9EA0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9050" y="3030538"/>
              <a:ext cx="220662" cy="201613"/>
            </a:xfrm>
            <a:custGeom>
              <a:avLst/>
              <a:gdLst>
                <a:gd name="T0" fmla="*/ 0 w 139"/>
                <a:gd name="T1" fmla="*/ 0 h 127"/>
                <a:gd name="T2" fmla="*/ 139 w 139"/>
                <a:gd name="T3" fmla="*/ 0 h 127"/>
                <a:gd name="T4" fmla="*/ 139 w 139"/>
                <a:gd name="T5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9" h="127">
                  <a:moveTo>
                    <a:pt x="0" y="0"/>
                  </a:moveTo>
                  <a:lnTo>
                    <a:pt x="139" y="0"/>
                  </a:lnTo>
                  <a:lnTo>
                    <a:pt x="139" y="127"/>
                  </a:lnTo>
                </a:path>
              </a:pathLst>
            </a:cu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8705400-F52B-40B4-B4FC-C0D8680F7552}"/>
              </a:ext>
            </a:extLst>
          </p:cNvPr>
          <p:cNvGrpSpPr/>
          <p:nvPr/>
        </p:nvGrpSpPr>
        <p:grpSpPr>
          <a:xfrm>
            <a:off x="5748337" y="1905085"/>
            <a:ext cx="695326" cy="727075"/>
            <a:chOff x="4816475" y="3030538"/>
            <a:chExt cx="695326" cy="727075"/>
          </a:xfrm>
        </p:grpSpPr>
        <p:sp>
          <p:nvSpPr>
            <p:cNvPr id="83" name="Rectangle 28">
              <a:extLst>
                <a:ext uri="{FF2B5EF4-FFF2-40B4-BE49-F238E27FC236}">
                  <a16:creationId xmlns:a16="http://schemas.microsoft.com/office/drawing/2014/main" id="{9454AB55-286F-490F-8C2F-2DFB654842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6475" y="3376613"/>
              <a:ext cx="282575" cy="95250"/>
            </a:xfrm>
            <a:prstGeom prst="rect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84" name="Line 29">
              <a:extLst>
                <a:ext uri="{FF2B5EF4-FFF2-40B4-BE49-F238E27FC236}">
                  <a16:creationId xmlns:a16="http://schemas.microsoft.com/office/drawing/2014/main" id="{D2F9CED9-A865-4D27-BD9C-39E39626E4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38725" y="3376613"/>
              <a:ext cx="0" cy="9525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85" name="Line 30">
              <a:extLst>
                <a:ext uri="{FF2B5EF4-FFF2-40B4-BE49-F238E27FC236}">
                  <a16:creationId xmlns:a16="http://schemas.microsoft.com/office/drawing/2014/main" id="{227C4F05-9989-4998-93BC-F9F9744978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8388" y="3376613"/>
              <a:ext cx="0" cy="9525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86" name="Rectangle 31">
              <a:extLst>
                <a:ext uri="{FF2B5EF4-FFF2-40B4-BE49-F238E27FC236}">
                  <a16:creationId xmlns:a16="http://schemas.microsoft.com/office/drawing/2014/main" id="{3633B4D9-EDD4-4192-A780-F59FA82FC7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225" y="3471863"/>
              <a:ext cx="285750" cy="95250"/>
            </a:xfrm>
            <a:prstGeom prst="rect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87" name="Line 32">
              <a:extLst>
                <a:ext uri="{FF2B5EF4-FFF2-40B4-BE49-F238E27FC236}">
                  <a16:creationId xmlns:a16="http://schemas.microsoft.com/office/drawing/2014/main" id="{95471721-BD47-4930-8EEB-DCF480FD4B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8888" y="3471863"/>
              <a:ext cx="0" cy="9525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88" name="Line 33">
              <a:extLst>
                <a:ext uri="{FF2B5EF4-FFF2-40B4-BE49-F238E27FC236}">
                  <a16:creationId xmlns:a16="http://schemas.microsoft.com/office/drawing/2014/main" id="{0F73A002-222A-4017-9B0D-A6ABB3E1D8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1725" y="3471863"/>
              <a:ext cx="0" cy="9525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89" name="Rectangle 34">
              <a:extLst>
                <a:ext uri="{FF2B5EF4-FFF2-40B4-BE49-F238E27FC236}">
                  <a16:creationId xmlns:a16="http://schemas.microsoft.com/office/drawing/2014/main" id="{36559275-7A45-4077-A896-E670EC07EB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6475" y="3567113"/>
              <a:ext cx="282575" cy="95250"/>
            </a:xfrm>
            <a:prstGeom prst="rect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90" name="Line 35">
              <a:extLst>
                <a:ext uri="{FF2B5EF4-FFF2-40B4-BE49-F238E27FC236}">
                  <a16:creationId xmlns:a16="http://schemas.microsoft.com/office/drawing/2014/main" id="{914F3ACC-BC9F-4518-80DC-147694FDE8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38725" y="3567113"/>
              <a:ext cx="0" cy="9525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91" name="Line 36">
              <a:extLst>
                <a:ext uri="{FF2B5EF4-FFF2-40B4-BE49-F238E27FC236}">
                  <a16:creationId xmlns:a16="http://schemas.microsoft.com/office/drawing/2014/main" id="{1380AB28-1A0C-40C7-9E36-A9BEDC4486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8388" y="3567113"/>
              <a:ext cx="0" cy="9525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92" name="Rectangle 37">
              <a:extLst>
                <a:ext uri="{FF2B5EF4-FFF2-40B4-BE49-F238E27FC236}">
                  <a16:creationId xmlns:a16="http://schemas.microsoft.com/office/drawing/2014/main" id="{220B2170-600E-4DFF-BD78-7B11E4C83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225" y="3662363"/>
              <a:ext cx="285750" cy="95250"/>
            </a:xfrm>
            <a:prstGeom prst="rect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93" name="Line 38">
              <a:extLst>
                <a:ext uri="{FF2B5EF4-FFF2-40B4-BE49-F238E27FC236}">
                  <a16:creationId xmlns:a16="http://schemas.microsoft.com/office/drawing/2014/main" id="{2D30F7FA-A2F6-4127-9A18-F77FA93A1C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8888" y="3662363"/>
              <a:ext cx="0" cy="9525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94" name="Line 39">
              <a:extLst>
                <a:ext uri="{FF2B5EF4-FFF2-40B4-BE49-F238E27FC236}">
                  <a16:creationId xmlns:a16="http://schemas.microsoft.com/office/drawing/2014/main" id="{DB9557B6-3385-42C7-A43A-DAE872C1F3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1725" y="3662363"/>
              <a:ext cx="0" cy="9525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95" name="Rectangle 40">
              <a:extLst>
                <a:ext uri="{FF2B5EF4-FFF2-40B4-BE49-F238E27FC236}">
                  <a16:creationId xmlns:a16="http://schemas.microsoft.com/office/drawing/2014/main" id="{80BFD259-D17C-4F7C-A70E-C065748E0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9225" y="3567113"/>
              <a:ext cx="282575" cy="95250"/>
            </a:xfrm>
            <a:prstGeom prst="rect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96" name="Line 41">
              <a:extLst>
                <a:ext uri="{FF2B5EF4-FFF2-40B4-BE49-F238E27FC236}">
                  <a16:creationId xmlns:a16="http://schemas.microsoft.com/office/drawing/2014/main" id="{F3607935-DBD0-4EC1-BE23-54CF1ADB34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9550" y="3567113"/>
              <a:ext cx="0" cy="9525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97" name="Line 42">
              <a:extLst>
                <a:ext uri="{FF2B5EF4-FFF2-40B4-BE49-F238E27FC236}">
                  <a16:creationId xmlns:a16="http://schemas.microsoft.com/office/drawing/2014/main" id="{A953853D-2AA5-4A78-8DA3-D3B162B769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49888" y="3567113"/>
              <a:ext cx="0" cy="9525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98" name="Rectangle 43">
              <a:extLst>
                <a:ext uri="{FF2B5EF4-FFF2-40B4-BE49-F238E27FC236}">
                  <a16:creationId xmlns:a16="http://schemas.microsoft.com/office/drawing/2014/main" id="{65CF5C01-7C09-4C7E-BC6F-F135280C94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4300" y="3662363"/>
              <a:ext cx="285750" cy="95250"/>
            </a:xfrm>
            <a:prstGeom prst="rect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99" name="Line 44">
              <a:extLst>
                <a:ext uri="{FF2B5EF4-FFF2-40B4-BE49-F238E27FC236}">
                  <a16:creationId xmlns:a16="http://schemas.microsoft.com/office/drawing/2014/main" id="{747336C5-E706-4E14-A432-16F494C747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9388" y="3662363"/>
              <a:ext cx="0" cy="9525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00" name="Line 45">
              <a:extLst>
                <a:ext uri="{FF2B5EF4-FFF2-40B4-BE49-F238E27FC236}">
                  <a16:creationId xmlns:a16="http://schemas.microsoft.com/office/drawing/2014/main" id="{9A8C72E4-0C68-4C68-9EC4-2604524727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16550" y="3662363"/>
              <a:ext cx="0" cy="9525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01" name="Freeform 46">
              <a:extLst>
                <a:ext uri="{FF2B5EF4-FFF2-40B4-BE49-F238E27FC236}">
                  <a16:creationId xmlns:a16="http://schemas.microsoft.com/office/drawing/2014/main" id="{290388C2-6062-40F5-A299-1B2728C81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2350" y="3030538"/>
              <a:ext cx="679450" cy="406400"/>
            </a:xfrm>
            <a:custGeom>
              <a:avLst/>
              <a:gdLst>
                <a:gd name="T0" fmla="*/ 0 w 428"/>
                <a:gd name="T1" fmla="*/ 0 h 256"/>
                <a:gd name="T2" fmla="*/ 159 w 428"/>
                <a:gd name="T3" fmla="*/ 158 h 256"/>
                <a:gd name="T4" fmla="*/ 259 w 428"/>
                <a:gd name="T5" fmla="*/ 79 h 256"/>
                <a:gd name="T6" fmla="*/ 428 w 428"/>
                <a:gd name="T7" fmla="*/ 25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8" h="256">
                  <a:moveTo>
                    <a:pt x="0" y="0"/>
                  </a:moveTo>
                  <a:lnTo>
                    <a:pt x="159" y="158"/>
                  </a:lnTo>
                  <a:lnTo>
                    <a:pt x="259" y="79"/>
                  </a:lnTo>
                  <a:lnTo>
                    <a:pt x="428" y="256"/>
                  </a:lnTo>
                </a:path>
              </a:pathLst>
            </a:cu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02" name="Freeform 47">
              <a:extLst>
                <a:ext uri="{FF2B5EF4-FFF2-40B4-BE49-F238E27FC236}">
                  <a16:creationId xmlns:a16="http://schemas.microsoft.com/office/drawing/2014/main" id="{65B25293-CD48-47A8-B754-FBE227E3CB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4313" y="3235325"/>
              <a:ext cx="217488" cy="201613"/>
            </a:xfrm>
            <a:custGeom>
              <a:avLst/>
              <a:gdLst>
                <a:gd name="T0" fmla="*/ 0 w 137"/>
                <a:gd name="T1" fmla="*/ 127 h 127"/>
                <a:gd name="T2" fmla="*/ 137 w 137"/>
                <a:gd name="T3" fmla="*/ 127 h 127"/>
                <a:gd name="T4" fmla="*/ 137 w 137"/>
                <a:gd name="T5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7" h="127">
                  <a:moveTo>
                    <a:pt x="0" y="127"/>
                  </a:moveTo>
                  <a:lnTo>
                    <a:pt x="137" y="127"/>
                  </a:lnTo>
                  <a:lnTo>
                    <a:pt x="137" y="0"/>
                  </a:lnTo>
                </a:path>
              </a:pathLst>
            </a:cu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9ECB23B2-A131-466D-86DA-2ED809990304}"/>
              </a:ext>
            </a:extLst>
          </p:cNvPr>
          <p:cNvGrpSpPr/>
          <p:nvPr/>
        </p:nvGrpSpPr>
        <p:grpSpPr>
          <a:xfrm>
            <a:off x="9554153" y="2024146"/>
            <a:ext cx="725487" cy="635001"/>
            <a:chOff x="1947863" y="4322763"/>
            <a:chExt cx="725487" cy="635001"/>
          </a:xfrm>
        </p:grpSpPr>
        <p:sp>
          <p:nvSpPr>
            <p:cNvPr id="118" name="Freeform 110">
              <a:extLst>
                <a:ext uri="{FF2B5EF4-FFF2-40B4-BE49-F238E27FC236}">
                  <a16:creationId xmlns:a16="http://schemas.microsoft.com/office/drawing/2014/main" id="{9B117F3D-20A4-44DD-9474-742F0F088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3938" y="4445001"/>
              <a:ext cx="158750" cy="50800"/>
            </a:xfrm>
            <a:custGeom>
              <a:avLst/>
              <a:gdLst>
                <a:gd name="T0" fmla="*/ 0 w 42"/>
                <a:gd name="T1" fmla="*/ 1 h 13"/>
                <a:gd name="T2" fmla="*/ 42 w 42"/>
                <a:gd name="T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2" h="13">
                  <a:moveTo>
                    <a:pt x="0" y="1"/>
                  </a:moveTo>
                  <a:cubicBezTo>
                    <a:pt x="15" y="0"/>
                    <a:pt x="30" y="4"/>
                    <a:pt x="42" y="13"/>
                  </a:cubicBezTo>
                </a:path>
              </a:pathLst>
            </a:cu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19" name="Freeform 111">
              <a:extLst>
                <a:ext uri="{FF2B5EF4-FFF2-40B4-BE49-F238E27FC236}">
                  <a16:creationId xmlns:a16="http://schemas.microsoft.com/office/drawing/2014/main" id="{93609197-3A4D-4D30-AF46-CED10B1D75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9850" y="4559301"/>
              <a:ext cx="63500" cy="61913"/>
            </a:xfrm>
            <a:custGeom>
              <a:avLst/>
              <a:gdLst>
                <a:gd name="T0" fmla="*/ 17 w 17"/>
                <a:gd name="T1" fmla="*/ 0 h 16"/>
                <a:gd name="T2" fmla="*/ 0 w 17"/>
                <a:gd name="T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7" h="16">
                  <a:moveTo>
                    <a:pt x="17" y="0"/>
                  </a:moveTo>
                  <a:cubicBezTo>
                    <a:pt x="17" y="9"/>
                    <a:pt x="9" y="16"/>
                    <a:pt x="0" y="16"/>
                  </a:cubicBezTo>
                </a:path>
              </a:pathLst>
            </a:cu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20" name="Freeform 112">
              <a:extLst>
                <a:ext uri="{FF2B5EF4-FFF2-40B4-BE49-F238E27FC236}">
                  <a16:creationId xmlns:a16="http://schemas.microsoft.com/office/drawing/2014/main" id="{5479B2CE-BA53-41C1-B142-1EA043D49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7863" y="4322763"/>
              <a:ext cx="661988" cy="554038"/>
            </a:xfrm>
            <a:custGeom>
              <a:avLst/>
              <a:gdLst>
                <a:gd name="T0" fmla="*/ 95 w 174"/>
                <a:gd name="T1" fmla="*/ 12 h 145"/>
                <a:gd name="T2" fmla="*/ 75 w 174"/>
                <a:gd name="T3" fmla="*/ 14 h 145"/>
                <a:gd name="T4" fmla="*/ 50 w 174"/>
                <a:gd name="T5" fmla="*/ 0 h 145"/>
                <a:gd name="T6" fmla="*/ 35 w 174"/>
                <a:gd name="T7" fmla="*/ 4 h 145"/>
                <a:gd name="T8" fmla="*/ 50 w 174"/>
                <a:gd name="T9" fmla="*/ 25 h 145"/>
                <a:gd name="T10" fmla="*/ 17 w 174"/>
                <a:gd name="T11" fmla="*/ 70 h 145"/>
                <a:gd name="T12" fmla="*/ 0 w 174"/>
                <a:gd name="T13" fmla="*/ 70 h 145"/>
                <a:gd name="T14" fmla="*/ 0 w 174"/>
                <a:gd name="T15" fmla="*/ 103 h 145"/>
                <a:gd name="T16" fmla="*/ 22 w 174"/>
                <a:gd name="T17" fmla="*/ 103 h 145"/>
                <a:gd name="T18" fmla="*/ 95 w 174"/>
                <a:gd name="T19" fmla="*/ 145 h 145"/>
                <a:gd name="T20" fmla="*/ 174 w 174"/>
                <a:gd name="T21" fmla="*/ 78 h 145"/>
                <a:gd name="T22" fmla="*/ 95 w 174"/>
                <a:gd name="T23" fmla="*/ 1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4" h="145">
                  <a:moveTo>
                    <a:pt x="95" y="12"/>
                  </a:moveTo>
                  <a:cubicBezTo>
                    <a:pt x="88" y="12"/>
                    <a:pt x="82" y="13"/>
                    <a:pt x="75" y="14"/>
                  </a:cubicBezTo>
                  <a:cubicBezTo>
                    <a:pt x="70" y="6"/>
                    <a:pt x="61" y="0"/>
                    <a:pt x="50" y="0"/>
                  </a:cubicBezTo>
                  <a:cubicBezTo>
                    <a:pt x="45" y="0"/>
                    <a:pt x="40" y="1"/>
                    <a:pt x="35" y="4"/>
                  </a:cubicBezTo>
                  <a:cubicBezTo>
                    <a:pt x="43" y="8"/>
                    <a:pt x="48" y="16"/>
                    <a:pt x="50" y="25"/>
                  </a:cubicBezTo>
                  <a:cubicBezTo>
                    <a:pt x="32" y="35"/>
                    <a:pt x="20" y="51"/>
                    <a:pt x="17" y="7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34" y="128"/>
                    <a:pt x="62" y="145"/>
                    <a:pt x="95" y="145"/>
                  </a:cubicBezTo>
                  <a:cubicBezTo>
                    <a:pt x="139" y="145"/>
                    <a:pt x="174" y="115"/>
                    <a:pt x="174" y="78"/>
                  </a:cubicBezTo>
                  <a:cubicBezTo>
                    <a:pt x="174" y="42"/>
                    <a:pt x="139" y="12"/>
                    <a:pt x="95" y="12"/>
                  </a:cubicBezTo>
                  <a:close/>
                </a:path>
              </a:pathLst>
            </a:cu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21" name="Oval 113">
              <a:extLst>
                <a:ext uri="{FF2B5EF4-FFF2-40B4-BE49-F238E27FC236}">
                  <a16:creationId xmlns:a16="http://schemas.microsoft.com/office/drawing/2014/main" id="{F8B60E0F-6190-4D07-80A9-5577A2AC77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6613" y="4559301"/>
              <a:ext cx="31750" cy="31750"/>
            </a:xfrm>
            <a:prstGeom prst="ellips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22" name="Line 114">
              <a:extLst>
                <a:ext uri="{FF2B5EF4-FFF2-40B4-BE49-F238E27FC236}">
                  <a16:creationId xmlns:a16="http://schemas.microsoft.com/office/drawing/2014/main" id="{D97E88A9-FD01-4BEF-BA5A-A1B9C2ED40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8525" y="4854576"/>
              <a:ext cx="0" cy="103188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23" name="Line 115">
              <a:extLst>
                <a:ext uri="{FF2B5EF4-FFF2-40B4-BE49-F238E27FC236}">
                  <a16:creationId xmlns:a16="http://schemas.microsoft.com/office/drawing/2014/main" id="{EF316B84-1FA1-4BCD-BC3F-18665137CB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2688" y="4854576"/>
              <a:ext cx="0" cy="103188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5857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77413" y="6460479"/>
            <a:ext cx="4823766" cy="216000"/>
          </a:xfrm>
        </p:spPr>
        <p:txBody>
          <a:bodyPr/>
          <a:lstStyle/>
          <a:p>
            <a:r>
              <a:rPr lang="en-US" dirty="0"/>
              <a:t>© Computacenter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52E5-626C-4C96-8CF3-AEAB181F00C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07988" y="1124784"/>
            <a:ext cx="10872788" cy="360000"/>
          </a:xfrm>
        </p:spPr>
        <p:txBody>
          <a:bodyPr/>
          <a:lstStyle/>
          <a:p>
            <a:r>
              <a:rPr lang="en-US" cap="none" dirty="0"/>
              <a:t>“If you want to be happy, set a goal that commands your thoughts, liberates your energy and inspires your hopes.” - Andrew Carnegie</a:t>
            </a:r>
            <a:endParaRPr lang="en-GB" cap="none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07988" y="333375"/>
            <a:ext cx="10872788" cy="437334"/>
          </a:xfrm>
        </p:spPr>
        <p:txBody>
          <a:bodyPr/>
          <a:lstStyle/>
          <a:p>
            <a:r>
              <a:rPr lang="en-GB" cap="none" dirty="0"/>
              <a:t>2020 Personal Goals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F45F0EA-58C9-4D80-941D-E7EDF5F1BE5C}"/>
              </a:ext>
            </a:extLst>
          </p:cNvPr>
          <p:cNvGrpSpPr/>
          <p:nvPr/>
        </p:nvGrpSpPr>
        <p:grpSpPr>
          <a:xfrm>
            <a:off x="267475" y="1833430"/>
            <a:ext cx="4820413" cy="1344000"/>
            <a:chOff x="695400" y="1556792"/>
            <a:chExt cx="4820413" cy="1344000"/>
          </a:xfrm>
        </p:grpSpPr>
        <p:sp>
          <p:nvSpPr>
            <p:cNvPr id="69" name="Oval 68"/>
            <p:cNvSpPr/>
            <p:nvPr/>
          </p:nvSpPr>
          <p:spPr>
            <a:xfrm>
              <a:off x="695400" y="1556792"/>
              <a:ext cx="1344000" cy="134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dirty="0">
                  <a:solidFill>
                    <a:schemeClr val="accent1"/>
                  </a:solidFill>
                  <a:cs typeface="Arial" panose="020B0604020202020204" pitchFamily="34" charset="0"/>
                </a:rPr>
                <a:t>$$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230381" y="2044126"/>
              <a:ext cx="3285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8000" lvl="1" indent="-288000">
                <a:lnSpc>
                  <a:spcPct val="90000"/>
                </a:lnSpc>
                <a:spcBef>
                  <a:spcPts val="900"/>
                </a:spcBef>
                <a:spcAft>
                  <a:spcPts val="400"/>
                </a:spcAft>
                <a:buClr>
                  <a:schemeClr val="tx2"/>
                </a:buClr>
                <a:buSzPct val="100000"/>
                <a:buFont typeface="Arial Narrow" panose="020B0606020202030204" pitchFamily="34" charset="0"/>
                <a:buChar char="►"/>
              </a:pPr>
              <a:r>
                <a:rPr lang="en-GB" sz="2000" dirty="0">
                  <a:solidFill>
                    <a:schemeClr val="tx2"/>
                  </a:solidFill>
                </a:rPr>
                <a:t>Plan for financial Freedom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8BA566F-F3D2-4494-8B8D-354550F589DD}"/>
              </a:ext>
            </a:extLst>
          </p:cNvPr>
          <p:cNvGrpSpPr/>
          <p:nvPr/>
        </p:nvGrpSpPr>
        <p:grpSpPr>
          <a:xfrm>
            <a:off x="288248" y="3381758"/>
            <a:ext cx="4625132" cy="1344000"/>
            <a:chOff x="1478280" y="3813192"/>
            <a:chExt cx="4625132" cy="134400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57BDC78-ED36-4261-BA3C-F9CC4F5A9684}"/>
                </a:ext>
              </a:extLst>
            </p:cNvPr>
            <p:cNvSpPr/>
            <p:nvPr/>
          </p:nvSpPr>
          <p:spPr>
            <a:xfrm>
              <a:off x="1478280" y="3813192"/>
              <a:ext cx="1344000" cy="134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dirty="0">
                  <a:solidFill>
                    <a:schemeClr val="accent4"/>
                  </a:solidFill>
                  <a:cs typeface="Arial" panose="020B0604020202020204" pitchFamily="34" charset="0"/>
                </a:rPr>
                <a:t>##</a:t>
              </a:r>
              <a:endParaRPr lang="en-GB" dirty="0">
                <a:solidFill>
                  <a:schemeClr val="accent4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56ECF67-0919-4B2C-AC11-AB19848F5C88}"/>
                </a:ext>
              </a:extLst>
            </p:cNvPr>
            <p:cNvSpPr txBox="1"/>
            <p:nvPr/>
          </p:nvSpPr>
          <p:spPr>
            <a:xfrm>
              <a:off x="3017384" y="4250865"/>
              <a:ext cx="3086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8000" lvl="1" indent="-288000">
                <a:lnSpc>
                  <a:spcPct val="90000"/>
                </a:lnSpc>
                <a:spcBef>
                  <a:spcPts val="900"/>
                </a:spcBef>
                <a:spcAft>
                  <a:spcPts val="400"/>
                </a:spcAft>
                <a:buClr>
                  <a:schemeClr val="tx2"/>
                </a:buClr>
                <a:buSzPct val="100000"/>
                <a:buFont typeface="Arial Narrow" panose="020B0606020202030204" pitchFamily="34" charset="0"/>
                <a:buChar char="►"/>
              </a:pPr>
              <a:r>
                <a:rPr lang="en-GB" sz="2000" dirty="0">
                  <a:solidFill>
                    <a:schemeClr val="tx2"/>
                  </a:solidFill>
                </a:rPr>
                <a:t>Be more health conscious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CC12205-2FD3-497E-8906-1B50DB65A6E5}"/>
              </a:ext>
            </a:extLst>
          </p:cNvPr>
          <p:cNvGrpSpPr/>
          <p:nvPr/>
        </p:nvGrpSpPr>
        <p:grpSpPr>
          <a:xfrm>
            <a:off x="266869" y="4884904"/>
            <a:ext cx="4308661" cy="1344000"/>
            <a:chOff x="695400" y="1556792"/>
            <a:chExt cx="4308661" cy="134400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03BC884-C214-4DBE-945F-5B04EC872475}"/>
                </a:ext>
              </a:extLst>
            </p:cNvPr>
            <p:cNvSpPr/>
            <p:nvPr/>
          </p:nvSpPr>
          <p:spPr>
            <a:xfrm>
              <a:off x="695400" y="1556792"/>
              <a:ext cx="1344000" cy="134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dirty="0">
                  <a:solidFill>
                    <a:schemeClr val="accent2"/>
                  </a:solidFill>
                  <a:cs typeface="Arial" panose="020B0604020202020204" pitchFamily="34" charset="0"/>
                </a:rPr>
                <a:t>AWS</a:t>
              </a:r>
              <a:endParaRPr lang="en-GB" sz="2800" b="1" dirty="0">
                <a:solidFill>
                  <a:schemeClr val="accent2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E53235A-4514-4F9D-8ECC-DA1F87DB8BC0}"/>
                </a:ext>
              </a:extLst>
            </p:cNvPr>
            <p:cNvSpPr txBox="1"/>
            <p:nvPr/>
          </p:nvSpPr>
          <p:spPr>
            <a:xfrm>
              <a:off x="2230381" y="2044126"/>
              <a:ext cx="27736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88000" lvl="1" indent="-288000">
                <a:lnSpc>
                  <a:spcPct val="90000"/>
                </a:lnSpc>
                <a:spcBef>
                  <a:spcPts val="900"/>
                </a:spcBef>
                <a:spcAft>
                  <a:spcPts val="400"/>
                </a:spcAft>
                <a:buClr>
                  <a:schemeClr val="tx2"/>
                </a:buClr>
                <a:buSzPct val="100000"/>
                <a:buFont typeface="Arial Narrow" panose="020B0606020202030204" pitchFamily="34" charset="0"/>
                <a:buChar char="►"/>
              </a:pPr>
              <a:r>
                <a:rPr lang="en-GB" sz="2000" dirty="0">
                  <a:solidFill>
                    <a:schemeClr val="tx2"/>
                  </a:solidFill>
                </a:rPr>
                <a:t>Achieve AWS Cert.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EFCF8C3-BE5F-411D-85A3-9AFA34CE234D}"/>
              </a:ext>
            </a:extLst>
          </p:cNvPr>
          <p:cNvGrpSpPr/>
          <p:nvPr/>
        </p:nvGrpSpPr>
        <p:grpSpPr>
          <a:xfrm>
            <a:off x="4178250" y="4884904"/>
            <a:ext cx="3651245" cy="1344000"/>
            <a:chOff x="695400" y="1556792"/>
            <a:chExt cx="3651245" cy="134400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9AD8AFC-6394-476D-9DC3-05BF10807BB9}"/>
                </a:ext>
              </a:extLst>
            </p:cNvPr>
            <p:cNvSpPr/>
            <p:nvPr/>
          </p:nvSpPr>
          <p:spPr>
            <a:xfrm>
              <a:off x="695400" y="1556792"/>
              <a:ext cx="1344000" cy="134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dirty="0">
                  <a:solidFill>
                    <a:schemeClr val="accent2"/>
                  </a:solidFill>
                  <a:cs typeface="Arial" panose="020B0604020202020204" pitchFamily="34" charset="0"/>
                </a:rPr>
                <a:t>Cloud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2A11ECD-7682-4478-B62D-B940154D47AF}"/>
                </a:ext>
              </a:extLst>
            </p:cNvPr>
            <p:cNvSpPr txBox="1"/>
            <p:nvPr/>
          </p:nvSpPr>
          <p:spPr>
            <a:xfrm>
              <a:off x="2234640" y="1983512"/>
              <a:ext cx="2112005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88000" lvl="1" indent="-288000">
                <a:lnSpc>
                  <a:spcPct val="90000"/>
                </a:lnSpc>
                <a:spcBef>
                  <a:spcPts val="900"/>
                </a:spcBef>
                <a:spcAft>
                  <a:spcPts val="400"/>
                </a:spcAft>
                <a:buClr>
                  <a:schemeClr val="tx2"/>
                </a:buClr>
                <a:buSzPct val="100000"/>
                <a:buFont typeface="Arial Narrow" panose="020B0606020202030204" pitchFamily="34" charset="0"/>
                <a:buChar char="►"/>
              </a:pPr>
              <a:r>
                <a:rPr lang="en-GB" sz="2000" dirty="0">
                  <a:solidFill>
                    <a:schemeClr val="tx2"/>
                  </a:solidFill>
                </a:rPr>
                <a:t>Get Better at AWS cloud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184B99D-006B-4ECF-827B-841336F33E24}"/>
              </a:ext>
            </a:extLst>
          </p:cNvPr>
          <p:cNvGrpSpPr/>
          <p:nvPr/>
        </p:nvGrpSpPr>
        <p:grpSpPr>
          <a:xfrm>
            <a:off x="8089631" y="4893312"/>
            <a:ext cx="3835500" cy="1344000"/>
            <a:chOff x="695400" y="1556792"/>
            <a:chExt cx="3835500" cy="134400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8815D60-5357-4EF4-B341-A10DB3E86EDD}"/>
                </a:ext>
              </a:extLst>
            </p:cNvPr>
            <p:cNvSpPr/>
            <p:nvPr/>
          </p:nvSpPr>
          <p:spPr>
            <a:xfrm>
              <a:off x="695400" y="1556792"/>
              <a:ext cx="1344000" cy="134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dirty="0">
                  <a:solidFill>
                    <a:schemeClr val="accent2"/>
                  </a:solidFill>
                  <a:cs typeface="Arial" panose="020B0604020202020204" pitchFamily="34" charset="0"/>
                </a:rPr>
                <a:t>Dev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4FE9514-D0FB-4E66-BACC-121089C0C3D7}"/>
                </a:ext>
              </a:extLst>
            </p:cNvPr>
            <p:cNvSpPr txBox="1"/>
            <p:nvPr/>
          </p:nvSpPr>
          <p:spPr>
            <a:xfrm>
              <a:off x="2234640" y="1983512"/>
              <a:ext cx="229626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88000" lvl="1" indent="-288000">
                <a:lnSpc>
                  <a:spcPct val="90000"/>
                </a:lnSpc>
                <a:spcBef>
                  <a:spcPts val="900"/>
                </a:spcBef>
                <a:spcAft>
                  <a:spcPts val="400"/>
                </a:spcAft>
                <a:buClr>
                  <a:schemeClr val="tx2"/>
                </a:buClr>
                <a:buSzPct val="100000"/>
                <a:buFont typeface="Arial Narrow" panose="020B0606020202030204" pitchFamily="34" charset="0"/>
                <a:buChar char="►"/>
              </a:pPr>
              <a:r>
                <a:rPr lang="en-GB" sz="2000" dirty="0">
                  <a:solidFill>
                    <a:schemeClr val="tx2"/>
                  </a:solidFill>
                </a:rPr>
                <a:t>Polish DevOps Skills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0320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E530DFC-FC4F-4CA7-A73E-720FC84306DC}"/>
              </a:ext>
            </a:extLst>
          </p:cNvPr>
          <p:cNvSpPr txBox="1">
            <a:spLocks/>
          </p:cNvSpPr>
          <p:nvPr/>
        </p:nvSpPr>
        <p:spPr>
          <a:xfrm>
            <a:off x="1528771" y="2624047"/>
            <a:ext cx="3915889" cy="17854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5000"/>
              </a:lnSpc>
            </a:pPr>
            <a:r>
              <a:rPr lang="en-US" b="1" spc="-200" dirty="0">
                <a:solidFill>
                  <a:schemeClr val="accent1"/>
                </a:solidFill>
                <a:latin typeface="Arial Narrow" panose="020B0606020202030204" pitchFamily="34" charset="0"/>
              </a:rPr>
              <a:t>Thank</a:t>
            </a:r>
            <a:br>
              <a:rPr lang="en-US" b="1" spc="-200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r>
              <a:rPr lang="en-US" b="1" spc="-200" dirty="0">
                <a:solidFill>
                  <a:schemeClr val="bg1"/>
                </a:solidFill>
                <a:latin typeface="Arial Narrow" panose="020B0606020202030204" pitchFamily="34" charset="0"/>
              </a:rPr>
              <a:t>You</a:t>
            </a:r>
          </a:p>
          <a:p>
            <a:pPr>
              <a:lnSpc>
                <a:spcPct val="75000"/>
              </a:lnSpc>
            </a:pPr>
            <a:endParaRPr lang="en-US" b="1" spc="-2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D497476-FBB3-4E6E-982E-4A2BDE1AF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069651"/>
              </p:ext>
            </p:extLst>
          </p:nvPr>
        </p:nvGraphicFramePr>
        <p:xfrm>
          <a:off x="5521855" y="3291596"/>
          <a:ext cx="4576503" cy="1828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76503">
                  <a:extLst>
                    <a:ext uri="{9D8B030D-6E8A-4147-A177-3AD203B41FA5}">
                      <a16:colId xmlns:a16="http://schemas.microsoft.com/office/drawing/2014/main" val="30880677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</a:rPr>
                        <a:t>Name –Vaibhav Mehta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</a:rPr>
                        <a:t>Title – Senior Engineer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sng" dirty="0" err="1">
                          <a:solidFill>
                            <a:schemeClr val="bg1"/>
                          </a:solidFill>
                          <a:effectLst/>
                        </a:rPr>
                        <a:t>Vaibhav,Mehta@computacenter.com</a:t>
                      </a:r>
                      <a:endParaRPr lang="en-US" sz="20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</a:rPr>
                        <a:t>Cell: (732) 799-8114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</a:rPr>
                        <a:t>           @vb_mehta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3573608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D1B4F234-78C5-4CC8-9173-68176BA8407C}"/>
              </a:ext>
            </a:extLst>
          </p:cNvPr>
          <p:cNvSpPr txBox="1">
            <a:spLocks/>
          </p:cNvSpPr>
          <p:nvPr/>
        </p:nvSpPr>
        <p:spPr>
          <a:xfrm>
            <a:off x="5444660" y="2624047"/>
            <a:ext cx="3915889" cy="7421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5000"/>
              </a:lnSpc>
            </a:pPr>
            <a:r>
              <a:rPr lang="en-US" b="1" spc="-200" dirty="0">
                <a:solidFill>
                  <a:schemeClr val="accent1"/>
                </a:solidFill>
                <a:latin typeface="Arial Narrow" panose="020B0606020202030204" pitchFamily="34" charset="0"/>
              </a:rPr>
              <a:t>Contact </a:t>
            </a:r>
            <a:r>
              <a:rPr lang="en-US" b="1" spc="-200" dirty="0">
                <a:solidFill>
                  <a:schemeClr val="bg1"/>
                </a:solidFill>
                <a:latin typeface="Arial Narrow" panose="020B0606020202030204" pitchFamily="34" charset="0"/>
              </a:rPr>
              <a:t>Me</a:t>
            </a:r>
          </a:p>
        </p:txBody>
      </p:sp>
      <p:pic>
        <p:nvPicPr>
          <p:cNvPr id="24580" name="Picture 4" descr="Related image">
            <a:extLst>
              <a:ext uri="{FF2B5EF4-FFF2-40B4-BE49-F238E27FC236}">
                <a16:creationId xmlns:a16="http://schemas.microsoft.com/office/drawing/2014/main" id="{E4B85FA8-065B-4A12-BFEB-AE3C351B9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179" y="4780547"/>
            <a:ext cx="479821" cy="42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2748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omputacenter 16:9">
  <a:themeElements>
    <a:clrScheme name="Computacenter">
      <a:dk1>
        <a:srgbClr val="000000"/>
      </a:dk1>
      <a:lt1>
        <a:srgbClr val="FFFFFF"/>
      </a:lt1>
      <a:dk2>
        <a:srgbClr val="706F6F"/>
      </a:dk2>
      <a:lt2>
        <a:srgbClr val="BDBCBC"/>
      </a:lt2>
      <a:accent1>
        <a:srgbClr val="24387F"/>
      </a:accent1>
      <a:accent2>
        <a:srgbClr val="009DDC"/>
      </a:accent2>
      <a:accent3>
        <a:srgbClr val="706F6F"/>
      </a:accent3>
      <a:accent4>
        <a:srgbClr val="8FD400"/>
      </a:accent4>
      <a:accent5>
        <a:srgbClr val="F12938"/>
      </a:accent5>
      <a:accent6>
        <a:srgbClr val="FF7900"/>
      </a:accent6>
      <a:hlink>
        <a:srgbClr val="24387F"/>
      </a:hlink>
      <a:folHlink>
        <a:srgbClr val="706F6F"/>
      </a:folHlink>
    </a:clrScheme>
    <a:fontScheme name="Computacenter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r="http://schemas.openxmlformats.org/officeDocument/2006/relationships" xmlns:p="http://schemas.openxmlformats.org/presentationml/2006/main"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1042988">
          <a:lnSpc>
            <a:spcPct val="90000"/>
          </a:lnSpc>
          <a:spcBef>
            <a:spcPts val="600"/>
          </a:spcBef>
          <a:defRPr dirty="0" smtClean="0">
            <a:solidFill>
              <a:schemeClr val="tx2"/>
            </a:solidFill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/>
        </a:ln>
        <a:effectLst/>
        <a:extLst>
          <a:ext uri="{AF507438-7753-43e0-B8FC-AC1667EBCBE1}">
            <a14:hiddenEffects xmlns:r="http://schemas.openxmlformats.org/officeDocument/2006/relationships" xmlns:p="http://schemas.openxmlformats.org/presentationml/2006/main"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  <a:ln>
          <a:noFill/>
        </a:ln>
      </a:spPr>
      <a:bodyPr vert="horz" wrap="square" lIns="0" tIns="0" rIns="0" bIns="0" rtlCol="0">
        <a:noAutofit/>
      </a:bodyPr>
      <a:lstStyle>
        <a:defPPr>
          <a:defRPr dirty="0">
            <a:solidFill>
              <a:schemeClr val="tx2"/>
            </a:solidFill>
          </a:defRPr>
        </a:defPPr>
      </a:lstStyle>
    </a:txDef>
  </a:objectDefaults>
  <a:extraClrSchemeLst/>
  <a:custClrLst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8C90D0"/>
    </a:custClr>
    <a:custClr>
      <a:srgbClr val="9BCFEF"/>
    </a:custClr>
    <a:custClr>
      <a:srgbClr val="BDBCBC"/>
    </a:custClr>
    <a:custClr>
      <a:srgbClr val="CFEA93"/>
    </a:custClr>
    <a:custClr>
      <a:srgbClr val="FFA193"/>
    </a:custClr>
    <a:custClr>
      <a:srgbClr val="FFC289"/>
    </a:custClr>
  </a:custClrLst>
  <a:extLst>
    <a:ext uri="{05A4C25C-085E-4340-85A3-A5531E510DB2}">
      <thm15:themeFamily xmlns:thm15="http://schemas.microsoft.com/office/thememl/2012/main" name="UK Services PowerPoint Super Deck March 2017.pptx" id="{EBA14318-7F69-493F-AB2E-6C6F844169EA}" vid="{30505F1E-44E6-4A23-ABA0-DB7E7938A3B1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 Services PowerPoint Super Deck March 2017.pptx" id="{EBA14318-7F69-493F-AB2E-6C6F844169EA}" vid="{2F295651-CDE0-4759-ABC1-73E68209E709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 Services PowerPoint Super Deck March 2017.pptx" id="{EBA14318-7F69-493F-AB2E-6C6F844169EA}" vid="{FDDA3C07-C190-4A4B-A7FA-C1885C091BA2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8F34626D45434B92EA4189B372DC85" ma:contentTypeVersion="19" ma:contentTypeDescription="Create a new document." ma:contentTypeScope="" ma:versionID="22db859ad9a1e8d0d66b8cd319fc4c70">
  <xsd:schema xmlns:xsd="http://www.w3.org/2001/XMLSchema" xmlns:p="http://schemas.microsoft.com/office/2006/metadata/properties" xmlns:ns1="http://schemas.microsoft.com/sharepoint/v3" xmlns:ns2="69bd369e-0239-49c6-b5b4-c5d887fbc1e3" xmlns:ns3="18604246-ec3b-4641-a339-98ae8de23c38" targetNamespace="http://schemas.microsoft.com/office/2006/metadata/properties" ma:root="true" ma:fieldsID="845a9be090c56f7866f06da3cc51d17b" ns1:_="" ns2:_="" ns3:_="">
    <xsd:import namespace="http://schemas.microsoft.com/sharepoint/v3"/>
    <xsd:import namespace="69bd369e-0239-49c6-b5b4-c5d887fbc1e3"/>
    <xsd:import namespace="18604246-ec3b-4641-a339-98ae8de23c38"/>
    <xsd:element name="properties">
      <xsd:complexType>
        <xsd:sequence>
          <xsd:element name="documentManagement">
            <xsd:complexType>
              <xsd:all>
                <xsd:element ref="ns2:TeamDocumentType" minOccurs="0"/>
                <xsd:element ref="ns2:Author0" minOccurs="0"/>
                <xsd:element ref="ns3:Business_x0020_Area" minOccurs="0"/>
                <xsd:element ref="ns3:Favourite" minOccurs="0"/>
                <xsd:element ref="ns1:WebPage" minOccurs="0"/>
                <xsd:element ref="ns3:Description0" minOccurs="0"/>
                <xsd:element ref="ns3:Number" minOccurs="0"/>
                <xsd:element ref="ns3:Target_x0020_Audiences" minOccurs="0"/>
                <xsd:element ref="ns3:Document_x0020_User" minOccurs="0"/>
                <xsd:element ref="ns3:CVT_x0020_Category" minOccurs="0"/>
                <xsd:element ref="ns3:Date_x0020_of_x0020_Review" minOccurs="0"/>
                <xsd:element ref="ns3:Customer_x0020_Name" minOccurs="0"/>
                <xsd:element ref="ns3:Customer_x0020_Sponsor9s0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WebPage" ma:index="14" nillable="true" ma:displayName="Web Page" ma:internalName="WebP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:xsd="http://www.w3.org/2001/XMLSchema" xmlns:dms="http://schemas.microsoft.com/office/2006/documentManagement/types" targetNamespace="69bd369e-0239-49c6-b5b4-c5d887fbc1e3" elementFormDefault="qualified">
    <xsd:import namespace="http://schemas.microsoft.com/office/2006/documentManagement/types"/>
    <xsd:element name="TeamDocumentType" ma:index="8" nillable="true" ma:displayName="TeamDocumentType" ma:default="" ma:description="Team document type - use to show only documents of a certain type in different views" ma:format="Dropdown" ma:internalName="TeamDocumentType">
      <xsd:simpleType>
        <xsd:restriction base="dms:Choice">
          <xsd:enumeration value="Central Business Reports"/>
          <xsd:enumeration value="Supporting Document"/>
          <xsd:enumeration value="Test"/>
          <xsd:enumeration value="Organisation Chart"/>
          <xsd:enumeration value="Customer on a Page"/>
          <xsd:enumeration value="Deal on a Page"/>
          <xsd:enumeration value="ERP"/>
          <xsd:enumeration value="Financial Document"/>
          <xsd:enumeration value="Newsfeed"/>
          <xsd:enumeration value="Policy Document"/>
          <xsd:enumeration value="Champion Training Document"/>
          <xsd:enumeration value="Roadshow Presentation"/>
          <xsd:enumeration value="Executive Summary"/>
          <xsd:enumeration value="Service Catalogue"/>
          <xsd:enumeration value="Risk &amp; Issues Log"/>
          <xsd:enumeration value="Webinar"/>
          <xsd:enumeration value="Development Plan"/>
        </xsd:restriction>
      </xsd:simpleType>
    </xsd:element>
    <xsd:element name="Author0" ma:index="10" nillable="true" ma:displayName="Author" ma:internalName="Author0">
      <xsd:simpleType>
        <xsd:restriction base="dms:Text">
          <xsd:maxLength value="255"/>
        </xsd:restriction>
      </xsd:simpleType>
    </xsd:element>
  </xsd:schema>
  <xsd:schema xmlns:xsd="http://www.w3.org/2001/XMLSchema" xmlns:dms="http://schemas.microsoft.com/office/2006/documentManagement/types" targetNamespace="18604246-ec3b-4641-a339-98ae8de23c38" elementFormDefault="qualified">
    <xsd:import namespace="http://schemas.microsoft.com/office/2006/documentManagement/types"/>
    <xsd:element name="Business_x0020_Area" ma:index="12" nillable="true" ma:displayName="Business Area" ma:default="" ma:format="Dropdown" ma:internalName="Business_x0020_Area">
      <xsd:simpleType>
        <xsd:restriction base="dms:Choice">
          <xsd:enumeration value="CSU 2016 - Lectures"/>
          <xsd:enumeration value="CSU 2016 - Keynotes"/>
          <xsd:enumeration value="CSU 2016 - Awards"/>
          <xsd:enumeration value="CSU 2016 - Documentation"/>
          <xsd:enumeration value="OCOT"/>
          <xsd:enumeration value="MSF"/>
          <xsd:enumeration value="All"/>
          <xsd:enumeration value="Archive"/>
          <xsd:enumeration value="Asses SFM"/>
          <xsd:enumeration value="Billing SFM"/>
          <xsd:enumeration value="BT Major"/>
          <xsd:enumeration value="Business Reporting Portal"/>
          <xsd:enumeration value="Central"/>
          <xsd:enumeration value="Central CS"/>
          <xsd:enumeration value="Central Business Reports"/>
          <xsd:enumeration value="Commercial"/>
          <xsd:enumeration value="Community Day London"/>
          <xsd:enumeration value="Controlled SM Knowledge"/>
          <xsd:enumeration value="CS Webinar"/>
          <xsd:enumeration value="CSI"/>
          <xsd:enumeration value="CSI Champions"/>
          <xsd:enumeration value="CSI-CVS"/>
          <xsd:enumeration value="Customer on a Page"/>
          <xsd:enumeration value="Customer Survey"/>
          <xsd:enumeration value="CVS Decks"/>
          <xsd:enumeration value="CVS Decks - Archived"/>
          <xsd:enumeration value="CVS Decks - Historic Reviews"/>
          <xsd:enumeration value="CVS Decks - Service Ceased"/>
          <xsd:enumeration value="CVT"/>
          <xsd:enumeration value="CVT Comms"/>
          <xsd:enumeration value="DP"/>
          <xsd:enumeration value="ERP"/>
          <xsd:enumeration value="ERP Document"/>
          <xsd:enumeration value="ERP P&amp;L"/>
          <xsd:enumeration value="Finance Webinars"/>
          <xsd:enumeration value="Forecast SFM"/>
          <xsd:enumeration value="Improve SFM"/>
          <xsd:enumeration value="Industrial Placement"/>
          <xsd:enumeration value="Industrialisation"/>
          <xsd:enumeration value="Library"/>
          <xsd:enumeration value="Logistics"/>
          <xsd:enumeration value="London"/>
          <xsd:enumeration value="Major"/>
          <xsd:enumeration value="Major SU"/>
          <xsd:enumeration value="MajorNews"/>
          <xsd:enumeration value="Majors Plan"/>
          <xsd:enumeration value="Mid Market"/>
          <xsd:enumeration value="MOS"/>
          <xsd:enumeration value="Mos Comms"/>
          <xsd:enumeration value="MOS Training"/>
          <xsd:enumeration value="MSF - Tools"/>
          <xsd:enumeration value="North"/>
          <xsd:enumeration value="PASS12T SIG"/>
          <xsd:enumeration value="Promotions Board"/>
          <xsd:enumeration value="Promotions Board (Private)"/>
          <xsd:enumeration value="Service Catalogue"/>
          <xsd:enumeration value="Service Catalogue Master"/>
          <xsd:enumeration value="Service Improvement"/>
          <xsd:enumeration value="SM Knowledge"/>
          <xsd:enumeration value="SM Tools"/>
          <xsd:enumeration value="SMART"/>
          <xsd:enumeration value="SMBO"/>
          <xsd:enumeration value="SMBO Comms"/>
          <xsd:enumeration value="SS"/>
          <xsd:enumeration value="TM"/>
          <xsd:enumeration value="SOM"/>
          <xsd:enumeration value="SOM Comms"/>
          <xsd:enumeration value="Keynotes"/>
          <xsd:enumeration value="Services University"/>
          <xsd:enumeration value="Other"/>
          <xsd:enumeration value="Central Newsletter"/>
          <xsd:enumeration value="CSU Awards"/>
          <xsd:enumeration value="Regional Forums 2015"/>
          <xsd:enumeration value="SOM Documents"/>
          <xsd:enumeration value="SM Interface"/>
          <xsd:enumeration value="ServicesAcademy"/>
          <xsd:enumeration value="Yield"/>
          <xsd:enumeration value="Yield Communications"/>
          <xsd:enumeration value="Yield Progress Reports"/>
          <xsd:enumeration value="MS - Schroders"/>
          <xsd:enumeration value="MS - Eversheds"/>
          <xsd:enumeration value="MS - Network Rail"/>
          <xsd:enumeration value="MS - NFUM"/>
          <xsd:enumeration value="MS - Channel 4"/>
          <xsd:enumeration value="MS - Lehman Brothers"/>
          <xsd:enumeration value="MS - RWE"/>
          <xsd:enumeration value="MS - WNHS"/>
          <xsd:enumeration value="MS - DLG"/>
          <xsd:enumeration value="MS - Unison"/>
          <xsd:enumeration value="MS - Hays"/>
          <xsd:enumeration value="MS - Visa"/>
          <xsd:enumeration value="Yield Documentation"/>
          <xsd:enumeration value="Yield Communication - High Level"/>
          <xsd:enumeration value="SOM Communication - High Level"/>
          <xsd:enumeration value="Puma Communication - High Level"/>
          <xsd:enumeration value="Quantum Communication - High Level"/>
          <xsd:enumeration value="FCO Documentation"/>
        </xsd:restriction>
      </xsd:simpleType>
    </xsd:element>
    <xsd:element name="Favourite" ma:index="13" nillable="true" ma:displayName="Favourite" ma:list="UserInfo" ma:internalName="Favourite" ma:readOnly="tru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scription0" ma:index="15" nillable="true" ma:displayName="Description" ma:internalName="Description0">
      <xsd:simpleType>
        <xsd:restriction base="dms:Note"/>
      </xsd:simpleType>
    </xsd:element>
    <xsd:element name="Number" ma:index="17" nillable="true" ma:displayName="Number" ma:decimals="0" ma:default="" ma:description="for ordering documents in number order." ma:internalName="Number" ma:percentage="FALSE">
      <xsd:simpleType>
        <xsd:restriction base="dms:Number"/>
      </xsd:simpleType>
    </xsd:element>
    <xsd:element name="Target_x0020_Audiences" ma:index="18" nillable="true" ma:displayName="Target Audiences" ma:description="Which group of people are likely to benefit from this information." ma:internalName="Target_x0020_Audiences">
      <xsd:simpleType>
        <xsd:restriction base="dms:Unknown"/>
      </xsd:simpleType>
    </xsd:element>
    <xsd:element name="Document_x0020_User" ma:index="19" nillable="true" ma:displayName="Document User" ma:default="SM1" ma:description="Input who would benefit from this information" ma:internalName="Document_x0020_User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SM1"/>
                    <xsd:enumeration value="SM2"/>
                    <xsd:enumeration value="SM3"/>
                    <xsd:enumeration value="Team Leader"/>
                    <xsd:enumeration value="SUD"/>
                  </xsd:restriction>
                </xsd:simpleType>
              </xsd:element>
            </xsd:sequence>
          </xsd:extension>
        </xsd:complexContent>
      </xsd:complexType>
    </xsd:element>
    <xsd:element name="CVT_x0020_Category" ma:index="20" nillable="true" ma:displayName="CVT Category" ma:default="CVS" ma:internalName="CVT_x0020_Category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CVS"/>
                    <xsd:enumeration value="SMART"/>
                    <xsd:enumeration value="CSI Ideas"/>
                    <xsd:enumeration value="Reach"/>
                    <xsd:enumeration value="CSI Library"/>
                    <xsd:enumeration value="Service Catalogue"/>
                    <xsd:enumeration value="Customer Relationship Survey"/>
                    <xsd:enumeration value="KPMG"/>
                    <xsd:enumeration value="Whitelane"/>
                  </xsd:restriction>
                </xsd:simpleType>
              </xsd:element>
            </xsd:sequence>
          </xsd:extension>
        </xsd:complexContent>
      </xsd:complexType>
    </xsd:element>
    <xsd:element name="Date_x0020_of_x0020_Review" ma:index="21" nillable="true" ma:displayName="Date of Review" ma:internalName="Date_x0020_of_x0020_Review">
      <xsd:simpleType>
        <xsd:restriction base="dms:Text">
          <xsd:maxLength value="255"/>
        </xsd:restriction>
      </xsd:simpleType>
    </xsd:element>
    <xsd:element name="Customer_x0020_Name" ma:index="22" nillable="true" ma:displayName="Customer Name" ma:internalName="Customer_x0020_Name">
      <xsd:simpleType>
        <xsd:restriction base="dms:Text">
          <xsd:maxLength value="255"/>
        </xsd:restriction>
      </xsd:simpleType>
    </xsd:element>
    <xsd:element name="Customer_x0020_Sponsor9s0" ma:index="23" nillable="true" ma:displayName="Customer Sponsor(s)" ma:default="" ma:internalName="Customer_x0020_Sponsor9s0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 ma:index="11" ma:displayName="Subject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Number xmlns="18604246-ec3b-4641-a339-98ae8de23c38" xsi:nil="true"/>
    <Customer_x0020_Sponsor9s0 xmlns="18604246-ec3b-4641-a339-98ae8de23c38" xsi:nil="true"/>
    <TeamDocumentType xmlns="69bd369e-0239-49c6-b5b4-c5d887fbc1e3" xsi:nil="true"/>
    <Customer_x0020_Name xmlns="18604246-ec3b-4641-a339-98ae8de23c38" xsi:nil="true"/>
    <WebPage xmlns="http://schemas.microsoft.com/sharepoint/v3">
      <Url xsi:nil="true"/>
      <Description xsi:nil="true"/>
    </WebPage>
    <Target_x0020_Audiences xmlns="18604246-ec3b-4641-a339-98ae8de23c38" xsi:nil="true"/>
    <CVT_x0020_Category xmlns="18604246-ec3b-4641-a339-98ae8de23c38">
      <Value>CVS</Value>
    </CVT_x0020_Category>
    <Document_x0020_User xmlns="18604246-ec3b-4641-a339-98ae8de23c38">
      <Value>SM1</Value>
    </Document_x0020_User>
    <Description0 xmlns="18604246-ec3b-4641-a339-98ae8de23c38" xsi:nil="true"/>
    <Author0 xmlns="69bd369e-0239-49c6-b5b4-c5d887fbc1e3" xsi:nil="true"/>
    <Business_x0020_Area xmlns="18604246-ec3b-4641-a339-98ae8de23c38" xsi:nil="true"/>
    <Date_x0020_of_x0020_Review xmlns="18604246-ec3b-4641-a339-98ae8de23c38" xsi:nil="true"/>
  </documentManagement>
</p:properties>
</file>

<file path=customXml/itemProps1.xml><?xml version="1.0" encoding="utf-8"?>
<ds:datastoreItem xmlns:ds="http://schemas.openxmlformats.org/officeDocument/2006/customXml" ds:itemID="{F5C7F4CA-F73A-4ADC-80AC-E6167DC628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9bd369e-0239-49c6-b5b4-c5d887fbc1e3"/>
    <ds:schemaRef ds:uri="18604246-ec3b-4641-a339-98ae8de23c38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086E8AAE-432A-464F-8719-C28027D0B2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4ED30C6-268C-4C81-B55F-84869D7CA9F0}">
  <ds:schemaRefs>
    <ds:schemaRef ds:uri="http://purl.org/dc/terms/"/>
    <ds:schemaRef ds:uri="69bd369e-0239-49c6-b5b4-c5d887fbc1e3"/>
    <ds:schemaRef ds:uri="http://purl.org/dc/elements/1.1/"/>
    <ds:schemaRef ds:uri="http://purl.org/dc/dcmitype/"/>
    <ds:schemaRef ds:uri="http://schemas.microsoft.com/office/2006/documentManagement/types"/>
    <ds:schemaRef ds:uri="http://schemas.microsoft.com/office/2006/metadata/properties"/>
    <ds:schemaRef ds:uri="18604246-ec3b-4641-a339-98ae8de23c38"/>
    <ds:schemaRef ds:uri="http://schemas.openxmlformats.org/package/2006/metadata/core-properties"/>
    <ds:schemaRef ds:uri="http://schemas.microsoft.com/sharepoint/v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14300</TotalTime>
  <Words>718</Words>
  <Application>Microsoft Macintosh PowerPoint</Application>
  <PresentationFormat>Widescreen</PresentationFormat>
  <Paragraphs>173</Paragraphs>
  <Slides>8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Arial Narrow</vt:lpstr>
      <vt:lpstr>Calibri</vt:lpstr>
      <vt:lpstr>Symbol</vt:lpstr>
      <vt:lpstr>Webdings</vt:lpstr>
      <vt:lpstr>Computacenter 16:9</vt:lpstr>
      <vt:lpstr>Custom Design</vt:lpstr>
      <vt:lpstr>1_Custom Design</vt:lpstr>
      <vt:lpstr>think-cell Folie</vt:lpstr>
      <vt:lpstr>Digital Innovation</vt:lpstr>
      <vt:lpstr>Vaibhav Mehta</vt:lpstr>
      <vt:lpstr>Crawl, Walk, Run</vt:lpstr>
      <vt:lpstr>Biggest Failure or Success in 2019</vt:lpstr>
      <vt:lpstr>2019 Personal Goal Review</vt:lpstr>
      <vt:lpstr>Buy, Sell, Hold</vt:lpstr>
      <vt:lpstr>2020 Personal Goals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Master</dc:title>
  <dc:subject/>
  <dc:creator>Computacenter</dc:creator>
  <cp:lastModifiedBy>Vaibhav Mehta</cp:lastModifiedBy>
  <cp:revision>422</cp:revision>
  <dcterms:created xsi:type="dcterms:W3CDTF">2016-01-21T13:26:47Z</dcterms:created>
  <dcterms:modified xsi:type="dcterms:W3CDTF">2020-05-20T22:23:45Z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0x010100728F34626D45434B92EA4189B372DC85</vt:lpwstr>
  </property>
</Properties>
</file>