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8" r:id="rId3"/>
    <p:sldId id="327" r:id="rId4"/>
    <p:sldId id="281" r:id="rId5"/>
    <p:sldId id="274" r:id="rId6"/>
    <p:sldId id="275" r:id="rId7"/>
    <p:sldId id="276" r:id="rId8"/>
    <p:sldId id="331" r:id="rId9"/>
    <p:sldId id="330" r:id="rId10"/>
    <p:sldId id="328" r:id="rId11"/>
    <p:sldId id="277" r:id="rId12"/>
    <p:sldId id="282" r:id="rId13"/>
    <p:sldId id="280" r:id="rId14"/>
    <p:sldId id="285" r:id="rId15"/>
    <p:sldId id="286" r:id="rId16"/>
    <p:sldId id="332" r:id="rId17"/>
    <p:sldId id="333" r:id="rId18"/>
    <p:sldId id="329" r:id="rId19"/>
    <p:sldId id="288" r:id="rId20"/>
    <p:sldId id="289" r:id="rId21"/>
    <p:sldId id="290" r:id="rId22"/>
    <p:sldId id="291" r:id="rId23"/>
    <p:sldId id="292" r:id="rId24"/>
    <p:sldId id="293" r:id="rId25"/>
    <p:sldId id="294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BD3"/>
    <a:srgbClr val="F4FEF4"/>
    <a:srgbClr val="000000"/>
    <a:srgbClr val="ABE9FF"/>
    <a:srgbClr val="CC99FF"/>
    <a:srgbClr val="FFCC00"/>
    <a:srgbClr val="FFCC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48" autoAdjust="0"/>
    <p:restoredTop sz="85505" autoAdjust="0"/>
  </p:normalViewPr>
  <p:slideViewPr>
    <p:cSldViewPr>
      <p:cViewPr varScale="1">
        <p:scale>
          <a:sx n="82" d="100"/>
          <a:sy n="82" d="100"/>
        </p:scale>
        <p:origin x="78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770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77AFE42-9C22-4DCE-BE0C-7CE1405DA7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55A2445-8AF7-4CB4-9893-AB93360F1D89}" type="datetimeFigureOut">
              <a:rPr lang="en-US" altLang="zh-TW"/>
              <a:pPr>
                <a:defRPr/>
              </a:pPr>
              <a:t>5/1/2022</a:t>
            </a:fld>
            <a:endParaRPr lang="en-US" alt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D09F958-177D-44AF-A747-59CC0866DF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2150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06146F-4C2C-471B-81C3-F4F27B8AA8F6}" type="slidenum">
              <a:rPr kumimoji="1" lang="zh-TW" altLang="en-US" smtClean="0">
                <a:latin typeface="굴림" charset="-127"/>
                <a:ea typeface="굴림" charset="-127"/>
              </a:rPr>
              <a:pPr/>
              <a:t>2</a:t>
            </a:fld>
            <a:endParaRPr kumimoji="1" lang="zh-TW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2844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D81CB-34D1-4E99-AF34-02AB8B54E63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29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D81CB-34D1-4E99-AF34-02AB8B54E63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64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D81CB-34D1-4E99-AF34-02AB8B54E63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79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fld id="{CA2FC7B1-B8FA-4B88-A77B-08D4D6403DBC}" type="slidenum">
              <a:rPr lang="zh-TW" altLang="en-US" smtClean="0"/>
              <a:pPr/>
              <a:t>24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539827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686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fld id="{AEE22621-DA1D-409C-9934-58FF31F44A34}" type="slidenum">
              <a:rPr lang="zh-TW" altLang="en-US" smtClean="0"/>
              <a:pPr/>
              <a:t>25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164989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 smtClean="0">
              <a:solidFill>
                <a:srgbClr val="FF0000"/>
              </a:solidFill>
            </a:endParaRPr>
          </a:p>
        </p:txBody>
      </p:sp>
      <p:sp>
        <p:nvSpPr>
          <p:cNvPr id="2150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06146F-4C2C-471B-81C3-F4F27B8AA8F6}" type="slidenum">
              <a:rPr kumimoji="1" lang="zh-TW" altLang="en-US" smtClean="0">
                <a:latin typeface="굴림" charset="-127"/>
                <a:ea typeface="굴림" charset="-127"/>
              </a:rPr>
              <a:pPr/>
              <a:t>3</a:t>
            </a:fld>
            <a:endParaRPr kumimoji="1" lang="zh-TW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4513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3994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02B02F-D821-45F2-9D96-3C375B2EA9C0}" type="slidenum">
              <a:rPr kumimoji="1" lang="zh-TW" altLang="en-US" smtClean="0">
                <a:latin typeface="굴림" charset="-127"/>
                <a:ea typeface="굴림" charset="-127"/>
              </a:rPr>
              <a:pPr/>
              <a:t>5</a:t>
            </a:fld>
            <a:endParaRPr kumimoji="1" lang="zh-TW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1800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198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FD8ED9-3A6F-48A8-BA16-3B112226F7BB}" type="slidenum">
              <a:rPr kumimoji="1" lang="zh-TW" altLang="en-US" smtClean="0">
                <a:latin typeface="굴림" charset="-127"/>
                <a:ea typeface="굴림" charset="-127"/>
              </a:rPr>
              <a:pPr/>
              <a:t>6</a:t>
            </a:fld>
            <a:endParaRPr kumimoji="1" lang="zh-TW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4835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403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7C2C6F-094E-4251-8B7F-8F491931A4A1}" type="slidenum">
              <a:rPr kumimoji="1" lang="zh-TW" altLang="en-US" smtClean="0">
                <a:latin typeface="굴림" charset="-127"/>
                <a:ea typeface="굴림" charset="-127"/>
              </a:rPr>
              <a:pPr/>
              <a:t>7</a:t>
            </a:fld>
            <a:endParaRPr kumimoji="1" lang="zh-TW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3725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09F958-177D-44AF-A747-59CC0866DFD4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7686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MyArray(2) = 10</a:t>
            </a:r>
            <a:endParaRPr lang="zh-TW" altLang="en-US" smtClean="0"/>
          </a:p>
        </p:txBody>
      </p:sp>
      <p:sp>
        <p:nvSpPr>
          <p:cNvPr id="2970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D0AFD9-D3C8-40C3-9B99-8232FB31AD1E}" type="slidenum">
              <a:rPr kumimoji="1" lang="zh-TW" altLang="en-US" smtClean="0">
                <a:latin typeface="굴림" charset="-127"/>
                <a:ea typeface="굴림" charset="-127"/>
              </a:rPr>
              <a:pPr/>
              <a:t>11</a:t>
            </a:fld>
            <a:endParaRPr kumimoji="1" lang="zh-TW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989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D81CB-34D1-4E99-AF34-02AB8B54E63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3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D81CB-34D1-4E99-AF34-02AB8B54E63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19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52400"/>
            <a:ext cx="7010400" cy="917575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/>
          <a:lstStyle>
            <a:lvl1pPr marL="0" indent="0" algn="ctr">
              <a:buFontTx/>
              <a:buNone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99238"/>
            <a:ext cx="5688013" cy="2286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TW" altLang="en-US"/>
              <a:t>改編自 </a:t>
            </a:r>
            <a:r>
              <a:rPr lang="en-US" altLang="zh-TW"/>
              <a:t>William J., Stevenson, Operations Management 13e)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553200"/>
            <a:ext cx="2209800" cy="22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B0F1E39-90A3-46EC-B5AE-3EC140F16AC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22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0F94F-D8FF-4C6B-BDB5-54788C4265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540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0"/>
            <a:ext cx="2057400" cy="3352800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0"/>
            <a:ext cx="6019800" cy="3352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A9097-F4E4-4BDB-A954-81EB3655D8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616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C27D2-CB90-4AF6-9DC4-1F6216F5C6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826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709987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2098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6A8F9-CA84-456D-86E0-D0A2AFB0AB8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075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3C81D-E375-490E-A2EF-AE2C09E5B8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911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431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82912"/>
            <a:ext cx="4040188" cy="26558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431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82912"/>
            <a:ext cx="4041775" cy="26558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A7BF7-6BD3-456C-8F3B-A9C9AD6D917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293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3E0E1-3AC3-4BDA-A279-9735AFE12C6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015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E3689-5F0C-45C1-83F0-5B38959B70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278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5487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995487"/>
            <a:ext cx="5111750" cy="36433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157537"/>
            <a:ext cx="3008313" cy="24812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FC2A4-13D9-4321-9CD4-44E25C20692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535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04999"/>
            <a:ext cx="5486400" cy="2822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47A1A-B729-433C-B919-98440423975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808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133600"/>
            <a:ext cx="8229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91200" y="62484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7EEA8A6B-EC58-406A-9440-C93FF8E2D87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63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ettersolutions.com/excel/charts/vba-chart-types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 descr="「earth icon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5123" name="AutoShape 4" descr="「earth icon」的圖片搜尋結果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5124" name="AutoShape 7" descr="「earth icon」的圖片搜尋結果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pic>
        <p:nvPicPr>
          <p:cNvPr id="512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2247900"/>
            <a:ext cx="1862137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標題 4"/>
          <p:cNvSpPr>
            <a:spLocks noGrp="1"/>
          </p:cNvSpPr>
          <p:nvPr>
            <p:ph type="ctrTitle"/>
          </p:nvPr>
        </p:nvSpPr>
        <p:spPr>
          <a:xfrm>
            <a:off x="1319213" y="465138"/>
            <a:ext cx="7010400" cy="917575"/>
          </a:xfrm>
        </p:spPr>
        <p:txBody>
          <a:bodyPr/>
          <a:lstStyle/>
          <a:p>
            <a:pPr eaLnBrk="1" hangingPunct="1"/>
            <a:r>
              <a:rPr lang="en-US" altLang="zh-TW" sz="2800" b="1" dirty="0" smtClean="0"/>
              <a:t>VBA</a:t>
            </a:r>
            <a:br>
              <a:rPr lang="en-US" altLang="zh-TW" sz="2800" b="1" dirty="0" smtClean="0"/>
            </a:br>
            <a:r>
              <a:rPr lang="zh-TW" altLang="en-US" sz="2400" b="1" dirty="0" smtClean="0">
                <a:solidFill>
                  <a:srgbClr val="FFFF00"/>
                </a:solidFill>
              </a:rPr>
              <a:t>洪鈺欣</a:t>
            </a:r>
            <a:r>
              <a:rPr lang="en-US" altLang="zh-TW" sz="2400" b="1" dirty="0" smtClean="0">
                <a:solidFill>
                  <a:srgbClr val="FFFF00"/>
                </a:solidFill>
              </a:rPr>
              <a:t/>
            </a:r>
            <a:br>
              <a:rPr lang="en-US" altLang="zh-TW" sz="2400" b="1" dirty="0" smtClean="0">
                <a:solidFill>
                  <a:srgbClr val="FFFF00"/>
                </a:solidFill>
              </a:rPr>
            </a:br>
            <a:r>
              <a:rPr lang="en-US" altLang="zh-TW" sz="2400" b="1" dirty="0" err="1" smtClean="0">
                <a:solidFill>
                  <a:srgbClr val="FFFF00"/>
                </a:solidFill>
              </a:rPr>
              <a:t>YuHsin</a:t>
            </a:r>
            <a:r>
              <a:rPr lang="zh-TW" altLang="en-US" sz="2400" b="1" dirty="0" smtClean="0">
                <a:solidFill>
                  <a:srgbClr val="FFFF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FF00"/>
                </a:solidFill>
              </a:rPr>
              <a:t>Hung</a:t>
            </a:r>
            <a:r>
              <a:rPr lang="en-US" altLang="zh-TW" sz="2000" b="1" dirty="0" smtClean="0">
                <a:solidFill>
                  <a:srgbClr val="FFFF00"/>
                </a:solidFill>
              </a:rPr>
              <a:t/>
            </a:r>
            <a:br>
              <a:rPr lang="en-US" altLang="zh-TW" sz="2000" b="1" dirty="0" smtClean="0">
                <a:solidFill>
                  <a:srgbClr val="FFFF00"/>
                </a:solidFill>
              </a:rPr>
            </a:br>
            <a:fld id="{AE2C8FCE-2A1E-49F4-8B29-B994088F0DEF}" type="datetime1">
              <a:rPr lang="en-US" altLang="zh-TW" sz="2000" b="1" smtClean="0">
                <a:solidFill>
                  <a:srgbClr val="FFFF00"/>
                </a:solidFill>
              </a:rPr>
              <a:pPr eaLnBrk="1" hangingPunct="1"/>
              <a:t>5/1/2022</a:t>
            </a:fld>
            <a:endParaRPr lang="en-US" altLang="zh-TW" sz="2000" dirty="0" smtClean="0">
              <a:solidFill>
                <a:srgbClr val="FFFF00"/>
              </a:solidFill>
            </a:endParaRPr>
          </a:p>
        </p:txBody>
      </p:sp>
      <p:pic>
        <p:nvPicPr>
          <p:cNvPr id="5127" name="Picture 12" descr="clou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247775"/>
            <a:ext cx="1185863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pic>
        <p:nvPicPr>
          <p:cNvPr id="5128" name="Picture 13" descr="cloud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638" y="1243013"/>
            <a:ext cx="1062037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pic>
        <p:nvPicPr>
          <p:cNvPr id="512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139950"/>
            <a:ext cx="2078037" cy="207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UsedRange</a:t>
            </a:r>
            <a:r>
              <a:rPr lang="zh-TW" altLang="en-US" dirty="0" smtClean="0"/>
              <a:t>繪圖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010000"/>
          </a:xfrm>
          <a:solidFill>
            <a:srgbClr val="D1FBD3"/>
          </a:solidFill>
        </p:spPr>
        <p:txBody>
          <a:bodyPr/>
          <a:lstStyle/>
          <a:p>
            <a:r>
              <a:rPr lang="zh-TW" altLang="en-US" sz="2400" dirty="0" smtClean="0"/>
              <a:t>請建立巨集</a:t>
            </a:r>
            <a:r>
              <a:rPr lang="en-US" altLang="zh-TW" sz="2400" dirty="0" smtClean="0"/>
              <a:t>,</a:t>
            </a:r>
            <a:r>
              <a:rPr lang="zh-TW" altLang="en-US" sz="2400" dirty="0"/>
              <a:t>改寫成多工作表自動繪圖</a:t>
            </a:r>
            <a:r>
              <a:rPr lang="zh-TW" altLang="en-US" sz="2400" dirty="0" smtClean="0"/>
              <a:t>把程式寫成活的</a:t>
            </a:r>
            <a:endParaRPr lang="en-US" altLang="zh-TW" sz="2400" dirty="0" smtClean="0"/>
          </a:p>
          <a:p>
            <a:r>
              <a:rPr lang="zh-TW" altLang="en-US" sz="2400" dirty="0"/>
              <a:t>多工作表自動化</a:t>
            </a:r>
            <a:r>
              <a:rPr lang="en-US" altLang="zh-TW" sz="2400" dirty="0" smtClean="0"/>
              <a:t>SOP(</a:t>
            </a:r>
            <a:r>
              <a:rPr lang="zh-TW" altLang="en-US" sz="2400" dirty="0" smtClean="0"/>
              <a:t>如下圖所示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 smtClean="0"/>
              <a:t>Step0-</a:t>
            </a:r>
            <a:r>
              <a:rPr lang="zh-TW" altLang="en-US" sz="2400" dirty="0" smtClean="0"/>
              <a:t>先寫迴圈</a:t>
            </a:r>
            <a:endParaRPr lang="en-US" altLang="zh-TW" sz="2400" dirty="0" smtClean="0"/>
          </a:p>
          <a:p>
            <a:r>
              <a:rPr lang="en-US" altLang="zh-TW" sz="2400" dirty="0" smtClean="0"/>
              <a:t>Step1-</a:t>
            </a:r>
            <a:r>
              <a:rPr lang="zh-TW" altLang="en-US" sz="2400" dirty="0" smtClean="0"/>
              <a:t>把剛剛寫好的單一工作表程式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紫色框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貼上回圈內</a:t>
            </a:r>
            <a:endParaRPr lang="en-US" altLang="zh-TW" sz="2400" dirty="0" smtClean="0"/>
          </a:p>
          <a:p>
            <a:r>
              <a:rPr lang="en-US" altLang="zh-TW" sz="2400" dirty="0" smtClean="0"/>
              <a:t>Step2-</a:t>
            </a:r>
            <a:r>
              <a:rPr lang="zh-TW" altLang="en-US" sz="2400" dirty="0" smtClean="0"/>
              <a:t>把原本的固定值</a:t>
            </a:r>
            <a:r>
              <a:rPr lang="zh-TW" altLang="en-US" sz="2400" dirty="0"/>
              <a:t>改成</a:t>
            </a:r>
            <a:r>
              <a:rPr lang="zh-TW" altLang="en-US" sz="2400" dirty="0" smtClean="0"/>
              <a:t>變數</a:t>
            </a:r>
            <a:r>
              <a:rPr lang="en-US" altLang="zh-TW" sz="2400" dirty="0" smtClean="0"/>
              <a:t>Sheets(1)=&gt;Sheets(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861048"/>
            <a:ext cx="7494637" cy="244657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3" y="3420338"/>
            <a:ext cx="2952328" cy="4934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429000"/>
            <a:ext cx="2952328" cy="49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1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0"/>
          <p:cNvSpPr txBox="1">
            <a:spLocks noChangeArrowheads="1"/>
          </p:cNvSpPr>
          <p:nvPr/>
        </p:nvSpPr>
        <p:spPr bwMode="auto">
          <a:xfrm>
            <a:off x="565150" y="40005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8675" name="矩形 1"/>
          <p:cNvSpPr>
            <a:spLocks noChangeArrowheads="1"/>
          </p:cNvSpPr>
          <p:nvPr/>
        </p:nvSpPr>
        <p:spPr bwMode="auto">
          <a:xfrm>
            <a:off x="107950" y="1700213"/>
            <a:ext cx="8686800" cy="2948499"/>
          </a:xfrm>
          <a:prstGeom prst="rect">
            <a:avLst/>
          </a:prstGeom>
          <a:solidFill>
            <a:srgbClr val="F4FE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latinLnBrk="1"/>
            <a:r>
              <a:rPr lang="zh-TW" altLang="en-US" dirty="0" smtClean="0">
                <a:ea typeface="新細明體" panose="02020500000000000000" pitchFamily="18" charset="-120"/>
              </a:rPr>
              <a:t>請重新建立巨集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atinLnBrk="1"/>
            <a:r>
              <a:rPr lang="zh-TW" altLang="en-US" dirty="0" smtClean="0">
                <a:ea typeface="新細明體" panose="02020500000000000000" pitchFamily="18" charset="-120"/>
              </a:rPr>
              <a:t>請</a:t>
            </a:r>
            <a:r>
              <a:rPr lang="zh-TW" altLang="en-US" dirty="0">
                <a:ea typeface="新細明體" panose="02020500000000000000" pitchFamily="18" charset="-120"/>
              </a:rPr>
              <a:t>透過使用者輸入框內容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atinLnBrk="1"/>
            <a:r>
              <a:rPr lang="zh-TW" altLang="en-US" dirty="0">
                <a:ea typeface="新細明體" panose="02020500000000000000" pitchFamily="18" charset="-120"/>
              </a:rPr>
              <a:t>判斷圖表類型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zh-TW" altLang="en-US" dirty="0">
                <a:ea typeface="新細明體" panose="02020500000000000000" pitchFamily="18" charset="-120"/>
              </a:rPr>
              <a:t>請用</a:t>
            </a:r>
            <a:r>
              <a:rPr lang="en-US" altLang="zh-TW" dirty="0">
                <a:ea typeface="新細明體" panose="02020500000000000000" pitchFamily="18" charset="-120"/>
              </a:rPr>
              <a:t>Select</a:t>
            </a:r>
            <a:r>
              <a:rPr lang="zh-TW" altLang="en-US" dirty="0">
                <a:ea typeface="新細明體" panose="02020500000000000000" pitchFamily="18" charset="-120"/>
              </a:rPr>
              <a:t>敘述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latinLnBrk="1"/>
            <a:r>
              <a:rPr lang="zh-TW" altLang="en-US" dirty="0">
                <a:ea typeface="新細明體" panose="02020500000000000000" pitchFamily="18" charset="-120"/>
              </a:rPr>
              <a:t>並進行呈現 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atinLnBrk="1"/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8676" name="Rectangle 20"/>
          <p:cNvSpPr txBox="1">
            <a:spLocks noChangeArrowheads="1"/>
          </p:cNvSpPr>
          <p:nvPr/>
        </p:nvSpPr>
        <p:spPr bwMode="auto">
          <a:xfrm>
            <a:off x="717550" y="55245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TW" altLang="en-US" sz="4400" b="1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自動</a:t>
            </a:r>
            <a:r>
              <a:rPr lang="zh-TW" altLang="en-US" sz="4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圖表</a:t>
            </a:r>
            <a:endParaRPr lang="en-US" altLang="ko-KR" sz="44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7550" y="4221088"/>
            <a:ext cx="6053137" cy="132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  <a:defRPr/>
            </a:pPr>
            <a:r>
              <a:rPr lang="zh-TW" altLang="en-US" sz="2000" dirty="0">
                <a:solidFill>
                  <a:schemeClr val="accent6">
                    <a:lumMod val="50000"/>
                  </a:schemeClr>
                </a:solidFill>
                <a:ea typeface="新細明體" panose="02020500000000000000" pitchFamily="18" charset="-120"/>
              </a:rPr>
              <a:t>圓餅圖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ea typeface="新細明體" panose="02020500000000000000" pitchFamily="18" charset="-120"/>
              </a:rPr>
              <a:t>-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ea typeface="新細明體" panose="02020500000000000000" pitchFamily="18" charset="-120"/>
              </a:rPr>
              <a:t>ActiveChart.ChartType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ea typeface="新細明體" panose="02020500000000000000" pitchFamily="18" charset="-120"/>
              </a:rPr>
              <a:t> = 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ea typeface="新細明體" panose="02020500000000000000" pitchFamily="18" charset="-120"/>
              </a:rPr>
              <a:t>xlPie</a:t>
            </a:r>
            <a:endParaRPr lang="en-US" altLang="zh-TW" sz="2000" dirty="0">
              <a:solidFill>
                <a:schemeClr val="accent6">
                  <a:lumMod val="50000"/>
                </a:schemeClr>
              </a:solidFill>
              <a:ea typeface="新細明體" panose="02020500000000000000" pitchFamily="18" charset="-120"/>
            </a:endParaRPr>
          </a:p>
          <a:p>
            <a:pPr marL="457200" indent="-457200">
              <a:buFont typeface="Wingdings" panose="05000000000000000000" pitchFamily="2" charset="2"/>
              <a:buChar char="ü"/>
              <a:defRPr/>
            </a:pPr>
            <a:r>
              <a:rPr lang="zh-TW" altLang="en-US" sz="2000" dirty="0">
                <a:solidFill>
                  <a:schemeClr val="accent6">
                    <a:lumMod val="50000"/>
                  </a:schemeClr>
                </a:solidFill>
                <a:ea typeface="新細明體" panose="02020500000000000000" pitchFamily="18" charset="-120"/>
              </a:rPr>
              <a:t>折線圖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ea typeface="新細明體" panose="02020500000000000000" pitchFamily="18" charset="-120"/>
              </a:rPr>
              <a:t>-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ea typeface="新細明體" panose="02020500000000000000" pitchFamily="18" charset="-120"/>
              </a:rPr>
              <a:t>ActiveChart.ChartType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ea typeface="新細明體" panose="02020500000000000000" pitchFamily="18" charset="-120"/>
              </a:rPr>
              <a:t> = 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ea typeface="新細明體" panose="02020500000000000000" pitchFamily="18" charset="-120"/>
              </a:rPr>
              <a:t>xlLine</a:t>
            </a:r>
            <a:endParaRPr lang="zh-TW" altLang="en-US" sz="2000" dirty="0">
              <a:solidFill>
                <a:schemeClr val="accent6">
                  <a:lumMod val="50000"/>
                </a:schemeClr>
              </a:solidFill>
              <a:ea typeface="新細明體" panose="02020500000000000000" pitchFamily="18" charset="-120"/>
            </a:endParaRPr>
          </a:p>
          <a:p>
            <a:pPr marL="457200" indent="-457200">
              <a:buFont typeface="Wingdings" panose="05000000000000000000" pitchFamily="2" charset="2"/>
              <a:buChar char="ü"/>
              <a:defRPr/>
            </a:pPr>
            <a:r>
              <a:rPr lang="zh-TW" altLang="en-US" sz="2000" dirty="0">
                <a:solidFill>
                  <a:schemeClr val="accent6">
                    <a:lumMod val="50000"/>
                  </a:schemeClr>
                </a:solidFill>
                <a:ea typeface="新細明體" panose="02020500000000000000" pitchFamily="18" charset="-120"/>
              </a:rPr>
              <a:t>橫條圖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ea typeface="新細明體" panose="02020500000000000000" pitchFamily="18" charset="-120"/>
              </a:rPr>
              <a:t>-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ea typeface="新細明體" panose="02020500000000000000" pitchFamily="18" charset="-120"/>
              </a:rPr>
              <a:t>ActiveChart.ChartType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ea typeface="新細明體" panose="02020500000000000000" pitchFamily="18" charset="-120"/>
              </a:rPr>
              <a:t> = 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ea typeface="新細明體" panose="02020500000000000000" pitchFamily="18" charset="-120"/>
              </a:rPr>
              <a:t>xlBarClustered</a:t>
            </a:r>
            <a:endParaRPr lang="zh-TW" altLang="en-US" sz="2000" dirty="0">
              <a:solidFill>
                <a:schemeClr val="accent6">
                  <a:lumMod val="50000"/>
                </a:schemeClr>
              </a:solidFill>
              <a:ea typeface="新細明體" panose="02020500000000000000" pitchFamily="18" charset="-120"/>
            </a:endParaRPr>
          </a:p>
          <a:p>
            <a:pPr>
              <a:defRPr/>
            </a:pPr>
            <a:endParaRPr lang="zh-TW" altLang="en-US" sz="2000" dirty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pic>
        <p:nvPicPr>
          <p:cNvPr id="28678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075" y="1192213"/>
            <a:ext cx="298767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95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010000"/>
          </a:xfrm>
          <a:solidFill>
            <a:srgbClr val="D1FBD3"/>
          </a:solidFill>
        </p:spPr>
        <p:txBody>
          <a:bodyPr/>
          <a:lstStyle/>
          <a:p>
            <a:r>
              <a:rPr lang="zh-TW" altLang="en-US" sz="2400" dirty="0" smtClean="0"/>
              <a:t>請建立巨集</a:t>
            </a:r>
            <a:r>
              <a:rPr lang="en-US" altLang="zh-TW" sz="2400" dirty="0" smtClean="0"/>
              <a:t>,</a:t>
            </a:r>
            <a:r>
              <a:rPr lang="zh-TW" altLang="en-US" sz="2400" dirty="0"/>
              <a:t>改寫</a:t>
            </a:r>
            <a:r>
              <a:rPr lang="zh-TW" altLang="en-US" sz="2400" dirty="0" smtClean="0"/>
              <a:t>成可讓使用者定義圖表類型多工作</a:t>
            </a:r>
            <a:r>
              <a:rPr lang="zh-TW" altLang="en-US" sz="2400" dirty="0"/>
              <a:t>表自動</a:t>
            </a:r>
            <a:r>
              <a:rPr lang="zh-TW" altLang="en-US" sz="2400" dirty="0" smtClean="0"/>
              <a:t>繪圖</a:t>
            </a:r>
            <a:endParaRPr lang="en-US" altLang="zh-TW" sz="2400" dirty="0" smtClean="0"/>
          </a:p>
          <a:p>
            <a:r>
              <a:rPr lang="zh-TW" altLang="en-US" sz="2400" dirty="0"/>
              <a:t>紫色為須修改的地方</a:t>
            </a:r>
            <a:endParaRPr lang="en-US" altLang="zh-TW" sz="2400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使用者自選圖型</a:t>
            </a:r>
            <a:r>
              <a:rPr lang="en-US" altLang="zh-TW" dirty="0" smtClean="0"/>
              <a:t>-</a:t>
            </a:r>
            <a:r>
              <a:rPr lang="zh-TW" altLang="en-US" dirty="0" smtClean="0"/>
              <a:t>請建立巨集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16832"/>
            <a:ext cx="6011193" cy="487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5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dirty="0" smtClean="0"/>
              <a:t>新增表單</a:t>
            </a:r>
            <a:endParaRPr lang="zh-TW" altLang="en-US" sz="2800" dirty="0" smtClean="0"/>
          </a:p>
        </p:txBody>
      </p:sp>
      <p:sp>
        <p:nvSpPr>
          <p:cNvPr id="2" name="副標題 1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734000"/>
          </a:xfrm>
          <a:solidFill>
            <a:srgbClr val="EBFBD4"/>
          </a:solidFill>
        </p:spPr>
        <p:txBody>
          <a:bodyPr/>
          <a:lstStyle/>
          <a:p>
            <a:r>
              <a:rPr lang="zh-TW" altLang="en-US" sz="2000" dirty="0" smtClean="0"/>
              <a:t>請繼續使用原檔案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儲存玩索練習得的巨集檔後</a:t>
            </a:r>
            <a:endParaRPr lang="en-US" altLang="zh-TW" sz="2000" dirty="0" smtClean="0"/>
          </a:p>
          <a:p>
            <a:r>
              <a:rPr lang="zh-TW" altLang="en-US" sz="2000" dirty="0" smtClean="0"/>
              <a:t>新增表單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使用新的控制項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下拉選單</a:t>
            </a:r>
            <a:r>
              <a:rPr lang="en-US" altLang="zh-TW" sz="2000" dirty="0" smtClean="0"/>
              <a:t>),</a:t>
            </a: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點選專案總管</a:t>
            </a:r>
            <a:r>
              <a:rPr lang="en-US" altLang="zh-TW" sz="2000" dirty="0" smtClean="0"/>
              <a:t>-&gt;</a:t>
            </a:r>
            <a:r>
              <a:rPr lang="en-US" altLang="zh-TW" sz="2000" dirty="0" err="1" smtClean="0"/>
              <a:t>userform</a:t>
            </a:r>
            <a:r>
              <a:rPr lang="en-US" altLang="zh-TW" sz="2000" dirty="0" smtClean="0"/>
              <a:t>-&gt;</a:t>
            </a:r>
            <a:r>
              <a:rPr lang="zh-TW" altLang="en-US" sz="2000" dirty="0" smtClean="0"/>
              <a:t>滑鼠右鍵</a:t>
            </a:r>
            <a:r>
              <a:rPr lang="en-US" altLang="zh-TW" sz="2000" dirty="0" smtClean="0"/>
              <a:t>-&gt;</a:t>
            </a:r>
            <a:r>
              <a:rPr lang="zh-TW" altLang="en-US" sz="2000" dirty="0" smtClean="0"/>
              <a:t>顯示程式碼</a:t>
            </a:r>
            <a:endParaRPr lang="en-US" altLang="zh-TW" sz="2000" dirty="0" smtClean="0"/>
          </a:p>
          <a:p>
            <a:r>
              <a:rPr lang="zh-TW" altLang="en-US" sz="2000" dirty="0" smtClean="0"/>
              <a:t>左</a:t>
            </a:r>
            <a:r>
              <a:rPr lang="zh-TW" altLang="en-US" sz="2000" dirty="0"/>
              <a:t>邊</a:t>
            </a:r>
            <a:r>
              <a:rPr lang="zh-TW" altLang="en-US" sz="2000" dirty="0" smtClean="0"/>
              <a:t>選單選擇</a:t>
            </a:r>
            <a:r>
              <a:rPr lang="en-US" altLang="zh-TW" sz="2000" dirty="0" err="1" smtClean="0"/>
              <a:t>userform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右邊選單選擇</a:t>
            </a:r>
            <a:r>
              <a:rPr lang="en-US" altLang="zh-TW" sz="2000" dirty="0" smtClean="0"/>
              <a:t>initialize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2153935"/>
            <a:ext cx="3816424" cy="17390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751520"/>
            <a:ext cx="8424936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0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dirty="0" smtClean="0"/>
              <a:t>新增表單</a:t>
            </a:r>
            <a:endParaRPr lang="zh-TW" altLang="en-US" sz="2800" dirty="0" smtClean="0"/>
          </a:p>
        </p:txBody>
      </p:sp>
      <p:sp>
        <p:nvSpPr>
          <p:cNvPr id="2" name="副標題 1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734000"/>
          </a:xfrm>
          <a:solidFill>
            <a:srgbClr val="EBFBD4"/>
          </a:solidFill>
        </p:spPr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在初始化是建程式碼內寫下以下資訊</a:t>
            </a:r>
            <a:endParaRPr lang="en-US" altLang="zh-TW" dirty="0" smtClean="0"/>
          </a:p>
          <a:p>
            <a:r>
              <a:rPr lang="zh-TW" altLang="en-US" dirty="0" smtClean="0"/>
              <a:t>下拉式選單新增選項程式碼為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下拉</a:t>
            </a:r>
            <a:r>
              <a:rPr lang="zh-TW" altLang="en-US" dirty="0"/>
              <a:t>式</a:t>
            </a:r>
            <a:r>
              <a:rPr lang="zh-TW" altLang="en-US" dirty="0" smtClean="0"/>
              <a:t>控制項名稱</a:t>
            </a:r>
            <a:r>
              <a:rPr lang="en-US" altLang="zh-TW" dirty="0" smtClean="0"/>
              <a:t>. </a:t>
            </a:r>
            <a:r>
              <a:rPr lang="en-US" altLang="zh-TW" dirty="0" err="1" smtClean="0"/>
              <a:t>AddItem</a:t>
            </a:r>
            <a:r>
              <a:rPr lang="en-US" altLang="zh-TW" dirty="0" smtClean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選單選項</a:t>
            </a:r>
            <a:r>
              <a:rPr lang="en-US" altLang="zh-TW" dirty="0" smtClean="0"/>
              <a:t>”</a:t>
            </a:r>
          </a:p>
          <a:p>
            <a:pPr marL="0" indent="0">
              <a:buNone/>
            </a:pPr>
            <a:r>
              <a:rPr lang="zh-TW" altLang="en-US" dirty="0" smtClean="0"/>
              <a:t>老師的控制項名稱為</a:t>
            </a:r>
            <a:r>
              <a:rPr lang="en-US" altLang="zh-TW" dirty="0" err="1" smtClean="0"/>
              <a:t>combCType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4304230"/>
            <a:ext cx="2686050" cy="24384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293096"/>
            <a:ext cx="4343400" cy="20097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31907" y="4169407"/>
            <a:ext cx="14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combCType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14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dirty="0" smtClean="0"/>
              <a:t>新增表單</a:t>
            </a:r>
            <a:endParaRPr lang="zh-TW" altLang="en-US" sz="2800" dirty="0" smtClean="0"/>
          </a:p>
        </p:txBody>
      </p:sp>
      <p:sp>
        <p:nvSpPr>
          <p:cNvPr id="2" name="副標題 1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734000"/>
          </a:xfrm>
          <a:solidFill>
            <a:srgbClr val="EBFBD4"/>
          </a:solidFill>
        </p:spPr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請補上標籤</a:t>
            </a:r>
            <a:r>
              <a:rPr lang="en-US" altLang="zh-TW" dirty="0" smtClean="0"/>
              <a:t>,</a:t>
            </a:r>
            <a:r>
              <a:rPr lang="zh-TW" altLang="en-US" dirty="0" smtClean="0"/>
              <a:t>按鈕如下圖所示</a:t>
            </a:r>
            <a:endParaRPr lang="en-US" altLang="zh-TW" dirty="0"/>
          </a:p>
          <a:p>
            <a:r>
              <a:rPr lang="zh-TW" altLang="en-US" dirty="0" smtClean="0"/>
              <a:t>獲得下拉式選單的選項 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 smtClean="0"/>
              <a:t>下拉</a:t>
            </a:r>
            <a:r>
              <a:rPr lang="zh-TW" altLang="en-US" dirty="0"/>
              <a:t>式</a:t>
            </a:r>
            <a:r>
              <a:rPr lang="zh-TW" altLang="en-US" dirty="0" smtClean="0"/>
              <a:t>控制項名稱</a:t>
            </a:r>
            <a:r>
              <a:rPr lang="en-US" altLang="zh-TW" dirty="0" smtClean="0"/>
              <a:t>. Value</a:t>
            </a:r>
          </a:p>
          <a:p>
            <a:r>
              <a:rPr lang="zh-TW" altLang="en-US" dirty="0" smtClean="0"/>
              <a:t>設定按鈕按下控制項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button click event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117" y="1397738"/>
            <a:ext cx="2313037" cy="174779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276361"/>
            <a:ext cx="4464496" cy="274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8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dirty="0" smtClean="0"/>
              <a:t>客製表繪圖</a:t>
            </a:r>
            <a:r>
              <a:rPr lang="en-US" altLang="zh-TW" dirty="0" smtClean="0"/>
              <a:t>-</a:t>
            </a:r>
            <a:r>
              <a:rPr lang="zh-TW" altLang="en-US" dirty="0" smtClean="0"/>
              <a:t>學生練習</a:t>
            </a:r>
            <a:endParaRPr lang="zh-TW" altLang="en-US" sz="2800" dirty="0" smtClean="0"/>
          </a:p>
        </p:txBody>
      </p:sp>
      <p:sp>
        <p:nvSpPr>
          <p:cNvPr id="2" name="副標題 1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734000"/>
          </a:xfrm>
          <a:solidFill>
            <a:srgbClr val="EBFBD4"/>
          </a:solidFill>
        </p:spPr>
        <p:txBody>
          <a:bodyPr/>
          <a:lstStyle/>
          <a:p>
            <a:r>
              <a:rPr lang="zh-TW" altLang="en-US" sz="2800" dirty="0" smtClean="0"/>
              <a:t>請修改介面如下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多一個下拉選單選單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選單動態根據工作表數量自動新增</a:t>
            </a:r>
            <a:r>
              <a:rPr lang="en-US" altLang="zh-TW" sz="2800" dirty="0" smtClean="0"/>
              <a:t>)</a:t>
            </a:r>
          </a:p>
          <a:p>
            <a:r>
              <a:rPr lang="zh-TW" altLang="en-US" sz="2800" dirty="0"/>
              <a:t>在</a:t>
            </a:r>
            <a:r>
              <a:rPr lang="en-US" altLang="zh-TW" sz="2800" dirty="0" err="1"/>
              <a:t>UserInitialize</a:t>
            </a:r>
            <a:r>
              <a:rPr lang="zh-TW" altLang="en-US" sz="2800" dirty="0" smtClean="0"/>
              <a:t>事件新增下拉選單之選項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紫色框</a:t>
            </a:r>
            <a:r>
              <a:rPr lang="en-US" altLang="zh-TW" sz="2800" dirty="0" smtClean="0"/>
              <a:t>),</a:t>
            </a:r>
            <a:r>
              <a:rPr lang="zh-TW" altLang="en-US" sz="2800" dirty="0" smtClean="0"/>
              <a:t>讓第二個下拉選單自動抓取工作表名稱</a:t>
            </a:r>
            <a:endParaRPr lang="en-US" altLang="zh-TW" sz="2800" dirty="0" smtClean="0"/>
          </a:p>
          <a:p>
            <a:r>
              <a:rPr lang="zh-TW" altLang="en-US" sz="2800" dirty="0"/>
              <a:t>老師的控制項名稱</a:t>
            </a:r>
            <a:r>
              <a:rPr lang="zh-TW" altLang="en-US" sz="2800" dirty="0" smtClean="0"/>
              <a:t>為</a:t>
            </a:r>
            <a:r>
              <a:rPr lang="en-US" altLang="zh-TW" sz="2800" dirty="0" err="1">
                <a:solidFill>
                  <a:srgbClr val="FF0000"/>
                </a:solidFill>
              </a:rPr>
              <a:t>combSName</a:t>
            </a:r>
            <a:endParaRPr lang="zh-TW" altLang="en-US" sz="2800" dirty="0">
              <a:solidFill>
                <a:srgbClr val="FF0000"/>
              </a:solidFill>
            </a:endParaRPr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2774" y="3645024"/>
            <a:ext cx="4205902" cy="314136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4007170"/>
            <a:ext cx="5152535" cy="286737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44662" y="5301208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combSName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42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dirty="0" smtClean="0"/>
              <a:t>客製表繪圖</a:t>
            </a:r>
            <a:r>
              <a:rPr lang="en-US" altLang="zh-TW" dirty="0" smtClean="0"/>
              <a:t>-</a:t>
            </a:r>
            <a:r>
              <a:rPr lang="zh-TW" altLang="en-US" dirty="0" smtClean="0"/>
              <a:t>學生練習</a:t>
            </a:r>
            <a:endParaRPr lang="zh-TW" altLang="en-US" sz="2800" dirty="0" smtClean="0"/>
          </a:p>
        </p:txBody>
      </p:sp>
      <p:sp>
        <p:nvSpPr>
          <p:cNvPr id="2" name="副標題 1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734000"/>
          </a:xfrm>
          <a:solidFill>
            <a:srgbClr val="EBFBD4"/>
          </a:solidFill>
          <a:ln>
            <a:solidFill>
              <a:srgbClr val="FF0000"/>
            </a:solidFill>
          </a:ln>
        </p:spPr>
        <p:txBody>
          <a:bodyPr/>
          <a:lstStyle/>
          <a:p>
            <a:r>
              <a:rPr lang="zh-TW" altLang="en-US" dirty="0" smtClean="0"/>
              <a:t>另一個按鈕按下事件建立</a:t>
            </a:r>
            <a:endParaRPr lang="en-US" altLang="zh-TW" dirty="0" smtClean="0"/>
          </a:p>
          <a:p>
            <a:r>
              <a:rPr lang="zh-TW" altLang="en-US" dirty="0" smtClean="0"/>
              <a:t>並修改功能為讓使用者自動選擇第幾張工作表和其所搭配的圖形</a:t>
            </a:r>
            <a:endParaRPr lang="en-US" altLang="zh-TW" dirty="0" smtClean="0"/>
          </a:p>
          <a:p>
            <a:r>
              <a:rPr lang="zh-TW" altLang="en-US" dirty="0"/>
              <a:t>程式如下</a:t>
            </a:r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398862"/>
            <a:ext cx="5172936" cy="345913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" y="3557748"/>
            <a:ext cx="4205902" cy="31413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79712" y="5733256"/>
            <a:ext cx="216024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211960" y="5445224"/>
            <a:ext cx="4474840" cy="21602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41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課堂練習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請打開巨量工作表檔案</a:t>
            </a:r>
            <a:endParaRPr lang="en-US" altLang="zh-TW" dirty="0" smtClean="0"/>
          </a:p>
          <a:p>
            <a:r>
              <a:rPr lang="zh-TW" altLang="en-US" dirty="0" smtClean="0"/>
              <a:t>建立一個</a:t>
            </a:r>
            <a:r>
              <a:rPr lang="zh-TW" altLang="en-US" dirty="0"/>
              <a:t>自動</a:t>
            </a:r>
            <a:r>
              <a:rPr lang="zh-TW" altLang="en-US" dirty="0" smtClean="0"/>
              <a:t>繪圖模組</a:t>
            </a:r>
            <a:r>
              <a:rPr lang="en-US" altLang="zh-TW" dirty="0" smtClean="0"/>
              <a:t>,</a:t>
            </a:r>
            <a:r>
              <a:rPr lang="zh-TW" altLang="en-US" dirty="0"/>
              <a:t>將</a:t>
            </a:r>
            <a:r>
              <a:rPr lang="zh-TW" altLang="en-US" dirty="0" smtClean="0"/>
              <a:t>所有工作表都自動繪製直條圖</a:t>
            </a:r>
            <a:endParaRPr lang="en-US" altLang="zh-TW" dirty="0" smtClean="0"/>
          </a:p>
          <a:p>
            <a:r>
              <a:rPr lang="zh-TW" altLang="en-US" dirty="0" smtClean="0"/>
              <a:t>請建立自訂表單如下</a:t>
            </a:r>
            <a:r>
              <a:rPr lang="en-US" altLang="zh-TW" dirty="0" smtClean="0"/>
              <a:t>,</a:t>
            </a:r>
            <a:r>
              <a:rPr lang="zh-TW" altLang="en-US" dirty="0" smtClean="0"/>
              <a:t>讓使用者可以客製化</a:t>
            </a:r>
            <a:r>
              <a:rPr lang="zh-TW" altLang="en-US" dirty="0"/>
              <a:t>繪圖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4404018"/>
            <a:ext cx="6187975" cy="245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67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標題 5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字串處理</a:t>
            </a:r>
            <a:r>
              <a:rPr lang="en-US" altLang="zh-TW" dirty="0" smtClean="0"/>
              <a:t>-</a:t>
            </a:r>
            <a:r>
              <a:rPr lang="zh-TW" altLang="en-US" dirty="0" smtClean="0"/>
              <a:t>加入空白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1196752"/>
            <a:ext cx="8215370" cy="4524315"/>
          </a:xfrm>
          <a:prstGeom prst="rect">
            <a:avLst/>
          </a:prstGeom>
          <a:solidFill>
            <a:srgbClr val="EFFFEF"/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請用</a:t>
            </a:r>
            <a:r>
              <a:rPr lang="en-US" altLang="zh-TW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Space(</a:t>
            </a:r>
            <a:r>
              <a:rPr lang="zh-TW" altLang="en-US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字元數目</a:t>
            </a:r>
            <a:r>
              <a:rPr lang="en-US" altLang="zh-TW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err="1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MsgBox</a:t>
            </a:r>
            <a:r>
              <a:rPr lang="en-US" altLang="zh-TW" sz="3200" dirty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 ("Hello," &amp; Space(10) &amp; "world</a:t>
            </a:r>
            <a:r>
              <a:rPr lang="en-US" altLang="zh-TW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.")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schemeClr val="bg2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err="1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MsgBox</a:t>
            </a:r>
            <a:r>
              <a:rPr lang="en-US" altLang="zh-TW" sz="3200" dirty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 ("Hello," &amp; </a:t>
            </a:r>
            <a:r>
              <a:rPr lang="en-US" altLang="zh-TW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Space(100) </a:t>
            </a:r>
            <a:r>
              <a:rPr lang="en-US" altLang="zh-TW" sz="3200" dirty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&amp; "world.")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 smtClean="0">
              <a:solidFill>
                <a:schemeClr val="bg2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3200" dirty="0" smtClean="0">
              <a:solidFill>
                <a:schemeClr val="bg2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TW" altLang="en-US" sz="3200" dirty="0">
              <a:solidFill>
                <a:schemeClr val="bg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圖片 5" descr="getImage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36" y="5000636"/>
            <a:ext cx="1000132" cy="141195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430" y="4131399"/>
            <a:ext cx="4410075" cy="27051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4162839"/>
            <a:ext cx="30194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1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0"/>
          <p:cNvSpPr txBox="1">
            <a:spLocks noChangeArrowheads="1"/>
          </p:cNvSpPr>
          <p:nvPr/>
        </p:nvSpPr>
        <p:spPr bwMode="auto">
          <a:xfrm>
            <a:off x="421196" y="20200"/>
            <a:ext cx="8229600" cy="16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TW" altLang="en-US" sz="4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繪圖函式</a:t>
            </a:r>
            <a:r>
              <a:rPr lang="en-US" altLang="zh-TW" sz="4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-AddChart2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4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en-US" sz="4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某些舊版本不支援</a:t>
            </a:r>
            <a:r>
              <a:rPr lang="en-US" altLang="zh-TW" sz="4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  <a:endParaRPr lang="en-US" altLang="ko-KR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9395" name="矩形 6"/>
          <p:cNvSpPr>
            <a:spLocks noChangeArrowheads="1"/>
          </p:cNvSpPr>
          <p:nvPr/>
        </p:nvSpPr>
        <p:spPr bwMode="auto">
          <a:xfrm>
            <a:off x="35496" y="2420888"/>
            <a:ext cx="8208962" cy="3354765"/>
          </a:xfrm>
          <a:prstGeom prst="rect">
            <a:avLst/>
          </a:prstGeom>
          <a:solidFill>
            <a:srgbClr val="D1FBD3"/>
          </a:solidFill>
          <a:ln>
            <a:noFill/>
          </a:ln>
          <a:extLst/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有些同學版本則是不支援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建議以錄製後看你目前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與內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VBA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版本支援程式碼為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ct val="0"/>
              </a:spcBef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AddChart2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樣式， </a:t>
            </a:r>
            <a:r>
              <a:rPr lang="en-US" altLang="zh-TW" sz="2800" u="sng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XlChartType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 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Left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 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 寬度， 高度， 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NewLayout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ActiveSheet.Shapes.AddChart2(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2400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xlColumnClustered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).Select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TW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520" y="5249545"/>
            <a:ext cx="9300993" cy="1754783"/>
          </a:xfrm>
          <a:prstGeom prst="rect">
            <a:avLst/>
          </a:prstGeom>
        </p:spPr>
      </p:pic>
      <p:cxnSp>
        <p:nvCxnSpPr>
          <p:cNvPr id="4" name="直線單箭頭接點 3"/>
          <p:cNvCxnSpPr/>
          <p:nvPr/>
        </p:nvCxnSpPr>
        <p:spPr>
          <a:xfrm flipH="1">
            <a:off x="1835696" y="4711848"/>
            <a:ext cx="3960440" cy="14401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矩形圖說文字 2"/>
          <p:cNvSpPr/>
          <p:nvPr/>
        </p:nvSpPr>
        <p:spPr>
          <a:xfrm>
            <a:off x="2843808" y="1412776"/>
            <a:ext cx="3384376" cy="93610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AddChart2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等名稱都是微軟官方所命名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371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標題 5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字串處理</a:t>
            </a:r>
            <a:r>
              <a:rPr lang="en-US" altLang="zh-TW" dirty="0" smtClean="0"/>
              <a:t>-</a:t>
            </a:r>
            <a:r>
              <a:rPr lang="zh-TW" altLang="en-US" dirty="0" smtClean="0"/>
              <a:t>加入空白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1196752"/>
            <a:ext cx="8215370" cy="2554545"/>
          </a:xfrm>
          <a:prstGeom prst="rect">
            <a:avLst/>
          </a:prstGeom>
          <a:solidFill>
            <a:srgbClr val="EFFFEF"/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可直接寫在變數值</a:t>
            </a:r>
            <a:endParaRPr lang="en-US" altLang="zh-TW" sz="3200" dirty="0" smtClean="0">
              <a:solidFill>
                <a:schemeClr val="bg2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Dim </a:t>
            </a:r>
            <a:r>
              <a:rPr lang="en-US" altLang="zh-TW" sz="3200" dirty="0" err="1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 As String</a:t>
            </a:r>
          </a:p>
          <a:p>
            <a:r>
              <a:rPr lang="en-US" altLang="zh-TW" sz="3200" dirty="0" err="1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dirty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= "test" &amp; Space(600)</a:t>
            </a:r>
            <a:endParaRPr lang="en-US" altLang="zh-TW" sz="3200" dirty="0" smtClean="0">
              <a:solidFill>
                <a:schemeClr val="bg2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3200" dirty="0" smtClean="0">
              <a:solidFill>
                <a:schemeClr val="bg2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TW" altLang="en-US" sz="3200" dirty="0">
              <a:solidFill>
                <a:schemeClr val="bg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4742639"/>
            <a:ext cx="47625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9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標題 5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字串處理</a:t>
            </a:r>
            <a:r>
              <a:rPr lang="en-US" altLang="zh-TW" dirty="0" smtClean="0"/>
              <a:t>-</a:t>
            </a:r>
            <a:r>
              <a:rPr lang="zh-TW" altLang="en-US" dirty="0"/>
              <a:t>刪除</a:t>
            </a:r>
            <a:r>
              <a:rPr lang="zh-TW" altLang="en-US" dirty="0" smtClean="0"/>
              <a:t>空白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1196752"/>
            <a:ext cx="8215370" cy="3539430"/>
          </a:xfrm>
          <a:prstGeom prst="rect">
            <a:avLst/>
          </a:prstGeom>
          <a:solidFill>
            <a:srgbClr val="EFFFEF"/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en-US" altLang="zh-TW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Trim (</a:t>
            </a:r>
            <a:r>
              <a:rPr lang="zh-TW" altLang="en-US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比較單純和之前用</a:t>
            </a:r>
            <a:r>
              <a:rPr lang="en-US" altLang="zh-TW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Visual</a:t>
            </a:r>
            <a:r>
              <a:rPr lang="zh-TW" altLang="en-US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Studio</a:t>
            </a:r>
            <a:r>
              <a:rPr lang="zh-TW" altLang="en-US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VB</a:t>
            </a:r>
            <a:r>
              <a:rPr lang="zh-TW" altLang="en-US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開發依樣</a:t>
            </a:r>
            <a:r>
              <a:rPr lang="en-US" altLang="zh-TW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Trim(</a:t>
            </a:r>
            <a:r>
              <a:rPr lang="zh-TW" altLang="en-US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字串</a:t>
            </a:r>
            <a:r>
              <a:rPr lang="en-US" altLang="zh-TW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)=</a:t>
            </a:r>
            <a:r>
              <a:rPr lang="zh-TW" altLang="en-US" sz="3200" dirty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移除開頭與結尾</a:t>
            </a:r>
            <a:r>
              <a:rPr lang="zh-TW" altLang="en-US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空白字元</a:t>
            </a:r>
            <a:endParaRPr lang="en-US" altLang="zh-TW" sz="3200" dirty="0" smtClean="0">
              <a:solidFill>
                <a:schemeClr val="bg2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Dim </a:t>
            </a:r>
            <a:r>
              <a:rPr lang="en-US" altLang="zh-TW" sz="3200" dirty="0" err="1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 As String</a:t>
            </a:r>
          </a:p>
          <a:p>
            <a:r>
              <a:rPr lang="zh-TW" altLang="en-US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en-US" altLang="zh-TW" sz="3200" dirty="0" err="1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3200" dirty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 =</a:t>
            </a:r>
            <a:r>
              <a:rPr lang="en-US" altLang="zh-TW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Trim(“</a:t>
            </a:r>
            <a:r>
              <a:rPr lang="zh-TW" altLang="en-US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test</a:t>
            </a:r>
            <a:r>
              <a:rPr lang="zh-TW" altLang="en-US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en-US" altLang="zh-TW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")</a:t>
            </a:r>
          </a:p>
          <a:p>
            <a:endParaRPr lang="en-US" altLang="zh-TW" sz="3200" dirty="0" smtClean="0">
              <a:solidFill>
                <a:schemeClr val="bg2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TW" altLang="en-US" sz="3200" dirty="0">
              <a:solidFill>
                <a:schemeClr val="bg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4742639"/>
            <a:ext cx="47625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標題 5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字串處理</a:t>
            </a:r>
            <a:r>
              <a:rPr lang="en-US" altLang="zh-TW" dirty="0" smtClean="0"/>
              <a:t>-</a:t>
            </a:r>
            <a:r>
              <a:rPr lang="zh-TW" altLang="en-US" dirty="0"/>
              <a:t>刪除</a:t>
            </a:r>
            <a:r>
              <a:rPr lang="zh-TW" altLang="en-US" dirty="0" smtClean="0"/>
              <a:t>空白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1196752"/>
            <a:ext cx="8215370" cy="3539430"/>
          </a:xfrm>
          <a:prstGeom prst="rect">
            <a:avLst/>
          </a:prstGeom>
          <a:solidFill>
            <a:srgbClr val="EFFFEF"/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en-US" altLang="zh-TW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Trim (</a:t>
            </a:r>
            <a:r>
              <a:rPr lang="zh-TW" altLang="en-US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比較單純和之前用</a:t>
            </a:r>
            <a:r>
              <a:rPr lang="en-US" altLang="zh-TW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Visual</a:t>
            </a:r>
            <a:r>
              <a:rPr lang="zh-TW" altLang="en-US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Studio</a:t>
            </a:r>
            <a:r>
              <a:rPr lang="zh-TW" altLang="en-US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VB</a:t>
            </a:r>
            <a:r>
              <a:rPr lang="zh-TW" altLang="en-US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開發依樣</a:t>
            </a:r>
            <a:r>
              <a:rPr lang="en-US" altLang="zh-TW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err="1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LTrim</a:t>
            </a:r>
            <a:r>
              <a:rPr lang="zh-TW" altLang="en-US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字串</a:t>
            </a:r>
            <a:r>
              <a:rPr lang="en-US" altLang="zh-TW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)=</a:t>
            </a:r>
            <a:r>
              <a:rPr lang="zh-TW" altLang="en-US" sz="3200" dirty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移除開頭</a:t>
            </a:r>
            <a:r>
              <a:rPr lang="zh-TW" altLang="en-US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空白字元</a:t>
            </a:r>
            <a:endParaRPr lang="en-US" altLang="zh-TW" sz="3200" dirty="0" smtClean="0">
              <a:solidFill>
                <a:schemeClr val="bg2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200" dirty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en-US" altLang="zh-TW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Dim </a:t>
            </a:r>
            <a:r>
              <a:rPr lang="en-US" altLang="zh-TW" sz="3200" dirty="0" err="1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 As String</a:t>
            </a:r>
          </a:p>
          <a:p>
            <a:r>
              <a:rPr lang="zh-TW" altLang="en-US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en-US" altLang="zh-TW" sz="3200" dirty="0" err="1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3200" dirty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=</a:t>
            </a:r>
            <a:r>
              <a:rPr lang="en-US" altLang="zh-TW" sz="3200" dirty="0" err="1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L</a:t>
            </a:r>
            <a:r>
              <a:rPr lang="en-US" altLang="zh-TW" sz="3200" dirty="0" err="1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Trim</a:t>
            </a:r>
            <a:r>
              <a:rPr lang="en-US" altLang="zh-TW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(“</a:t>
            </a:r>
            <a:r>
              <a:rPr lang="zh-TW" altLang="en-US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en-US" altLang="zh-TW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test")</a:t>
            </a:r>
          </a:p>
          <a:p>
            <a:endParaRPr lang="en-US" altLang="zh-TW" sz="3200" dirty="0" smtClean="0">
              <a:solidFill>
                <a:schemeClr val="bg2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TW" altLang="en-US" sz="3200" dirty="0">
              <a:solidFill>
                <a:schemeClr val="bg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995" y="4723259"/>
            <a:ext cx="47625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6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標題 5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字串處理</a:t>
            </a:r>
            <a:r>
              <a:rPr lang="en-US" altLang="zh-TW" dirty="0" smtClean="0"/>
              <a:t>-</a:t>
            </a:r>
            <a:r>
              <a:rPr lang="zh-TW" altLang="en-US" dirty="0"/>
              <a:t>刪除</a:t>
            </a:r>
            <a:r>
              <a:rPr lang="zh-TW" altLang="en-US" dirty="0" smtClean="0"/>
              <a:t>空白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1196752"/>
            <a:ext cx="8215370" cy="3539430"/>
          </a:xfrm>
          <a:prstGeom prst="rect">
            <a:avLst/>
          </a:prstGeom>
          <a:solidFill>
            <a:srgbClr val="EFFFEF"/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en-US" altLang="zh-TW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Trim (</a:t>
            </a:r>
            <a:r>
              <a:rPr lang="zh-TW" altLang="en-US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比較單純和之前用</a:t>
            </a:r>
            <a:r>
              <a:rPr lang="en-US" altLang="zh-TW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Visual</a:t>
            </a:r>
            <a:r>
              <a:rPr lang="zh-TW" altLang="en-US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Studio</a:t>
            </a:r>
            <a:r>
              <a:rPr lang="zh-TW" altLang="en-US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VB</a:t>
            </a:r>
            <a:r>
              <a:rPr lang="zh-TW" altLang="en-US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開發依樣</a:t>
            </a:r>
            <a:r>
              <a:rPr lang="en-US" altLang="zh-TW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err="1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R</a:t>
            </a:r>
            <a:r>
              <a:rPr lang="en-US" altLang="zh-TW" sz="3200" dirty="0" err="1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Trim</a:t>
            </a:r>
            <a:r>
              <a:rPr lang="zh-TW" altLang="en-US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字串</a:t>
            </a:r>
            <a:r>
              <a:rPr lang="en-US" altLang="zh-TW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)=</a:t>
            </a:r>
            <a:r>
              <a:rPr lang="zh-TW" altLang="en-US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移除</a:t>
            </a:r>
            <a:r>
              <a:rPr lang="zh-TW" altLang="en-US" sz="3200" dirty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結尾</a:t>
            </a:r>
            <a:r>
              <a:rPr lang="zh-TW" altLang="en-US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空白字元</a:t>
            </a:r>
            <a:endParaRPr lang="en-US" altLang="zh-TW" sz="3200" dirty="0" smtClean="0">
              <a:solidFill>
                <a:schemeClr val="bg2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200" dirty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en-US" altLang="zh-TW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Dim </a:t>
            </a:r>
            <a:r>
              <a:rPr lang="en-US" altLang="zh-TW" sz="3200" dirty="0" err="1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 As String</a:t>
            </a:r>
          </a:p>
          <a:p>
            <a:r>
              <a:rPr lang="zh-TW" altLang="en-US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en-US" altLang="zh-TW" sz="3200" dirty="0" err="1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3200" dirty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=</a:t>
            </a:r>
            <a:r>
              <a:rPr lang="en-US" altLang="zh-TW" sz="3200" dirty="0" err="1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R</a:t>
            </a:r>
            <a:r>
              <a:rPr lang="en-US" altLang="zh-TW" sz="3200" dirty="0" err="1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Trim</a:t>
            </a:r>
            <a:r>
              <a:rPr lang="en-US" altLang="zh-TW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(“test</a:t>
            </a:r>
            <a:r>
              <a:rPr lang="zh-TW" altLang="en-US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               </a:t>
            </a:r>
            <a:r>
              <a:rPr lang="en-US" altLang="zh-TW" sz="3200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")</a:t>
            </a:r>
          </a:p>
          <a:p>
            <a:endParaRPr lang="en-US" altLang="zh-TW" sz="3200" dirty="0" smtClean="0">
              <a:solidFill>
                <a:schemeClr val="bg2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TW" altLang="en-US" sz="3200" dirty="0">
              <a:solidFill>
                <a:schemeClr val="bg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995" y="4723259"/>
            <a:ext cx="47625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4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HY헤드라인M" pitchFamily="18" charset="-120"/>
                <a:ea typeface="HY헤드라인M" pitchFamily="18" charset="-12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HY헤드라인M" pitchFamily="18" charset="-120"/>
                <a:ea typeface="HY헤드라인M" pitchFamily="18" charset="-12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Y헤드라인M" pitchFamily="18" charset="-120"/>
                <a:ea typeface="HY헤드라인M" pitchFamily="18" charset="-12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HY헤드라인M" pitchFamily="18" charset="-120"/>
                <a:ea typeface="HY헤드라인M" pitchFamily="18" charset="-12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Y헤드라인M" pitchFamily="18" charset="-120"/>
                <a:ea typeface="HY헤드라인M" pitchFamily="18" charset="-12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Y헤드라인M" pitchFamily="18" charset="-120"/>
                <a:ea typeface="HY헤드라인M" pitchFamily="18" charset="-12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Y헤드라인M" pitchFamily="18" charset="-120"/>
                <a:ea typeface="HY헤드라인M" pitchFamily="18" charset="-12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Y헤드라인M" pitchFamily="18" charset="-120"/>
                <a:ea typeface="HY헤드라인M" pitchFamily="18" charset="-12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Y헤드라인M" pitchFamily="18" charset="-120"/>
                <a:ea typeface="HY헤드라인M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2A4A35-8B05-4254-B55F-E4F032D311BD}" type="slidenum">
              <a:rPr lang="en-US" altLang="zh-TW" sz="1200" smtClean="0">
                <a:solidFill>
                  <a:srgbClr val="898989"/>
                </a:solidFill>
                <a:latin typeface="굴림" pitchFamily="34" charset="-127"/>
                <a:ea typeface="굴림" pitchFamily="34" charset="-127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TW" sz="1200" smtClean="0">
              <a:solidFill>
                <a:srgbClr val="898989"/>
              </a:solidFill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33795" name="Rectangle 20"/>
          <p:cNvSpPr txBox="1">
            <a:spLocks noChangeArrowheads="1"/>
          </p:cNvSpPr>
          <p:nvPr/>
        </p:nvSpPr>
        <p:spPr bwMode="auto">
          <a:xfrm>
            <a:off x="457200" y="33178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HY헤드라인M" pitchFamily="18" charset="-120"/>
                <a:ea typeface="HY헤드라인M" pitchFamily="18" charset="-12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HY헤드라인M" pitchFamily="18" charset="-120"/>
                <a:ea typeface="HY헤드라인M" pitchFamily="18" charset="-12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Y헤드라인M" pitchFamily="18" charset="-120"/>
                <a:ea typeface="HY헤드라인M" pitchFamily="18" charset="-12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HY헤드라인M" pitchFamily="18" charset="-120"/>
                <a:ea typeface="HY헤드라인M" pitchFamily="18" charset="-12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Y헤드라인M" pitchFamily="18" charset="-120"/>
                <a:ea typeface="HY헤드라인M" pitchFamily="18" charset="-12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Y헤드라인M" pitchFamily="18" charset="-120"/>
                <a:ea typeface="HY헤드라인M" pitchFamily="18" charset="-12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Y헤드라인M" pitchFamily="18" charset="-120"/>
                <a:ea typeface="HY헤드라인M" pitchFamily="18" charset="-12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Y헤드라인M" pitchFamily="18" charset="-120"/>
                <a:ea typeface="HY헤드라인M" pitchFamily="18" charset="-12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Y헤드라인M" pitchFamily="18" charset="-120"/>
                <a:ea typeface="HY헤드라인M" pitchFamily="18" charset="-120"/>
              </a:defRPr>
            </a:lvl9pPr>
          </a:lstStyle>
          <a:p>
            <a:pPr algn="ctr" eaLnBrk="1" latinLnBrk="0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常用語法</a:t>
            </a:r>
            <a:endParaRPr kumimoji="0" lang="en-US" altLang="ko-KR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2988" y="1196975"/>
            <a:ext cx="7416800" cy="5040313"/>
          </a:xfrm>
          <a:prstGeom prst="rect">
            <a:avLst/>
          </a:prstGeom>
          <a:solidFill>
            <a:srgbClr val="EFFFE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粗體字</a:t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Range("A1").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Font.Bold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true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設定字體大小</a:t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Range("B1").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Font.Size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20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設定欄位顏色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RGB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Range("C1").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Interior.Color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=RGB(0,255,0)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設定字體顏色</a:t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Range("D1").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Font.Color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RGB(255, 0, 0)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外框設定成雙框線</a:t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Range("E1").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Borders.LineStyle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xlDouble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改變欄位寬度</a:t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Range("F1").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ColumnWidth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30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自動調整欄寬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需整欄選取 如果沒有資料則看不出變化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Range("G1").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EntireColumn.AutoFit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清除資料內容</a:t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Range("H1").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ClearContents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清除資料格式</a:t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Range("I1").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ClearFormats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35419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HY헤드라인M" pitchFamily="18" charset="-120"/>
                <a:ea typeface="HY헤드라인M" pitchFamily="18" charset="-12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HY헤드라인M" pitchFamily="18" charset="-120"/>
                <a:ea typeface="HY헤드라인M" pitchFamily="18" charset="-12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Y헤드라인M" pitchFamily="18" charset="-120"/>
                <a:ea typeface="HY헤드라인M" pitchFamily="18" charset="-12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HY헤드라인M" pitchFamily="18" charset="-120"/>
                <a:ea typeface="HY헤드라인M" pitchFamily="18" charset="-12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Y헤드라인M" pitchFamily="18" charset="-120"/>
                <a:ea typeface="HY헤드라인M" pitchFamily="18" charset="-12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Y헤드라인M" pitchFamily="18" charset="-120"/>
                <a:ea typeface="HY헤드라인M" pitchFamily="18" charset="-12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Y헤드라인M" pitchFamily="18" charset="-120"/>
                <a:ea typeface="HY헤드라인M" pitchFamily="18" charset="-12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Y헤드라인M" pitchFamily="18" charset="-120"/>
                <a:ea typeface="HY헤드라인M" pitchFamily="18" charset="-12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Y헤드라인M" pitchFamily="18" charset="-120"/>
                <a:ea typeface="HY헤드라인M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18A039-715B-4419-BDC5-3806CB798B66}" type="slidenum">
              <a:rPr lang="en-US" altLang="zh-TW" sz="1200" smtClean="0">
                <a:solidFill>
                  <a:srgbClr val="898989"/>
                </a:solidFill>
                <a:latin typeface="굴림" pitchFamily="34" charset="-127"/>
                <a:ea typeface="굴림" pitchFamily="34" charset="-127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TW" sz="1200" smtClean="0">
              <a:solidFill>
                <a:srgbClr val="898989"/>
              </a:solidFill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35843" name="Rectangle 20"/>
          <p:cNvSpPr txBox="1">
            <a:spLocks noChangeArrowheads="1"/>
          </p:cNvSpPr>
          <p:nvPr/>
        </p:nvSpPr>
        <p:spPr bwMode="auto">
          <a:xfrm>
            <a:off x="457200" y="33178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HY헤드라인M" pitchFamily="18" charset="-120"/>
                <a:ea typeface="HY헤드라인M" pitchFamily="18" charset="-12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HY헤드라인M" pitchFamily="18" charset="-120"/>
                <a:ea typeface="HY헤드라인M" pitchFamily="18" charset="-12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Y헤드라인M" pitchFamily="18" charset="-120"/>
                <a:ea typeface="HY헤드라인M" pitchFamily="18" charset="-12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HY헤드라인M" pitchFamily="18" charset="-120"/>
                <a:ea typeface="HY헤드라인M" pitchFamily="18" charset="-12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Y헤드라인M" pitchFamily="18" charset="-120"/>
                <a:ea typeface="HY헤드라인M" pitchFamily="18" charset="-12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Y헤드라인M" pitchFamily="18" charset="-120"/>
                <a:ea typeface="HY헤드라인M" pitchFamily="18" charset="-12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Y헤드라인M" pitchFamily="18" charset="-120"/>
                <a:ea typeface="HY헤드라인M" pitchFamily="18" charset="-12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Y헤드라인M" pitchFamily="18" charset="-120"/>
                <a:ea typeface="HY헤드라인M" pitchFamily="18" charset="-12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Y헤드라인M" pitchFamily="18" charset="-120"/>
                <a:ea typeface="HY헤드라인M" pitchFamily="18" charset="-120"/>
              </a:defRPr>
            </a:lvl9pPr>
          </a:lstStyle>
          <a:p>
            <a:pPr algn="ctr" eaLnBrk="1" latinLnBrk="0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課堂</a:t>
            </a:r>
            <a:r>
              <a:rPr kumimoji="0"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練習</a:t>
            </a:r>
            <a:r>
              <a:rPr kumimoji="0"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-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請新增一</a:t>
            </a:r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巨集並實作</a:t>
            </a:r>
            <a:endParaRPr kumimoji="0" lang="en-US" altLang="ko-KR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1484784"/>
            <a:ext cx="7416800" cy="5040312"/>
          </a:xfrm>
          <a:prstGeom prst="rect">
            <a:avLst/>
          </a:prstGeom>
          <a:solidFill>
            <a:srgbClr val="EFFFE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為粗體</a:t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字型大小為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 C4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外框設定成雙框線</a:t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欄位寬度</a:t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自動調整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需整欄選取 如果沒有資料則看不出變化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清除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資料內容</a:t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清除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資料格式</a:t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18210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007" y="4344815"/>
            <a:ext cx="9632515" cy="1286367"/>
          </a:xfrm>
          <a:prstGeom prst="rect">
            <a:avLst/>
          </a:prstGeom>
        </p:spPr>
      </p:pic>
      <p:sp>
        <p:nvSpPr>
          <p:cNvPr id="20482" name="Rectangle 20"/>
          <p:cNvSpPr txBox="1">
            <a:spLocks noChangeArrowheads="1"/>
          </p:cNvSpPr>
          <p:nvPr/>
        </p:nvSpPr>
        <p:spPr bwMode="auto">
          <a:xfrm>
            <a:off x="565150" y="40005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TW" altLang="en-US" sz="4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請打開多工作表繪圖巨集檔</a:t>
            </a:r>
            <a:endParaRPr lang="en-US" altLang="ko-KR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9395" name="矩形 6"/>
          <p:cNvSpPr>
            <a:spLocks noChangeArrowheads="1"/>
          </p:cNvSpPr>
          <p:nvPr/>
        </p:nvSpPr>
        <p:spPr bwMode="auto">
          <a:xfrm>
            <a:off x="0" y="1678609"/>
            <a:ext cx="8208962" cy="3108543"/>
          </a:xfrm>
          <a:prstGeom prst="rect">
            <a:avLst/>
          </a:prstGeom>
          <a:solidFill>
            <a:srgbClr val="D1FBD3"/>
          </a:solidFill>
          <a:ln>
            <a:noFill/>
          </a:ln>
          <a:extLst/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請打開多工作表檔案</a:t>
            </a:r>
            <a:r>
              <a:rPr lang="en-US" altLang="zh-TW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划手機同學請注意</a:t>
            </a:r>
            <a:r>
              <a:rPr lang="en-US" altLang="zh-TW" sz="28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!!)</a:t>
            </a:r>
          </a:p>
          <a:p>
            <a:pPr>
              <a:spcBef>
                <a:spcPct val="0"/>
              </a:spcBef>
            </a:pPr>
            <a:r>
              <a:rPr lang="zh-TW" altLang="en-US" sz="28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錄製</a:t>
            </a: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巨集</a:t>
            </a:r>
            <a:endParaRPr lang="en-US" altLang="zh-TW" sz="28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ct val="0"/>
              </a:spcBef>
            </a:pP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點選第一張工作表</a:t>
            </a:r>
            <a:r>
              <a:rPr lang="en-US" altLang="zh-TW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</a:t>
            </a:r>
            <a:r>
              <a:rPr lang="en-US" altLang="zh-TW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A1-&gt;</a:t>
            </a:r>
            <a:r>
              <a:rPr lang="en-US" altLang="zh-TW" sz="28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ctrl+shift+end</a:t>
            </a:r>
            <a:endParaRPr lang="en-US" altLang="zh-TW" sz="28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ct val="0"/>
              </a:spcBef>
            </a:pPr>
            <a:r>
              <a:rPr lang="en-US" altLang="zh-TW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-&gt;ctrl +V-&gt;</a:t>
            </a: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插入圖片</a:t>
            </a:r>
            <a:r>
              <a:rPr lang="en-US" altLang="zh-TW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直條圖</a:t>
            </a:r>
            <a:r>
              <a:rPr lang="en-US" altLang="zh-TW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停止錄製</a:t>
            </a:r>
            <a:endParaRPr lang="en-US" altLang="zh-TW" sz="28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ct val="0"/>
              </a:spcBef>
            </a:pP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開發人員</a:t>
            </a:r>
            <a:r>
              <a:rPr lang="en-US" altLang="zh-TW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en-US" altLang="zh-TW" sz="28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VisualBasic</a:t>
            </a:r>
            <a:r>
              <a:rPr lang="en-US" altLang="zh-TW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查看程式碼</a:t>
            </a:r>
            <a:endParaRPr lang="en-US" altLang="zh-TW" sz="28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ct val="0"/>
              </a:spcBef>
            </a:pP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大家的繪圖版本根據</a:t>
            </a:r>
            <a:r>
              <a:rPr lang="en-US" altLang="zh-TW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版本而有所差異</a:t>
            </a:r>
            <a:r>
              <a:rPr lang="en-US" altLang="zh-TW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下突為示意圖</a:t>
            </a:r>
            <a:endParaRPr lang="en-US" altLang="zh-TW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03848" y="427063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選取</a:t>
            </a:r>
            <a:r>
              <a:rPr lang="en-US" altLang="zh-TW" dirty="0" smtClean="0">
                <a:solidFill>
                  <a:srgbClr val="FF0000"/>
                </a:solidFill>
              </a:rPr>
              <a:t>A1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0152" y="4356265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選取從</a:t>
            </a:r>
            <a:r>
              <a:rPr lang="en-US" altLang="zh-TW" dirty="0">
                <a:solidFill>
                  <a:srgbClr val="FF0000"/>
                </a:solidFill>
              </a:rPr>
              <a:t>A1</a:t>
            </a:r>
            <a:r>
              <a:rPr lang="zh-TW" altLang="en-US" dirty="0">
                <a:solidFill>
                  <a:srgbClr val="FF0000"/>
                </a:solidFill>
              </a:rPr>
              <a:t>到最後儲存格</a:t>
            </a:r>
          </a:p>
        </p:txBody>
      </p:sp>
      <p:sp>
        <p:nvSpPr>
          <p:cNvPr id="8" name="矩形 7"/>
          <p:cNvSpPr/>
          <p:nvPr/>
        </p:nvSpPr>
        <p:spPr>
          <a:xfrm>
            <a:off x="-108520" y="569161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將上述範圍進行繪圖</a:t>
            </a:r>
          </a:p>
        </p:txBody>
      </p:sp>
      <p:sp>
        <p:nvSpPr>
          <p:cNvPr id="9" name="矩形 8"/>
          <p:cNvSpPr/>
          <p:nvPr/>
        </p:nvSpPr>
        <p:spPr>
          <a:xfrm>
            <a:off x="2627784" y="609329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設定繪圖資料來源</a:t>
            </a:r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5292080" y="4498115"/>
            <a:ext cx="504056" cy="236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179512" y="5218025"/>
            <a:ext cx="288032" cy="3995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3203848" y="5594662"/>
            <a:ext cx="288032" cy="3995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00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請打開多</a:t>
            </a:r>
            <a:r>
              <a:rPr lang="zh-TW" altLang="en-US" dirty="0"/>
              <a:t>工作</a:t>
            </a:r>
            <a:r>
              <a:rPr lang="zh-TW" altLang="en-US" dirty="0" smtClean="0"/>
              <a:t>表</a:t>
            </a:r>
            <a:r>
              <a:rPr lang="zh-TW" altLang="en-US" dirty="0"/>
              <a:t>繪圖</a:t>
            </a:r>
            <a:r>
              <a:rPr lang="zh-TW" altLang="en-US" dirty="0" smtClean="0"/>
              <a:t>巨集檔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133600"/>
            <a:ext cx="8686800" cy="3505200"/>
          </a:xfrm>
        </p:spPr>
        <p:txBody>
          <a:bodyPr/>
          <a:lstStyle/>
          <a:p>
            <a:r>
              <a:rPr lang="zh-TW" altLang="en-US" dirty="0" smtClean="0"/>
              <a:t>試著修改程式碼</a:t>
            </a:r>
            <a:r>
              <a:rPr lang="en-US" altLang="zh-TW" dirty="0" smtClean="0"/>
              <a:t>:</a:t>
            </a:r>
            <a:r>
              <a:rPr lang="zh-TW" altLang="en-US" dirty="0" smtClean="0"/>
              <a:t>請點選官網選擇繪製三種</a:t>
            </a:r>
            <a:r>
              <a:rPr lang="en-US" altLang="zh-TW" dirty="0" smtClean="0"/>
              <a:t>type</a:t>
            </a:r>
          </a:p>
          <a:p>
            <a:endParaRPr lang="en-US" altLang="zh-TW" dirty="0" smtClean="0"/>
          </a:p>
          <a:p>
            <a:endParaRPr lang="en-US" altLang="zh-TW" dirty="0" smtClean="0">
              <a:hlinkClick r:id="rId2"/>
            </a:endParaRPr>
          </a:p>
          <a:p>
            <a:endParaRPr lang="en-US" altLang="zh-TW" dirty="0">
              <a:hlinkClick r:id="rId2"/>
            </a:endParaRPr>
          </a:p>
          <a:p>
            <a:endParaRPr lang="en-US" altLang="zh-TW" dirty="0" smtClean="0">
              <a:hlinkClick r:id="rId2"/>
            </a:endParaRPr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bettersolutions.com/excel/charts/vba-chart-types.htm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3" y="3363316"/>
            <a:ext cx="3065097" cy="224924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4060" y="3473501"/>
            <a:ext cx="6049940" cy="52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0"/>
          <p:cNvSpPr txBox="1">
            <a:spLocks noChangeArrowheads="1"/>
          </p:cNvSpPr>
          <p:nvPr/>
        </p:nvSpPr>
        <p:spPr bwMode="auto">
          <a:xfrm>
            <a:off x="565150" y="40005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TW" altLang="en-US" sz="4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法二自動</a:t>
            </a:r>
            <a:r>
              <a:rPr lang="zh-TW" altLang="en-US" sz="4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製作多張圖表</a:t>
            </a:r>
            <a:r>
              <a:rPr lang="en-US" altLang="zh-TW" sz="4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-</a:t>
            </a:r>
            <a:r>
              <a:rPr lang="zh-TW" altLang="en-US" sz="4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區域圖</a:t>
            </a:r>
            <a:endParaRPr lang="en-US" altLang="ko-KR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8915" name="矩形 6"/>
          <p:cNvSpPr>
            <a:spLocks noChangeArrowheads="1"/>
          </p:cNvSpPr>
          <p:nvPr/>
        </p:nvSpPr>
        <p:spPr bwMode="auto">
          <a:xfrm>
            <a:off x="744538" y="1487488"/>
            <a:ext cx="8399462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2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TW" sz="2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TW" sz="2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916" name="矩形 1"/>
          <p:cNvSpPr>
            <a:spLocks noChangeArrowheads="1"/>
          </p:cNvSpPr>
          <p:nvPr/>
        </p:nvSpPr>
        <p:spPr bwMode="auto">
          <a:xfrm>
            <a:off x="547688" y="2781300"/>
            <a:ext cx="79121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TW" altLang="en-US" sz="3200" dirty="0">
                <a:solidFill>
                  <a:srgbClr val="000000"/>
                </a:solidFill>
                <a:ea typeface="新細明體" panose="02020500000000000000" pitchFamily="18" charset="-120"/>
              </a:rPr>
              <a:t>請修改程式</a:t>
            </a:r>
            <a:r>
              <a:rPr lang="zh-TW" altLang="en-US" sz="32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如下</a:t>
            </a:r>
            <a:endParaRPr lang="en-US" altLang="zh-TW" sz="3200" dirty="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r>
              <a:rPr lang="en-US" altLang="zh-TW" sz="3200" dirty="0" err="1" smtClean="0">
                <a:solidFill>
                  <a:srgbClr val="000000"/>
                </a:solidFill>
                <a:ea typeface="新細明體" panose="02020500000000000000" pitchFamily="18" charset="-120"/>
              </a:rPr>
              <a:t>ActiveChart.ChartType</a:t>
            </a:r>
            <a:r>
              <a:rPr lang="en-US" altLang="zh-TW" sz="32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3200" dirty="0">
                <a:solidFill>
                  <a:srgbClr val="000000"/>
                </a:solidFill>
                <a:ea typeface="新細明體" panose="02020500000000000000" pitchFamily="18" charset="-120"/>
              </a:rPr>
              <a:t>= </a:t>
            </a:r>
            <a:r>
              <a:rPr lang="en-US" altLang="zh-TW" sz="3200" dirty="0" err="1">
                <a:solidFill>
                  <a:srgbClr val="000000"/>
                </a:solidFill>
                <a:ea typeface="新細明體" panose="02020500000000000000" pitchFamily="18" charset="-120"/>
              </a:rPr>
              <a:t>xlArea</a:t>
            </a:r>
            <a:endParaRPr lang="zh-TW" altLang="en-US" sz="3200" dirty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圓角矩形圖說文字 1"/>
          <p:cNvSpPr/>
          <p:nvPr/>
        </p:nvSpPr>
        <p:spPr>
          <a:xfrm>
            <a:off x="3059832" y="4725144"/>
            <a:ext cx="5112568" cy="1152128"/>
          </a:xfrm>
          <a:prstGeom prst="wedgeRoundRectCallout">
            <a:avLst>
              <a:gd name="adj1" fmla="val 5207"/>
              <a:gd name="adj2" fmla="val -109376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VBA</a:t>
            </a:r>
            <a:r>
              <a:rPr lang="zh-TW" altLang="en-US" dirty="0" smtClean="0">
                <a:solidFill>
                  <a:srgbClr val="FF0000"/>
                </a:solidFill>
              </a:rPr>
              <a:t>寫法很活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zh-TW" altLang="en-US" dirty="0" smtClean="0">
                <a:solidFill>
                  <a:srgbClr val="FF0000"/>
                </a:solidFill>
              </a:rPr>
              <a:t>可以用常數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EX:xlArea</a:t>
            </a:r>
            <a:r>
              <a:rPr lang="en-US" altLang="zh-TW" dirty="0" smtClean="0">
                <a:solidFill>
                  <a:srgbClr val="FF0000"/>
                </a:solidFill>
              </a:rPr>
              <a:t>…)</a:t>
            </a:r>
            <a:r>
              <a:rPr lang="zh-TW" altLang="en-US" dirty="0" smtClean="0">
                <a:solidFill>
                  <a:srgbClr val="FF0000"/>
                </a:solidFill>
              </a:rPr>
              <a:t>也</a:t>
            </a:r>
            <a:r>
              <a:rPr lang="zh-TW" altLang="en-US" dirty="0">
                <a:solidFill>
                  <a:srgbClr val="FF0000"/>
                </a:solidFill>
              </a:rPr>
              <a:t>可用相對應之</a:t>
            </a:r>
            <a:r>
              <a:rPr lang="zh-TW" altLang="en-US" dirty="0" smtClean="0">
                <a:solidFill>
                  <a:srgbClr val="FF0000"/>
                </a:solidFill>
              </a:rPr>
              <a:t>整數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zh-TW" altLang="en-US" dirty="0" smtClean="0">
                <a:solidFill>
                  <a:srgbClr val="FF0000"/>
                </a:solidFill>
              </a:rPr>
              <a:t>因為寫法很活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zh-TW" altLang="en-US" dirty="0" smtClean="0">
                <a:solidFill>
                  <a:srgbClr val="FF0000"/>
                </a:solidFill>
              </a:rPr>
              <a:t>有自學的重要性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zh-TW" altLang="en-US" dirty="0" smtClean="0">
                <a:solidFill>
                  <a:srgbClr val="FF0000"/>
                </a:solidFill>
              </a:rPr>
              <a:t>有興趣可看前一頁老師協助截圖得官方表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zh-TW" altLang="en-US" dirty="0" smtClean="0">
                <a:solidFill>
                  <a:srgbClr val="FF0000"/>
                </a:solidFill>
              </a:rPr>
              <a:t>或是自行至官網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21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0"/>
          <p:cNvSpPr txBox="1">
            <a:spLocks noChangeArrowheads="1"/>
          </p:cNvSpPr>
          <p:nvPr/>
        </p:nvSpPr>
        <p:spPr bwMode="auto">
          <a:xfrm>
            <a:off x="565150" y="40005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TW" altLang="en-US" sz="4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法二自動製作多張圖表</a:t>
            </a:r>
            <a:r>
              <a:rPr lang="en-US" altLang="zh-TW" sz="4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-</a:t>
            </a:r>
            <a:r>
              <a:rPr lang="zh-TW" altLang="en-US" sz="4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折線圖</a:t>
            </a:r>
            <a:endParaRPr lang="en-US" altLang="ko-KR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0963" name="矩形 6"/>
          <p:cNvSpPr>
            <a:spLocks noChangeArrowheads="1"/>
          </p:cNvSpPr>
          <p:nvPr/>
        </p:nvSpPr>
        <p:spPr bwMode="auto">
          <a:xfrm>
            <a:off x="719138" y="1341438"/>
            <a:ext cx="8399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2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TW" sz="2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TW" sz="2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964" name="矩形 1"/>
          <p:cNvSpPr>
            <a:spLocks noChangeArrowheads="1"/>
          </p:cNvSpPr>
          <p:nvPr/>
        </p:nvSpPr>
        <p:spPr bwMode="auto">
          <a:xfrm>
            <a:off x="547688" y="2781300"/>
            <a:ext cx="79121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TW" altLang="en-US" sz="36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請直接在修改程式</a:t>
            </a:r>
            <a:endParaRPr lang="en-US" altLang="zh-TW" sz="3600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r>
              <a:rPr lang="en-US" altLang="zh-TW" sz="2800" dirty="0" err="1" smtClean="0">
                <a:solidFill>
                  <a:srgbClr val="000000"/>
                </a:solidFill>
                <a:ea typeface="新細明體" panose="02020500000000000000" pitchFamily="18" charset="-120"/>
              </a:rPr>
              <a:t>ActiveChart.ChartType</a:t>
            </a:r>
            <a:r>
              <a:rPr lang="en-US" altLang="zh-TW" sz="28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ea typeface="新細明體" panose="02020500000000000000" pitchFamily="18" charset="-120"/>
              </a:rPr>
              <a:t>= </a:t>
            </a:r>
            <a:r>
              <a:rPr lang="en-US" altLang="zh-TW" sz="2800" dirty="0" err="1">
                <a:solidFill>
                  <a:srgbClr val="000000"/>
                </a:solidFill>
                <a:ea typeface="新細明體" panose="02020500000000000000" pitchFamily="18" charset="-120"/>
              </a:rPr>
              <a:t>xlLine</a:t>
            </a:r>
            <a:endParaRPr lang="zh-TW" altLang="en-US" sz="2800" dirty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213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0"/>
          <p:cNvSpPr txBox="1">
            <a:spLocks noChangeArrowheads="1"/>
          </p:cNvSpPr>
          <p:nvPr/>
        </p:nvSpPr>
        <p:spPr bwMode="auto">
          <a:xfrm>
            <a:off x="565150" y="40005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TW" altLang="en-US" sz="4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法二自動製作多張圖表</a:t>
            </a:r>
            <a:r>
              <a:rPr lang="en-US" altLang="zh-TW" sz="4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-</a:t>
            </a:r>
            <a:r>
              <a:rPr lang="zh-TW" altLang="en-US" sz="4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橫條圖</a:t>
            </a:r>
            <a:endParaRPr lang="en-US" altLang="ko-KR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3011" name="矩形 1"/>
          <p:cNvSpPr>
            <a:spLocks noChangeArrowheads="1"/>
          </p:cNvSpPr>
          <p:nvPr/>
        </p:nvSpPr>
        <p:spPr bwMode="auto">
          <a:xfrm>
            <a:off x="547688" y="2781300"/>
            <a:ext cx="79121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TW" altLang="en-US" sz="2800" dirty="0">
                <a:solidFill>
                  <a:srgbClr val="000000"/>
                </a:solidFill>
                <a:ea typeface="新細明體" panose="02020500000000000000" pitchFamily="18" charset="-120"/>
              </a:rPr>
              <a:t>請修改程式</a:t>
            </a:r>
            <a:r>
              <a:rPr lang="zh-TW" altLang="en-US" sz="28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如下</a:t>
            </a:r>
            <a:endParaRPr lang="en-US" altLang="zh-TW" sz="2800" dirty="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r>
              <a:rPr lang="en-US" altLang="zh-TW" sz="2800" dirty="0" err="1" smtClean="0">
                <a:solidFill>
                  <a:srgbClr val="000000"/>
                </a:solidFill>
                <a:ea typeface="新細明體" panose="02020500000000000000" pitchFamily="18" charset="-120"/>
              </a:rPr>
              <a:t>ActiveChart.ChartType</a:t>
            </a:r>
            <a:r>
              <a:rPr lang="en-US" altLang="zh-TW" sz="28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ea typeface="新細明體" panose="02020500000000000000" pitchFamily="18" charset="-120"/>
              </a:rPr>
              <a:t>= </a:t>
            </a:r>
            <a:r>
              <a:rPr lang="en-US" altLang="zh-TW" sz="2800" dirty="0" err="1">
                <a:solidFill>
                  <a:srgbClr val="000000"/>
                </a:solidFill>
                <a:ea typeface="新細明體" panose="02020500000000000000" pitchFamily="18" charset="-120"/>
              </a:rPr>
              <a:t>xlBarClustered</a:t>
            </a:r>
            <a:endParaRPr lang="zh-TW" altLang="en-US" sz="2800" dirty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172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UsedRange</a:t>
            </a:r>
            <a:r>
              <a:rPr lang="zh-TW" altLang="en-US" dirty="0" smtClean="0"/>
              <a:t>繪圖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4010000"/>
          </a:xfrm>
          <a:solidFill>
            <a:srgbClr val="D1FBD3"/>
          </a:solidFill>
        </p:spPr>
        <p:txBody>
          <a:bodyPr/>
          <a:lstStyle/>
          <a:p>
            <a:r>
              <a:rPr lang="zh-TW" altLang="en-US" sz="2400" dirty="0" smtClean="0"/>
              <a:t>請建立一個巨集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複製剛剛的錄好程式碼把程式寫成活的</a:t>
            </a:r>
            <a:endParaRPr lang="en-US" altLang="zh-TW" sz="2400" dirty="0" smtClean="0"/>
          </a:p>
          <a:p>
            <a:r>
              <a:rPr lang="zh-TW" altLang="en-US" sz="2400" dirty="0" smtClean="0"/>
              <a:t>如何自動取得範圍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好用語法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多種場域可直接使用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划手機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未到課同學請不要急著跳頁</a:t>
            </a:r>
            <a:r>
              <a:rPr lang="en-US" altLang="zh-TW" sz="2400" dirty="0" smtClean="0"/>
              <a:t>!!!)</a:t>
            </a:r>
          </a:p>
          <a:p>
            <a:pPr marL="0" indent="0">
              <a:buNone/>
            </a:pPr>
            <a:r>
              <a:rPr lang="en-US" altLang="zh-TW" sz="2400" dirty="0" smtClean="0"/>
              <a:t>Step0-</a:t>
            </a:r>
            <a:r>
              <a:rPr lang="zh-TW" altLang="en-US" sz="2400" dirty="0" smtClean="0"/>
              <a:t>啟動工作表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00B050"/>
                </a:solidFill>
              </a:rPr>
              <a:t>Sheets(</a:t>
            </a:r>
            <a:r>
              <a:rPr lang="zh-TW" altLang="en-US" sz="2400" dirty="0" smtClean="0">
                <a:solidFill>
                  <a:srgbClr val="00B050"/>
                </a:solidFill>
              </a:rPr>
              <a:t>索引</a:t>
            </a:r>
            <a:r>
              <a:rPr lang="en-US" altLang="zh-TW" sz="2400" dirty="0" smtClean="0">
                <a:solidFill>
                  <a:srgbClr val="00B050"/>
                </a:solidFill>
              </a:rPr>
              <a:t>).</a:t>
            </a:r>
            <a:r>
              <a:rPr lang="en-US" altLang="zh-TW" sz="2400" dirty="0" smtClean="0"/>
              <a:t>Activate   or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 </a:t>
            </a:r>
            <a:r>
              <a:rPr lang="en-US" altLang="zh-TW" sz="2400" dirty="0" smtClean="0">
                <a:solidFill>
                  <a:srgbClr val="00B050"/>
                </a:solidFill>
              </a:rPr>
              <a:t>Sheets(</a:t>
            </a:r>
            <a:r>
              <a:rPr lang="zh-TW" altLang="en-US" sz="2400" dirty="0" smtClean="0">
                <a:solidFill>
                  <a:srgbClr val="00B050"/>
                </a:solidFill>
              </a:rPr>
              <a:t>工作表名稱</a:t>
            </a:r>
            <a:r>
              <a:rPr lang="en-US" altLang="zh-TW" sz="2400" dirty="0" smtClean="0">
                <a:solidFill>
                  <a:srgbClr val="00B050"/>
                </a:solidFill>
              </a:rPr>
              <a:t>)</a:t>
            </a:r>
            <a:r>
              <a:rPr lang="en-US" altLang="zh-TW" sz="2400" dirty="0" smtClean="0"/>
              <a:t>.Activate</a:t>
            </a:r>
          </a:p>
          <a:p>
            <a:pPr marL="0" indent="0">
              <a:buNone/>
            </a:pPr>
            <a:r>
              <a:rPr lang="en-US" altLang="zh-TW" sz="2400" dirty="0" smtClean="0"/>
              <a:t>Step1-</a:t>
            </a:r>
            <a:r>
              <a:rPr lang="zh-TW" altLang="en-US" sz="2400" dirty="0" smtClean="0"/>
              <a:t>宣告一個變數為範圍物件型態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00B050"/>
                </a:solidFill>
              </a:rPr>
              <a:t>Dim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dtRange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00B050"/>
                </a:solidFill>
              </a:rPr>
              <a:t>As</a:t>
            </a:r>
            <a:r>
              <a:rPr lang="en-US" altLang="zh-TW" sz="2400" dirty="0" smtClean="0"/>
              <a:t> Range</a:t>
            </a:r>
          </a:p>
          <a:p>
            <a:pPr marL="0" indent="0">
              <a:buNone/>
            </a:pPr>
            <a:r>
              <a:rPr lang="en-US" altLang="zh-TW" sz="2400" dirty="0" smtClean="0"/>
              <a:t>Step2-</a:t>
            </a:r>
            <a:r>
              <a:rPr lang="zh-TW" altLang="en-US" sz="2400" dirty="0" smtClean="0"/>
              <a:t>設定該範圍變數為</a:t>
            </a:r>
            <a:r>
              <a:rPr lang="zh-TW" altLang="en-US" sz="2400" dirty="0"/>
              <a:t>已</a:t>
            </a:r>
            <a:r>
              <a:rPr lang="zh-TW" altLang="en-US" sz="2400" dirty="0" smtClean="0"/>
              <a:t>使用範圍</a:t>
            </a:r>
            <a:r>
              <a:rPr lang="en-US" altLang="zh-TW" sz="2400" dirty="0" smtClean="0"/>
              <a:t>(EXCEL</a:t>
            </a:r>
            <a:r>
              <a:rPr lang="zh-TW" altLang="en-US" sz="2400" dirty="0" smtClean="0"/>
              <a:t>會抓起</a:t>
            </a:r>
            <a:r>
              <a:rPr lang="zh-TW" altLang="en-US" sz="2400" dirty="0"/>
              <a:t>始</a:t>
            </a:r>
            <a:r>
              <a:rPr lang="zh-TW" altLang="en-US" sz="2400" dirty="0" smtClean="0"/>
              <a:t>儲存格到終止儲存格範圍最大四方型區域</a:t>
            </a:r>
            <a:r>
              <a:rPr lang="en-US" altLang="zh-TW" sz="2400" dirty="0" smtClean="0"/>
              <a:t>)</a:t>
            </a:r>
          </a:p>
          <a:p>
            <a:pPr marL="0" indent="0">
              <a:buNone/>
            </a:pPr>
            <a:r>
              <a:rPr lang="en-US" altLang="zh-TW" sz="2400" dirty="0" err="1" smtClean="0"/>
              <a:t>dtRange</a:t>
            </a:r>
            <a:r>
              <a:rPr lang="en-US" altLang="zh-TW" sz="2400" dirty="0" smtClean="0"/>
              <a:t>= </a:t>
            </a:r>
            <a:r>
              <a:rPr lang="en-US" altLang="zh-TW" sz="2400" dirty="0" err="1" smtClean="0"/>
              <a:t>ActiveSheet.UsedRange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**</a:t>
            </a:r>
            <a:r>
              <a:rPr lang="zh-TW" altLang="en-US" sz="2400" dirty="0" smtClean="0"/>
              <a:t>請注意步驟</a:t>
            </a:r>
            <a:r>
              <a:rPr lang="en-US" altLang="zh-TW" sz="2400" dirty="0" smtClean="0"/>
              <a:t>0</a:t>
            </a:r>
            <a:r>
              <a:rPr lang="zh-TW" altLang="en-US" sz="2400" dirty="0" smtClean="0"/>
              <a:t>有寫啟動工作表</a:t>
            </a:r>
            <a:r>
              <a:rPr lang="en-US" altLang="zh-TW" sz="2400" dirty="0" smtClean="0"/>
              <a:t>Sheets(1).Activate,</a:t>
            </a:r>
            <a:r>
              <a:rPr lang="zh-TW" altLang="en-US" sz="2400" dirty="0" smtClean="0"/>
              <a:t>所以後續才能使用</a:t>
            </a:r>
            <a:r>
              <a:rPr lang="en-US" altLang="zh-TW" sz="2400" dirty="0" err="1" smtClean="0"/>
              <a:t>ActiveSheet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Step3-</a:t>
            </a:r>
            <a:r>
              <a:rPr lang="zh-TW" altLang="en-US" sz="2400" dirty="0" smtClean="0"/>
              <a:t>原本寫固定的範圍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就可以改成變數替代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變活的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235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UsedRange</a:t>
            </a:r>
            <a:r>
              <a:rPr lang="zh-TW" altLang="en-US" dirty="0" smtClean="0"/>
              <a:t>繪圖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2213640"/>
          </a:xfrm>
        </p:spPr>
        <p:txBody>
          <a:bodyPr/>
          <a:lstStyle/>
          <a:p>
            <a:r>
              <a:rPr lang="zh-TW" altLang="en-US" dirty="0" smtClean="0"/>
              <a:t>請建立一個巨集</a:t>
            </a:r>
            <a:r>
              <a:rPr lang="en-US" altLang="zh-TW" dirty="0" smtClean="0"/>
              <a:t>,</a:t>
            </a:r>
            <a:r>
              <a:rPr lang="zh-TW" altLang="en-US" dirty="0" smtClean="0"/>
              <a:t>複製剛剛的錄好程式碼並根據上頁</a:t>
            </a:r>
            <a:r>
              <a:rPr lang="en-US" altLang="zh-TW" dirty="0" smtClean="0"/>
              <a:t>sop</a:t>
            </a:r>
            <a:r>
              <a:rPr lang="zh-TW" altLang="en-US" dirty="0" smtClean="0"/>
              <a:t>把程式寫成活的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41" y="2611960"/>
            <a:ext cx="8640960" cy="1314450"/>
          </a:xfrm>
          <a:prstGeom prst="rect">
            <a:avLst/>
          </a:prstGeom>
        </p:spPr>
      </p:pic>
      <p:sp>
        <p:nvSpPr>
          <p:cNvPr id="7" name="向下箭號 6"/>
          <p:cNvSpPr/>
          <p:nvPr/>
        </p:nvSpPr>
        <p:spPr>
          <a:xfrm>
            <a:off x="3491880" y="4010380"/>
            <a:ext cx="864096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511" y="4826392"/>
            <a:ext cx="8136904" cy="180984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526521" y="417423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請</a:t>
            </a:r>
            <a:r>
              <a:rPr lang="zh-TW" altLang="en-US" dirty="0" smtClean="0">
                <a:solidFill>
                  <a:srgbClr val="FF0000"/>
                </a:solidFill>
              </a:rPr>
              <a:t>改寫如下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93867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_0510">
  <a:themeElements>
    <a:clrScheme name="Radar_am_25 11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99CCFF"/>
      </a:hlink>
      <a:folHlink>
        <a:srgbClr val="FFFF99"/>
      </a:folHlink>
    </a:clrScheme>
    <a:fontScheme name="Radar_am_2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ar_am_2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ar_am_2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ar_am_2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ar_am_2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ar_am_2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ar_am_2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ar_am_2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ar_am_2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ar_am_2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ar_am_2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ar_am_2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ar_am_2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10779</TotalTime>
  <Words>1028</Words>
  <Application>Microsoft Office PowerPoint</Application>
  <PresentationFormat>如螢幕大小 (4:3)</PresentationFormat>
  <Paragraphs>151</Paragraphs>
  <Slides>25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2" baseType="lpstr">
      <vt:lpstr>굴림</vt:lpstr>
      <vt:lpstr>微軟正黑體</vt:lpstr>
      <vt:lpstr>新細明體</vt:lpstr>
      <vt:lpstr>Arial</vt:lpstr>
      <vt:lpstr>Calibri</vt:lpstr>
      <vt:lpstr>Wingdings</vt:lpstr>
      <vt:lpstr>Network_0510</vt:lpstr>
      <vt:lpstr>VBA 洪鈺欣 YuHsin Hung 5/1/2022</vt:lpstr>
      <vt:lpstr>PowerPoint 簡報</vt:lpstr>
      <vt:lpstr>PowerPoint 簡報</vt:lpstr>
      <vt:lpstr>請打開多工作表繪圖巨集檔</vt:lpstr>
      <vt:lpstr>PowerPoint 簡報</vt:lpstr>
      <vt:lpstr>PowerPoint 簡報</vt:lpstr>
      <vt:lpstr>PowerPoint 簡報</vt:lpstr>
      <vt:lpstr>UsedRange繪圖</vt:lpstr>
      <vt:lpstr>UsedRange繪圖</vt:lpstr>
      <vt:lpstr>UsedRange繪圖</vt:lpstr>
      <vt:lpstr>PowerPoint 簡報</vt:lpstr>
      <vt:lpstr>使用者自選圖型-請建立巨集</vt:lpstr>
      <vt:lpstr>新增表單</vt:lpstr>
      <vt:lpstr>新增表單</vt:lpstr>
      <vt:lpstr>新增表單</vt:lpstr>
      <vt:lpstr>客製表繪圖-學生練習</vt:lpstr>
      <vt:lpstr>客製表繪圖-學生練習</vt:lpstr>
      <vt:lpstr>課堂練習</vt:lpstr>
      <vt:lpstr>字串處理-加入空白</vt:lpstr>
      <vt:lpstr>字串處理-加入空白</vt:lpstr>
      <vt:lpstr>字串處理-刪除空白</vt:lpstr>
      <vt:lpstr>字串處理-刪除空白</vt:lpstr>
      <vt:lpstr>字串處理-刪除空白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Implementation of IoT for Cloud System in Industries-Educational IoT Case</dc:title>
  <dc:creator>yuhsinhung</dc:creator>
  <cp:lastModifiedBy>USER</cp:lastModifiedBy>
  <cp:revision>494</cp:revision>
  <dcterms:created xsi:type="dcterms:W3CDTF">2017-04-18T13:06:03Z</dcterms:created>
  <dcterms:modified xsi:type="dcterms:W3CDTF">2022-05-01T11:21:12Z</dcterms:modified>
</cp:coreProperties>
</file>