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90" d="100"/>
          <a:sy n="90" d="100"/>
        </p:scale>
        <p:origin x="-1253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2515561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smtClean="0"/>
              <a:t>ДИПЛОМНА РАБОТА</a:t>
            </a:r>
            <a:br>
              <a:rPr lang="bg-BG" dirty="0" smtClean="0"/>
            </a:br>
            <a:r>
              <a:rPr lang="bg-BG" dirty="0" smtClean="0"/>
              <a:t>„</a:t>
            </a:r>
            <a:r>
              <a:rPr lang="bg-BG" sz="3600" dirty="0">
                <a:effectLst/>
              </a:rPr>
              <a:t>Електрозадвижване на холономни мобилни платформи с всепосочни </a:t>
            </a:r>
            <a:r>
              <a:rPr lang="bg-BG" sz="3600" dirty="0" smtClean="0">
                <a:effectLst/>
              </a:rPr>
              <a:t>колела</a:t>
            </a:r>
            <a:r>
              <a:rPr lang="bg-BG" sz="3600" dirty="0" smtClean="0"/>
              <a:t>“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679632"/>
            <a:ext cx="7772400" cy="1199704"/>
          </a:xfrm>
        </p:spPr>
        <p:txBody>
          <a:bodyPr/>
          <a:lstStyle/>
          <a:p>
            <a:r>
              <a:rPr lang="bg-BG" dirty="0" smtClean="0"/>
              <a:t>Дипломант: инж. Венцислав Начев</a:t>
            </a:r>
          </a:p>
          <a:p>
            <a:r>
              <a:rPr lang="bg-BG" dirty="0" smtClean="0"/>
              <a:t>Научен ръководител: проф. Георги Павлов 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-76200"/>
            <a:ext cx="7772400" cy="1600200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1800" u="sng" dirty="0"/>
              <a:t>ВИСШЕ ТРАНСПОРТНО УЧИЛИЩЕ “ТОДОР КАБЛЕШКОВ“ - СОФИЯ</a:t>
            </a:r>
          </a:p>
          <a:p>
            <a:pPr algn="ctr"/>
            <a:r>
              <a:rPr lang="ru-RU" sz="1800" u="sng" dirty="0"/>
              <a:t>Факултет “Комуникации и електрообзавеждане в транспорта“</a:t>
            </a:r>
          </a:p>
          <a:p>
            <a:pPr algn="ctr"/>
            <a:r>
              <a:rPr lang="ru-RU" sz="1800" u="sng" dirty="0"/>
              <a:t>Катедра “Електроснабдяване и електрообзавеждане на транспорта“</a:t>
            </a:r>
          </a:p>
        </p:txBody>
      </p:sp>
    </p:spTree>
    <p:extLst>
      <p:ext uri="{BB962C8B-B14F-4D97-AF65-F5344CB8AC3E}">
        <p14:creationId xmlns:p14="http://schemas.microsoft.com/office/powerpoint/2010/main" val="20526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3531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12</a:t>
            </a:r>
            <a:r>
              <a:rPr lang="en-GB" dirty="0" smtClean="0"/>
              <a:t>V DC</a:t>
            </a:r>
            <a:r>
              <a:rPr lang="bg-BG" dirty="0" smtClean="0"/>
              <a:t> електромотор;</a:t>
            </a:r>
          </a:p>
          <a:p>
            <a:r>
              <a:rPr lang="bg-BG" dirty="0" smtClean="0"/>
              <a:t>Управление с ШИМ от конторлер </a:t>
            </a:r>
            <a:r>
              <a:rPr lang="en-GB" dirty="0" err="1" smtClean="0"/>
              <a:t>Arduino</a:t>
            </a:r>
            <a:r>
              <a:rPr lang="en-GB" dirty="0" smtClean="0"/>
              <a:t> Mega</a:t>
            </a:r>
            <a:r>
              <a:rPr lang="bg-BG" dirty="0" smtClean="0"/>
              <a:t>;</a:t>
            </a:r>
          </a:p>
          <a:p>
            <a:r>
              <a:rPr lang="bg-BG" dirty="0" smtClean="0"/>
              <a:t>Интегрален драйвер </a:t>
            </a:r>
            <a:r>
              <a:rPr lang="en-GB" dirty="0" smtClean="0"/>
              <a:t>L298N</a:t>
            </a:r>
            <a:r>
              <a:rPr lang="bg-BG" dirty="0" smtClean="0"/>
              <a:t>;</a:t>
            </a:r>
            <a:endParaRPr lang="en-GB" dirty="0" smtClean="0"/>
          </a:p>
          <a:p>
            <a:r>
              <a:rPr lang="en-GB" dirty="0" smtClean="0"/>
              <a:t>PID </a:t>
            </a:r>
            <a:r>
              <a:rPr lang="bg-BG" dirty="0" smtClean="0"/>
              <a:t>регулатор;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Електрозадвижване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617976"/>
            <a:ext cx="5486400" cy="2930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038600"/>
            <a:ext cx="310815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Електрическа схема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91600" cy="548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3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bg-BG" dirty="0" smtClean="0"/>
              <a:t>Без обратна връзка:</a:t>
            </a:r>
          </a:p>
          <a:p>
            <a:pPr marL="109728" indent="0">
              <a:buNone/>
            </a:pPr>
            <a:endParaRPr lang="bg-BG" dirty="0"/>
          </a:p>
          <a:p>
            <a:pPr marL="109728" indent="0">
              <a:buNone/>
            </a:pPr>
            <a:endParaRPr lang="bg-BG" dirty="0" smtClean="0"/>
          </a:p>
          <a:p>
            <a:pPr marL="109728" indent="0">
              <a:buNone/>
            </a:pPr>
            <a:endParaRPr lang="bg-BG" dirty="0" smtClean="0"/>
          </a:p>
          <a:p>
            <a:pPr marL="109728" indent="0">
              <a:buNone/>
            </a:pPr>
            <a:endParaRPr lang="bg-BG" dirty="0" smtClean="0"/>
          </a:p>
          <a:p>
            <a:r>
              <a:rPr lang="bg-BG" dirty="0" smtClean="0"/>
              <a:t>С обратна връзка: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Управление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15668"/>
            <a:ext cx="5607685" cy="15895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038600"/>
            <a:ext cx="553148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Разработен на програмния език </a:t>
            </a:r>
            <a:r>
              <a:rPr lang="en-GB" dirty="0" smtClean="0"/>
              <a:t>C#;</a:t>
            </a:r>
            <a:endParaRPr lang="bg-BG" dirty="0" smtClean="0"/>
          </a:p>
          <a:p>
            <a:pPr algn="just"/>
            <a:r>
              <a:rPr lang="bg-BG" dirty="0" smtClean="0"/>
              <a:t>Среда за разработка – </a:t>
            </a:r>
            <a:r>
              <a:rPr lang="en-GB" dirty="0" smtClean="0"/>
              <a:t>Visual Studio;</a:t>
            </a:r>
          </a:p>
          <a:p>
            <a:pPr algn="just"/>
            <a:r>
              <a:rPr lang="bg-BG" dirty="0" smtClean="0"/>
              <a:t>Технология: </a:t>
            </a:r>
            <a:r>
              <a:rPr lang="en-GB" dirty="0" smtClean="0"/>
              <a:t>Windows Forms.</a:t>
            </a:r>
            <a:endParaRPr lang="bg-BG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 за управление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71800"/>
            <a:ext cx="7328535" cy="3581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87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Създаване и изпитване на прототипна платформа с </a:t>
            </a:r>
            <a:r>
              <a:rPr lang="en-GB" dirty="0" smtClean="0"/>
              <a:t>BLDC </a:t>
            </a:r>
            <a:r>
              <a:rPr lang="bg-BG" dirty="0" smtClean="0"/>
              <a:t>електродвигатели;</a:t>
            </a:r>
          </a:p>
          <a:p>
            <a:pPr algn="just"/>
            <a:r>
              <a:rPr lang="bg-BG" dirty="0"/>
              <a:t>Създаване </a:t>
            </a:r>
            <a:r>
              <a:rPr lang="bg-BG" dirty="0" smtClean="0"/>
              <a:t>и изпитване на прототипна платформа с асинхронно електрозадвижване с честотно управление;</a:t>
            </a:r>
          </a:p>
          <a:p>
            <a:pPr algn="just"/>
            <a:r>
              <a:rPr lang="bg-BG" dirty="0" smtClean="0"/>
              <a:t>Проектиране на голяма мобилна платформа с индустриално приложение;</a:t>
            </a:r>
          </a:p>
          <a:p>
            <a:pPr algn="just"/>
            <a:r>
              <a:rPr lang="bg-BG" dirty="0" smtClean="0"/>
              <a:t>Изпитване на нови алгоритми за управление.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5029200"/>
            <a:ext cx="1788252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6000" dirty="0" smtClean="0"/>
              <a:t>БЛАГОДАРЯ ЗА ВНИМАНИЕТО</a:t>
            </a:r>
            <a:endParaRPr lang="en-GB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6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Холономни мобилни платформи</a:t>
            </a:r>
          </a:p>
          <a:p>
            <a:r>
              <a:rPr lang="bg-BG" dirty="0" smtClean="0"/>
              <a:t>Всепосочни колела – Меканум и Омни</a:t>
            </a:r>
          </a:p>
          <a:p>
            <a:r>
              <a:rPr lang="bg-BG" dirty="0" smtClean="0"/>
              <a:t>Приложения на холономните мобилни платформи</a:t>
            </a:r>
          </a:p>
          <a:p>
            <a:r>
              <a:rPr lang="bg-BG" dirty="0" smtClean="0"/>
              <a:t>Разработен прототип</a:t>
            </a:r>
          </a:p>
          <a:p>
            <a:r>
              <a:rPr lang="bg-BG" dirty="0" smtClean="0"/>
              <a:t>Електрическа схема</a:t>
            </a:r>
          </a:p>
          <a:p>
            <a:r>
              <a:rPr lang="bg-BG" dirty="0" smtClean="0"/>
              <a:t>Софтуер за управление</a:t>
            </a:r>
          </a:p>
          <a:p>
            <a:r>
              <a:rPr lang="bg-BG" dirty="0" smtClean="0"/>
              <a:t>Бъдещо развитие</a:t>
            </a:r>
          </a:p>
          <a:p>
            <a:endParaRPr lang="bg-BG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14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Холономен (</a:t>
            </a:r>
            <a:r>
              <a:rPr lang="en-GB" sz="2400" i="1" dirty="0" err="1" smtClean="0"/>
              <a:t>Holonomic</a:t>
            </a:r>
            <a:r>
              <a:rPr lang="en-GB" sz="2400" dirty="0" smtClean="0"/>
              <a:t>) – </a:t>
            </a:r>
            <a:r>
              <a:rPr lang="bg-BG" sz="2400" dirty="0" smtClean="0"/>
              <a:t>от гръцки  - </a:t>
            </a:r>
            <a:r>
              <a:rPr lang="en-GB" sz="2400" dirty="0" err="1" smtClean="0"/>
              <a:t>ὅλος</a:t>
            </a:r>
            <a:r>
              <a:rPr lang="bg-BG" sz="2400" dirty="0" smtClean="0"/>
              <a:t> – означава цял;</a:t>
            </a:r>
          </a:p>
          <a:p>
            <a:pPr algn="just"/>
            <a:r>
              <a:rPr lang="bg-BG" sz="2400" dirty="0" smtClean="0"/>
              <a:t>По отношение на роботиката – холомномна система е такава, в която могат да се управляват всички степени на свобода.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Холономни мобилни </a:t>
            </a:r>
            <a:r>
              <a:rPr lang="bg-BG" dirty="0" smtClean="0"/>
              <a:t>платформи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3352800"/>
            <a:ext cx="3392493" cy="32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Разработено от шведския инженер </a:t>
            </a:r>
            <a:r>
              <a:rPr lang="en-GB" dirty="0"/>
              <a:t>Bengt </a:t>
            </a:r>
            <a:r>
              <a:rPr lang="en-GB" dirty="0" err="1"/>
              <a:t>Erland</a:t>
            </a:r>
            <a:r>
              <a:rPr lang="en-GB" dirty="0"/>
              <a:t> </a:t>
            </a:r>
            <a:r>
              <a:rPr lang="en-GB" dirty="0" err="1" smtClean="0"/>
              <a:t>Ilon</a:t>
            </a:r>
            <a:r>
              <a:rPr lang="bg-BG" dirty="0" smtClean="0"/>
              <a:t> във фирмата </a:t>
            </a:r>
            <a:r>
              <a:rPr lang="en-GB" dirty="0" err="1" smtClean="0"/>
              <a:t>Mecanum</a:t>
            </a:r>
            <a:r>
              <a:rPr lang="en-GB" dirty="0" smtClean="0"/>
              <a:t> A.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Меканум колела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5166995" cy="3352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624137"/>
            <a:ext cx="317708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8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62000"/>
            <a:ext cx="7772400" cy="60626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144"/>
            <a:ext cx="8229600" cy="107594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Меканум</a:t>
            </a:r>
            <a:r>
              <a:rPr lang="en-GB" dirty="0" smtClean="0"/>
              <a:t> </a:t>
            </a:r>
            <a:r>
              <a:rPr lang="bg-BG" dirty="0" smtClean="0"/>
              <a:t>платформа - движения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9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64845" y="1371600"/>
                <a:ext cx="8229600" cy="51480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bg-BG" i="1" dirty="0" smtClean="0"/>
              </a:p>
              <a:p>
                <a:pPr marL="109728" indent="0">
                  <a:buNone/>
                </a:pPr>
                <a:endParaRPr lang="bg-BG" i="1" dirty="0"/>
              </a:p>
              <a:p>
                <a:pPr marL="109728" indent="0">
                  <a:buNone/>
                </a:pPr>
                <a:endParaRPr lang="bg-BG" i="1" dirty="0" smtClean="0"/>
              </a:p>
              <a:p>
                <a:pPr marL="109728" indent="0">
                  <a:buNone/>
                </a:pPr>
                <a:endParaRPr lang="bg-BG" i="1" dirty="0"/>
              </a:p>
              <a:p>
                <a:pPr marL="109728" indent="0">
                  <a:buNone/>
                </a:pPr>
                <a:endParaRPr lang="bg-BG" i="1" dirty="0" smtClean="0"/>
              </a:p>
              <a:p>
                <a:pPr marL="109728" indent="0">
                  <a:buNone/>
                </a:pPr>
                <a:endParaRPr lang="bg-BG" i="1" dirty="0"/>
              </a:p>
              <a:p>
                <a:pPr marL="109728" indent="0">
                  <a:buNone/>
                </a:pPr>
                <a:endParaRPr lang="bg-BG" i="1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bg-BG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bg-BG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bg-BG" i="1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bg-BG" i="1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bg-BG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845" y="1371600"/>
                <a:ext cx="8229600" cy="51480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Меканум платформа - кинематика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19200"/>
            <a:ext cx="559689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6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14807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endParaRPr lang="bg-BG" sz="2000" i="1" dirty="0" smtClean="0"/>
              </a:p>
              <a:p>
                <a:pPr marL="109728" indent="0">
                  <a:buNone/>
                </a:pPr>
                <a:endParaRPr lang="bg-BG" sz="2000" i="1" dirty="0"/>
              </a:p>
              <a:p>
                <a:pPr marL="109728" indent="0">
                  <a:buNone/>
                </a:pPr>
                <a:endParaRPr lang="bg-BG" sz="2000" i="1" dirty="0" smtClean="0"/>
              </a:p>
              <a:p>
                <a:pPr marL="109728" indent="0">
                  <a:buNone/>
                </a:pPr>
                <a:endParaRPr lang="bg-BG" sz="2000" i="1" dirty="0"/>
              </a:p>
              <a:p>
                <a:pPr marL="109728" indent="0">
                  <a:buNone/>
                </a:pPr>
                <a:endParaRPr lang="bg-BG" sz="2000" i="1" dirty="0" smtClean="0"/>
              </a:p>
              <a:p>
                <a:pPr marL="109728" indent="0">
                  <a:buNone/>
                </a:pPr>
                <a:endParaRPr lang="bg-BG" sz="2000" i="1" dirty="0"/>
              </a:p>
              <a:p>
                <a:pPr marL="109728" indent="0">
                  <a:buNone/>
                </a:pPr>
                <a:endParaRPr lang="bg-BG" sz="2000" i="1" dirty="0" smtClean="0"/>
              </a:p>
              <a:p>
                <a:pPr marL="109728" indent="0">
                  <a:buNone/>
                </a:pPr>
                <a:endParaRPr lang="bg-BG" sz="2000" i="1" dirty="0"/>
              </a:p>
              <a:p>
                <a:pPr marL="109728" indent="0">
                  <a:buNone/>
                </a:pPr>
                <a:endParaRPr lang="bg-BG" sz="2000" i="1" dirty="0" smtClean="0"/>
              </a:p>
              <a:p>
                <a:pPr marL="109728" indent="0">
                  <a:buNone/>
                </a:pPr>
                <a:endParaRPr lang="bg-BG" sz="2000" i="1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𝛾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i="1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bg-BG" sz="20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bg-BG" sz="20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bg-BG" sz="200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bg-BG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bg-BG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bg-BG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+ 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bg-BG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bg-BG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14807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Омни колела</a:t>
            </a:r>
            <a:r>
              <a:rPr lang="en-GB" dirty="0" smtClean="0"/>
              <a:t> - </a:t>
            </a:r>
            <a:r>
              <a:rPr lang="en-GB" sz="4400" i="1" dirty="0"/>
              <a:t>Omnidirectional wheels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2057400"/>
            <a:ext cx="2256155" cy="2209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4500"/>
            <a:ext cx="378333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Автономни складове</a:t>
            </a:r>
          </a:p>
          <a:p>
            <a:r>
              <a:rPr lang="bg-BG" dirty="0" smtClean="0"/>
              <a:t>Вътрешнозаводски </a:t>
            </a:r>
          </a:p>
          <a:p>
            <a:pPr marL="109728" indent="0">
              <a:buNone/>
            </a:pPr>
            <a:r>
              <a:rPr lang="bg-BG" dirty="0" smtClean="0"/>
              <a:t>      транспорт</a:t>
            </a:r>
          </a:p>
          <a:p>
            <a:r>
              <a:rPr lang="bg-BG" dirty="0" smtClean="0"/>
              <a:t>Инвалидни колички</a:t>
            </a:r>
          </a:p>
          <a:p>
            <a:r>
              <a:rPr lang="bg-BG" dirty="0" smtClean="0"/>
              <a:t>Военни приложения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Приложения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143000"/>
            <a:ext cx="3905250" cy="25536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14800"/>
            <a:ext cx="4572000" cy="25146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99560"/>
            <a:ext cx="240487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Разработена платформа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7213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</TotalTime>
  <Words>452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ДИПЛОМНА РАБОТА „Електрозадвижване на холономни мобилни платформи с всепосочни колела“</vt:lpstr>
      <vt:lpstr>Съдържание</vt:lpstr>
      <vt:lpstr>Холономни мобилни платформи</vt:lpstr>
      <vt:lpstr>Меканум колела</vt:lpstr>
      <vt:lpstr>Меканум платформа - движения</vt:lpstr>
      <vt:lpstr>Меканум платформа - кинематика</vt:lpstr>
      <vt:lpstr>Омни колела - Omnidirectional wheels</vt:lpstr>
      <vt:lpstr>Приложения</vt:lpstr>
      <vt:lpstr>Разработена платформа</vt:lpstr>
      <vt:lpstr>Блокова схема</vt:lpstr>
      <vt:lpstr>Електрозадвижване</vt:lpstr>
      <vt:lpstr>Електрическа схема</vt:lpstr>
      <vt:lpstr>Управление</vt:lpstr>
      <vt:lpstr>Софтуер за управление</vt:lpstr>
      <vt:lpstr>Бъдещо развитие</vt:lpstr>
      <vt:lpstr>БЛАГОДАРЯ ЗА ВНИМАНИЕТО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 „Електрозадвижване на холономни мобилни платформи с всепосочни колела “</dc:title>
  <dc:creator>vnachev</dc:creator>
  <cp:lastModifiedBy>vnachev</cp:lastModifiedBy>
  <cp:revision>19</cp:revision>
  <dcterms:created xsi:type="dcterms:W3CDTF">2006-08-16T00:00:00Z</dcterms:created>
  <dcterms:modified xsi:type="dcterms:W3CDTF">2021-04-01T10:19:42Z</dcterms:modified>
</cp:coreProperties>
</file>