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70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46F890A9-2807-4EBB-B81D-B2AA78EC7F39}" styleName="Estilo Escuro 2 - Ênfase 5/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D51F9-9306-4D03-8E73-20665020D7FD}" type="datetimeFigureOut">
              <a:rPr lang="pt-BR" smtClean="0"/>
              <a:t>28/06/2018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518A5-5108-4D82-8580-98A404BA5A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5976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3347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1711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8146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9615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6728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9353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5102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9994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CC6E35-E5B4-43D9-8A3A-2DD6C547F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32F235-84CB-461D-9D95-327807F7C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247D26-8E69-4BCD-B452-F0CF6237A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3862-9D9E-436B-AB06-0A47B327448E}" type="datetimeFigureOut">
              <a:rPr lang="pt-BR" smtClean="0"/>
              <a:t>28/06/2018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06AA39-8AAB-4BFC-AFAF-A644968EC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8BCCB1-01DF-4275-A762-601765B7A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5D236-019D-4994-BE0E-C7EE5A5DBA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0523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650033-BC05-4C77-8272-0E92C3481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0CED10A-E65D-4966-ABF0-57BA3C6CF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75B771-F62E-4325-AE94-BE6E3247F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3862-9D9E-436B-AB06-0A47B327448E}" type="datetimeFigureOut">
              <a:rPr lang="pt-BR" smtClean="0"/>
              <a:t>28/06/2018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B138A1-02F2-4368-AF7E-38D5D5A89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73A628-E7A9-4624-A473-682BC81E9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5D236-019D-4994-BE0E-C7EE5A5DBA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753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3F19CAC-CF86-40AE-89C1-235FF45CB0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18B9495-83E9-4046-9A93-67FE0C665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C2A6D8-DCD9-42BF-9DF6-0C00BB15E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3862-9D9E-436B-AB06-0A47B327448E}" type="datetimeFigureOut">
              <a:rPr lang="pt-BR" smtClean="0"/>
              <a:t>28/06/2018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546D40-721E-4CD9-BA39-A4B1F8A23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8AB3D3-B6C0-4377-8EC7-F2F2375B4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5D236-019D-4994-BE0E-C7EE5A5DBA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7751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083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5D7085-5FE1-4C54-99F1-A98855590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1C8D84-A488-41FD-9975-82579F635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510DBE-9127-45A4-9E4F-47F23DB5C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3862-9D9E-436B-AB06-0A47B327448E}" type="datetimeFigureOut">
              <a:rPr lang="pt-BR" smtClean="0"/>
              <a:t>28/06/2018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978D4F-50E0-4587-AF25-D97C890A7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4845CA-8580-4307-90B5-2AADB8277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5D236-019D-4994-BE0E-C7EE5A5DBA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8622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6739EB-CE74-4D00-91A0-7F8FEBB5B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BF4A74-8B27-405C-B8D0-138F30F9D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FD12D8-8298-464A-9D8E-05E783320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3862-9D9E-436B-AB06-0A47B327448E}" type="datetimeFigureOut">
              <a:rPr lang="pt-BR" smtClean="0"/>
              <a:t>28/06/2018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734E29-6DC7-4F22-BEEB-735146673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5DC3A0-ECB4-4841-9962-C2E83C332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5D236-019D-4994-BE0E-C7EE5A5DBA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9208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C974FA-249E-4483-B2C1-9E2C47FE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475DCB-6FDB-4805-9862-204670C72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B7BD7E-9BA8-43D7-8A68-3F6E005EC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6D1B38-9D12-49B4-A4DE-842FB1A70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3862-9D9E-436B-AB06-0A47B327448E}" type="datetimeFigureOut">
              <a:rPr lang="pt-BR" smtClean="0"/>
              <a:t>28/06/2018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E847360-3104-4FC7-9592-3C09A1429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6F3912-3101-4FA9-8BD0-61CEDB734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5D236-019D-4994-BE0E-C7EE5A5DBA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9589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F9009E-6AD3-499A-8752-4815C0500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DAF23E-E9CF-4A8E-B93D-534C7957B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33F382E-9827-4FDF-ABA3-207226DA3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2794923-ABC9-43D8-9FC2-F264F7FDF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F21AD3C-533F-4702-8BA8-E52BA4F70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12249CD-8FD8-40B0-8158-B207179C7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3862-9D9E-436B-AB06-0A47B327448E}" type="datetimeFigureOut">
              <a:rPr lang="pt-BR" smtClean="0"/>
              <a:t>28/06/2018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0E1C134-DB56-42D4-B13D-BE2480CC3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71A6950-7346-4B8C-8B25-75718ECF2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5D236-019D-4994-BE0E-C7EE5A5DBA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9100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D57806-ED75-4834-A939-BF1C64956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0CF2667-6E07-4709-929E-6277E9D9B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3862-9D9E-436B-AB06-0A47B327448E}" type="datetimeFigureOut">
              <a:rPr lang="pt-BR" smtClean="0"/>
              <a:t>28/06/2018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DC3A0DA-6C72-4C38-9F4E-45152A98F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F4068D8-A845-4225-956F-07F431056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5D236-019D-4994-BE0E-C7EE5A5DBA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7168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F8D8E54-17CE-4085-9E6D-1F7E7EA4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3862-9D9E-436B-AB06-0A47B327448E}" type="datetimeFigureOut">
              <a:rPr lang="pt-BR" smtClean="0"/>
              <a:t>28/06/2018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254F634-0CBE-431F-AEE3-D2A73B712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CA1E412-BC21-4919-BE0F-B1A61E4D9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5D236-019D-4994-BE0E-C7EE5A5DBA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7964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84A640-A019-49E7-8111-486B6209A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73ED5C-0B2C-4381-A8F3-0A1942E13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0958D2-40E0-40A8-B543-E1B799B51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BE24D6-FCCF-44E6-915F-59898B369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3862-9D9E-436B-AB06-0A47B327448E}" type="datetimeFigureOut">
              <a:rPr lang="pt-BR" smtClean="0"/>
              <a:t>28/06/2018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BA7FCD-FBD5-4044-ABCB-8621F58D2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5F19D34-8984-4CB1-BC36-E878C2049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5D236-019D-4994-BE0E-C7EE5A5DBA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5745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C3472-D79A-4368-8C34-A2085CEB3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482A623-9BDC-4716-8703-512B2C9239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8EF542-0C33-427C-8513-B1C24524B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A90895-2FCE-4221-8BD1-90AEC3777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3862-9D9E-436B-AB06-0A47B327448E}" type="datetimeFigureOut">
              <a:rPr lang="pt-BR" smtClean="0"/>
              <a:t>28/06/2018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7D76E7-3D19-42A4-A14C-06383740A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4F4FDBD-929E-4C49-BC91-B43B36A03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5D236-019D-4994-BE0E-C7EE5A5DBA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7486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F72C2BA-6320-46D4-A257-CCE14A06E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82644F-A715-4452-962A-B65C7D777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72CA2F-D38C-4DBC-A0F8-05ED090C0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63862-9D9E-436B-AB06-0A47B327448E}" type="datetimeFigureOut">
              <a:rPr lang="pt-BR" smtClean="0"/>
              <a:t>28/06/2018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55FD4A-154A-4809-946A-17D0F2763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6A33B2-992D-45F1-8C65-1B6D5BA440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5D236-019D-4994-BE0E-C7EE5A5DBA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499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E20149D7-DA53-4851-A011-4AFA1B356F45}"/>
              </a:ext>
            </a:extLst>
          </p:cNvPr>
          <p:cNvSpPr/>
          <p:nvPr/>
        </p:nvSpPr>
        <p:spPr>
          <a:xfrm>
            <a:off x="278233" y="2044005"/>
            <a:ext cx="1163553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solidFill>
                  <a:srgbClr val="000000"/>
                </a:solidFill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MINICURSO</a:t>
            </a:r>
            <a:endParaRPr lang="pt-BR" sz="4400" b="1" dirty="0">
              <a:solidFill>
                <a:srgbClr val="000000"/>
              </a:solidFill>
              <a:latin typeface="Calibri Light" panose="020F0302020204030204" pitchFamily="34" charset="0"/>
              <a:ea typeface="Times New Roman"/>
              <a:cs typeface="Calibri Light" panose="020F0302020204030204" pitchFamily="34" charset="0"/>
              <a:sym typeface="Times New Roman"/>
            </a:endParaRPr>
          </a:p>
          <a:p>
            <a:pPr algn="ctr"/>
            <a:r>
              <a:rPr lang="pt-BR" sz="4400" dirty="0">
                <a:solidFill>
                  <a:srgbClr val="000000"/>
                </a:solidFill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Primeiros Passos com Node.js</a:t>
            </a:r>
            <a:endParaRPr lang="pt-BR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Shape 60">
            <a:extLst>
              <a:ext uri="{FF2B5EF4-FFF2-40B4-BE49-F238E27FC236}">
                <a16:creationId xmlns:a16="http://schemas.microsoft.com/office/drawing/2014/main" id="{50C09148-0C0F-4249-8F46-306F2A4B3E8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78233" y="4331791"/>
            <a:ext cx="11635530" cy="1670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2800" b="1" dirty="0">
                <a:solidFill>
                  <a:srgbClr val="000000"/>
                </a:solidFill>
                <a:latin typeface="+mj-lt"/>
                <a:ea typeface="Times New Roman"/>
                <a:cs typeface="Times New Roman"/>
                <a:sym typeface="Times New Roman"/>
              </a:rPr>
              <a:t>INSTRUTOR</a:t>
            </a:r>
          </a:p>
          <a:p>
            <a:pPr lvl="0">
              <a:spcBef>
                <a:spcPts val="0"/>
              </a:spcBef>
              <a:buNone/>
            </a:pPr>
            <a:r>
              <a:rPr lang="pt-BR" sz="2800" dirty="0">
                <a:solidFill>
                  <a:srgbClr val="000000"/>
                </a:solidFill>
                <a:latin typeface="+mj-lt"/>
                <a:ea typeface="Times New Roman"/>
                <a:cs typeface="Times New Roman"/>
                <a:sym typeface="Times New Roman"/>
              </a:rPr>
              <a:t>Vitor Bruno de Oliveira Barth</a:t>
            </a:r>
          </a:p>
          <a:p>
            <a:pPr lvl="0">
              <a:spcBef>
                <a:spcPts val="0"/>
              </a:spcBef>
              <a:buNone/>
            </a:pPr>
            <a:br>
              <a:rPr lang="pt-BR" sz="2800" dirty="0">
                <a:solidFill>
                  <a:srgbClr val="000000"/>
                </a:solidFill>
                <a:latin typeface="+mj-lt"/>
                <a:ea typeface="Times New Roman"/>
                <a:cs typeface="Times New Roman"/>
                <a:sym typeface="Times New Roman"/>
              </a:rPr>
            </a:br>
            <a:r>
              <a:rPr lang="pt-BR" sz="2800" b="1" dirty="0">
                <a:solidFill>
                  <a:srgbClr val="000000"/>
                </a:solidFill>
                <a:latin typeface="+mj-lt"/>
                <a:ea typeface="Times New Roman"/>
                <a:cs typeface="Times New Roman"/>
                <a:sym typeface="Times New Roman"/>
              </a:rPr>
              <a:t>PROFESSOR</a:t>
            </a:r>
            <a:br>
              <a:rPr lang="pt-BR" sz="2800" dirty="0">
                <a:solidFill>
                  <a:srgbClr val="000000"/>
                </a:solidFill>
                <a:latin typeface="+mj-lt"/>
                <a:ea typeface="Times New Roman"/>
                <a:cs typeface="Times New Roman"/>
                <a:sym typeface="Times New Roman"/>
              </a:rPr>
            </a:br>
            <a:r>
              <a:rPr lang="pt-BR" sz="2800" dirty="0">
                <a:solidFill>
                  <a:srgbClr val="000000"/>
                </a:solidFill>
                <a:latin typeface="+mj-lt"/>
                <a:ea typeface="Times New Roman"/>
                <a:cs typeface="Times New Roman"/>
                <a:sym typeface="Times New Roman"/>
              </a:rPr>
              <a:t>João Paulo </a:t>
            </a:r>
            <a:r>
              <a:rPr lang="pt-BR" sz="2800" dirty="0" err="1">
                <a:solidFill>
                  <a:srgbClr val="000000"/>
                </a:solidFill>
                <a:latin typeface="+mj-lt"/>
                <a:ea typeface="Times New Roman"/>
                <a:cs typeface="Times New Roman"/>
                <a:sym typeface="Times New Roman"/>
              </a:rPr>
              <a:t>Preti</a:t>
            </a:r>
            <a:endParaRPr lang="pt-BR" sz="2800" dirty="0">
              <a:solidFill>
                <a:srgbClr val="000000"/>
              </a:solidFill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8945E22-C310-4537-847B-C45D338A6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48" y="560532"/>
            <a:ext cx="3543300" cy="85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38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pt-B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Assincronicidade em JavaScript</a:t>
            </a:r>
          </a:p>
        </p:txBody>
      </p:sp>
      <p:pic>
        <p:nvPicPr>
          <p:cNvPr id="243" name="Shape 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4851" y="1663800"/>
            <a:ext cx="6464300" cy="452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4" name="Shape 244"/>
          <p:cNvCxnSpPr/>
          <p:nvPr/>
        </p:nvCxnSpPr>
        <p:spPr>
          <a:xfrm>
            <a:off x="4983367" y="2171233"/>
            <a:ext cx="9600" cy="143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45" name="Shape 245"/>
          <p:cNvSpPr txBox="1"/>
          <p:nvPr/>
        </p:nvSpPr>
        <p:spPr>
          <a:xfrm>
            <a:off x="5039933" y="2570633"/>
            <a:ext cx="6208000" cy="6332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Autofit/>
          </a:bodyPr>
          <a:lstStyle/>
          <a:p>
            <a:r>
              <a:rPr lang="pt-BR" sz="2400"/>
              <a:t>Demorou muito para responder</a:t>
            </a:r>
          </a:p>
        </p:txBody>
      </p:sp>
      <p:sp>
        <p:nvSpPr>
          <p:cNvPr id="246" name="Shape 246"/>
          <p:cNvSpPr/>
          <p:nvPr/>
        </p:nvSpPr>
        <p:spPr>
          <a:xfrm>
            <a:off x="4088434" y="1907467"/>
            <a:ext cx="527564" cy="3834100"/>
          </a:xfrm>
          <a:custGeom>
            <a:avLst/>
            <a:gdLst/>
            <a:ahLst/>
            <a:cxnLst/>
            <a:rect l="0" t="0" r="0" b="0"/>
            <a:pathLst>
              <a:path w="24075" h="115023" extrusionOk="0">
                <a:moveTo>
                  <a:pt x="24075" y="0"/>
                </a:moveTo>
                <a:cubicBezTo>
                  <a:pt x="20071" y="9985"/>
                  <a:pt x="476" y="40743"/>
                  <a:pt x="53" y="59914"/>
                </a:cubicBezTo>
                <a:cubicBezTo>
                  <a:pt x="-370" y="79084"/>
                  <a:pt x="17952" y="105838"/>
                  <a:pt x="21532" y="115023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cxnSp>
        <p:nvCxnSpPr>
          <p:cNvPr id="247" name="Shape 247"/>
          <p:cNvCxnSpPr/>
          <p:nvPr/>
        </p:nvCxnSpPr>
        <p:spPr>
          <a:xfrm>
            <a:off x="4559433" y="5741567"/>
            <a:ext cx="198000" cy="2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48" name="Shape 248"/>
          <p:cNvSpPr txBox="1"/>
          <p:nvPr/>
        </p:nvSpPr>
        <p:spPr>
          <a:xfrm>
            <a:off x="415600" y="3507900"/>
            <a:ext cx="3583600" cy="6332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Autofit/>
          </a:bodyPr>
          <a:lstStyle/>
          <a:p>
            <a:pPr algn="r"/>
            <a:r>
              <a:rPr lang="pt-BR" sz="2400"/>
              <a:t>O programa não pode parar… Então siga em frente</a:t>
            </a:r>
          </a:p>
        </p:txBody>
      </p:sp>
      <p:cxnSp>
        <p:nvCxnSpPr>
          <p:cNvPr id="249" name="Shape 249"/>
          <p:cNvCxnSpPr/>
          <p:nvPr/>
        </p:nvCxnSpPr>
        <p:spPr>
          <a:xfrm>
            <a:off x="4983367" y="4141133"/>
            <a:ext cx="0" cy="33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0" name="Shape 250"/>
          <p:cNvCxnSpPr/>
          <p:nvPr/>
        </p:nvCxnSpPr>
        <p:spPr>
          <a:xfrm>
            <a:off x="5331900" y="4838300"/>
            <a:ext cx="2053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51" name="Shape 251"/>
          <p:cNvSpPr/>
          <p:nvPr/>
        </p:nvSpPr>
        <p:spPr>
          <a:xfrm>
            <a:off x="4983367" y="4480334"/>
            <a:ext cx="348533" cy="357967"/>
          </a:xfrm>
          <a:custGeom>
            <a:avLst/>
            <a:gdLst/>
            <a:ahLst/>
            <a:cxnLst/>
            <a:rect l="0" t="0" r="0" b="0"/>
            <a:pathLst>
              <a:path w="10456" h="10739" extrusionOk="0">
                <a:moveTo>
                  <a:pt x="0" y="0"/>
                </a:moveTo>
                <a:cubicBezTo>
                  <a:pt x="518" y="1271"/>
                  <a:pt x="1365" y="5840"/>
                  <a:pt x="3108" y="7630"/>
                </a:cubicBezTo>
                <a:cubicBezTo>
                  <a:pt x="4850" y="9419"/>
                  <a:pt x="9231" y="10220"/>
                  <a:pt x="10456" y="1073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252" name="Shape 252"/>
          <p:cNvSpPr txBox="1"/>
          <p:nvPr/>
        </p:nvSpPr>
        <p:spPr>
          <a:xfrm>
            <a:off x="7385500" y="4567600"/>
            <a:ext cx="4111200" cy="4472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Autofit/>
          </a:bodyPr>
          <a:lstStyle/>
          <a:p>
            <a:r>
              <a:rPr lang="pt-BR" sz="2400"/>
              <a:t>Respondeu depois de 2 segundos</a:t>
            </a:r>
          </a:p>
        </p:txBody>
      </p:sp>
    </p:spTree>
    <p:extLst>
      <p:ext uri="{BB962C8B-B14F-4D97-AF65-F5344CB8AC3E}">
        <p14:creationId xmlns:p14="http://schemas.microsoft.com/office/powerpoint/2010/main" val="3982776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EB2349-197C-4971-A562-0AA6DDA92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Tratando Requisição GET e POST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305CF2-5A37-4580-8AF0-C89E143F09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2947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72">
            <a:extLst>
              <a:ext uri="{FF2B5EF4-FFF2-40B4-BE49-F238E27FC236}">
                <a16:creationId xmlns:a16="http://schemas.microsoft.com/office/drawing/2014/main" id="{DDA49506-C282-4B35-B67C-B7F7AC1F4735}"/>
              </a:ext>
            </a:extLst>
          </p:cNvPr>
          <p:cNvSpPr txBox="1">
            <a:spLocks/>
          </p:cNvSpPr>
          <p:nvPr/>
        </p:nvSpPr>
        <p:spPr>
          <a:xfrm>
            <a:off x="6096000" y="1568372"/>
            <a:ext cx="5869617" cy="4311772"/>
          </a:xfrm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-"/>
            </a:pPr>
            <a:r>
              <a:rPr lang="pt-BR" dirty="0">
                <a:solidFill>
                  <a:srgbClr val="000000"/>
                </a:solidFill>
                <a:latin typeface="+mj-lt"/>
                <a:ea typeface="Times New Roman"/>
                <a:cs typeface="Times New Roman"/>
                <a:sym typeface="Times New Roman"/>
              </a:rPr>
              <a:t>Documentação razoável</a:t>
            </a:r>
          </a:p>
          <a:p>
            <a:pPr marL="457200" indent="-3429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-"/>
            </a:pPr>
            <a:r>
              <a:rPr lang="pt-BR" dirty="0">
                <a:solidFill>
                  <a:srgbClr val="000000"/>
                </a:solidFill>
                <a:latin typeface="+mj-lt"/>
                <a:ea typeface="Times New Roman"/>
                <a:cs typeface="Times New Roman"/>
                <a:sym typeface="Times New Roman"/>
              </a:rPr>
              <a:t>Lógica totalmente no Servidor</a:t>
            </a:r>
          </a:p>
          <a:p>
            <a:pPr marL="457200" indent="-3429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-"/>
            </a:pPr>
            <a:r>
              <a:rPr lang="pt-BR" dirty="0">
                <a:solidFill>
                  <a:srgbClr val="000000"/>
                </a:solidFill>
                <a:latin typeface="+mj-lt"/>
                <a:ea typeface="Times New Roman"/>
                <a:cs typeface="Times New Roman"/>
                <a:sym typeface="Times New Roman"/>
              </a:rPr>
              <a:t>Linguagem Interpretada </a:t>
            </a:r>
          </a:p>
          <a:p>
            <a:pPr marL="457200" indent="-3429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-"/>
            </a:pPr>
            <a:r>
              <a:rPr lang="pt-BR" dirty="0">
                <a:solidFill>
                  <a:srgbClr val="000000"/>
                </a:solidFill>
                <a:latin typeface="+mj-lt"/>
                <a:ea typeface="Times New Roman"/>
                <a:cs typeface="Times New Roman"/>
                <a:sym typeface="Times New Roman"/>
              </a:rPr>
              <a:t>Execução Assíncrona</a:t>
            </a:r>
          </a:p>
          <a:p>
            <a:pPr marL="457200" indent="-3429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-"/>
            </a:pPr>
            <a:r>
              <a:rPr lang="pt-BR" dirty="0">
                <a:solidFill>
                  <a:srgbClr val="000000"/>
                </a:solidFill>
                <a:latin typeface="+mj-lt"/>
                <a:ea typeface="Times New Roman"/>
                <a:cs typeface="Times New Roman"/>
                <a:sym typeface="Times New Roman"/>
              </a:rPr>
              <a:t>Muitas extensões via NPM</a:t>
            </a:r>
          </a:p>
          <a:p>
            <a:pPr marL="114300" indent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endParaRPr lang="pt-BR" dirty="0">
              <a:solidFill>
                <a:srgbClr val="000000"/>
              </a:solidFill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Shape 75">
            <a:extLst>
              <a:ext uri="{FF2B5EF4-FFF2-40B4-BE49-F238E27FC236}">
                <a16:creationId xmlns:a16="http://schemas.microsoft.com/office/drawing/2014/main" id="{9D01CBF4-4763-4F16-9547-545E5F2BDB7E}"/>
              </a:ext>
            </a:extLst>
          </p:cNvPr>
          <p:cNvSpPr txBox="1">
            <a:spLocks/>
          </p:cNvSpPr>
          <p:nvPr/>
        </p:nvSpPr>
        <p:spPr>
          <a:xfrm>
            <a:off x="1231075" y="5424093"/>
            <a:ext cx="4270681" cy="348543"/>
          </a:xfrm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100" dirty="0">
                <a:solidFill>
                  <a:srgbClr val="000000"/>
                </a:solidFill>
                <a:latin typeface="+mj-lt"/>
                <a:ea typeface="Times New Roman"/>
                <a:cs typeface="Times New Roman"/>
                <a:sym typeface="Times New Roman"/>
              </a:rPr>
              <a:t>Piscando uma LED via </a:t>
            </a:r>
            <a:r>
              <a:rPr lang="pt-BR" sz="1100" dirty="0" err="1">
                <a:solidFill>
                  <a:srgbClr val="000000"/>
                </a:solidFill>
                <a:latin typeface="+mj-lt"/>
                <a:ea typeface="Times New Roman"/>
                <a:cs typeface="Times New Roman"/>
                <a:sym typeface="Times New Roman"/>
              </a:rPr>
              <a:t>Wifi</a:t>
            </a:r>
            <a:r>
              <a:rPr lang="pt-BR" sz="1100" dirty="0">
                <a:solidFill>
                  <a:srgbClr val="000000"/>
                </a:solidFill>
                <a:latin typeface="+mj-lt"/>
                <a:ea typeface="Times New Roman"/>
                <a:cs typeface="Times New Roman"/>
                <a:sym typeface="Times New Roman"/>
              </a:rPr>
              <a:t> em JavaScript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00897E05-AF3B-48AE-B6A2-35FAC2243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pt-BR" b="1" dirty="0"/>
              <a:t>JavaScript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l="13333" t="7820" r="57778" b="57436"/>
          <a:stretch/>
        </p:blipFill>
        <p:spPr>
          <a:xfrm>
            <a:off x="515678" y="1690688"/>
            <a:ext cx="52832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727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pt-B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Node.js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239680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marL="609585" indent="-457189">
              <a:lnSpc>
                <a:spcPct val="150000"/>
              </a:lnSpc>
              <a:buClr>
                <a:srgbClr val="000000"/>
              </a:buClr>
              <a:buSzPct val="100000"/>
              <a:buFont typeface="Times New Roman"/>
              <a:buChar char="-"/>
            </a:pPr>
            <a:r>
              <a:rPr lang="pt-B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Interpretador de JavaScript</a:t>
            </a:r>
          </a:p>
          <a:p>
            <a:pPr marL="609585" indent="-457189">
              <a:lnSpc>
                <a:spcPct val="150000"/>
              </a:lnSpc>
              <a:buClr>
                <a:srgbClr val="000000"/>
              </a:buClr>
              <a:buSzPct val="100000"/>
              <a:buFont typeface="Times New Roman"/>
              <a:buChar char="-"/>
            </a:pPr>
            <a:r>
              <a:rPr lang="pt-B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Desenvolvido em 2009 por Ryan Dahl</a:t>
            </a:r>
          </a:p>
          <a:p>
            <a:pPr marL="609585" indent="-457189">
              <a:lnSpc>
                <a:spcPct val="150000"/>
              </a:lnSpc>
              <a:buClr>
                <a:srgbClr val="000000"/>
              </a:buClr>
              <a:buSzPct val="100000"/>
              <a:buFont typeface="Times New Roman"/>
              <a:buChar char="-"/>
            </a:pPr>
            <a:r>
              <a:rPr lang="pt-B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Baseado no motor JavaScript V8, da Google</a:t>
            </a:r>
          </a:p>
          <a:p>
            <a:pPr marL="609585" indent="-457189">
              <a:lnSpc>
                <a:spcPct val="150000"/>
              </a:lnSpc>
              <a:buClr>
                <a:srgbClr val="000000"/>
              </a:buClr>
              <a:buSzPct val="100000"/>
              <a:buFont typeface="Times New Roman"/>
              <a:buChar char="-"/>
            </a:pPr>
            <a:r>
              <a:rPr lang="pt-B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Possui 475.000+ bibliotecas disponíveis</a:t>
            </a:r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9801" y="1971105"/>
            <a:ext cx="3055735" cy="15278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8323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pt-BR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Atividade 1, Parte 1 - “Olá Mundo” com Node.js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34133" y="1519800"/>
            <a:ext cx="10888400" cy="470800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1333"/>
              </a:spcBef>
              <a:buNone/>
            </a:pPr>
            <a:r>
              <a:rPr lang="pt-BR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1º - Crie alguma pasta onde estarão os arquivos deste Minicurso.</a:t>
            </a:r>
          </a:p>
          <a:p>
            <a:pPr>
              <a:lnSpc>
                <a:spcPct val="100000"/>
              </a:lnSpc>
              <a:spcBef>
                <a:spcPts val="1333"/>
              </a:spcBef>
              <a:buNone/>
            </a:pPr>
            <a:r>
              <a:rPr lang="pt-BR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2º - Abra o Editor de Texto nesta pasta.</a:t>
            </a:r>
          </a:p>
          <a:p>
            <a:pPr>
              <a:lnSpc>
                <a:spcPct val="100000"/>
              </a:lnSpc>
              <a:spcBef>
                <a:spcPts val="1333"/>
              </a:spcBef>
              <a:buNone/>
            </a:pPr>
            <a:r>
              <a:rPr lang="pt-BR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3º - Crie um novo arquivo chamado </a:t>
            </a:r>
            <a:r>
              <a:rPr lang="pt-BR" b="1" dirty="0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olaMundo.js</a:t>
            </a:r>
          </a:p>
          <a:p>
            <a:pPr>
              <a:lnSpc>
                <a:spcPct val="100000"/>
              </a:lnSpc>
              <a:spcBef>
                <a:spcPts val="1333"/>
              </a:spcBef>
              <a:buNone/>
            </a:pPr>
            <a:r>
              <a:rPr lang="pt-BR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4º - Digite o seguinte código:</a:t>
            </a:r>
          </a:p>
          <a:p>
            <a:pPr>
              <a:lnSpc>
                <a:spcPct val="100000"/>
              </a:lnSpc>
              <a:spcBef>
                <a:spcPts val="1333"/>
              </a:spcBef>
              <a:buNone/>
            </a:pPr>
            <a:r>
              <a:rPr lang="pt-BR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5º - Salve o arquivo</a:t>
            </a:r>
          </a:p>
          <a:p>
            <a:pPr>
              <a:lnSpc>
                <a:spcPct val="100000"/>
              </a:lnSpc>
              <a:buNone/>
            </a:pPr>
            <a:r>
              <a:rPr lang="pt-BR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pt-BR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Dica: Use </a:t>
            </a:r>
            <a:r>
              <a:rPr lang="pt-BR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Ctrl+S</a:t>
            </a:r>
            <a:endParaRPr lang="pt-BR" sz="1867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00000"/>
              </a:lnSpc>
              <a:spcBef>
                <a:spcPts val="1333"/>
              </a:spcBef>
              <a:buNone/>
            </a:pP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00000"/>
              </a:lnSpc>
              <a:spcBef>
                <a:spcPts val="1333"/>
              </a:spcBef>
              <a:buNone/>
            </a:pP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9101" y="3438367"/>
            <a:ext cx="3905300" cy="4354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3612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pt-BR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Atividade 1, Parte 2 - “Olá Mundo” com Node.js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34133" y="1519800"/>
            <a:ext cx="10888400" cy="470800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1333"/>
              </a:spcBef>
              <a:buNone/>
            </a:pPr>
            <a:r>
              <a:rPr lang="pt-BR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1º - Abra um Console e altere o escopo para a pasta que você criou para o Minicurso</a:t>
            </a:r>
          </a:p>
          <a:p>
            <a:pPr>
              <a:lnSpc>
                <a:spcPct val="100000"/>
              </a:lnSpc>
              <a:spcBef>
                <a:spcPts val="1333"/>
              </a:spcBef>
              <a:buNone/>
            </a:pPr>
            <a:r>
              <a:rPr lang="pt-BR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2º - Execute seguinte comando: </a:t>
            </a:r>
          </a:p>
          <a:p>
            <a:pPr>
              <a:lnSpc>
                <a:spcPct val="100000"/>
              </a:lnSpc>
              <a:spcBef>
                <a:spcPts val="1333"/>
              </a:spcBef>
              <a:buNone/>
            </a:pPr>
            <a:r>
              <a:rPr lang="pt-BR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3º - Observe o resultado</a:t>
            </a:r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5968" y="2777892"/>
            <a:ext cx="2901033" cy="3177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3252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pt-B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Algumas informações acerca de JavaScript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415600" y="1536684"/>
            <a:ext cx="11360800" cy="496800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marL="609585" indent="-457189">
              <a:lnSpc>
                <a:spcPct val="150000"/>
              </a:lnSpc>
              <a:buClr>
                <a:srgbClr val="000000"/>
              </a:buClr>
              <a:buSzPct val="100000"/>
              <a:buFont typeface="Times New Roman"/>
              <a:buChar char="-"/>
            </a:pPr>
            <a:r>
              <a:rPr lang="pt-BR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Ponto e Vírgula (;) no final dos comandos é opcional</a:t>
            </a:r>
          </a:p>
          <a:p>
            <a:pPr marL="609585" indent="-457189">
              <a:lnSpc>
                <a:spcPct val="150000"/>
              </a:lnSpc>
              <a:buClr>
                <a:srgbClr val="000000"/>
              </a:buClr>
              <a:buSzPct val="100000"/>
              <a:buFont typeface="Times New Roman"/>
              <a:buChar char="-"/>
            </a:pPr>
            <a:r>
              <a:rPr lang="pt-BR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Não existem tipos explícitos (String, </a:t>
            </a:r>
            <a:r>
              <a:rPr lang="pt-BR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lang="pt-BR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etc.)</a:t>
            </a:r>
          </a:p>
          <a:p>
            <a:pPr marL="609585" indent="-457189">
              <a:lnSpc>
                <a:spcPct val="150000"/>
              </a:lnSpc>
              <a:buClr>
                <a:srgbClr val="000000"/>
              </a:buClr>
              <a:buSzPct val="100000"/>
              <a:buFont typeface="Times New Roman"/>
              <a:buChar char="-"/>
            </a:pPr>
            <a:r>
              <a:rPr lang="pt-BR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Uma variável pode ser declarada explicitamente ou não:</a:t>
            </a:r>
          </a:p>
          <a:p>
            <a:pPr>
              <a:lnSpc>
                <a:spcPct val="150000"/>
              </a:lnSpc>
              <a:buNone/>
            </a:pP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09585" indent="-457189">
              <a:lnSpc>
                <a:spcPct val="150000"/>
              </a:lnSpc>
              <a:buClr>
                <a:srgbClr val="000000"/>
              </a:buClr>
              <a:buSzPct val="100000"/>
              <a:buFont typeface="Times New Roman"/>
              <a:buChar char="-"/>
            </a:pPr>
            <a:endParaRPr lang="pt-BR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09585" indent="-457189">
              <a:lnSpc>
                <a:spcPct val="150000"/>
              </a:lnSpc>
              <a:buClr>
                <a:srgbClr val="000000"/>
              </a:buClr>
              <a:buSzPct val="100000"/>
              <a:buFont typeface="Times New Roman"/>
              <a:buChar char="-"/>
            </a:pPr>
            <a:r>
              <a:rPr lang="pt-BR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Nem sempre o código é executado linearmente </a:t>
            </a:r>
          </a:p>
        </p:txBody>
      </p:sp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8233" y="1536683"/>
            <a:ext cx="2518168" cy="2518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Shape 2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3260" y="3735942"/>
            <a:ext cx="4483100" cy="1041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8215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pt-B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Atividade 4 - Loops com Node.js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34133" y="1519800"/>
            <a:ext cx="10888400" cy="470800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1333"/>
              </a:spcBef>
              <a:buNone/>
            </a:pPr>
            <a:r>
              <a:rPr lang="pt-BR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1º - Crie um novo arquivo chamado </a:t>
            </a:r>
            <a:r>
              <a:rPr lang="pt-BR" b="1" dirty="0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loops.js</a:t>
            </a:r>
          </a:p>
          <a:p>
            <a:pPr>
              <a:lnSpc>
                <a:spcPct val="100000"/>
              </a:lnSpc>
              <a:spcBef>
                <a:spcPts val="1333"/>
              </a:spcBef>
              <a:buNone/>
            </a:pPr>
            <a:r>
              <a:rPr lang="pt-BR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2º - Digite o seguinte código:</a:t>
            </a:r>
          </a:p>
          <a:p>
            <a:pPr>
              <a:lnSpc>
                <a:spcPct val="100000"/>
              </a:lnSpc>
              <a:spcBef>
                <a:spcPts val="1333"/>
              </a:spcBef>
              <a:buNone/>
            </a:pP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00000"/>
              </a:lnSpc>
              <a:spcBef>
                <a:spcPts val="1333"/>
              </a:spcBef>
              <a:buNone/>
            </a:pP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00000"/>
              </a:lnSpc>
              <a:spcBef>
                <a:spcPts val="1333"/>
              </a:spcBef>
              <a:buNone/>
            </a:pP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00000"/>
              </a:lnSpc>
              <a:spcBef>
                <a:spcPts val="1333"/>
              </a:spcBef>
              <a:buNone/>
            </a:pP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00000"/>
              </a:lnSpc>
              <a:spcBef>
                <a:spcPts val="1333"/>
              </a:spcBef>
              <a:buNone/>
            </a:pPr>
            <a:r>
              <a:rPr lang="pt-BR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3º - Salve o arquivo</a:t>
            </a:r>
          </a:p>
          <a:p>
            <a:pPr>
              <a:lnSpc>
                <a:spcPct val="100000"/>
              </a:lnSpc>
              <a:buNone/>
            </a:pPr>
            <a:r>
              <a:rPr lang="pt-BR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pt-BR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Dica: Use </a:t>
            </a:r>
            <a:r>
              <a:rPr lang="pt-BR" sz="186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Ctrl+S</a:t>
            </a:r>
            <a:endParaRPr lang="pt-BR" sz="1867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00000"/>
              </a:lnSpc>
              <a:spcBef>
                <a:spcPts val="1333"/>
              </a:spcBef>
              <a:buNone/>
            </a:pPr>
            <a:r>
              <a:rPr lang="pt-BR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4º - Execute-o pelo Console usando o comando </a:t>
            </a:r>
            <a:r>
              <a:rPr lang="pt-BR" b="1" dirty="0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 loops.js</a:t>
            </a:r>
          </a:p>
          <a:p>
            <a:pPr>
              <a:lnSpc>
                <a:spcPct val="100000"/>
              </a:lnSpc>
              <a:spcBef>
                <a:spcPts val="1333"/>
              </a:spcBef>
              <a:buNone/>
            </a:pP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743" y="2354284"/>
            <a:ext cx="5857265" cy="24307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3126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pt-B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Atividade 5 - Funções com Node.js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34133" y="1519800"/>
            <a:ext cx="10888400" cy="470800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1333"/>
              </a:spcBef>
              <a:buNone/>
            </a:pPr>
            <a:r>
              <a:rPr lang="pt-B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1º - Crie um novo arquivo chamado </a:t>
            </a:r>
            <a:r>
              <a:rPr lang="pt-BR" b="1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funcoes.js</a:t>
            </a:r>
          </a:p>
          <a:p>
            <a:pPr>
              <a:lnSpc>
                <a:spcPct val="100000"/>
              </a:lnSpc>
              <a:spcBef>
                <a:spcPts val="1333"/>
              </a:spcBef>
              <a:buNone/>
            </a:pPr>
            <a:r>
              <a:rPr lang="pt-B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2º - Digite o seguinte código, salve-o e execute-o:</a:t>
            </a:r>
          </a:p>
          <a:p>
            <a:pPr>
              <a:lnSpc>
                <a:spcPct val="100000"/>
              </a:lnSpc>
              <a:spcBef>
                <a:spcPts val="1333"/>
              </a:spcBef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00000"/>
              </a:lnSpc>
              <a:spcBef>
                <a:spcPts val="1333"/>
              </a:spcBef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00000"/>
              </a:lnSpc>
              <a:spcBef>
                <a:spcPts val="1333"/>
              </a:spcBef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00000"/>
              </a:lnSpc>
              <a:spcBef>
                <a:spcPts val="1333"/>
              </a:spcBef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00000"/>
              </a:lnSpc>
              <a:spcBef>
                <a:spcPts val="1333"/>
              </a:spcBef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00000"/>
              </a:lnSpc>
              <a:spcBef>
                <a:spcPts val="1333"/>
              </a:spcBef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292" y="2957533"/>
            <a:ext cx="8705068" cy="3433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1000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pt-B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Atividade 6 - Pausas com Node.js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34133" y="1519800"/>
            <a:ext cx="10888400" cy="470800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1333"/>
              </a:spcBef>
              <a:buNone/>
            </a:pPr>
            <a:r>
              <a:rPr lang="pt-B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1º - Crie um novo arquivo chamado </a:t>
            </a:r>
            <a:r>
              <a:rPr lang="pt-BR" b="1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pausas.js</a:t>
            </a:r>
          </a:p>
          <a:p>
            <a:pPr>
              <a:lnSpc>
                <a:spcPct val="100000"/>
              </a:lnSpc>
              <a:spcBef>
                <a:spcPts val="1333"/>
              </a:spcBef>
              <a:buNone/>
            </a:pPr>
            <a:r>
              <a:rPr lang="pt-B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2º - Copie o código do arquivo </a:t>
            </a:r>
            <a:r>
              <a:rPr lang="pt-BR" b="1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funcoes.js</a:t>
            </a:r>
            <a:r>
              <a:rPr lang="pt-B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cole-o no arquivo atual e altere a linha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para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pt-BR" sz="186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Dica: Perceba que digaTchau() perdeu os parênteses</a:t>
            </a:r>
          </a:p>
          <a:p>
            <a:pPr marL="0" indent="0">
              <a:lnSpc>
                <a:spcPct val="100000"/>
              </a:lnSpc>
              <a:spcBef>
                <a:spcPts val="1333"/>
              </a:spcBef>
              <a:buNone/>
            </a:pPr>
            <a:r>
              <a:rPr lang="pt-B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3º - Salve, execute e tente entender o que aconteceu</a:t>
            </a:r>
          </a:p>
          <a:p>
            <a:pPr marL="0" indent="0">
              <a:lnSpc>
                <a:spcPct val="100000"/>
              </a:lnSpc>
              <a:spcBef>
                <a:spcPts val="1333"/>
              </a:spcBef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00000"/>
              </a:lnSpc>
              <a:spcBef>
                <a:spcPts val="1333"/>
              </a:spcBef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00000"/>
              </a:lnSpc>
              <a:spcBef>
                <a:spcPts val="1333"/>
              </a:spcBef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00000"/>
              </a:lnSpc>
              <a:spcBef>
                <a:spcPts val="1333"/>
              </a:spcBef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00000"/>
              </a:lnSpc>
              <a:spcBef>
                <a:spcPts val="1333"/>
              </a:spcBef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00000"/>
              </a:lnSpc>
              <a:spcBef>
                <a:spcPts val="1333"/>
              </a:spcBef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00000"/>
              </a:lnSpc>
              <a:spcBef>
                <a:spcPts val="1333"/>
              </a:spcBef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4667" y="2782701"/>
            <a:ext cx="2021467" cy="321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Shape 2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6134" y="2758349"/>
            <a:ext cx="3598941" cy="3211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95829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375</Words>
  <Application>Microsoft Office PowerPoint</Application>
  <PresentationFormat>Widescreen</PresentationFormat>
  <Paragraphs>68</Paragraphs>
  <Slides>11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JavaScript</vt:lpstr>
      <vt:lpstr>Node.js</vt:lpstr>
      <vt:lpstr>Atividade 1, Parte 1 - “Olá Mundo” com Node.js</vt:lpstr>
      <vt:lpstr>Atividade 1, Parte 2 - “Olá Mundo” com Node.js</vt:lpstr>
      <vt:lpstr>Algumas informações acerca de JavaScript</vt:lpstr>
      <vt:lpstr>Atividade 4 - Loops com Node.js</vt:lpstr>
      <vt:lpstr>Atividade 5 - Funções com Node.js</vt:lpstr>
      <vt:lpstr>Atividade 6 - Pausas com Node.js</vt:lpstr>
      <vt:lpstr>Assincronicidade em JavaScript</vt:lpstr>
      <vt:lpstr>Tratando Requisição GET e POST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Bruno de Oliveira Barth</dc:creator>
  <cp:lastModifiedBy>Vitor Bruno de Oliveira Barth</cp:lastModifiedBy>
  <cp:revision>21</cp:revision>
  <dcterms:created xsi:type="dcterms:W3CDTF">2017-11-16T18:05:24Z</dcterms:created>
  <dcterms:modified xsi:type="dcterms:W3CDTF">2018-06-28T11:55:58Z</dcterms:modified>
</cp:coreProperties>
</file>