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6" r:id="rId7"/>
    <p:sldId id="262" r:id="rId8"/>
    <p:sldId id="263" r:id="rId9"/>
    <p:sldId id="283" r:id="rId10"/>
    <p:sldId id="267" r:id="rId11"/>
    <p:sldId id="264" r:id="rId12"/>
    <p:sldId id="269" r:id="rId13"/>
    <p:sldId id="268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82" r:id="rId24"/>
    <p:sldId id="281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4406" autoAdjust="0"/>
  </p:normalViewPr>
  <p:slideViewPr>
    <p:cSldViewPr snapToGrid="0">
      <p:cViewPr varScale="1">
        <p:scale>
          <a:sx n="159" d="100"/>
          <a:sy n="159" d="100"/>
        </p:scale>
        <p:origin x="5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64736F6-12D2-433D-8FF6-3E35A0F7D1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B8DE96-D2F1-488E-A18E-A6D549418E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5F502-C930-4710-A818-0F5A3FDC8C67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86160E9C-DDC9-480C-B01F-A94A45C168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B571A512-8983-4D0A-AFA9-8CC284EB8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100E8B-6908-4A58-A2BF-4CCE5472E9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7F3FFF-76DC-4C19-B503-CB7CBCBAC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6C5-1EF2-4FDB-A329-6E21DA05AF0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8FD96-C932-43A9-8EAF-1DCD66172DD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88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62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61095-548F-48AB-BEB5-1E1E5726A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DB28EC-2A09-42DB-BA91-FC7478F6E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91A91E-AA29-4001-AC05-70F5CAF5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FE0F18-2918-4A5A-B6A9-661630E1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DF642-6DC8-402F-A142-0AEF3BF3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09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9FA12-CD82-4C39-BAC9-FAEB87AF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4BFDFF-B889-4D37-B6EC-C346DEE52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26DAA9-8F28-48F9-865E-9DECEB8A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31DD43-23E5-43E5-8EF0-02C32AD3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885797-1DF5-44D2-99B4-4DEBD8C0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4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9878D9-291B-4502-B18B-08DD513E2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4B3EC-3CFF-4BB7-BEC4-93442EBF4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2CA506-70BA-46B2-9DB7-38FAFBDB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9481AD-34F6-4B9D-ACEE-D76B65AA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096E60-6A27-4966-9479-1CF93230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47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12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F1FB4-B4F9-4B12-A2EB-68037567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29DD82-ACD9-4FF1-A395-C45507D1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97DC49-AC32-4DA4-B5EB-1C2E1851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63392F-68E9-4B3F-A335-85989712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89686C-686F-441E-B73F-BB25BDBC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433E1-F420-49E4-9B35-51D2F0173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3B7DE8-3D99-4147-AE5A-7CA1317A5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25FA6-B474-46EE-B808-AC00A964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BA0DE5-8E79-4AF0-9542-D35D707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5A61B8-C8AC-4139-91A9-82DD92C4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6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7679C-A9B9-4638-A84A-B0CDF5AD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26508F-C547-48A1-B1E6-2203865CE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EEE25A-82AA-4478-9402-8A55D726E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E148C5-8043-453C-8A44-766FBDCC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8C15CF-50A8-42FA-B189-848F6A77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1B3791-B88F-43E1-A098-FF77679C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72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95BAE-3178-43F0-B7EB-E6948008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AFAE2A-BA09-4A08-B761-3CFB2F7C3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4F74A7-6D63-4CD4-979E-1A37DB97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DC8A41-4564-4DED-A00C-7F7411250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4412E0-B791-436D-BD0C-23795EB09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00F59B-6D57-45F4-9BF5-186EA8DD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1984D1-31A8-4E7B-A1D4-22BFB5A9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BA0184-97E9-4AE5-8875-44D4BA1A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2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589D3-8C94-47E6-8A0F-3B4576BC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0E5030-7332-4B93-A678-013FB70C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CB7DAA-32E9-4318-8F8F-4863F541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5EA7A7-07E7-4AB5-A5CA-8347B1A7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06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84C809-7998-4803-A525-5A221436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ACFBC6-5C01-4754-95D1-6A186A91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04E984-C633-4C89-882A-D375B0BB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58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0E5F3-7439-449F-9ED6-7FD86D33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D1CDB6-1F50-4302-84F8-03F000B4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48BC11-D27A-4893-8EC2-48A02C6BA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5DD804-BEAB-4FD0-B253-EBEA7906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F00A6A-4177-4A53-A3C2-C077FF9F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6FD71E-92B5-42FD-ABF8-6CD3152C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54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A8EF8-76BB-4972-8716-BAF1D776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E03FF8-7CAA-40E4-BBE6-9B309EBBA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59137D-E4FA-411F-8F9E-2408249AB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B987ED-629D-41C2-9D6C-5846A11F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F61015-B84B-4C9B-801B-52089008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D61F8-1452-4B69-951B-D6A687BB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35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F00F452-3EFD-4F40-B8AD-F3837BF1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F88044-4516-4DD2-A071-20EB3019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6BD0EF-D15A-42AB-BAB2-5F50BB605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0C7F4-FC5E-4DE1-9C0D-471B6966623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6127A4-6932-4110-BC36-E4F511366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378408-FB5C-44CF-9566-BA602DC03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06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0044B-2FBB-4C8C-8300-8F247AB57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5920"/>
            <a:ext cx="9144000" cy="1917492"/>
          </a:xfrm>
        </p:spPr>
        <p:txBody>
          <a:bodyPr>
            <a:normAutofit/>
          </a:bodyPr>
          <a:lstStyle/>
          <a:p>
            <a:pPr algn="l"/>
            <a:r>
              <a:rPr lang="pt-BR" sz="66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Primeiros Passos </a:t>
            </a:r>
            <a:br>
              <a:rPr lang="pt-BR" sz="66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66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Node.js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73927F-8DC2-44D7-AE5B-E419FA5F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0200"/>
            <a:ext cx="9144000" cy="16557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NSTRUTOR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ITOR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RUNO DE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LIVEIRA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ARTH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ISCIPLINA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INGUAGENS DE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ROGRAMAÇÃO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ROFESSOR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AULO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FABC4B-7F55-49AD-A30C-58CE8F574A46}"/>
              </a:ext>
            </a:extLst>
          </p:cNvPr>
          <p:cNvSpPr txBox="1"/>
          <p:nvPr/>
        </p:nvSpPr>
        <p:spPr>
          <a:xfrm>
            <a:off x="2833440" y="5662751"/>
            <a:ext cx="6525120" cy="873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Instituto Federal de Educação, Ciência e Tecnologia de Mato Grosso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Cuiabá, 06 de Julho de 2018</a:t>
            </a:r>
          </a:p>
        </p:txBody>
      </p:sp>
    </p:spTree>
    <p:extLst>
      <p:ext uri="{BB962C8B-B14F-4D97-AF65-F5344CB8AC3E}">
        <p14:creationId xmlns:p14="http://schemas.microsoft.com/office/powerpoint/2010/main" val="351405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Servidor Web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9C20D13-1C26-42E8-981E-F9108085DE4B}"/>
              </a:ext>
            </a:extLst>
          </p:cNvPr>
          <p:cNvSpPr txBox="1">
            <a:spLocks/>
          </p:cNvSpPr>
          <p:nvPr/>
        </p:nvSpPr>
        <p:spPr>
          <a:xfrm>
            <a:off x="838200" y="1789112"/>
            <a:ext cx="10515600" cy="3279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Instale o módulo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$ </a:t>
            </a:r>
            <a:r>
              <a:rPr lang="pt-BR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npm</a:t>
            </a:r>
            <a:r>
              <a:rPr lang="pt-BR" dirty="0"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install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express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4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Servidor Web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express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require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‘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express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’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app =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express</a:t>
            </a:r>
            <a:r>
              <a:rPr lang="pt-BR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port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3000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app.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latin typeface="Consolas" panose="020B0609020204030204" pitchFamily="49" charset="0"/>
              </a:rPr>
              <a:t>('/', (</a:t>
            </a:r>
            <a:r>
              <a:rPr lang="pt-BR" dirty="0" err="1">
                <a:latin typeface="Consolas" panose="020B0609020204030204" pitchFamily="49" charset="0"/>
              </a:rPr>
              <a:t>request</a:t>
            </a:r>
            <a:r>
              <a:rPr lang="pt-BR" dirty="0">
                <a:latin typeface="Consolas" panose="020B0609020204030204" pitchFamily="49" charset="0"/>
              </a:rPr>
              <a:t>, response)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response.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send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“Meu primeiro Servidor Web”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app.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listen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port</a:t>
            </a:r>
            <a:r>
              <a:rPr lang="pt-BR" dirty="0">
                <a:latin typeface="Consolas" panose="020B0609020204030204" pitchFamily="49" charset="0"/>
              </a:rPr>
              <a:t>, (</a:t>
            </a:r>
            <a:r>
              <a:rPr lang="pt-BR" dirty="0" err="1">
                <a:latin typeface="Consolas" panose="020B0609020204030204" pitchFamily="49" charset="0"/>
              </a:rPr>
              <a:t>err</a:t>
            </a:r>
            <a:r>
              <a:rPr lang="pt-BR" dirty="0"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 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 dirty="0" err="1">
                <a:latin typeface="Consolas" panose="020B0609020204030204" pitchFamily="49" charset="0"/>
              </a:rPr>
              <a:t>err</a:t>
            </a:r>
            <a:r>
              <a:rPr lang="pt-BR" dirty="0">
                <a:latin typeface="Consolas" panose="020B0609020204030204" pitchFamily="49" charset="0"/>
              </a:rPr>
              <a:t>) </a:t>
            </a: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Ops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... Algo deu errado: ” </a:t>
            </a:r>
            <a:r>
              <a:rPr lang="pt-BR" dirty="0">
                <a:latin typeface="Consolas" panose="020B0609020204030204" pitchFamily="49" charset="0"/>
              </a:rPr>
              <a:t>+ </a:t>
            </a:r>
            <a:r>
              <a:rPr lang="pt-BR" dirty="0" err="1">
                <a:latin typeface="Consolas" panose="020B0609020204030204" pitchFamily="49" charset="0"/>
              </a:rPr>
              <a:t>err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“Acesse http://localhost:”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port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</a:t>
            </a:r>
            <a:endParaRPr lang="pt-BR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0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Acessando Parâmetros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98BBCEA-909E-4A37-A17D-98C9E12014ED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[...]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app.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latin typeface="Consolas" panose="020B0609020204030204" pitchFamily="49" charset="0"/>
              </a:rPr>
              <a:t>(‘/numero/:numero’, (</a:t>
            </a:r>
            <a:r>
              <a:rPr lang="pt-BR" dirty="0" err="1">
                <a:latin typeface="Consolas" panose="020B0609020204030204" pitchFamily="49" charset="0"/>
              </a:rPr>
              <a:t>request</a:t>
            </a:r>
            <a:r>
              <a:rPr lang="pt-BR" dirty="0">
                <a:latin typeface="Consolas" panose="020B0609020204030204" pitchFamily="49" charset="0"/>
              </a:rPr>
              <a:t>, response)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response.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send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request.params.numero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199621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Servindo um Arquivo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[...]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app.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latin typeface="Consolas" panose="020B0609020204030204" pitchFamily="49" charset="0"/>
              </a:rPr>
              <a:t>(‘/', (</a:t>
            </a:r>
            <a:r>
              <a:rPr lang="pt-BR" dirty="0" err="1">
                <a:latin typeface="Consolas" panose="020B0609020204030204" pitchFamily="49" charset="0"/>
              </a:rPr>
              <a:t>request</a:t>
            </a:r>
            <a:r>
              <a:rPr lang="pt-BR" dirty="0">
                <a:latin typeface="Consolas" panose="020B0609020204030204" pitchFamily="49" charset="0"/>
              </a:rPr>
              <a:t>, response)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response.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sendFile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__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dirname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“/index.html”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118071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Servindo Arquivos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[...]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app.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latin typeface="Consolas" panose="020B0609020204030204" pitchFamily="49" charset="0"/>
              </a:rPr>
              <a:t>('/', (</a:t>
            </a:r>
            <a:r>
              <a:rPr lang="pt-BR" dirty="0" err="1">
                <a:latin typeface="Consolas" panose="020B0609020204030204" pitchFamily="49" charset="0"/>
              </a:rPr>
              <a:t>request</a:t>
            </a:r>
            <a:r>
              <a:rPr lang="pt-BR" dirty="0">
                <a:latin typeface="Consolas" panose="020B0609020204030204" pitchFamily="49" charset="0"/>
              </a:rPr>
              <a:t>, response)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response.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sendFile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__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dirname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“/index.html”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app.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latin typeface="Consolas" panose="020B0609020204030204" pitchFamily="49" charset="0"/>
              </a:rPr>
              <a:t>(‘/*', (</a:t>
            </a:r>
            <a:r>
              <a:rPr lang="pt-BR" dirty="0" err="1">
                <a:latin typeface="Consolas" panose="020B0609020204030204" pitchFamily="49" charset="0"/>
              </a:rPr>
              <a:t>request</a:t>
            </a:r>
            <a:r>
              <a:rPr lang="pt-BR" dirty="0">
                <a:latin typeface="Consolas" panose="020B0609020204030204" pitchFamily="49" charset="0"/>
              </a:rPr>
              <a:t>, response)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response.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sendFile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__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dirname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`/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${</a:t>
            </a:r>
            <a:r>
              <a:rPr lang="pt-BR" dirty="0" err="1">
                <a:latin typeface="Consolas" panose="020B0609020204030204" pitchFamily="49" charset="0"/>
              </a:rPr>
              <a:t>request.params</a:t>
            </a:r>
            <a:r>
              <a:rPr lang="pt-BR" dirty="0">
                <a:latin typeface="Consolas" panose="020B0609020204030204" pitchFamily="49" charset="0"/>
              </a:rPr>
              <a:t>[0]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`</a:t>
            </a:r>
            <a:r>
              <a:rPr lang="pt-BR" dirty="0">
                <a:latin typeface="Consolas" panose="020B0609020204030204" pitchFamily="49" charset="0"/>
              </a:rPr>
              <a:t> 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[...]</a:t>
            </a:r>
            <a:endParaRPr lang="pt-BR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7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Usando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Instale o módulo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$ </a:t>
            </a:r>
            <a:r>
              <a:rPr lang="pt-BR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npm</a:t>
            </a:r>
            <a:r>
              <a:rPr lang="pt-BR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install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socket.io 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App 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express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require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‘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express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’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app =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express</a:t>
            </a:r>
            <a:r>
              <a:rPr lang="pt-BR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server = </a:t>
            </a:r>
            <a:r>
              <a:rPr lang="pt-BR" dirty="0" err="1">
                <a:latin typeface="Consolas" panose="020B0609020204030204" pitchFamily="49" charset="0"/>
              </a:rPr>
              <a:t>require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‘http’</a:t>
            </a:r>
            <a:r>
              <a:rPr lang="pt-BR" dirty="0">
                <a:latin typeface="Consolas" panose="020B0609020204030204" pitchFamily="49" charset="0"/>
              </a:rPr>
              <a:t>).</a:t>
            </a:r>
            <a:r>
              <a:rPr lang="pt-BR" dirty="0" err="1">
                <a:latin typeface="Consolas" panose="020B0609020204030204" pitchFamily="49" charset="0"/>
              </a:rPr>
              <a:t>createServer</a:t>
            </a:r>
            <a:r>
              <a:rPr lang="pt-BR" dirty="0">
                <a:latin typeface="Consolas" panose="020B0609020204030204" pitchFamily="49" charset="0"/>
              </a:rPr>
              <a:t>(app)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io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require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‘socket.io’</a:t>
            </a:r>
            <a:r>
              <a:rPr lang="pt-BR" dirty="0">
                <a:latin typeface="Consolas" panose="020B0609020204030204" pitchFamily="49" charset="0"/>
              </a:rPr>
              <a:t>)(server)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port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3000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server.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listen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port</a:t>
            </a:r>
            <a:r>
              <a:rPr lang="pt-BR" dirty="0">
                <a:latin typeface="Consolas" panose="020B0609020204030204" pitchFamily="49" charset="0"/>
              </a:rPr>
              <a:t>, (</a:t>
            </a:r>
            <a:r>
              <a:rPr lang="pt-BR" dirty="0" err="1">
                <a:latin typeface="Consolas" panose="020B0609020204030204" pitchFamily="49" charset="0"/>
              </a:rPr>
              <a:t>err</a:t>
            </a:r>
            <a:r>
              <a:rPr lang="pt-BR" dirty="0"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 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 dirty="0" err="1">
                <a:latin typeface="Consolas" panose="020B0609020204030204" pitchFamily="49" charset="0"/>
              </a:rPr>
              <a:t>err</a:t>
            </a:r>
            <a:r>
              <a:rPr lang="pt-BR" dirty="0">
                <a:latin typeface="Consolas" panose="020B0609020204030204" pitchFamily="49" charset="0"/>
              </a:rPr>
              <a:t>) </a:t>
            </a: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Ops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... Algo deu errado: ” </a:t>
            </a:r>
            <a:r>
              <a:rPr lang="pt-BR" dirty="0">
                <a:latin typeface="Consolas" panose="020B0609020204030204" pitchFamily="49" charset="0"/>
              </a:rPr>
              <a:t>+ </a:t>
            </a:r>
            <a:r>
              <a:rPr lang="pt-BR" dirty="0" err="1">
                <a:latin typeface="Consolas" panose="020B0609020204030204" pitchFamily="49" charset="0"/>
              </a:rPr>
              <a:t>err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“Acesse http://localhost:”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port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app.</a:t>
            </a: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use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express.</a:t>
            </a: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static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__</a:t>
            </a:r>
            <a:r>
              <a:rPr lang="pt-BR" dirty="0" err="1">
                <a:solidFill>
                  <a:srgbClr val="00206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dirname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 + ‘/</a:t>
            </a:r>
            <a:r>
              <a:rPr lang="pt-B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’))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52BBBE8-1E21-4E5C-B88B-ADC8BCD47515}"/>
              </a:ext>
            </a:extLst>
          </p:cNvPr>
          <p:cNvSpPr txBox="1">
            <a:spLocks/>
          </p:cNvSpPr>
          <p:nvPr/>
        </p:nvSpPr>
        <p:spPr>
          <a:xfrm>
            <a:off x="8546123" y="6006791"/>
            <a:ext cx="3534506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/projeto/index.js</a:t>
            </a:r>
          </a:p>
        </p:txBody>
      </p:sp>
    </p:spTree>
    <p:extLst>
      <p:ext uri="{BB962C8B-B14F-4D97-AF65-F5344CB8AC3E}">
        <p14:creationId xmlns:p14="http://schemas.microsoft.com/office/powerpoint/2010/main" val="1032085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App 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01351" cy="4997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&lt;!DOCTYPE </a:t>
            </a:r>
            <a:r>
              <a:rPr lang="pt-BR" sz="1600" dirty="0" err="1">
                <a:latin typeface="Consolas" panose="020B0609020204030204" pitchFamily="49" charset="0"/>
              </a:rPr>
              <a:t>html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html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pt-br</a:t>
            </a:r>
            <a:r>
              <a:rPr lang="pt-BR" sz="16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head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&lt;meta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UTF-8</a:t>
            </a:r>
            <a:r>
              <a:rPr lang="pt-BR" sz="16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title</a:t>
            </a:r>
            <a:r>
              <a:rPr lang="pt-BR" sz="1600" dirty="0">
                <a:latin typeface="Consolas" panose="020B0609020204030204" pitchFamily="49" charset="0"/>
              </a:rPr>
              <a:t>&gt;Primeiro App com Sockets&lt;/</a:t>
            </a:r>
            <a:r>
              <a:rPr lang="pt-BR" sz="1600" dirty="0" err="1">
                <a:latin typeface="Consolas" panose="020B0609020204030204" pitchFamily="49" charset="0"/>
              </a:rPr>
              <a:t>title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&lt;script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https://code.jquery.com/jquery-1.10.2.min.js</a:t>
            </a:r>
            <a:r>
              <a:rPr lang="en-US" sz="1600" dirty="0">
                <a:latin typeface="Consolas" panose="020B0609020204030204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&lt;script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/socket.io/socket.io.js</a:t>
            </a:r>
            <a:r>
              <a:rPr lang="en-US" sz="1600" dirty="0">
                <a:latin typeface="Consolas" panose="020B0609020204030204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&lt;script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/index.js</a:t>
            </a:r>
            <a:r>
              <a:rPr lang="pt-BR" sz="1600" dirty="0">
                <a:latin typeface="Consolas" panose="020B0609020204030204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head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&lt;h1&gt;Meu Primeiro App&lt;/h1&gt;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html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52BBBE8-1E21-4E5C-B88B-ADC8BCD47515}"/>
              </a:ext>
            </a:extLst>
          </p:cNvPr>
          <p:cNvSpPr txBox="1">
            <a:spLocks/>
          </p:cNvSpPr>
          <p:nvPr/>
        </p:nvSpPr>
        <p:spPr>
          <a:xfrm>
            <a:off x="6529754" y="6006791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/index.html</a:t>
            </a:r>
          </a:p>
        </p:txBody>
      </p:sp>
    </p:spTree>
    <p:extLst>
      <p:ext uri="{BB962C8B-B14F-4D97-AF65-F5344CB8AC3E}">
        <p14:creationId xmlns:p14="http://schemas.microsoft.com/office/powerpoint/2010/main" val="76185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App 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latin typeface="Consolas" panose="020B0609020204030204" pitchFamily="49" charset="0"/>
              </a:rPr>
              <a:t> socket = io.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connect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00000"/>
                </a:solidFill>
                <a:latin typeface="Consolas" panose="020B0609020204030204" pitchFamily="49" charset="0"/>
              </a:rPr>
              <a:t>'http://localhost:3000’</a:t>
            </a:r>
            <a:r>
              <a:rPr lang="sv-SE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io.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'connection'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'Um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usuário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se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conectou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'disconnect'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	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‘Um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usuário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se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desconectou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;});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52BBBE8-1E21-4E5C-B88B-ADC8BCD47515}"/>
              </a:ext>
            </a:extLst>
          </p:cNvPr>
          <p:cNvSpPr txBox="1">
            <a:spLocks/>
          </p:cNvSpPr>
          <p:nvPr/>
        </p:nvSpPr>
        <p:spPr>
          <a:xfrm>
            <a:off x="6541477" y="2360915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/index.js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84E8A12-2433-45C8-8ECD-9BC5588267F6}"/>
              </a:ext>
            </a:extLst>
          </p:cNvPr>
          <p:cNvSpPr txBox="1">
            <a:spLocks/>
          </p:cNvSpPr>
          <p:nvPr/>
        </p:nvSpPr>
        <p:spPr>
          <a:xfrm>
            <a:off x="6541477" y="5299045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/projeto/index.js</a:t>
            </a:r>
          </a:p>
        </p:txBody>
      </p:sp>
    </p:spTree>
    <p:extLst>
      <p:ext uri="{BB962C8B-B14F-4D97-AF65-F5344CB8AC3E}">
        <p14:creationId xmlns:p14="http://schemas.microsoft.com/office/powerpoint/2010/main" val="51677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Criando um </a:t>
            </a:r>
            <a:r>
              <a:rPr lang="pt-BR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01351" cy="4997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&lt;!DOCTYPE </a:t>
            </a:r>
            <a:r>
              <a:rPr lang="pt-BR" sz="1600" dirty="0" err="1">
                <a:latin typeface="Consolas" panose="020B0609020204030204" pitchFamily="49" charset="0"/>
              </a:rPr>
              <a:t>html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html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pt-br</a:t>
            </a:r>
            <a:r>
              <a:rPr lang="pt-BR" sz="16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head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&lt;meta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UTF-8</a:t>
            </a:r>
            <a:r>
              <a:rPr lang="pt-BR" sz="16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&lt;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* {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pt-BR" sz="1600" dirty="0">
                <a:latin typeface="Consolas" panose="020B0609020204030204" pitchFamily="49" charset="0"/>
              </a:rPr>
              <a:t>: 0;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pt-BR" sz="1600" dirty="0">
                <a:latin typeface="Consolas" panose="020B0609020204030204" pitchFamily="49" charset="0"/>
              </a:rPr>
              <a:t>: 0;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box-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sizing</a:t>
            </a:r>
            <a:r>
              <a:rPr lang="pt-BR" sz="1600" dirty="0">
                <a:latin typeface="Consolas" panose="020B0609020204030204" pitchFamily="49" charset="0"/>
              </a:rPr>
              <a:t>: </a:t>
            </a:r>
            <a:r>
              <a:rPr lang="pt-BR" sz="1600" dirty="0" err="1">
                <a:latin typeface="Consolas" panose="020B0609020204030204" pitchFamily="49" charset="0"/>
              </a:rPr>
              <a:t>border</a:t>
            </a:r>
            <a:r>
              <a:rPr lang="pt-BR" sz="1600" dirty="0">
                <a:latin typeface="Consolas" panose="020B0609020204030204" pitchFamily="49" charset="0"/>
              </a:rPr>
              <a:t>-box;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</a:t>
            </a:r>
            <a:r>
              <a:rPr lang="pt-BR" sz="1600" dirty="0" err="1">
                <a:latin typeface="Consolas" panose="020B0609020204030204" pitchFamily="49" charset="0"/>
              </a:rPr>
              <a:t>form</a:t>
            </a:r>
            <a:r>
              <a:rPr lang="pt-BR" sz="1600" dirty="0">
                <a:latin typeface="Consolas" panose="020B0609020204030204" pitchFamily="49" charset="0"/>
              </a:rPr>
              <a:t> {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pt-BR" sz="1600" dirty="0">
                <a:latin typeface="Consolas" panose="020B0609020204030204" pitchFamily="49" charset="0"/>
              </a:rPr>
              <a:t>: #000;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pt-BR" sz="1600" dirty="0">
                <a:latin typeface="Consolas" panose="020B0609020204030204" pitchFamily="49" charset="0"/>
              </a:rPr>
              <a:t>: 3px;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pt-BR" sz="1600" dirty="0">
                <a:latin typeface="Consolas" panose="020B0609020204030204" pitchFamily="49" charset="0"/>
              </a:rPr>
              <a:t>: </a:t>
            </a:r>
            <a:r>
              <a:rPr lang="pt-BR" sz="1600" dirty="0" err="1">
                <a:latin typeface="Consolas" panose="020B0609020204030204" pitchFamily="49" charset="0"/>
              </a:rPr>
              <a:t>fixed</a:t>
            </a:r>
            <a:r>
              <a:rPr lang="pt-BR" sz="1600" dirty="0">
                <a:latin typeface="Consolas" panose="020B0609020204030204" pitchFamily="49" charset="0"/>
              </a:rPr>
              <a:t>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bottom</a:t>
            </a:r>
            <a:r>
              <a:rPr lang="pt-BR" sz="1600" dirty="0">
                <a:latin typeface="Consolas" panose="020B0609020204030204" pitchFamily="49" charset="0"/>
              </a:rPr>
              <a:t>: 0;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pt-BR" sz="1600" dirty="0">
                <a:latin typeface="Consolas" panose="020B0609020204030204" pitchFamily="49" charset="0"/>
              </a:rPr>
              <a:t>: 100%;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</a:t>
            </a:r>
            <a:r>
              <a:rPr lang="pt-BR" sz="1600" dirty="0" err="1">
                <a:latin typeface="Consolas" panose="020B0609020204030204" pitchFamily="49" charset="0"/>
              </a:rPr>
              <a:t>form</a:t>
            </a:r>
            <a:r>
              <a:rPr lang="pt-BR" sz="1600" dirty="0">
                <a:latin typeface="Consolas" panose="020B0609020204030204" pitchFamily="49" charset="0"/>
              </a:rPr>
              <a:t> input {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pt-BR" sz="1600" dirty="0">
                <a:latin typeface="Consolas" panose="020B0609020204030204" pitchFamily="49" charset="0"/>
              </a:rPr>
              <a:t>: 0;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pt-BR" sz="1600" dirty="0">
                <a:latin typeface="Consolas" panose="020B0609020204030204" pitchFamily="49" charset="0"/>
              </a:rPr>
              <a:t>: 10px;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pt-BR" sz="1600" dirty="0">
                <a:latin typeface="Consolas" panose="020B0609020204030204" pitchFamily="49" charset="0"/>
              </a:rPr>
              <a:t>: 90%;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margin-right</a:t>
            </a:r>
            <a:r>
              <a:rPr lang="pt-BR" sz="1600" dirty="0">
                <a:latin typeface="Consolas" panose="020B0609020204030204" pitchFamily="49" charset="0"/>
              </a:rPr>
              <a:t>: .5%;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</a:t>
            </a:r>
            <a:r>
              <a:rPr lang="pt-BR" sz="1600" dirty="0" err="1">
                <a:latin typeface="Consolas" panose="020B0609020204030204" pitchFamily="49" charset="0"/>
              </a:rPr>
              <a:t>form</a:t>
            </a:r>
            <a:r>
              <a:rPr lang="pt-BR" sz="1600" dirty="0">
                <a:latin typeface="Consolas" panose="020B0609020204030204" pitchFamily="49" charset="0"/>
              </a:rPr>
              <a:t> button {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pt-BR" sz="1600" dirty="0">
                <a:latin typeface="Consolas" panose="020B0609020204030204" pitchFamily="49" charset="0"/>
              </a:rPr>
              <a:t>: 9%;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pt-BR" sz="1600" dirty="0">
                <a:latin typeface="Consolas" panose="020B0609020204030204" pitchFamily="49" charset="0"/>
              </a:rPr>
              <a:t>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pt-BR" sz="1600" dirty="0">
                <a:latin typeface="Consolas" panose="020B0609020204030204" pitchFamily="49" charset="0"/>
              </a:rPr>
              <a:t>: 10px;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#</a:t>
            </a:r>
            <a:r>
              <a:rPr lang="pt-BR" sz="1600" dirty="0" err="1">
                <a:latin typeface="Consolas" panose="020B0609020204030204" pitchFamily="49" charset="0"/>
              </a:rPr>
              <a:t>messages</a:t>
            </a:r>
            <a:r>
              <a:rPr lang="pt-BR" sz="1600" dirty="0">
                <a:latin typeface="Consolas" panose="020B0609020204030204" pitchFamily="49" charset="0"/>
              </a:rPr>
              <a:t> {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list-style-type</a:t>
            </a:r>
            <a:r>
              <a:rPr lang="pt-BR" sz="1600" dirty="0">
                <a:latin typeface="Consolas" panose="020B0609020204030204" pitchFamily="49" charset="0"/>
              </a:rPr>
              <a:t>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pt-BR" sz="1600" dirty="0">
                <a:latin typeface="Consolas" panose="020B0609020204030204" pitchFamily="49" charset="0"/>
              </a:rPr>
              <a:t>: 0;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pt-BR" sz="1600" dirty="0">
                <a:latin typeface="Consolas" panose="020B0609020204030204" pitchFamily="49" charset="0"/>
              </a:rPr>
              <a:t>: 0;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#</a:t>
            </a:r>
            <a:r>
              <a:rPr lang="pt-BR" sz="1600" dirty="0" err="1">
                <a:latin typeface="Consolas" panose="020B0609020204030204" pitchFamily="49" charset="0"/>
              </a:rPr>
              <a:t>messages</a:t>
            </a:r>
            <a:r>
              <a:rPr lang="pt-BR" sz="1600" dirty="0">
                <a:latin typeface="Consolas" panose="020B0609020204030204" pitchFamily="49" charset="0"/>
              </a:rPr>
              <a:t> li {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pt-BR" sz="1600" dirty="0">
                <a:latin typeface="Consolas" panose="020B0609020204030204" pitchFamily="49" charset="0"/>
              </a:rPr>
              <a:t>: 5px 10px;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#</a:t>
            </a:r>
            <a:r>
              <a:rPr lang="pt-BR" sz="1600" dirty="0" err="1">
                <a:latin typeface="Consolas" panose="020B0609020204030204" pitchFamily="49" charset="0"/>
              </a:rPr>
              <a:t>messages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li:nth-child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odd</a:t>
            </a:r>
            <a:r>
              <a:rPr lang="pt-BR" sz="1600" dirty="0">
                <a:latin typeface="Consolas" panose="020B0609020204030204" pitchFamily="49" charset="0"/>
              </a:rPr>
              <a:t>) {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pt-BR" sz="1600" dirty="0">
                <a:latin typeface="Consolas" panose="020B0609020204030204" pitchFamily="49" charset="0"/>
              </a:rPr>
              <a:t>: #</a:t>
            </a:r>
            <a:r>
              <a:rPr lang="pt-BR" sz="1600" dirty="0" err="1">
                <a:latin typeface="Consolas" panose="020B0609020204030204" pitchFamily="49" charset="0"/>
              </a:rPr>
              <a:t>eee</a:t>
            </a:r>
            <a:r>
              <a:rPr lang="pt-BR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&lt;/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title</a:t>
            </a:r>
            <a:r>
              <a:rPr lang="pt-BR" sz="1600" dirty="0">
                <a:latin typeface="Consolas" panose="020B0609020204030204" pitchFamily="49" charset="0"/>
              </a:rPr>
              <a:t>&gt;Chat com Sockets&lt;/</a:t>
            </a:r>
            <a:r>
              <a:rPr lang="pt-BR" sz="1600" dirty="0" err="1">
                <a:latin typeface="Consolas" panose="020B0609020204030204" pitchFamily="49" charset="0"/>
              </a:rPr>
              <a:t>title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&lt;script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https://code.jquery.com/jquery-1.10.2.min.js</a:t>
            </a:r>
            <a:r>
              <a:rPr lang="en-US" sz="1600" dirty="0">
                <a:latin typeface="Consolas" panose="020B0609020204030204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&lt;script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/socket.io/socket.io.js</a:t>
            </a:r>
            <a:r>
              <a:rPr lang="en-US" sz="1600" dirty="0">
                <a:latin typeface="Consolas" panose="020B0609020204030204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&lt;script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/index.js</a:t>
            </a:r>
            <a:r>
              <a:rPr lang="pt-BR" sz="1600" dirty="0">
                <a:latin typeface="Consolas" panose="020B0609020204030204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head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52BBBE8-1E21-4E5C-B88B-ADC8BCD47515}"/>
              </a:ext>
            </a:extLst>
          </p:cNvPr>
          <p:cNvSpPr txBox="1">
            <a:spLocks/>
          </p:cNvSpPr>
          <p:nvPr/>
        </p:nvSpPr>
        <p:spPr>
          <a:xfrm>
            <a:off x="6529754" y="6006791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/index.html</a:t>
            </a:r>
          </a:p>
        </p:txBody>
      </p:sp>
    </p:spTree>
    <p:extLst>
      <p:ext uri="{BB962C8B-B14F-4D97-AF65-F5344CB8AC3E}">
        <p14:creationId xmlns:p14="http://schemas.microsoft.com/office/powerpoint/2010/main" val="24458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AE1D7-8740-475B-B5BF-7E730B1B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 Ambiente Node.js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“Olá Mundo” com Node.js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Comentários sobre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Servidor Web com Node.js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Primeira Aplicação com Node.js</a:t>
            </a:r>
          </a:p>
        </p:txBody>
      </p:sp>
    </p:spTree>
    <p:extLst>
      <p:ext uri="{BB962C8B-B14F-4D97-AF65-F5344CB8AC3E}">
        <p14:creationId xmlns:p14="http://schemas.microsoft.com/office/powerpoint/2010/main" val="4061504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Criando um </a:t>
            </a:r>
            <a:r>
              <a:rPr lang="pt-BR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01351" cy="4997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&lt;ul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messages</a:t>
            </a:r>
            <a:r>
              <a:rPr lang="en-US" sz="1600" dirty="0">
                <a:latin typeface="Consolas" panose="020B0609020204030204" pitchFamily="49" charset="0"/>
              </a:rPr>
              <a:t>"&gt;&lt;/ul&gt;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&lt;form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latin typeface="Consolas" panose="020B0609020204030204" pitchFamily="49" charset="0"/>
              </a:rPr>
              <a:t>=""&gt;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&lt;input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autocomplete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off</a:t>
            </a:r>
            <a:r>
              <a:rPr lang="en-US" sz="1600" dirty="0">
                <a:latin typeface="Consolas" panose="020B0609020204030204" pitchFamily="49" charset="0"/>
              </a:rPr>
              <a:t>" /&gt;&lt;button&gt;Send&lt;/button&gt;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&lt;/form&gt;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html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52BBBE8-1E21-4E5C-B88B-ADC8BCD47515}"/>
              </a:ext>
            </a:extLst>
          </p:cNvPr>
          <p:cNvSpPr txBox="1">
            <a:spLocks/>
          </p:cNvSpPr>
          <p:nvPr/>
        </p:nvSpPr>
        <p:spPr>
          <a:xfrm>
            <a:off x="6529754" y="6006791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/index.html</a:t>
            </a:r>
          </a:p>
        </p:txBody>
      </p:sp>
    </p:spTree>
    <p:extLst>
      <p:ext uri="{BB962C8B-B14F-4D97-AF65-F5344CB8AC3E}">
        <p14:creationId xmlns:p14="http://schemas.microsoft.com/office/powerpoint/2010/main" val="210534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latin typeface="Consolas" panose="020B0609020204030204" pitchFamily="49" charset="0"/>
              </a:rPr>
              <a:t> socket = io.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connect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00000"/>
                </a:solidFill>
                <a:latin typeface="Consolas" panose="020B0609020204030204" pitchFamily="49" charset="0"/>
              </a:rPr>
              <a:t>'http://localhost:3000’</a:t>
            </a:r>
            <a:r>
              <a:rPr lang="sv-SE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$(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latin typeface="Consolas" panose="020B0609020204030204" pitchFamily="49" charset="0"/>
              </a:rPr>
              <a:t> 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latin typeface="Consolas" panose="020B0609020204030204" pitchFamily="49" charset="0"/>
              </a:rPr>
              <a:t> socket = 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io</a:t>
            </a:r>
            <a:r>
              <a:rPr lang="sv-SE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    $(</a:t>
            </a:r>
            <a:r>
              <a:rPr lang="sv-SE" dirty="0">
                <a:solidFill>
                  <a:srgbClr val="C00000"/>
                </a:solidFill>
                <a:latin typeface="Consolas" panose="020B0609020204030204" pitchFamily="49" charset="0"/>
              </a:rPr>
              <a:t>'form'</a:t>
            </a:r>
            <a:r>
              <a:rPr lang="sv-SE" dirty="0">
                <a:latin typeface="Consolas" panose="020B0609020204030204" pitchFamily="49" charset="0"/>
              </a:rPr>
              <a:t>).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submit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latin typeface="Consolas" panose="020B0609020204030204" pitchFamily="49" charset="0"/>
              </a:rPr>
              <a:t> 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        socket.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emit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00000"/>
                </a:solidFill>
                <a:latin typeface="Consolas" panose="020B0609020204030204" pitchFamily="49" charset="0"/>
              </a:rPr>
              <a:t>'chat message'</a:t>
            </a:r>
            <a:r>
              <a:rPr lang="sv-SE" dirty="0">
                <a:latin typeface="Consolas" panose="020B0609020204030204" pitchFamily="49" charset="0"/>
              </a:rPr>
              <a:t>, $(</a:t>
            </a:r>
            <a:r>
              <a:rPr lang="sv-SE" dirty="0">
                <a:solidFill>
                  <a:srgbClr val="C00000"/>
                </a:solidFill>
                <a:latin typeface="Consolas" panose="020B0609020204030204" pitchFamily="49" charset="0"/>
              </a:rPr>
              <a:t>'#m'</a:t>
            </a:r>
            <a:r>
              <a:rPr lang="sv-SE" dirty="0">
                <a:latin typeface="Consolas" panose="020B0609020204030204" pitchFamily="49" charset="0"/>
              </a:rPr>
              <a:t>).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sv-SE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        $(</a:t>
            </a:r>
            <a:r>
              <a:rPr lang="sv-SE" dirty="0">
                <a:solidFill>
                  <a:srgbClr val="C00000"/>
                </a:solidFill>
                <a:latin typeface="Consolas" panose="020B0609020204030204" pitchFamily="49" charset="0"/>
              </a:rPr>
              <a:t>'#m'</a:t>
            </a:r>
            <a:r>
              <a:rPr lang="sv-SE" dirty="0">
                <a:latin typeface="Consolas" panose="020B0609020204030204" pitchFamily="49" charset="0"/>
              </a:rPr>
              <a:t>).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sv-SE" dirty="0">
                <a:latin typeface="Consolas" panose="020B0609020204030204" pitchFamily="49" charset="0"/>
              </a:rPr>
              <a:t>('');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        </a:t>
            </a:r>
            <a:r>
              <a:rPr lang="sv-SE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sv-SE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    socket.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00000"/>
                </a:solidFill>
                <a:latin typeface="Consolas" panose="020B0609020204030204" pitchFamily="49" charset="0"/>
              </a:rPr>
              <a:t>'chat message'</a:t>
            </a:r>
            <a:r>
              <a:rPr lang="sv-SE" dirty="0">
                <a:latin typeface="Consolas" panose="020B0609020204030204" pitchFamily="49" charset="0"/>
              </a:rPr>
              <a:t>,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latin typeface="Consolas" panose="020B0609020204030204" pitchFamily="49" charset="0"/>
              </a:rPr>
              <a:t>(msg){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      $(</a:t>
            </a:r>
            <a:r>
              <a:rPr lang="sv-SE" dirty="0">
                <a:solidFill>
                  <a:srgbClr val="C00000"/>
                </a:solidFill>
                <a:latin typeface="Consolas" panose="020B0609020204030204" pitchFamily="49" charset="0"/>
              </a:rPr>
              <a:t>'#messages'</a:t>
            </a:r>
            <a:r>
              <a:rPr lang="sv-SE" dirty="0">
                <a:latin typeface="Consolas" panose="020B0609020204030204" pitchFamily="49" charset="0"/>
              </a:rPr>
              <a:t>).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append</a:t>
            </a:r>
            <a:r>
              <a:rPr lang="sv-SE" dirty="0">
                <a:latin typeface="Consolas" panose="020B0609020204030204" pitchFamily="49" charset="0"/>
              </a:rPr>
              <a:t>($(</a:t>
            </a:r>
            <a:r>
              <a:rPr lang="sv-SE" dirty="0">
                <a:solidFill>
                  <a:srgbClr val="C00000"/>
                </a:solidFill>
                <a:latin typeface="Consolas" panose="020B0609020204030204" pitchFamily="49" charset="0"/>
              </a:rPr>
              <a:t>'&lt;li&gt;'</a:t>
            </a:r>
            <a:r>
              <a:rPr lang="sv-SE" dirty="0">
                <a:latin typeface="Consolas" panose="020B0609020204030204" pitchFamily="49" charset="0"/>
              </a:rPr>
              <a:t>).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sv-SE" dirty="0">
                <a:latin typeface="Consolas" panose="020B0609020204030204" pitchFamily="49" charset="0"/>
              </a:rPr>
              <a:t>(msg));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52BBBE8-1E21-4E5C-B88B-ADC8BCD47515}"/>
              </a:ext>
            </a:extLst>
          </p:cNvPr>
          <p:cNvSpPr txBox="1">
            <a:spLocks/>
          </p:cNvSpPr>
          <p:nvPr/>
        </p:nvSpPr>
        <p:spPr>
          <a:xfrm>
            <a:off x="6447693" y="5836890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/index.js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7905BBC-410E-4CB6-99A1-DAE219E6F188}"/>
              </a:ext>
            </a:extLst>
          </p:cNvPr>
          <p:cNvSpPr txBox="1">
            <a:spLocks/>
          </p:cNvSpPr>
          <p:nvPr/>
        </p:nvSpPr>
        <p:spPr>
          <a:xfrm>
            <a:off x="838198" y="3534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Criando um </a:t>
            </a:r>
            <a:r>
              <a:rPr lang="pt-BR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15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App 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io.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'connection'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'Um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usuário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se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conectou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'disconnect'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	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‘Um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usuário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se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desconectou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‘chat message'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Consolas" panose="020B0609020204030204" pitchFamily="49" charset="0"/>
              </a:rPr>
              <a:t>(message){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	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Mensagem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: ’</a:t>
            </a:r>
            <a:r>
              <a:rPr lang="en-US" dirty="0">
                <a:latin typeface="Consolas" panose="020B0609020204030204" pitchFamily="49" charset="0"/>
              </a:rPr>
              <a:t> + message);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io.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'chat message’</a:t>
            </a:r>
            <a:r>
              <a:rPr lang="en-US" dirty="0">
                <a:latin typeface="Consolas" panose="020B0609020204030204" pitchFamily="49" charset="0"/>
              </a:rPr>
              <a:t>, message);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;});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84E8A12-2433-45C8-8ECD-9BC5588267F6}"/>
              </a:ext>
            </a:extLst>
          </p:cNvPr>
          <p:cNvSpPr txBox="1">
            <a:spLocks/>
          </p:cNvSpPr>
          <p:nvPr/>
        </p:nvSpPr>
        <p:spPr>
          <a:xfrm>
            <a:off x="6529754" y="5836890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/projeto/index.js</a:t>
            </a:r>
          </a:p>
        </p:txBody>
      </p:sp>
    </p:spTree>
    <p:extLst>
      <p:ext uri="{BB962C8B-B14F-4D97-AF65-F5344CB8AC3E}">
        <p14:creationId xmlns:p14="http://schemas.microsoft.com/office/powerpoint/2010/main" val="3605900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mais pode ser feito?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Avise todos os usuários quando alguém se desconectar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Adicione suporte a apelidos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Adicione a função “{usuário} está digitando”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Mostre quem está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Adicione mensagens privadas</a:t>
            </a:r>
          </a:p>
        </p:txBody>
      </p:sp>
    </p:spTree>
    <p:extLst>
      <p:ext uri="{BB962C8B-B14F-4D97-AF65-F5344CB8AC3E}">
        <p14:creationId xmlns:p14="http://schemas.microsoft.com/office/powerpoint/2010/main" val="2901284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15600" y="396585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pt-BR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Agradecimentos</a:t>
            </a:r>
            <a:endParaRPr sz="26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4A67CD-C08B-447E-9285-B4EF0E687F1A}"/>
              </a:ext>
            </a:extLst>
          </p:cNvPr>
          <p:cNvSpPr txBox="1">
            <a:spLocks/>
          </p:cNvSpPr>
          <p:nvPr/>
        </p:nvSpPr>
        <p:spPr>
          <a:xfrm>
            <a:off x="609600" y="2024024"/>
            <a:ext cx="10972800" cy="137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pt-BR" altLang="pt-BR" sz="37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Vitor Bruno de Oliveira Barth</a:t>
            </a:r>
          </a:p>
          <a:p>
            <a:pPr marL="0" indent="0" algn="ctr">
              <a:buNone/>
            </a:pPr>
            <a:r>
              <a:rPr lang="pt-BR" altLang="pt-BR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vitor.barth@gmail.com</a:t>
            </a:r>
          </a:p>
          <a:p>
            <a:pPr marL="0" indent="0" algn="ctr">
              <a:buNone/>
            </a:pPr>
            <a:endParaRPr lang="pt-BR" altLang="pt-BR" sz="37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7">
            <a:extLst>
              <a:ext uri="{FF2B5EF4-FFF2-40B4-BE49-F238E27FC236}">
                <a16:creationId xmlns:a16="http://schemas.microsoft.com/office/drawing/2014/main" id="{53AA4A1A-FE7F-4457-9871-2538E0732C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34" y="4548273"/>
            <a:ext cx="1896533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13D6FF6-3043-46C0-9632-363E7156CABA}"/>
              </a:ext>
            </a:extLst>
          </p:cNvPr>
          <p:cNvSpPr txBox="1">
            <a:spLocks/>
          </p:cNvSpPr>
          <p:nvPr/>
        </p:nvSpPr>
        <p:spPr>
          <a:xfrm>
            <a:off x="609600" y="280695"/>
            <a:ext cx="10972800" cy="184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altLang="pt-BR" sz="5333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16395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 Ambiente Node.js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3747DA-7FE5-46F6-81E6-7EE510C50EBD}"/>
              </a:ext>
            </a:extLst>
          </p:cNvPr>
          <p:cNvSpPr txBox="1"/>
          <p:nvPr/>
        </p:nvSpPr>
        <p:spPr>
          <a:xfrm>
            <a:off x="2019926" y="6317218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01 – Comparação com Java </a:t>
            </a:r>
          </a:p>
        </p:txBody>
      </p:sp>
      <p:pic>
        <p:nvPicPr>
          <p:cNvPr id="14" name="Imagem 1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2BC33FD-F203-490A-A31D-E406283BB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7348"/>
            <a:ext cx="5818245" cy="4424201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FC6832E4-45C7-41C3-B7D1-8CAAE567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1965880"/>
            <a:ext cx="4927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Construído sobre o Interpretador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Orientado a Eventos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E/S Não Bloqueante</a:t>
            </a:r>
          </a:p>
        </p:txBody>
      </p:sp>
    </p:spTree>
    <p:extLst>
      <p:ext uri="{BB962C8B-B14F-4D97-AF65-F5344CB8AC3E}">
        <p14:creationId xmlns:p14="http://schemas.microsoft.com/office/powerpoint/2010/main" val="118629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 Ambiente Node.js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3747DA-7FE5-46F6-81E6-7EE510C50EBD}"/>
              </a:ext>
            </a:extLst>
          </p:cNvPr>
          <p:cNvSpPr txBox="1"/>
          <p:nvPr/>
        </p:nvSpPr>
        <p:spPr>
          <a:xfrm>
            <a:off x="1426822" y="6317218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02 – E/S Bloqueante vs. Não-Bloqueante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FC6832E4-45C7-41C3-B7D1-8CAAE567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1965880"/>
            <a:ext cx="4927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Construído sobre o Interpretador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Orientado a Eventos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E/S Não Bloqueante</a:t>
            </a:r>
          </a:p>
        </p:txBody>
      </p:sp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6F292F8-5E56-4129-8C1A-609391A97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50" y="2020030"/>
            <a:ext cx="6100958" cy="396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7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Olá Mundo!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FC6832E4-45C7-41C3-B7D1-8CAAE567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0168"/>
            <a:ext cx="5626100" cy="9170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console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log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“Olá Mundo!”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9C20D13-1C26-42E8-981E-F9108085DE4B}"/>
              </a:ext>
            </a:extLst>
          </p:cNvPr>
          <p:cNvSpPr txBox="1">
            <a:spLocks/>
          </p:cNvSpPr>
          <p:nvPr/>
        </p:nvSpPr>
        <p:spPr>
          <a:xfrm>
            <a:off x="838200" y="2897187"/>
            <a:ext cx="10515600" cy="3279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(Sim, é só isso!)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Salve com a extensão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via Terminal/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/Console com o comando:</a:t>
            </a:r>
          </a:p>
          <a:p>
            <a:pPr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$ </a:t>
            </a:r>
            <a:r>
              <a:rPr lang="pt-BR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node</a:t>
            </a:r>
            <a:r>
              <a:rPr lang="pt-BR" dirty="0"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arquivo.js 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1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comentários sobre JS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755CCD4-6F6F-4AD5-BDBD-C3C419CBD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dos três pilares da WWW, junto com HTML e CSS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Multiparadigma: Orientada a Eventos, Imperativa e Funcional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Interpretada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Fracamente Tipada</a:t>
            </a:r>
          </a:p>
        </p:txBody>
      </p:sp>
    </p:spTree>
    <p:extLst>
      <p:ext uri="{BB962C8B-B14F-4D97-AF65-F5344CB8AC3E}">
        <p14:creationId xmlns:p14="http://schemas.microsoft.com/office/powerpoint/2010/main" val="386749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comentários sobre JS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8F5F085-D80E-4F8E-8798-CEE52D69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de variáveis pode ser feita: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Diretamente:  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Através das palavrar reservadas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Loops: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for, do, do-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array.foreach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(elemento, () =&gt; { })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Comparativos: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Comparadores: &gt;, &lt;, &lt;=, &gt;=, ==, ===, !=, &amp;&amp;, ||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F691A6F-7FA3-40C0-8A40-EAF07C736C39}"/>
              </a:ext>
            </a:extLst>
          </p:cNvPr>
          <p:cNvSpPr txBox="1">
            <a:spLocks/>
          </p:cNvSpPr>
          <p:nvPr/>
        </p:nvSpPr>
        <p:spPr>
          <a:xfrm>
            <a:off x="3175000" y="2597705"/>
            <a:ext cx="5626100" cy="60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x =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56BB64C-AC43-4772-A560-DA827E04E3C1}"/>
              </a:ext>
            </a:extLst>
          </p:cNvPr>
          <p:cNvSpPr txBox="1">
            <a:spLocks/>
          </p:cNvSpPr>
          <p:nvPr/>
        </p:nvSpPr>
        <p:spPr>
          <a:xfrm>
            <a:off x="7004050" y="3095388"/>
            <a:ext cx="5626100" cy="10096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let 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x =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y =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 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soma =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 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+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y</a:t>
            </a:r>
          </a:p>
          <a:p>
            <a:pPr marL="0" indent="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53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comentários sobre JS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8F5F085-D80E-4F8E-8798-CEE52D69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de funções pode ser feita: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Explicitamente:  </a:t>
            </a:r>
          </a:p>
          <a:p>
            <a:pPr lvl="1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Comentários: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(linha) ou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/* */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(bloco)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Ponto e Vírgula ao final da linha é opcional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F691A6F-7FA3-40C0-8A40-EAF07C736C39}"/>
              </a:ext>
            </a:extLst>
          </p:cNvPr>
          <p:cNvSpPr txBox="1">
            <a:spLocks/>
          </p:cNvSpPr>
          <p:nvPr/>
        </p:nvSpPr>
        <p:spPr>
          <a:xfrm>
            <a:off x="3632200" y="2597705"/>
            <a:ext cx="5626100" cy="60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function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funcao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) { }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56BB64C-AC43-4772-A560-DA827E04E3C1}"/>
              </a:ext>
            </a:extLst>
          </p:cNvPr>
          <p:cNvSpPr txBox="1">
            <a:spLocks/>
          </p:cNvSpPr>
          <p:nvPr/>
        </p:nvSpPr>
        <p:spPr>
          <a:xfrm>
            <a:off x="6851650" y="3200400"/>
            <a:ext cx="5626100" cy="120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D430C439-B28C-451E-9A2A-8BE242A3737D}"/>
              </a:ext>
            </a:extLst>
          </p:cNvPr>
          <p:cNvSpPr txBox="1">
            <a:spLocks/>
          </p:cNvSpPr>
          <p:nvPr/>
        </p:nvSpPr>
        <p:spPr>
          <a:xfrm>
            <a:off x="2724150" y="3213100"/>
            <a:ext cx="5626100" cy="60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let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funcao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 = (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)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=&gt; 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{ }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comentários sobre JS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8F5F085-D80E-4F8E-8798-CEE52D69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Utilizando aspas simples:  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Utilizando aspas duplas: 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Utilizando crase: </a:t>
            </a:r>
          </a:p>
          <a:p>
            <a:pPr lvl="1">
              <a:lnSpc>
                <a:spcPct val="150000"/>
              </a:lnSpc>
            </a:pP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Literals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F691A6F-7FA3-40C0-8A40-EAF07C736C39}"/>
              </a:ext>
            </a:extLst>
          </p:cNvPr>
          <p:cNvSpPr txBox="1">
            <a:spLocks/>
          </p:cNvSpPr>
          <p:nvPr/>
        </p:nvSpPr>
        <p:spPr>
          <a:xfrm>
            <a:off x="4528553" y="2604055"/>
            <a:ext cx="5626100" cy="60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‘Olá Mundo’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56BB64C-AC43-4772-A560-DA827E04E3C1}"/>
              </a:ext>
            </a:extLst>
          </p:cNvPr>
          <p:cNvSpPr txBox="1">
            <a:spLocks/>
          </p:cNvSpPr>
          <p:nvPr/>
        </p:nvSpPr>
        <p:spPr>
          <a:xfrm>
            <a:off x="6851650" y="3200400"/>
            <a:ext cx="5626100" cy="120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4B1994C-5216-453E-B517-A9A76AEFA608}"/>
              </a:ext>
            </a:extLst>
          </p:cNvPr>
          <p:cNvSpPr txBox="1">
            <a:spLocks/>
          </p:cNvSpPr>
          <p:nvPr/>
        </p:nvSpPr>
        <p:spPr>
          <a:xfrm>
            <a:off x="4528553" y="3206750"/>
            <a:ext cx="5626100" cy="60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“Eu sou o Vitor”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52A7DBA4-CE40-41A9-9BAC-514B6AE0D92A}"/>
              </a:ext>
            </a:extLst>
          </p:cNvPr>
          <p:cNvSpPr txBox="1">
            <a:spLocks/>
          </p:cNvSpPr>
          <p:nvPr/>
        </p:nvSpPr>
        <p:spPr>
          <a:xfrm>
            <a:off x="3604127" y="3815795"/>
            <a:ext cx="5626100" cy="60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`Minicurso de Node.js`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C3C2AC06-E7DE-46B0-85EC-4917150E5DC9}"/>
              </a:ext>
            </a:extLst>
          </p:cNvPr>
          <p:cNvSpPr txBox="1">
            <a:spLocks/>
          </p:cNvSpPr>
          <p:nvPr/>
        </p:nvSpPr>
        <p:spPr>
          <a:xfrm>
            <a:off x="2445084" y="5003245"/>
            <a:ext cx="8984915" cy="602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`Hoje é dia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${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new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Date().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toLocaleDateString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pt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-BR"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727955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1345</Words>
  <Application>Microsoft Office PowerPoint</Application>
  <PresentationFormat>Widescreen</PresentationFormat>
  <Paragraphs>230</Paragraphs>
  <Slides>24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Times New Roman</vt:lpstr>
      <vt:lpstr>Tema do Office</vt:lpstr>
      <vt:lpstr>Primeiros Passos  com Node.js</vt:lpstr>
      <vt:lpstr>Agenda</vt:lpstr>
      <vt:lpstr>Apresentação do Ambiente Node.js</vt:lpstr>
      <vt:lpstr>Apresentação do Ambiente Node.js</vt:lpstr>
      <vt:lpstr>Olá Mundo!</vt:lpstr>
      <vt:lpstr>Alguns comentários sobre JS</vt:lpstr>
      <vt:lpstr>Alguns comentários sobre JS</vt:lpstr>
      <vt:lpstr>Alguns comentários sobre JS</vt:lpstr>
      <vt:lpstr>Alguns comentários sobre JS</vt:lpstr>
      <vt:lpstr>Primeiro Servidor Web</vt:lpstr>
      <vt:lpstr>Primeiro Servidor Web</vt:lpstr>
      <vt:lpstr>Acessando Parâmetros</vt:lpstr>
      <vt:lpstr>Servindo um Arquivo</vt:lpstr>
      <vt:lpstr>Servindo Arquivos</vt:lpstr>
      <vt:lpstr>Usando Sockets</vt:lpstr>
      <vt:lpstr>Primeiro App com Sockets</vt:lpstr>
      <vt:lpstr>Primeiro App com Sockets</vt:lpstr>
      <vt:lpstr>Primeiro App com Sockets</vt:lpstr>
      <vt:lpstr>Criando um chat com Sockets</vt:lpstr>
      <vt:lpstr>Criando um chat com Sockets</vt:lpstr>
      <vt:lpstr>Apresentação do PowerPoint</vt:lpstr>
      <vt:lpstr>Primeiro App com Sockets</vt:lpstr>
      <vt:lpstr>O que mais pode ser feito?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Primeiros Passos  com Node.js</dc:title>
  <dc:creator>Vitor Bruno de Oliveira Barth</dc:creator>
  <cp:lastModifiedBy>Vitor Bruno de Oliveira Barth</cp:lastModifiedBy>
  <cp:revision>29</cp:revision>
  <dcterms:created xsi:type="dcterms:W3CDTF">2018-06-29T18:34:38Z</dcterms:created>
  <dcterms:modified xsi:type="dcterms:W3CDTF">2018-07-05T01:17:54Z</dcterms:modified>
</cp:coreProperties>
</file>