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9"/>
  </p:notes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8" r:id="rId9"/>
    <p:sldId id="269" r:id="rId10"/>
    <p:sldId id="270" r:id="rId11"/>
    <p:sldId id="273" r:id="rId12"/>
    <p:sldId id="271" r:id="rId13"/>
    <p:sldId id="274" r:id="rId14"/>
    <p:sldId id="275" r:id="rId15"/>
    <p:sldId id="276" r:id="rId16"/>
    <p:sldId id="278" r:id="rId17"/>
    <p:sldId id="277" r:id="rId18"/>
    <p:sldId id="279" r:id="rId19"/>
    <p:sldId id="280" r:id="rId20"/>
    <p:sldId id="285" r:id="rId21"/>
    <p:sldId id="286" r:id="rId22"/>
    <p:sldId id="283" r:id="rId23"/>
    <p:sldId id="287" r:id="rId24"/>
    <p:sldId id="288" r:id="rId25"/>
    <p:sldId id="289" r:id="rId26"/>
    <p:sldId id="290" r:id="rId27"/>
    <p:sldId id="291" r:id="rId28"/>
    <p:sldId id="293" r:id="rId29"/>
    <p:sldId id="294" r:id="rId30"/>
    <p:sldId id="295" r:id="rId31"/>
    <p:sldId id="296" r:id="rId32"/>
    <p:sldId id="297" r:id="rId33"/>
    <p:sldId id="300" r:id="rId34"/>
    <p:sldId id="298" r:id="rId35"/>
    <p:sldId id="299" r:id="rId36"/>
    <p:sldId id="301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3" r:id="rId45"/>
    <p:sldId id="310" r:id="rId46"/>
    <p:sldId id="311" r:id="rId47"/>
    <p:sldId id="319" r:id="rId48"/>
    <p:sldId id="312" r:id="rId49"/>
    <p:sldId id="315" r:id="rId50"/>
    <p:sldId id="316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30" r:id="rId61"/>
    <p:sldId id="329" r:id="rId62"/>
    <p:sldId id="331" r:id="rId63"/>
    <p:sldId id="332" r:id="rId64"/>
    <p:sldId id="333" r:id="rId65"/>
    <p:sldId id="335" r:id="rId66"/>
    <p:sldId id="334" r:id="rId67"/>
    <p:sldId id="336" r:id="rId68"/>
    <p:sldId id="449" r:id="rId69"/>
    <p:sldId id="448" r:id="rId70"/>
    <p:sldId id="338" r:id="rId71"/>
    <p:sldId id="450" r:id="rId72"/>
    <p:sldId id="451" r:id="rId73"/>
    <p:sldId id="452" r:id="rId74"/>
    <p:sldId id="453" r:id="rId75"/>
    <p:sldId id="379" r:id="rId76"/>
    <p:sldId id="456" r:id="rId77"/>
    <p:sldId id="340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59" r:id="rId89"/>
    <p:sldId id="360" r:id="rId90"/>
    <p:sldId id="467" r:id="rId91"/>
    <p:sldId id="358" r:id="rId92"/>
    <p:sldId id="361" r:id="rId93"/>
    <p:sldId id="362" r:id="rId94"/>
    <p:sldId id="363" r:id="rId95"/>
    <p:sldId id="364" r:id="rId96"/>
    <p:sldId id="366" r:id="rId97"/>
    <p:sldId id="367" r:id="rId98"/>
    <p:sldId id="368" r:id="rId99"/>
    <p:sldId id="369" r:id="rId100"/>
    <p:sldId id="370" r:id="rId101"/>
    <p:sldId id="371" r:id="rId102"/>
    <p:sldId id="374" r:id="rId103"/>
    <p:sldId id="372" r:id="rId104"/>
    <p:sldId id="375" r:id="rId105"/>
    <p:sldId id="376" r:id="rId106"/>
    <p:sldId id="377" r:id="rId107"/>
    <p:sldId id="378" r:id="rId108"/>
    <p:sldId id="380" r:id="rId109"/>
    <p:sldId id="382" r:id="rId110"/>
    <p:sldId id="383" r:id="rId111"/>
    <p:sldId id="384" r:id="rId112"/>
    <p:sldId id="386" r:id="rId113"/>
    <p:sldId id="387" r:id="rId114"/>
    <p:sldId id="392" r:id="rId115"/>
    <p:sldId id="388" r:id="rId116"/>
    <p:sldId id="389" r:id="rId117"/>
    <p:sldId id="390" r:id="rId118"/>
    <p:sldId id="391" r:id="rId119"/>
    <p:sldId id="393" r:id="rId120"/>
    <p:sldId id="394" r:id="rId121"/>
    <p:sldId id="395" r:id="rId122"/>
    <p:sldId id="396" r:id="rId123"/>
    <p:sldId id="405" r:id="rId124"/>
    <p:sldId id="397" r:id="rId125"/>
    <p:sldId id="398" r:id="rId126"/>
    <p:sldId id="399" r:id="rId127"/>
    <p:sldId id="400" r:id="rId128"/>
    <p:sldId id="401" r:id="rId129"/>
    <p:sldId id="402" r:id="rId130"/>
    <p:sldId id="403" r:id="rId131"/>
    <p:sldId id="404" r:id="rId132"/>
    <p:sldId id="406" r:id="rId133"/>
    <p:sldId id="407" r:id="rId134"/>
    <p:sldId id="408" r:id="rId135"/>
    <p:sldId id="409" r:id="rId136"/>
    <p:sldId id="410" r:id="rId137"/>
    <p:sldId id="411" r:id="rId138"/>
    <p:sldId id="412" r:id="rId139"/>
    <p:sldId id="413" r:id="rId140"/>
    <p:sldId id="414" r:id="rId141"/>
    <p:sldId id="415" r:id="rId142"/>
    <p:sldId id="416" r:id="rId143"/>
    <p:sldId id="417" r:id="rId144"/>
    <p:sldId id="420" r:id="rId145"/>
    <p:sldId id="421" r:id="rId146"/>
    <p:sldId id="418" r:id="rId147"/>
    <p:sldId id="422" r:id="rId148"/>
    <p:sldId id="423" r:id="rId149"/>
    <p:sldId id="424" r:id="rId150"/>
    <p:sldId id="425" r:id="rId151"/>
    <p:sldId id="426" r:id="rId152"/>
    <p:sldId id="427" r:id="rId153"/>
    <p:sldId id="428" r:id="rId154"/>
    <p:sldId id="429" r:id="rId155"/>
    <p:sldId id="430" r:id="rId156"/>
    <p:sldId id="431" r:id="rId157"/>
    <p:sldId id="432" r:id="rId158"/>
    <p:sldId id="433" r:id="rId159"/>
    <p:sldId id="434" r:id="rId160"/>
    <p:sldId id="458" r:id="rId161"/>
    <p:sldId id="459" r:id="rId162"/>
    <p:sldId id="460" r:id="rId163"/>
    <p:sldId id="462" r:id="rId164"/>
    <p:sldId id="463" r:id="rId165"/>
    <p:sldId id="465" r:id="rId166"/>
    <p:sldId id="464" r:id="rId167"/>
    <p:sldId id="466" r:id="rId16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3" autoAdjust="0"/>
    <p:restoredTop sz="96287" autoAdjust="0"/>
  </p:normalViewPr>
  <p:slideViewPr>
    <p:cSldViewPr snapToGrid="0">
      <p:cViewPr varScale="1">
        <p:scale>
          <a:sx n="112" d="100"/>
          <a:sy n="112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04438-56F7-40E1-8BB1-C002DD3C91E7}" type="datetimeFigureOut">
              <a:rPr lang="pt-BR" smtClean="0"/>
              <a:t>07/03/2017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6337F-20F2-4105-A49C-DD40DE18ACE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78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37F-20F2-4105-A49C-DD40DE18ACED}" type="slidenum">
              <a:rPr lang="pt-BR" smtClean="0"/>
              <a:t>87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73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3DB5-E93F-42E9-9D52-6C1DC4C24721}" type="datetimeFigureOut">
              <a:rPr lang="pt-BR" smtClean="0"/>
              <a:t>07/03/2017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ECB-F48A-49F2-BE32-0ABC0025BB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43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3DB5-E93F-42E9-9D52-6C1DC4C24721}" type="datetimeFigureOut">
              <a:rPr lang="pt-BR" smtClean="0"/>
              <a:t>07/03/2017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ECB-F48A-49F2-BE32-0ABC0025BB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08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3DB5-E93F-42E9-9D52-6C1DC4C24721}" type="datetimeFigureOut">
              <a:rPr lang="pt-BR" smtClean="0"/>
              <a:t>07/03/2017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ECB-F48A-49F2-BE32-0ABC0025BB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3DB5-E93F-42E9-9D52-6C1DC4C24721}" type="datetimeFigureOut">
              <a:rPr lang="pt-BR" smtClean="0"/>
              <a:t>07/03/2017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ECB-F48A-49F2-BE32-0ABC0025BB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76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3DB5-E93F-42E9-9D52-6C1DC4C24721}" type="datetimeFigureOut">
              <a:rPr lang="pt-BR" smtClean="0"/>
              <a:t>07/03/2017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ECB-F48A-49F2-BE32-0ABC0025BB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89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3DB5-E93F-42E9-9D52-6C1DC4C24721}" type="datetimeFigureOut">
              <a:rPr lang="pt-BR" smtClean="0"/>
              <a:t>07/03/2017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ECB-F48A-49F2-BE32-0ABC0025BB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30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3DB5-E93F-42E9-9D52-6C1DC4C24721}" type="datetimeFigureOut">
              <a:rPr lang="pt-BR" smtClean="0"/>
              <a:t>07/03/2017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ECB-F48A-49F2-BE32-0ABC0025BB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370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3DB5-E93F-42E9-9D52-6C1DC4C24721}" type="datetimeFigureOut">
              <a:rPr lang="pt-BR" smtClean="0"/>
              <a:t>07/03/2017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ECB-F48A-49F2-BE32-0ABC0025BB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75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3DB5-E93F-42E9-9D52-6C1DC4C24721}" type="datetimeFigureOut">
              <a:rPr lang="pt-BR" smtClean="0"/>
              <a:t>07/03/2017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ECB-F48A-49F2-BE32-0ABC0025BB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070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3DB5-E93F-42E9-9D52-6C1DC4C24721}" type="datetimeFigureOut">
              <a:rPr lang="pt-BR" smtClean="0"/>
              <a:t>07/03/2017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ECB-F48A-49F2-BE32-0ABC0025BB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00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3DB5-E93F-42E9-9D52-6C1DC4C24721}" type="datetimeFigureOut">
              <a:rPr lang="pt-BR" smtClean="0"/>
              <a:t>07/03/2017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ECB-F48A-49F2-BE32-0ABC0025BB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26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3DB5-E93F-42E9-9D52-6C1DC4C24721}" type="datetimeFigureOut">
              <a:rPr lang="pt-BR" smtClean="0"/>
              <a:t>07/03/2017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FECB-F48A-49F2-BE32-0ABC0025BB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60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50837"/>
            <a:ext cx="9144000" cy="1437088"/>
          </a:xfrm>
        </p:spPr>
        <p:txBody>
          <a:bodyPr anchor="t">
            <a:normAutofit/>
          </a:bodyPr>
          <a:lstStyle/>
          <a:p>
            <a:r>
              <a:rPr lang="pt-BR" sz="7200" b="1" dirty="0"/>
              <a:t>Árvore Rubro-Negra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263549"/>
            <a:ext cx="12192000" cy="1655763"/>
          </a:xfrm>
        </p:spPr>
        <p:txBody>
          <a:bodyPr anchor="ctr"/>
          <a:lstStyle/>
          <a:p>
            <a:pPr marL="2335155" indent="-984226" algn="l"/>
            <a:r>
              <a:rPr lang="pt-BR" b="1" dirty="0"/>
              <a:t>Alunos: </a:t>
            </a:r>
            <a:r>
              <a:rPr lang="pt-BR" dirty="0">
                <a:latin typeface="+mj-lt"/>
              </a:rPr>
              <a:t>Luis Alexandre Ferreira Bueno</a:t>
            </a:r>
          </a:p>
          <a:p>
            <a:pPr marL="2335155" indent="-984226" algn="l"/>
            <a:r>
              <a:rPr lang="pt-BR" dirty="0"/>
              <a:t>	 </a:t>
            </a:r>
            <a:r>
              <a:rPr lang="pt-BR" dirty="0">
                <a:latin typeface="+mj-lt"/>
              </a:rPr>
              <a:t>Vitor Bruno de Oliveira Barth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atin typeface="+mj-lt"/>
              </a:rPr>
              <a:t>Instituto Federal de Educação, Ciência e Tecnologia de Mato Grosso</a:t>
            </a:r>
          </a:p>
          <a:p>
            <a:r>
              <a:rPr lang="pt-BR" b="1" dirty="0">
                <a:latin typeface="+mj-lt"/>
              </a:rPr>
              <a:t>Cuiabá, 07 de Março de 2017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5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  <a:cs typeface="Arial" panose="020B0604020202020204" pitchFamily="34" charset="0"/>
              </a:rPr>
              <a:t>Árvores </a:t>
            </a:r>
            <a:r>
              <a:rPr lang="pt-BR" sz="4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Rubro</a:t>
            </a:r>
            <a:r>
              <a:rPr lang="pt-BR" sz="4800" dirty="0">
                <a:latin typeface="+mn-lt"/>
                <a:cs typeface="Arial" panose="020B0604020202020204" pitchFamily="34" charset="0"/>
              </a:rPr>
              <a:t>-Negras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146694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" name="Elipse 7"/>
          <p:cNvSpPr/>
          <p:nvPr/>
        </p:nvSpPr>
        <p:spPr>
          <a:xfrm>
            <a:off x="4737716" y="2693541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0" name="Conector reto 19"/>
          <p:cNvCxnSpPr>
            <a:cxnSpLocks/>
            <a:endCxn id="9" idx="1"/>
          </p:cNvCxnSpPr>
          <p:nvPr/>
        </p:nvCxnSpPr>
        <p:spPr>
          <a:xfrm>
            <a:off x="6352249" y="2271388"/>
            <a:ext cx="1091123" cy="5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  <a:stCxn id="9" idx="1"/>
          </p:cNvCxnSpPr>
          <p:nvPr/>
        </p:nvCxnSpPr>
        <p:spPr>
          <a:xfrm>
            <a:off x="7443372" y="2826151"/>
            <a:ext cx="1834787" cy="1263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>
            <a:off x="5446727" y="349798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5446727" y="227547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cxnSpLocks/>
          </p:cNvCxnSpPr>
          <p:nvPr/>
        </p:nvCxnSpPr>
        <p:spPr>
          <a:xfrm rot="4500000">
            <a:off x="4541206" y="350207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210049" y="4021214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547711" y="4013042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16" name="Elipse 15"/>
          <p:cNvSpPr/>
          <p:nvPr/>
        </p:nvSpPr>
        <p:spPr>
          <a:xfrm>
            <a:off x="6478515" y="398569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 rot="4500000">
            <a:off x="7186119" y="356738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310761" y="2693540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29" name="Conector reto 28"/>
          <p:cNvCxnSpPr>
            <a:cxnSpLocks/>
          </p:cNvCxnSpPr>
          <p:nvPr/>
        </p:nvCxnSpPr>
        <p:spPr>
          <a:xfrm>
            <a:off x="6155738" y="576622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/>
          </p:cNvCxnSpPr>
          <p:nvPr/>
        </p:nvCxnSpPr>
        <p:spPr>
          <a:xfrm rot="4500000">
            <a:off x="5250218" y="577031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919061" y="6289450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256721" y="6281277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34" name="Conector reto 33"/>
          <p:cNvCxnSpPr>
            <a:cxnSpLocks/>
          </p:cNvCxnSpPr>
          <p:nvPr/>
        </p:nvCxnSpPr>
        <p:spPr>
          <a:xfrm>
            <a:off x="8067282" y="575795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/>
          </p:cNvCxnSpPr>
          <p:nvPr/>
        </p:nvCxnSpPr>
        <p:spPr>
          <a:xfrm rot="4500000">
            <a:off x="7161762" y="576204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830605" y="6281183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168265" y="6273010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40" name="Elipse 39"/>
          <p:cNvSpPr/>
          <p:nvPr/>
        </p:nvSpPr>
        <p:spPr>
          <a:xfrm>
            <a:off x="10322047" y="498854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23</a:t>
            </a:r>
          </a:p>
        </p:txBody>
      </p:sp>
      <p:cxnSp>
        <p:nvCxnSpPr>
          <p:cNvPr id="41" name="Conector reto 40"/>
          <p:cNvCxnSpPr>
            <a:cxnSpLocks/>
          </p:cNvCxnSpPr>
          <p:nvPr/>
        </p:nvCxnSpPr>
        <p:spPr>
          <a:xfrm>
            <a:off x="11031058" y="579299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cxnSpLocks/>
          </p:cNvCxnSpPr>
          <p:nvPr/>
        </p:nvCxnSpPr>
        <p:spPr>
          <a:xfrm rot="4500000">
            <a:off x="10125538" y="579707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9794381" y="6316218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1132041" y="6308046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46" name="Conector reto 45"/>
          <p:cNvCxnSpPr>
            <a:cxnSpLocks/>
          </p:cNvCxnSpPr>
          <p:nvPr/>
        </p:nvCxnSpPr>
        <p:spPr>
          <a:xfrm rot="4500000">
            <a:off x="8860755" y="4840978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8529599" y="5360117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48" name="Conector reto 47"/>
          <p:cNvCxnSpPr>
            <a:cxnSpLocks/>
          </p:cNvCxnSpPr>
          <p:nvPr/>
        </p:nvCxnSpPr>
        <p:spPr>
          <a:xfrm rot="4500000">
            <a:off x="6203050" y="45834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cxnSpLocks/>
          </p:cNvCxnSpPr>
          <p:nvPr/>
        </p:nvCxnSpPr>
        <p:spPr>
          <a:xfrm>
            <a:off x="7268738" y="45793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cxnSpLocks/>
            <a:endCxn id="40" idx="1"/>
          </p:cNvCxnSpPr>
          <p:nvPr/>
        </p:nvCxnSpPr>
        <p:spPr>
          <a:xfrm>
            <a:off x="9263963" y="4086527"/>
            <a:ext cx="1190695" cy="1034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055860" y="40406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3" name="Elipse 32"/>
          <p:cNvSpPr/>
          <p:nvPr/>
        </p:nvSpPr>
        <p:spPr>
          <a:xfrm>
            <a:off x="7358271" y="4953509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Elipse 27"/>
          <p:cNvSpPr/>
          <p:nvPr/>
        </p:nvSpPr>
        <p:spPr>
          <a:xfrm>
            <a:off x="5446727" y="496177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1" name="Espaço Reservado para Conteúdo 2"/>
          <p:cNvSpPr txBox="1">
            <a:spLocks/>
          </p:cNvSpPr>
          <p:nvPr/>
        </p:nvSpPr>
        <p:spPr>
          <a:xfrm>
            <a:off x="232505" y="1466943"/>
            <a:ext cx="4011936" cy="5175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2" indent="-361942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600" dirty="0">
                <a:latin typeface="+mj-lt"/>
              </a:rPr>
              <a:t>Todos os nós são 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vermelhos</a:t>
            </a:r>
            <a:r>
              <a:rPr lang="pt-BR" sz="2600" dirty="0">
                <a:latin typeface="+mj-lt"/>
              </a:rPr>
              <a:t> ou pretos.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600" dirty="0">
                <a:latin typeface="+mj-lt"/>
              </a:rPr>
              <a:t>A raiz e os nós nulos são pretos.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600" dirty="0">
                <a:latin typeface="+mj-lt"/>
              </a:rPr>
              <a:t>Se um nó é 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vermelho</a:t>
            </a:r>
            <a:r>
              <a:rPr lang="pt-BR" sz="2600" dirty="0">
                <a:latin typeface="+mj-lt"/>
              </a:rPr>
              <a:t>, seus filhos são pretos.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pt-BR" dirty="0">
              <a:latin typeface="+mj-lt"/>
            </a:endParaRPr>
          </a:p>
          <a:p>
            <a:pPr marL="514338" indent="-514338">
              <a:buFont typeface="+mj-lt"/>
              <a:buAutoNum type="arabicPeriod"/>
            </a:pPr>
            <a:endParaRPr lang="pt-BR" dirty="0"/>
          </a:p>
        </p:txBody>
      </p:sp>
      <p:sp>
        <p:nvSpPr>
          <p:cNvPr id="5" name="Fluxograma: Processo Alternativo 4"/>
          <p:cNvSpPr/>
          <p:nvPr/>
        </p:nvSpPr>
        <p:spPr>
          <a:xfrm>
            <a:off x="6302696" y="2495136"/>
            <a:ext cx="3822841" cy="2607457"/>
          </a:xfrm>
          <a:prstGeom prst="flowChartAlternateProcess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735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5: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latin typeface="+mn-lt"/>
              </a:rPr>
              <a:t>preto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/>
              <a:t> </a:t>
            </a:r>
            <a:endParaRPr lang="pt-BR" dirty="0">
              <a:latin typeface="+mn-lt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Elipse 13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5" name="Elipse 14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1" name="Conector reto 20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3" name="Fluxograma: Processo Alternativo 22"/>
          <p:cNvSpPr/>
          <p:nvPr/>
        </p:nvSpPr>
        <p:spPr>
          <a:xfrm>
            <a:off x="5410416" y="2016869"/>
            <a:ext cx="1365397" cy="1266625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831441" y="2456281"/>
            <a:ext cx="3086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Tanto faz a cor</a:t>
            </a:r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I</a:t>
            </a:r>
            <a:r>
              <a:rPr lang="pt-BR" sz="3200" baseline="-25000" dirty="0">
                <a:latin typeface="+mj-lt"/>
              </a:rPr>
              <a:t>D</a:t>
            </a:r>
            <a:endParaRPr lang="pt-BR" sz="36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7903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5: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latin typeface="+mn-lt"/>
              </a:rPr>
              <a:t>preto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/>
              <a:t> </a:t>
            </a:r>
            <a:endParaRPr lang="pt-BR" dirty="0">
              <a:latin typeface="+mn-lt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Elipse 13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5" name="Elipse 14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1" name="Conector reto 20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3" name="Fluxograma: Processo Alternativo 22"/>
          <p:cNvSpPr/>
          <p:nvPr/>
        </p:nvSpPr>
        <p:spPr>
          <a:xfrm>
            <a:off x="5410416" y="2016869"/>
            <a:ext cx="1365397" cy="1266625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831441" y="2456281"/>
            <a:ext cx="3086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Tanto faz a cor</a:t>
            </a:r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I</a:t>
            </a:r>
            <a:r>
              <a:rPr lang="pt-BR" sz="3200" baseline="-25000" dirty="0">
                <a:latin typeface="+mj-lt"/>
              </a:rPr>
              <a:t>D </a:t>
            </a:r>
            <a:r>
              <a:rPr lang="pt-BR" sz="3200" dirty="0">
                <a:latin typeface="+mj-lt"/>
              </a:rPr>
              <a:t>, recolorir P de Preto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63464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5: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latin typeface="+mn-lt"/>
              </a:rPr>
              <a:t>preto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/>
              <a:t> </a:t>
            </a:r>
            <a:endParaRPr lang="pt-BR" dirty="0">
              <a:latin typeface="+mn-lt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Elipse 13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5" name="Elipse 14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1" name="Conector reto 20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I</a:t>
            </a:r>
            <a:r>
              <a:rPr lang="pt-BR" sz="3200" baseline="-25000" dirty="0">
                <a:latin typeface="+mj-lt"/>
              </a:rPr>
              <a:t>D </a:t>
            </a:r>
            <a:r>
              <a:rPr lang="pt-BR" sz="3200" dirty="0">
                <a:latin typeface="+mj-lt"/>
              </a:rPr>
              <a:t>, recolorir P de Preto e rotacionar P na direção de Z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353562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5: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latin typeface="+mn-lt"/>
              </a:rPr>
              <a:t>preto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/>
              <a:t> </a:t>
            </a:r>
            <a:endParaRPr lang="pt-BR" dirty="0">
              <a:latin typeface="+mn-lt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Elipse 13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5" name="Elipse 14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1" name="Conector reto 20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I</a:t>
            </a:r>
            <a:r>
              <a:rPr lang="pt-BR" sz="3200" baseline="-25000" dirty="0">
                <a:latin typeface="+mj-lt"/>
              </a:rPr>
              <a:t>D </a:t>
            </a:r>
            <a:r>
              <a:rPr lang="pt-BR" sz="3200" dirty="0">
                <a:latin typeface="+mj-lt"/>
              </a:rPr>
              <a:t>, recolorir P de Preto e rotacionar P na direção de Z</a:t>
            </a:r>
            <a:endParaRPr lang="pt-BR" sz="3600" dirty="0">
              <a:latin typeface="+mj-lt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5489957" y="2102627"/>
            <a:ext cx="1206315" cy="1190112"/>
            <a:chOff x="2416305" y="1427478"/>
            <a:chExt cx="798472" cy="1055620"/>
          </a:xfrm>
        </p:grpSpPr>
        <p:sp>
          <p:nvSpPr>
            <p:cNvPr id="27" name="Arco 26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8" name="Conector de Seta Reta 27"/>
            <p:cNvCxnSpPr>
              <a:cxnSpLocks/>
              <a:stCxn id="27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60702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5: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latin typeface="+mn-lt"/>
              </a:rPr>
              <a:t>preto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/>
              <a:t> </a:t>
            </a:r>
            <a:endParaRPr lang="pt-BR" dirty="0">
              <a:latin typeface="+mn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Elipse 13"/>
          <p:cNvSpPr/>
          <p:nvPr/>
        </p:nvSpPr>
        <p:spPr>
          <a:xfrm>
            <a:off x="4737715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5" name="Elipse 14"/>
          <p:cNvSpPr/>
          <p:nvPr/>
        </p:nvSpPr>
        <p:spPr>
          <a:xfrm>
            <a:off x="3832192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8" name="Conector reto 17"/>
          <p:cNvCxnSpPr>
            <a:cxnSpLocks/>
          </p:cNvCxnSpPr>
          <p:nvPr/>
        </p:nvCxnSpPr>
        <p:spPr>
          <a:xfrm rot="4500000">
            <a:off x="4541203" y="42545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1" name="Conector reto 20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I</a:t>
            </a:r>
            <a:r>
              <a:rPr lang="pt-BR" sz="3200" baseline="-25000" dirty="0">
                <a:latin typeface="+mj-lt"/>
              </a:rPr>
              <a:t>D </a:t>
            </a:r>
            <a:r>
              <a:rPr lang="pt-BR" sz="3200" dirty="0">
                <a:latin typeface="+mj-lt"/>
              </a:rPr>
              <a:t>, recolorir P de Preto e rotacionar P na direção de Z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1507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5: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latin typeface="+mn-lt"/>
              </a:rPr>
              <a:t>preto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/>
              <a:t> </a:t>
            </a:r>
            <a:endParaRPr lang="pt-BR" dirty="0">
              <a:latin typeface="+mn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Elipse 13"/>
          <p:cNvSpPr/>
          <p:nvPr/>
        </p:nvSpPr>
        <p:spPr>
          <a:xfrm>
            <a:off x="4737715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5" name="Elipse 14"/>
          <p:cNvSpPr/>
          <p:nvPr/>
        </p:nvSpPr>
        <p:spPr>
          <a:xfrm>
            <a:off x="3832192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8" name="Conector reto 17"/>
          <p:cNvCxnSpPr>
            <a:cxnSpLocks/>
          </p:cNvCxnSpPr>
          <p:nvPr/>
        </p:nvCxnSpPr>
        <p:spPr>
          <a:xfrm rot="4500000">
            <a:off x="4541203" y="42545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694183" y="22194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1" name="Conector reto 20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I</a:t>
            </a:r>
            <a:r>
              <a:rPr lang="pt-BR" sz="3200" baseline="-25000" dirty="0">
                <a:latin typeface="+mj-lt"/>
              </a:rPr>
              <a:t>D </a:t>
            </a:r>
            <a:r>
              <a:rPr lang="pt-BR" sz="3200" dirty="0">
                <a:latin typeface="+mj-lt"/>
              </a:rPr>
              <a:t>, recolorir P de Preto e rotacionar P na direção de Z</a:t>
            </a:r>
            <a:endParaRPr lang="pt-BR" sz="3600" dirty="0">
              <a:latin typeface="+mj-lt"/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 rot="4500000">
            <a:off x="5497673" y="304266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3337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5: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latin typeface="+mn-lt"/>
              </a:rPr>
              <a:t>preto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/>
              <a:t> </a:t>
            </a:r>
            <a:endParaRPr lang="pt-BR" dirty="0">
              <a:latin typeface="+mn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Elipse 13"/>
          <p:cNvSpPr/>
          <p:nvPr/>
        </p:nvSpPr>
        <p:spPr>
          <a:xfrm>
            <a:off x="4737715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5" name="Elipse 14"/>
          <p:cNvSpPr/>
          <p:nvPr/>
        </p:nvSpPr>
        <p:spPr>
          <a:xfrm>
            <a:off x="3832192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8" name="Conector reto 17"/>
          <p:cNvCxnSpPr>
            <a:cxnSpLocks/>
          </p:cNvCxnSpPr>
          <p:nvPr/>
        </p:nvCxnSpPr>
        <p:spPr>
          <a:xfrm rot="4500000">
            <a:off x="4541203" y="42545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694183" y="22194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1" name="Conector reto 20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I</a:t>
            </a:r>
            <a:r>
              <a:rPr lang="pt-BR" sz="3200" baseline="-25000" dirty="0">
                <a:latin typeface="+mj-lt"/>
              </a:rPr>
              <a:t>D </a:t>
            </a:r>
            <a:r>
              <a:rPr lang="pt-BR" sz="3200" dirty="0">
                <a:latin typeface="+mj-lt"/>
              </a:rPr>
              <a:t>, recolorir P de Preto e rotacionar P na direção de Z</a:t>
            </a:r>
            <a:endParaRPr lang="pt-BR" sz="3600" dirty="0">
              <a:latin typeface="+mj-lt"/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 rot="4500000">
            <a:off x="5497673" y="304266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cxnSpLocks/>
          </p:cNvCxnSpPr>
          <p:nvPr/>
        </p:nvCxnSpPr>
        <p:spPr>
          <a:xfrm>
            <a:off x="5478413" y="42357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2327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5: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latin typeface="+mn-lt"/>
              </a:rPr>
              <a:t>preto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/>
              <a:t> </a:t>
            </a:r>
            <a:endParaRPr lang="pt-BR" dirty="0">
              <a:latin typeface="+mn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Elipse 13"/>
          <p:cNvSpPr/>
          <p:nvPr/>
        </p:nvSpPr>
        <p:spPr>
          <a:xfrm>
            <a:off x="4737715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5" name="Elipse 14"/>
          <p:cNvSpPr/>
          <p:nvPr/>
        </p:nvSpPr>
        <p:spPr>
          <a:xfrm>
            <a:off x="3832192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8" name="Conector reto 17"/>
          <p:cNvCxnSpPr>
            <a:cxnSpLocks/>
          </p:cNvCxnSpPr>
          <p:nvPr/>
        </p:nvCxnSpPr>
        <p:spPr>
          <a:xfrm rot="4500000">
            <a:off x="4541203" y="42545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694183" y="22194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1" name="Conector reto 20"/>
          <p:cNvCxnSpPr>
            <a:cxnSpLocks/>
          </p:cNvCxnSpPr>
          <p:nvPr/>
        </p:nvCxnSpPr>
        <p:spPr>
          <a:xfrm>
            <a:off x="6454139" y="3038578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6650651" y="3460729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I</a:t>
            </a:r>
            <a:r>
              <a:rPr lang="pt-BR" sz="3200" baseline="-25000" dirty="0">
                <a:latin typeface="+mj-lt"/>
              </a:rPr>
              <a:t>D </a:t>
            </a:r>
            <a:r>
              <a:rPr lang="pt-BR" sz="3200" dirty="0">
                <a:latin typeface="+mj-lt"/>
              </a:rPr>
              <a:t>, recolorir P de Preto e rotacionar P na direção de Z</a:t>
            </a:r>
            <a:endParaRPr lang="pt-BR" sz="3600" dirty="0">
              <a:latin typeface="+mj-lt"/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 rot="4500000">
            <a:off x="5497673" y="304266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cxnSpLocks/>
          </p:cNvCxnSpPr>
          <p:nvPr/>
        </p:nvCxnSpPr>
        <p:spPr>
          <a:xfrm>
            <a:off x="5478413" y="42357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389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88035" y="2625727"/>
            <a:ext cx="10515600" cy="1547812"/>
          </a:xfrm>
        </p:spPr>
        <p:txBody>
          <a:bodyPr anchor="ctr"/>
          <a:lstStyle/>
          <a:p>
            <a:pPr algn="ctr"/>
            <a:r>
              <a:rPr lang="pt-BR" dirty="0">
                <a:latin typeface="+mn-lt"/>
              </a:rPr>
              <a:t>Exemplos de Inserção</a:t>
            </a:r>
          </a:p>
        </p:txBody>
      </p:sp>
    </p:spTree>
    <p:extLst>
      <p:ext uri="{BB962C8B-B14F-4D97-AF65-F5344CB8AC3E}">
        <p14:creationId xmlns:p14="http://schemas.microsoft.com/office/powerpoint/2010/main" val="17449537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92811" y="1530353"/>
            <a:ext cx="10515600" cy="1547812"/>
          </a:xfrm>
        </p:spPr>
        <p:txBody>
          <a:bodyPr anchor="ctr"/>
          <a:lstStyle/>
          <a:p>
            <a:pPr algn="ctr"/>
            <a:r>
              <a:rPr lang="pt-BR" dirty="0">
                <a:latin typeface="+mn-lt"/>
              </a:rPr>
              <a:t>Números de 1 a 9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892811" y="3078165"/>
            <a:ext cx="10515600" cy="2011996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+mj-lt"/>
              </a:rPr>
              <a:t>Em uma árvore binária de busca normal os nós sempre seriam inseridos à direita</a:t>
            </a:r>
          </a:p>
        </p:txBody>
      </p:sp>
    </p:spTree>
    <p:extLst>
      <p:ext uri="{BB962C8B-B14F-4D97-AF65-F5344CB8AC3E}">
        <p14:creationId xmlns:p14="http://schemas.microsoft.com/office/powerpoint/2010/main" val="369964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  <a:cs typeface="Arial" panose="020B0604020202020204" pitchFamily="34" charset="0"/>
              </a:rPr>
              <a:t>Árvores </a:t>
            </a:r>
            <a:r>
              <a:rPr lang="pt-BR" sz="4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Rubro</a:t>
            </a:r>
            <a:r>
              <a:rPr lang="pt-BR" sz="4800" dirty="0">
                <a:latin typeface="+mn-lt"/>
                <a:cs typeface="Arial" panose="020B0604020202020204" pitchFamily="34" charset="0"/>
              </a:rPr>
              <a:t>-Negras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146694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" name="Elipse 7"/>
          <p:cNvSpPr/>
          <p:nvPr/>
        </p:nvSpPr>
        <p:spPr>
          <a:xfrm>
            <a:off x="4737716" y="2693541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0" name="Conector reto 19"/>
          <p:cNvCxnSpPr>
            <a:cxnSpLocks/>
            <a:endCxn id="9" idx="1"/>
          </p:cNvCxnSpPr>
          <p:nvPr/>
        </p:nvCxnSpPr>
        <p:spPr>
          <a:xfrm>
            <a:off x="6352249" y="2271388"/>
            <a:ext cx="1091123" cy="5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  <a:stCxn id="9" idx="1"/>
          </p:cNvCxnSpPr>
          <p:nvPr/>
        </p:nvCxnSpPr>
        <p:spPr>
          <a:xfrm>
            <a:off x="7443372" y="2826151"/>
            <a:ext cx="1834787" cy="1263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>
            <a:off x="5446727" y="349798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5446727" y="227547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cxnSpLocks/>
          </p:cNvCxnSpPr>
          <p:nvPr/>
        </p:nvCxnSpPr>
        <p:spPr>
          <a:xfrm rot="4500000">
            <a:off x="4541206" y="350207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210049" y="4021214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547711" y="4013042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16" name="Elipse 15"/>
          <p:cNvSpPr/>
          <p:nvPr/>
        </p:nvSpPr>
        <p:spPr>
          <a:xfrm>
            <a:off x="6478515" y="398569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 rot="4500000">
            <a:off x="7186119" y="356738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310761" y="2693540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29" name="Conector reto 28"/>
          <p:cNvCxnSpPr>
            <a:cxnSpLocks/>
          </p:cNvCxnSpPr>
          <p:nvPr/>
        </p:nvCxnSpPr>
        <p:spPr>
          <a:xfrm>
            <a:off x="6155738" y="576622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/>
          </p:cNvCxnSpPr>
          <p:nvPr/>
        </p:nvCxnSpPr>
        <p:spPr>
          <a:xfrm rot="4500000">
            <a:off x="5250218" y="577031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919061" y="6289450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256721" y="6281277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34" name="Conector reto 33"/>
          <p:cNvCxnSpPr>
            <a:cxnSpLocks/>
          </p:cNvCxnSpPr>
          <p:nvPr/>
        </p:nvCxnSpPr>
        <p:spPr>
          <a:xfrm>
            <a:off x="8067282" y="575795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/>
          </p:cNvCxnSpPr>
          <p:nvPr/>
        </p:nvCxnSpPr>
        <p:spPr>
          <a:xfrm rot="4500000">
            <a:off x="7161762" y="576204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830605" y="6281183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168265" y="6273010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40" name="Elipse 39"/>
          <p:cNvSpPr/>
          <p:nvPr/>
        </p:nvSpPr>
        <p:spPr>
          <a:xfrm>
            <a:off x="10322047" y="498854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23</a:t>
            </a:r>
          </a:p>
        </p:txBody>
      </p:sp>
      <p:cxnSp>
        <p:nvCxnSpPr>
          <p:cNvPr id="41" name="Conector reto 40"/>
          <p:cNvCxnSpPr>
            <a:cxnSpLocks/>
          </p:cNvCxnSpPr>
          <p:nvPr/>
        </p:nvCxnSpPr>
        <p:spPr>
          <a:xfrm>
            <a:off x="11031058" y="579299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cxnSpLocks/>
          </p:cNvCxnSpPr>
          <p:nvPr/>
        </p:nvCxnSpPr>
        <p:spPr>
          <a:xfrm rot="4500000">
            <a:off x="10125538" y="579707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9794381" y="6316218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1132041" y="6308046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46" name="Conector reto 45"/>
          <p:cNvCxnSpPr>
            <a:cxnSpLocks/>
          </p:cNvCxnSpPr>
          <p:nvPr/>
        </p:nvCxnSpPr>
        <p:spPr>
          <a:xfrm rot="4500000">
            <a:off x="8860755" y="4840978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8529599" y="5360117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48" name="Conector reto 47"/>
          <p:cNvCxnSpPr>
            <a:cxnSpLocks/>
          </p:cNvCxnSpPr>
          <p:nvPr/>
        </p:nvCxnSpPr>
        <p:spPr>
          <a:xfrm rot="4500000">
            <a:off x="6203050" y="45834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cxnSpLocks/>
          </p:cNvCxnSpPr>
          <p:nvPr/>
        </p:nvCxnSpPr>
        <p:spPr>
          <a:xfrm>
            <a:off x="7268738" y="45793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cxnSpLocks/>
            <a:endCxn id="40" idx="1"/>
          </p:cNvCxnSpPr>
          <p:nvPr/>
        </p:nvCxnSpPr>
        <p:spPr>
          <a:xfrm>
            <a:off x="9263963" y="4086527"/>
            <a:ext cx="1190695" cy="1034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055860" y="40406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3" name="Elipse 32"/>
          <p:cNvSpPr/>
          <p:nvPr/>
        </p:nvSpPr>
        <p:spPr>
          <a:xfrm>
            <a:off x="7358271" y="4953509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Elipse 27"/>
          <p:cNvSpPr/>
          <p:nvPr/>
        </p:nvSpPr>
        <p:spPr>
          <a:xfrm>
            <a:off x="5446727" y="496177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1" name="Espaço Reservado para Conteúdo 2"/>
          <p:cNvSpPr txBox="1">
            <a:spLocks/>
          </p:cNvSpPr>
          <p:nvPr/>
        </p:nvSpPr>
        <p:spPr>
          <a:xfrm>
            <a:off x="232505" y="1466943"/>
            <a:ext cx="4011936" cy="5175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2" indent="-361942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600" dirty="0">
                <a:latin typeface="+mj-lt"/>
              </a:rPr>
              <a:t>Todos os nós são 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vermelhos</a:t>
            </a:r>
            <a:r>
              <a:rPr lang="pt-BR" sz="2600" dirty="0">
                <a:latin typeface="+mj-lt"/>
              </a:rPr>
              <a:t> ou pretos.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600" dirty="0">
                <a:latin typeface="+mj-lt"/>
              </a:rPr>
              <a:t>A raiz e os nós nulos são pretos.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600" dirty="0">
                <a:latin typeface="+mj-lt"/>
              </a:rPr>
              <a:t>Se um nó é 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vermelho</a:t>
            </a:r>
            <a:r>
              <a:rPr lang="pt-BR" sz="2600" dirty="0">
                <a:latin typeface="+mj-lt"/>
              </a:rPr>
              <a:t>, seus filhos são pretos.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pt-BR" dirty="0">
              <a:latin typeface="+mj-lt"/>
            </a:endParaRPr>
          </a:p>
          <a:p>
            <a:pPr marL="514338" indent="-514338">
              <a:buFont typeface="+mj-lt"/>
              <a:buAutoNum type="arabicPeriod"/>
            </a:pPr>
            <a:endParaRPr lang="pt-BR" dirty="0"/>
          </a:p>
        </p:txBody>
      </p:sp>
      <p:sp>
        <p:nvSpPr>
          <p:cNvPr id="45" name="Fluxograma: Processo Alternativo 44"/>
          <p:cNvSpPr/>
          <p:nvPr/>
        </p:nvSpPr>
        <p:spPr>
          <a:xfrm>
            <a:off x="4878512" y="4688371"/>
            <a:ext cx="6968048" cy="2056663"/>
          </a:xfrm>
          <a:prstGeom prst="flowChartAlternateProcess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76668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1 - (Caso 0: Z = raiz)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32638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1 - (Caso 0: Z = raiz)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86705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2 - (Nada a fazer)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" name="Conector reto 3"/>
          <p:cNvCxnSpPr>
            <a:cxnSpLocks/>
          </p:cNvCxnSpPr>
          <p:nvPr/>
        </p:nvCxnSpPr>
        <p:spPr>
          <a:xfrm>
            <a:off x="6430075" y="3014514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6626587" y="343666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3660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3 -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" name="Conector reto 3"/>
          <p:cNvCxnSpPr>
            <a:cxnSpLocks/>
          </p:cNvCxnSpPr>
          <p:nvPr/>
        </p:nvCxnSpPr>
        <p:spPr>
          <a:xfrm>
            <a:off x="6430075" y="3014514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6626587" y="343666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7412654" y="422569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609165" y="464784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2067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3 -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" name="Conector reto 3"/>
          <p:cNvCxnSpPr>
            <a:cxnSpLocks/>
          </p:cNvCxnSpPr>
          <p:nvPr/>
        </p:nvCxnSpPr>
        <p:spPr>
          <a:xfrm>
            <a:off x="6430075" y="3014514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6626587" y="343666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7412654" y="422569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609165" y="464784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5461853" y="2086739"/>
            <a:ext cx="1283420" cy="1190112"/>
            <a:chOff x="2416305" y="1427478"/>
            <a:chExt cx="798472" cy="1055620"/>
          </a:xfrm>
        </p:grpSpPr>
        <p:sp>
          <p:nvSpPr>
            <p:cNvPr id="10" name="Arco 9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1" name="Conector de Seta Reta 10"/>
            <p:cNvCxnSpPr>
              <a:stCxn id="10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483073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3 -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7" y="343666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" name="Conector reto 3"/>
          <p:cNvCxnSpPr>
            <a:cxnSpLocks/>
          </p:cNvCxnSpPr>
          <p:nvPr/>
        </p:nvCxnSpPr>
        <p:spPr>
          <a:xfrm>
            <a:off x="6430075" y="3014514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6626587" y="343666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7412654" y="422569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609165" y="464784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25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3 -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7" y="343666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226374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7412654" y="422569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609165" y="464784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446727" y="30787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9753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3 -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7" y="343666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226374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459302" y="301451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655813" y="343666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446727" y="30787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9407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3 -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7" y="343666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226374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459302" y="301451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655813" y="343666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446727" y="30787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139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3 -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7" y="343666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226374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459302" y="301451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655813" y="343666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446727" y="30787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4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  <a:cs typeface="Arial" panose="020B0604020202020204" pitchFamily="34" charset="0"/>
              </a:rPr>
              <a:t>Árvores </a:t>
            </a:r>
            <a:r>
              <a:rPr lang="pt-BR" sz="4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Rubro</a:t>
            </a:r>
            <a:r>
              <a:rPr lang="pt-BR" sz="4800" dirty="0">
                <a:latin typeface="+mn-lt"/>
                <a:cs typeface="Arial" panose="020B0604020202020204" pitchFamily="34" charset="0"/>
              </a:rPr>
              <a:t>-Negras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146694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" name="Elipse 7"/>
          <p:cNvSpPr/>
          <p:nvPr/>
        </p:nvSpPr>
        <p:spPr>
          <a:xfrm>
            <a:off x="4737716" y="2693541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0" name="Conector reto 19"/>
          <p:cNvCxnSpPr>
            <a:cxnSpLocks/>
            <a:endCxn id="9" idx="1"/>
          </p:cNvCxnSpPr>
          <p:nvPr/>
        </p:nvCxnSpPr>
        <p:spPr>
          <a:xfrm>
            <a:off x="6352249" y="2271388"/>
            <a:ext cx="1091123" cy="5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  <a:stCxn id="9" idx="1"/>
          </p:cNvCxnSpPr>
          <p:nvPr/>
        </p:nvCxnSpPr>
        <p:spPr>
          <a:xfrm>
            <a:off x="7443372" y="2826151"/>
            <a:ext cx="1834787" cy="1263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>
            <a:off x="5446727" y="349798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5446727" y="227547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cxnSpLocks/>
          </p:cNvCxnSpPr>
          <p:nvPr/>
        </p:nvCxnSpPr>
        <p:spPr>
          <a:xfrm rot="4500000">
            <a:off x="4541206" y="350207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210049" y="4021214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547711" y="4013042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16" name="Elipse 15"/>
          <p:cNvSpPr/>
          <p:nvPr/>
        </p:nvSpPr>
        <p:spPr>
          <a:xfrm>
            <a:off x="6478515" y="398569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 rot="4500000">
            <a:off x="7186119" y="356738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310761" y="2693540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29" name="Conector reto 28"/>
          <p:cNvCxnSpPr>
            <a:cxnSpLocks/>
          </p:cNvCxnSpPr>
          <p:nvPr/>
        </p:nvCxnSpPr>
        <p:spPr>
          <a:xfrm>
            <a:off x="6155738" y="576622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/>
          </p:cNvCxnSpPr>
          <p:nvPr/>
        </p:nvCxnSpPr>
        <p:spPr>
          <a:xfrm rot="4500000">
            <a:off x="5250218" y="577031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919061" y="6289450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256721" y="6281277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34" name="Conector reto 33"/>
          <p:cNvCxnSpPr>
            <a:cxnSpLocks/>
          </p:cNvCxnSpPr>
          <p:nvPr/>
        </p:nvCxnSpPr>
        <p:spPr>
          <a:xfrm>
            <a:off x="8067282" y="575795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/>
          </p:cNvCxnSpPr>
          <p:nvPr/>
        </p:nvCxnSpPr>
        <p:spPr>
          <a:xfrm rot="4500000">
            <a:off x="7161762" y="576204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830605" y="6281183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168265" y="6273010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40" name="Elipse 39"/>
          <p:cNvSpPr/>
          <p:nvPr/>
        </p:nvSpPr>
        <p:spPr>
          <a:xfrm>
            <a:off x="10322047" y="498854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23</a:t>
            </a:r>
          </a:p>
        </p:txBody>
      </p:sp>
      <p:cxnSp>
        <p:nvCxnSpPr>
          <p:cNvPr id="41" name="Conector reto 40"/>
          <p:cNvCxnSpPr>
            <a:cxnSpLocks/>
          </p:cNvCxnSpPr>
          <p:nvPr/>
        </p:nvCxnSpPr>
        <p:spPr>
          <a:xfrm>
            <a:off x="11031058" y="579299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cxnSpLocks/>
          </p:cNvCxnSpPr>
          <p:nvPr/>
        </p:nvCxnSpPr>
        <p:spPr>
          <a:xfrm rot="4500000">
            <a:off x="10125538" y="579707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9794381" y="6316218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1132041" y="6308046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46" name="Conector reto 45"/>
          <p:cNvCxnSpPr>
            <a:cxnSpLocks/>
          </p:cNvCxnSpPr>
          <p:nvPr/>
        </p:nvCxnSpPr>
        <p:spPr>
          <a:xfrm rot="4500000">
            <a:off x="8860755" y="4840978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8529599" y="5360117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48" name="Conector reto 47"/>
          <p:cNvCxnSpPr>
            <a:cxnSpLocks/>
          </p:cNvCxnSpPr>
          <p:nvPr/>
        </p:nvCxnSpPr>
        <p:spPr>
          <a:xfrm rot="4500000">
            <a:off x="6203050" y="45834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cxnSpLocks/>
          </p:cNvCxnSpPr>
          <p:nvPr/>
        </p:nvCxnSpPr>
        <p:spPr>
          <a:xfrm>
            <a:off x="7268738" y="45793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cxnSpLocks/>
            <a:endCxn id="40" idx="1"/>
          </p:cNvCxnSpPr>
          <p:nvPr/>
        </p:nvCxnSpPr>
        <p:spPr>
          <a:xfrm>
            <a:off x="9263963" y="4086527"/>
            <a:ext cx="1190695" cy="1034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055860" y="40406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3" name="Elipse 32"/>
          <p:cNvSpPr/>
          <p:nvPr/>
        </p:nvSpPr>
        <p:spPr>
          <a:xfrm>
            <a:off x="7358271" y="4953509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Elipse 27"/>
          <p:cNvSpPr/>
          <p:nvPr/>
        </p:nvSpPr>
        <p:spPr>
          <a:xfrm>
            <a:off x="5446727" y="496177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1" name="Espaço Reservado para Conteúdo 2"/>
          <p:cNvSpPr txBox="1">
            <a:spLocks/>
          </p:cNvSpPr>
          <p:nvPr/>
        </p:nvSpPr>
        <p:spPr>
          <a:xfrm>
            <a:off x="232505" y="1466943"/>
            <a:ext cx="4011936" cy="51753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2" indent="-361942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dirty="0">
                <a:latin typeface="+mj-lt"/>
              </a:rPr>
              <a:t>Todos os nós são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vermelhos</a:t>
            </a:r>
            <a:r>
              <a:rPr lang="pt-BR" dirty="0">
                <a:latin typeface="+mj-lt"/>
              </a:rPr>
              <a:t> ou pretos.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dirty="0">
                <a:latin typeface="+mj-lt"/>
              </a:rPr>
              <a:t>A raiz e os nós nulos são pretos.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dirty="0">
                <a:latin typeface="+mj-lt"/>
              </a:rPr>
              <a:t>Se um nó é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, seus filhos são pretos.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dirty="0">
                <a:latin typeface="+mj-lt"/>
              </a:rPr>
              <a:t>Todos os caminhos de um nó aos seus descendentes nulos contém a mesma quantidade de nós pretos.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pt-BR" dirty="0">
              <a:latin typeface="+mj-lt"/>
            </a:endParaRPr>
          </a:p>
          <a:p>
            <a:pPr marL="514338" indent="-514338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677869" y="1524885"/>
            <a:ext cx="266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Quantidade de nós pretos para um nó nulo = 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597321" y="2573207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1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850734" y="3717195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2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7375011" y="3924781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1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8522235" y="6019569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2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172369" y="3746900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2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6703122" y="6019569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2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4774054" y="5999720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2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393805" y="5135181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2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9701629" y="6027835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2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11522851" y="5999720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2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9861423" y="3847564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549766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4 - (Caso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7" y="343666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226374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459302" y="301451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655813" y="343666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446727" y="30787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cxnSpLocks/>
          </p:cNvCxnSpPr>
          <p:nvPr/>
        </p:nvCxnSpPr>
        <p:spPr>
          <a:xfrm>
            <a:off x="7412654" y="422569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609165" y="464784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25875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4 - (Caso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7" y="343666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226374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459302" y="301451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655813" y="343666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446727" y="30787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cxnSpLocks/>
          </p:cNvCxnSpPr>
          <p:nvPr/>
        </p:nvCxnSpPr>
        <p:spPr>
          <a:xfrm>
            <a:off x="7412654" y="422569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609165" y="464784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1004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5 -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7" y="287737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1704449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459302" y="245521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655813" y="287737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446727" y="251946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cxnSpLocks/>
          </p:cNvCxnSpPr>
          <p:nvPr/>
        </p:nvCxnSpPr>
        <p:spPr>
          <a:xfrm>
            <a:off x="7412654" y="366639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609165" y="408855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8318178" y="492664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8514689" y="533991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26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5 -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7" y="287737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1704449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459302" y="245521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655813" y="287737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446727" y="251946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cxnSpLocks/>
          </p:cNvCxnSpPr>
          <p:nvPr/>
        </p:nvCxnSpPr>
        <p:spPr>
          <a:xfrm>
            <a:off x="7412654" y="366639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609165" y="408855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8318178" y="492664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8514689" y="533991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grpSp>
        <p:nvGrpSpPr>
          <p:cNvPr id="14" name="Agrupar 13"/>
          <p:cNvGrpSpPr/>
          <p:nvPr/>
        </p:nvGrpSpPr>
        <p:grpSpPr>
          <a:xfrm>
            <a:off x="7412654" y="3992356"/>
            <a:ext cx="1283420" cy="1190112"/>
            <a:chOff x="2416305" y="1427478"/>
            <a:chExt cx="798472" cy="1055620"/>
          </a:xfrm>
        </p:grpSpPr>
        <p:sp>
          <p:nvSpPr>
            <p:cNvPr id="15" name="Arco 14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6" name="Conector de Seta Reta 15"/>
            <p:cNvCxnSpPr>
              <a:stCxn id="15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766790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5 -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7" y="287737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1704449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459302" y="245521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5842909" y="408855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446727" y="251946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cxnSpLocks/>
          </p:cNvCxnSpPr>
          <p:nvPr/>
        </p:nvCxnSpPr>
        <p:spPr>
          <a:xfrm>
            <a:off x="7412654" y="366639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609165" y="408855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8318178" y="492664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8514689" y="533991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18089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5 -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7" y="287737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1704449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459302" y="245521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5842909" y="408855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446727" y="251946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658971" y="287737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7367982" y="37154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7564493" y="412873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7432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5 -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7" y="287737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1704449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459302" y="245521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5842909" y="408855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446727" y="251946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658971" y="287737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7367982" y="37154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7564493" y="412873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511825" y="374862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82366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5 -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7" y="287737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1704449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459302" y="245521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446727" y="251946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658971" y="287737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7367982" y="37154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7564493" y="412873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511825" y="374862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5842909" y="408855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067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6 - (Caso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7" y="287737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1704449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459302" y="245521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446727" y="251946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658971" y="287737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7367982" y="37154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7564493" y="412873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511825" y="374862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cxnSpLocks/>
          </p:cNvCxnSpPr>
          <p:nvPr/>
        </p:nvCxnSpPr>
        <p:spPr>
          <a:xfrm>
            <a:off x="8273506" y="496682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470017" y="5380101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842909" y="408855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0725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6 - (Caso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7" y="287737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1704449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459302" y="245521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446727" y="251946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658971" y="287737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7367982" y="37154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7564493" y="412873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511825" y="374862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cxnSpLocks/>
          </p:cNvCxnSpPr>
          <p:nvPr/>
        </p:nvCxnSpPr>
        <p:spPr>
          <a:xfrm>
            <a:off x="8273506" y="496682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470017" y="5380101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842909" y="408855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0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  <a:cs typeface="Arial" panose="020B0604020202020204" pitchFamily="34" charset="0"/>
              </a:rPr>
              <a:t>Árvores </a:t>
            </a:r>
            <a:r>
              <a:rPr lang="pt-BR" sz="4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Rubro</a:t>
            </a:r>
            <a:r>
              <a:rPr lang="pt-BR" sz="4800" dirty="0">
                <a:latin typeface="+mn-lt"/>
                <a:cs typeface="Arial" panose="020B0604020202020204" pitchFamily="34" charset="0"/>
              </a:rPr>
              <a:t>-Negras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146694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" name="Elipse 7"/>
          <p:cNvSpPr/>
          <p:nvPr/>
        </p:nvSpPr>
        <p:spPr>
          <a:xfrm>
            <a:off x="4737716" y="2693541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0" name="Conector reto 19"/>
          <p:cNvCxnSpPr>
            <a:cxnSpLocks/>
            <a:endCxn id="9" idx="1"/>
          </p:cNvCxnSpPr>
          <p:nvPr/>
        </p:nvCxnSpPr>
        <p:spPr>
          <a:xfrm>
            <a:off x="6352249" y="2271388"/>
            <a:ext cx="1091123" cy="5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  <a:stCxn id="9" idx="1"/>
          </p:cNvCxnSpPr>
          <p:nvPr/>
        </p:nvCxnSpPr>
        <p:spPr>
          <a:xfrm>
            <a:off x="7443372" y="2826151"/>
            <a:ext cx="1834787" cy="1263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>
            <a:off x="5446727" y="349798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5446727" y="227547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cxnSpLocks/>
          </p:cNvCxnSpPr>
          <p:nvPr/>
        </p:nvCxnSpPr>
        <p:spPr>
          <a:xfrm rot="4500000">
            <a:off x="4541206" y="350207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210049" y="4021214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547711" y="4013042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16" name="Elipse 15"/>
          <p:cNvSpPr/>
          <p:nvPr/>
        </p:nvSpPr>
        <p:spPr>
          <a:xfrm>
            <a:off x="6478515" y="398569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 rot="4500000">
            <a:off x="7186119" y="356738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310761" y="2693540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29" name="Conector reto 28"/>
          <p:cNvCxnSpPr>
            <a:cxnSpLocks/>
          </p:cNvCxnSpPr>
          <p:nvPr/>
        </p:nvCxnSpPr>
        <p:spPr>
          <a:xfrm>
            <a:off x="6155738" y="576622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/>
          </p:cNvCxnSpPr>
          <p:nvPr/>
        </p:nvCxnSpPr>
        <p:spPr>
          <a:xfrm rot="4500000">
            <a:off x="5250218" y="577031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919061" y="6289450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256721" y="6281277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34" name="Conector reto 33"/>
          <p:cNvCxnSpPr>
            <a:cxnSpLocks/>
          </p:cNvCxnSpPr>
          <p:nvPr/>
        </p:nvCxnSpPr>
        <p:spPr>
          <a:xfrm>
            <a:off x="8067282" y="575795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/>
          </p:cNvCxnSpPr>
          <p:nvPr/>
        </p:nvCxnSpPr>
        <p:spPr>
          <a:xfrm rot="4500000">
            <a:off x="7161762" y="576204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830605" y="6281183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168265" y="6273010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40" name="Elipse 39"/>
          <p:cNvSpPr/>
          <p:nvPr/>
        </p:nvSpPr>
        <p:spPr>
          <a:xfrm>
            <a:off x="10322047" y="498854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23</a:t>
            </a:r>
          </a:p>
        </p:txBody>
      </p:sp>
      <p:cxnSp>
        <p:nvCxnSpPr>
          <p:cNvPr id="41" name="Conector reto 40"/>
          <p:cNvCxnSpPr>
            <a:cxnSpLocks/>
          </p:cNvCxnSpPr>
          <p:nvPr/>
        </p:nvCxnSpPr>
        <p:spPr>
          <a:xfrm>
            <a:off x="11031058" y="579299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cxnSpLocks/>
          </p:cNvCxnSpPr>
          <p:nvPr/>
        </p:nvCxnSpPr>
        <p:spPr>
          <a:xfrm rot="4500000">
            <a:off x="10125538" y="579707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9794381" y="6316218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1132041" y="6308046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46" name="Conector reto 45"/>
          <p:cNvCxnSpPr>
            <a:cxnSpLocks/>
          </p:cNvCxnSpPr>
          <p:nvPr/>
        </p:nvCxnSpPr>
        <p:spPr>
          <a:xfrm rot="4500000">
            <a:off x="8860755" y="4840978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8529599" y="5360117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48" name="Conector reto 47"/>
          <p:cNvCxnSpPr>
            <a:cxnSpLocks/>
          </p:cNvCxnSpPr>
          <p:nvPr/>
        </p:nvCxnSpPr>
        <p:spPr>
          <a:xfrm rot="4500000">
            <a:off x="6203050" y="45834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cxnSpLocks/>
          </p:cNvCxnSpPr>
          <p:nvPr/>
        </p:nvCxnSpPr>
        <p:spPr>
          <a:xfrm>
            <a:off x="7268738" y="45793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cxnSpLocks/>
            <a:endCxn id="40" idx="1"/>
          </p:cNvCxnSpPr>
          <p:nvPr/>
        </p:nvCxnSpPr>
        <p:spPr>
          <a:xfrm>
            <a:off x="9263963" y="4086527"/>
            <a:ext cx="1190695" cy="1034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055860" y="40406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3" name="Elipse 32"/>
          <p:cNvSpPr/>
          <p:nvPr/>
        </p:nvSpPr>
        <p:spPr>
          <a:xfrm>
            <a:off x="7358271" y="4953509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Elipse 27"/>
          <p:cNvSpPr/>
          <p:nvPr/>
        </p:nvSpPr>
        <p:spPr>
          <a:xfrm>
            <a:off x="5446727" y="496177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1" name="Espaço Reservado para Conteúdo 2"/>
          <p:cNvSpPr txBox="1">
            <a:spLocks/>
          </p:cNvSpPr>
          <p:nvPr/>
        </p:nvSpPr>
        <p:spPr>
          <a:xfrm>
            <a:off x="232505" y="1466943"/>
            <a:ext cx="4011936" cy="51753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2" indent="-361942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3000" dirty="0">
                <a:latin typeface="+mj-lt"/>
              </a:rPr>
              <a:t>Todos os nós são </a:t>
            </a:r>
            <a:r>
              <a:rPr lang="pt-BR" sz="3000" dirty="0">
                <a:solidFill>
                  <a:srgbClr val="FF0000"/>
                </a:solidFill>
                <a:latin typeface="+mj-lt"/>
              </a:rPr>
              <a:t>vermelhos</a:t>
            </a:r>
            <a:r>
              <a:rPr lang="pt-BR" sz="3000" dirty="0">
                <a:latin typeface="+mj-lt"/>
              </a:rPr>
              <a:t> ou pretos.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3000" dirty="0">
                <a:latin typeface="+mj-lt"/>
              </a:rPr>
              <a:t>A raiz e os nós nulos são pretos.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3000" dirty="0">
                <a:latin typeface="+mj-lt"/>
              </a:rPr>
              <a:t>Se um nó é </a:t>
            </a:r>
            <a:r>
              <a:rPr lang="pt-BR" sz="3000" dirty="0">
                <a:solidFill>
                  <a:srgbClr val="FF0000"/>
                </a:solidFill>
                <a:latin typeface="+mj-lt"/>
              </a:rPr>
              <a:t>vermelho</a:t>
            </a:r>
            <a:r>
              <a:rPr lang="pt-BR" sz="3000" dirty="0">
                <a:latin typeface="+mj-lt"/>
              </a:rPr>
              <a:t>, seus filhos são pretos.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3000" dirty="0">
                <a:latin typeface="+mj-lt"/>
              </a:rPr>
              <a:t>Todos os caminhos de um nó aos seus descendentes nulos contém a mesma quantidade de nós pretos.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600" dirty="0">
                <a:latin typeface="+mj-lt"/>
              </a:rPr>
              <a:t>¹ </a:t>
            </a:r>
            <a:r>
              <a:rPr lang="pt-BR" sz="1700" dirty="0">
                <a:latin typeface="+mj-lt"/>
              </a:rPr>
              <a:t>Existe uma altura negra para cada nó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pt-BR" dirty="0">
              <a:latin typeface="+mj-lt"/>
            </a:endParaRPr>
          </a:p>
          <a:p>
            <a:pPr marL="514338" indent="-514338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677869" y="1524885"/>
            <a:ext cx="266018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Quantidade de nós pretos para um nó nulo = 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597321" y="2573207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1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850734" y="3717195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2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7375011" y="3924781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1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8522235" y="6019569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2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172369" y="3746900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2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6703122" y="6019569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2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4774054" y="5999720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2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393805" y="5135181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2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9701629" y="6027835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2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11522851" y="5999720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2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9861423" y="3847564"/>
            <a:ext cx="3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1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9240533" y="1757428"/>
            <a:ext cx="330187" cy="459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Processo Alternativo 12"/>
          <p:cNvSpPr/>
          <p:nvPr/>
        </p:nvSpPr>
        <p:spPr>
          <a:xfrm>
            <a:off x="9158250" y="2337338"/>
            <a:ext cx="1743431" cy="438727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Altura Negra¹</a:t>
            </a:r>
          </a:p>
        </p:txBody>
      </p:sp>
    </p:spTree>
    <p:extLst>
      <p:ext uri="{BB962C8B-B14F-4D97-AF65-F5344CB8AC3E}">
        <p14:creationId xmlns:p14="http://schemas.microsoft.com/office/powerpoint/2010/main" val="75932093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6 - (Caso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7" y="287737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1704449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459302" y="245521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446727" y="251946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658971" y="287737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7367982" y="37154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7564493" y="412873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511825" y="374862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cxnSpLocks/>
          </p:cNvCxnSpPr>
          <p:nvPr/>
        </p:nvCxnSpPr>
        <p:spPr>
          <a:xfrm>
            <a:off x="8273506" y="496682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470017" y="5380101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842909" y="408855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9986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7 -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8" y="264774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454419" y="1704450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110718" y="230823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296379" y="235990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71296" y="2647744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6841502" y="332175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999540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152958" y="3348430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cxnSpLocks/>
          </p:cNvCxnSpPr>
          <p:nvPr/>
        </p:nvCxnSpPr>
        <p:spPr>
          <a:xfrm>
            <a:off x="7569746" y="43281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727784" y="4660502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8297991" y="53345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8456030" y="56668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6176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7 -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8" y="264774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454419" y="1704450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110718" y="230823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296379" y="235990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71296" y="2647744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6841502" y="332175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999540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152958" y="3348430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cxnSpLocks/>
          </p:cNvCxnSpPr>
          <p:nvPr/>
        </p:nvCxnSpPr>
        <p:spPr>
          <a:xfrm>
            <a:off x="7569746" y="43281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727784" y="4660502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8297991" y="53345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8456030" y="56668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7363663" y="4538532"/>
            <a:ext cx="1283420" cy="1190112"/>
            <a:chOff x="2416305" y="1427478"/>
            <a:chExt cx="798472" cy="1055620"/>
          </a:xfrm>
        </p:grpSpPr>
        <p:sp>
          <p:nvSpPr>
            <p:cNvPr id="20" name="Arco 19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1" name="Conector de Seta Reta 20"/>
            <p:cNvCxnSpPr>
              <a:stCxn id="20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062051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7 -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8" y="264774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454419" y="1704450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110718" y="230823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296379" y="235990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71296" y="2647744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6841502" y="332175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343244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152958" y="3348430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cxnSpLocks/>
          </p:cNvCxnSpPr>
          <p:nvPr/>
        </p:nvCxnSpPr>
        <p:spPr>
          <a:xfrm>
            <a:off x="7569746" y="43281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727784" y="4660502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8297991" y="53345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8456030" y="56668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4955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7 -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8" y="264774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454419" y="1704450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110718" y="230823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296379" y="235990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71296" y="2647744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6841502" y="332175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343244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152958" y="3348430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006994" y="36541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577201" y="43281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735239" y="4660502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5124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7 -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8" y="264774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454419" y="1704450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110718" y="230823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296379" y="235990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71296" y="2647744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6841502" y="332175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343244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152958" y="3348430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006994" y="36541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577201" y="43281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735239" y="4660502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6898897" y="43552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8250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7 -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8" y="264774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454419" y="1704450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110718" y="230823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296379" y="235990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71296" y="2647744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6841502" y="332175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152958" y="3348430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006994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577201" y="43281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735239" y="4660502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6898897" y="43552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343244" y="4660502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5221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8 - (Caso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8" y="264774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454419" y="1704450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110718" y="230823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296379" y="235990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71296" y="2647744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6841502" y="332175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152958" y="3348430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006994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577201" y="43281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735239" y="4660502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6898897" y="43552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343244" y="4660502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8305446" y="53345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463484" y="56668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3824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8 - (Caso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8" y="264774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454419" y="1704450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110718" y="230823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296379" y="235990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71296" y="2647744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6841502" y="332175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152958" y="3348430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006994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577201" y="43281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735239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6898897" y="43552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343244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8305446" y="53345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463484" y="56668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0734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8 - (Caso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8" y="264774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454419" y="1704450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110718" y="230823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296379" y="235990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71296" y="2647744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6841502" y="332175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152958" y="3348430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006994" y="36541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577201" y="43281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735239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6898897" y="43552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343244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8305446" y="53345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463484" y="56668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3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Árvores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Rubro</a:t>
            </a:r>
            <a:r>
              <a:rPr lang="pt-BR" sz="4800" dirty="0">
                <a:latin typeface="+mn-lt"/>
              </a:rPr>
              <a:t>-Negras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Nós precisam de 1 bit para armazenar a cor.</a:t>
            </a:r>
          </a:p>
          <a:p>
            <a:pPr marL="514338" indent="-514338" algn="just">
              <a:spcBef>
                <a:spcPts val="1200"/>
              </a:spcBef>
              <a:buFont typeface="+mj-lt"/>
              <a:buAutoNum type="arabicPeriod"/>
            </a:pPr>
            <a:r>
              <a:rPr lang="pt-BR" dirty="0">
                <a:latin typeface="+mj-lt"/>
              </a:rPr>
              <a:t>O caminho mais longo (da raiz ao nó nulo mais distante) não é maior que o dobro do caminho mais curto (da raiz ao nó nulo mais próximo).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pt-BR" dirty="0">
                <a:latin typeface="+mj-lt"/>
              </a:rPr>
              <a:t>Caminho mais curto: somente nós pretos.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pt-BR" dirty="0">
                <a:latin typeface="+mj-lt"/>
              </a:rPr>
              <a:t>Caminho mais longo: nós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vermelhos</a:t>
            </a:r>
            <a:r>
              <a:rPr lang="pt-BR" dirty="0">
                <a:latin typeface="+mj-lt"/>
              </a:rPr>
              <a:t> e pretos alternados.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Todos os caminhos de um nó à seus descendentes nulos contém o mesmo número de nós pretos.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42272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8 - (Caso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)</a:t>
            </a:r>
          </a:p>
        </p:txBody>
      </p:sp>
      <p:sp>
        <p:nvSpPr>
          <p:cNvPr id="7" name="Elipse 6"/>
          <p:cNvSpPr/>
          <p:nvPr/>
        </p:nvSpPr>
        <p:spPr>
          <a:xfrm>
            <a:off x="4678758" y="264774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454419" y="1704450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110718" y="230823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5296379" y="235990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71296" y="2647744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6841502" y="332175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152958" y="3348430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006994" y="36541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577201" y="43281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735239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6898897" y="43552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343244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8305446" y="53345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463484" y="56668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5913418" y="2518633"/>
            <a:ext cx="1283420" cy="1190112"/>
            <a:chOff x="2416305" y="1427478"/>
            <a:chExt cx="798472" cy="1055620"/>
          </a:xfrm>
        </p:grpSpPr>
        <p:sp>
          <p:nvSpPr>
            <p:cNvPr id="22" name="Arco 21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3" name="Conector de Seta Reta 22"/>
            <p:cNvCxnSpPr>
              <a:stCxn id="22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83923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8 - (Caso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)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110718" y="230823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71296" y="2647744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6841502" y="332175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152958" y="3348430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006994" y="36541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577201" y="43281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735239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6898897" y="43552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343244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8305446" y="53345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463484" y="56668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2121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8 - (Caso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)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5614999" y="1692886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6841502" y="332175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152958" y="3348430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006994" y="36541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577201" y="43281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735239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6898897" y="43552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343244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8305446" y="53345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463484" y="56668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cxnSpLocks/>
            <a:stCxn id="11" idx="3"/>
          </p:cNvCxnSpPr>
          <p:nvPr/>
        </p:nvCxnSpPr>
        <p:spPr>
          <a:xfrm flipH="1">
            <a:off x="5290903" y="2314482"/>
            <a:ext cx="430744" cy="496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069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8 - (Caso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)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5614999" y="1692886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6841502" y="332175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006994" y="36541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577201" y="43281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735239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6898897" y="43552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343244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8305446" y="53345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463484" y="56668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5386274" y="329257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</p:cNvCxnSpPr>
          <p:nvPr/>
        </p:nvCxnSpPr>
        <p:spPr>
          <a:xfrm flipH="1">
            <a:off x="5290903" y="2314482"/>
            <a:ext cx="430744" cy="496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636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8 - (Caso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)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5614999" y="1692886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6841502" y="332175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006994" y="36541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577201" y="43281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735239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6898897" y="43552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343244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8305446" y="53345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463484" y="56668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5386274" y="329257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</p:cNvCxnSpPr>
          <p:nvPr/>
        </p:nvCxnSpPr>
        <p:spPr>
          <a:xfrm flipH="1">
            <a:off x="5290903" y="2314482"/>
            <a:ext cx="430744" cy="496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7428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8 - (Caso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)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5614999" y="1692886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6841502" y="332175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006994" y="36541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577201" y="43281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735239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6898897" y="43552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343244" y="46605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8305446" y="53345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463484" y="56668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5386274" y="329257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</p:cNvCxnSpPr>
          <p:nvPr/>
        </p:nvCxnSpPr>
        <p:spPr>
          <a:xfrm flipH="1">
            <a:off x="5290903" y="2314482"/>
            <a:ext cx="430744" cy="496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2802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/>
          <p:cNvCxnSpPr>
            <a:cxnSpLocks/>
            <a:endCxn id="16" idx="1"/>
          </p:cNvCxnSpPr>
          <p:nvPr/>
        </p:nvCxnSpPr>
        <p:spPr>
          <a:xfrm>
            <a:off x="6685517" y="2173943"/>
            <a:ext cx="683691" cy="541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8 - (Caso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)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262560" y="26087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832766" y="32827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990804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7154462" y="33098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598810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8561011" y="42891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719050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5386274" y="329257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  <a:endCxn id="5" idx="7"/>
          </p:cNvCxnSpPr>
          <p:nvPr/>
        </p:nvCxnSpPr>
        <p:spPr>
          <a:xfrm flipH="1">
            <a:off x="5346576" y="2188855"/>
            <a:ext cx="755875" cy="628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036292" y="1690688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4962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/>
          <p:cNvCxnSpPr>
            <a:cxnSpLocks/>
            <a:endCxn id="16" idx="1"/>
          </p:cNvCxnSpPr>
          <p:nvPr/>
        </p:nvCxnSpPr>
        <p:spPr>
          <a:xfrm>
            <a:off x="6685517" y="2173943"/>
            <a:ext cx="683691" cy="541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9 -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262560" y="26087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832766" y="32827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990804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7154462" y="33098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598810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8561011" y="42891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719050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5386274" y="329257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  <a:endCxn id="5" idx="7"/>
          </p:cNvCxnSpPr>
          <p:nvPr/>
        </p:nvCxnSpPr>
        <p:spPr>
          <a:xfrm flipH="1">
            <a:off x="5346576" y="2188855"/>
            <a:ext cx="755875" cy="628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036292" y="1690688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9289257" y="529549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447295" y="562786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7191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/>
          <p:cNvCxnSpPr>
            <a:cxnSpLocks/>
            <a:endCxn id="16" idx="1"/>
          </p:cNvCxnSpPr>
          <p:nvPr/>
        </p:nvCxnSpPr>
        <p:spPr>
          <a:xfrm>
            <a:off x="6685517" y="2173943"/>
            <a:ext cx="683691" cy="541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9 -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262560" y="26087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832766" y="32827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990804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7154462" y="33098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598810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8561011" y="42891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719050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5386274" y="329257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  <a:endCxn id="5" idx="7"/>
          </p:cNvCxnSpPr>
          <p:nvPr/>
        </p:nvCxnSpPr>
        <p:spPr>
          <a:xfrm flipH="1">
            <a:off x="5346576" y="2188855"/>
            <a:ext cx="755875" cy="628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036292" y="1690688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9289257" y="529549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447295" y="562786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grpSp>
        <p:nvGrpSpPr>
          <p:cNvPr id="25" name="Agrupar 24"/>
          <p:cNvGrpSpPr/>
          <p:nvPr/>
        </p:nvGrpSpPr>
        <p:grpSpPr>
          <a:xfrm>
            <a:off x="8321915" y="4468775"/>
            <a:ext cx="1283420" cy="1190112"/>
            <a:chOff x="2416305" y="1427478"/>
            <a:chExt cx="798472" cy="1055620"/>
          </a:xfrm>
        </p:grpSpPr>
        <p:sp>
          <p:nvSpPr>
            <p:cNvPr id="26" name="Arco 25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7" name="Conector de Seta Reta 26"/>
            <p:cNvCxnSpPr>
              <a:stCxn id="26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81369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/>
          <p:cNvCxnSpPr>
            <a:cxnSpLocks/>
            <a:endCxn id="16" idx="1"/>
          </p:cNvCxnSpPr>
          <p:nvPr/>
        </p:nvCxnSpPr>
        <p:spPr>
          <a:xfrm>
            <a:off x="6685517" y="2173943"/>
            <a:ext cx="683691" cy="541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9 -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262560" y="26087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832766" y="32827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327055" y="4621480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7154462" y="33098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598810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8561011" y="42891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719050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5386274" y="329257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  <a:endCxn id="5" idx="7"/>
          </p:cNvCxnSpPr>
          <p:nvPr/>
        </p:nvCxnSpPr>
        <p:spPr>
          <a:xfrm flipH="1">
            <a:off x="5346576" y="2188855"/>
            <a:ext cx="755875" cy="628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036292" y="1690688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9289257" y="529549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447295" y="562786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7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92811" y="1530353"/>
            <a:ext cx="10515600" cy="1547812"/>
          </a:xfrm>
        </p:spPr>
        <p:txBody>
          <a:bodyPr anchor="ctr"/>
          <a:lstStyle/>
          <a:p>
            <a:pPr algn="ctr"/>
            <a:r>
              <a:rPr lang="pt-BR" dirty="0">
                <a:latin typeface="+mn-lt"/>
              </a:rPr>
              <a:t>Operações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892811" y="3078165"/>
            <a:ext cx="10515600" cy="2011996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+mj-lt"/>
              </a:rPr>
              <a:t>Busca</a:t>
            </a:r>
          </a:p>
          <a:p>
            <a:pPr algn="ctr"/>
            <a:r>
              <a:rPr lang="pt-BR" sz="3600" dirty="0">
                <a:solidFill>
                  <a:schemeClr val="tx1"/>
                </a:solidFill>
                <a:latin typeface="+mj-lt"/>
              </a:rPr>
              <a:t>Inserção</a:t>
            </a:r>
          </a:p>
          <a:p>
            <a:pPr algn="ctr"/>
            <a:r>
              <a:rPr lang="pt-BR" sz="3600" dirty="0">
                <a:solidFill>
                  <a:schemeClr val="tx1"/>
                </a:solidFill>
                <a:latin typeface="+mj-lt"/>
              </a:rPr>
              <a:t>Remoção</a:t>
            </a:r>
          </a:p>
        </p:txBody>
      </p:sp>
    </p:spTree>
    <p:extLst>
      <p:ext uri="{BB962C8B-B14F-4D97-AF65-F5344CB8AC3E}">
        <p14:creationId xmlns:p14="http://schemas.microsoft.com/office/powerpoint/2010/main" val="18502735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/>
          <p:cNvCxnSpPr>
            <a:cxnSpLocks/>
            <a:endCxn id="16" idx="1"/>
          </p:cNvCxnSpPr>
          <p:nvPr/>
        </p:nvCxnSpPr>
        <p:spPr>
          <a:xfrm>
            <a:off x="6685517" y="2173943"/>
            <a:ext cx="683691" cy="541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9 -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262560" y="26087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832766" y="32827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327055" y="4621480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7154462" y="33098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598810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8026192" y="3615102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5386274" y="329257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  <a:endCxn id="5" idx="7"/>
          </p:cNvCxnSpPr>
          <p:nvPr/>
        </p:nvCxnSpPr>
        <p:spPr>
          <a:xfrm flipH="1">
            <a:off x="5346576" y="2188855"/>
            <a:ext cx="755875" cy="628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036292" y="1690688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8596399" y="42891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754438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4497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/>
          <p:cNvCxnSpPr>
            <a:cxnSpLocks/>
            <a:endCxn id="16" idx="1"/>
          </p:cNvCxnSpPr>
          <p:nvPr/>
        </p:nvCxnSpPr>
        <p:spPr>
          <a:xfrm>
            <a:off x="6685517" y="2173943"/>
            <a:ext cx="683691" cy="541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9 -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262560" y="26087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832766" y="32827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327055" y="4621480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7154462" y="33098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598810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5386274" y="329257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  <a:endCxn id="5" idx="7"/>
          </p:cNvCxnSpPr>
          <p:nvPr/>
        </p:nvCxnSpPr>
        <p:spPr>
          <a:xfrm flipH="1">
            <a:off x="5346576" y="2188855"/>
            <a:ext cx="755875" cy="628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036292" y="1690688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8596399" y="42891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754438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7897261" y="4259749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026192" y="3615102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95219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/>
          <p:cNvCxnSpPr>
            <a:cxnSpLocks/>
            <a:endCxn id="16" idx="1"/>
          </p:cNvCxnSpPr>
          <p:nvPr/>
        </p:nvCxnSpPr>
        <p:spPr>
          <a:xfrm>
            <a:off x="6685517" y="2173943"/>
            <a:ext cx="683691" cy="541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9 - (Caso 3: Tio(Z) = preto (linha))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262560" y="26087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832766" y="32827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327055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7154462" y="33098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598810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5386274" y="329257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  <a:endCxn id="5" idx="7"/>
          </p:cNvCxnSpPr>
          <p:nvPr/>
        </p:nvCxnSpPr>
        <p:spPr>
          <a:xfrm flipH="1">
            <a:off x="5346576" y="2188855"/>
            <a:ext cx="755875" cy="628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036292" y="1690688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8596399" y="42891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754438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7897261" y="4259749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026192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9257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/>
          <p:cNvCxnSpPr>
            <a:cxnSpLocks/>
            <a:endCxn id="16" idx="1"/>
          </p:cNvCxnSpPr>
          <p:nvPr/>
        </p:nvCxnSpPr>
        <p:spPr>
          <a:xfrm>
            <a:off x="3755887" y="2173943"/>
            <a:ext cx="683691" cy="541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Comparação</a:t>
            </a:r>
          </a:p>
        </p:txBody>
      </p:sp>
      <p:sp>
        <p:nvSpPr>
          <p:cNvPr id="7" name="Elipse 6"/>
          <p:cNvSpPr/>
          <p:nvPr/>
        </p:nvSpPr>
        <p:spPr>
          <a:xfrm>
            <a:off x="1019688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1795348" y="2710828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1637310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332928" y="26087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685368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4903135" y="32827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397424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4224831" y="33098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3669179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2456643" y="329257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  <a:endCxn id="5" idx="7"/>
          </p:cNvCxnSpPr>
          <p:nvPr/>
        </p:nvCxnSpPr>
        <p:spPr>
          <a:xfrm flipH="1">
            <a:off x="2416945" y="2188855"/>
            <a:ext cx="755875" cy="628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3106660" y="1690688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5666769" y="42891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5824807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4967630" y="4259749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5096562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grpSp>
        <p:nvGrpSpPr>
          <p:cNvPr id="6" name="Agrupar 5"/>
          <p:cNvGrpSpPr/>
          <p:nvPr/>
        </p:nvGrpSpPr>
        <p:grpSpPr>
          <a:xfrm rot="20632198">
            <a:off x="6621654" y="1050009"/>
            <a:ext cx="4412879" cy="5858427"/>
            <a:chOff x="6857367" y="1690687"/>
            <a:chExt cx="3793175" cy="5035723"/>
          </a:xfrm>
        </p:grpSpPr>
        <p:grpSp>
          <p:nvGrpSpPr>
            <p:cNvPr id="4" name="Agrupar 3"/>
            <p:cNvGrpSpPr/>
            <p:nvPr/>
          </p:nvGrpSpPr>
          <p:grpSpPr>
            <a:xfrm>
              <a:off x="6857367" y="1690687"/>
              <a:ext cx="1700707" cy="2145747"/>
              <a:chOff x="6857367" y="1690687"/>
              <a:chExt cx="1700707" cy="2145747"/>
            </a:xfrm>
          </p:grpSpPr>
          <p:sp>
            <p:nvSpPr>
              <p:cNvPr id="42" name="Elipse 41"/>
              <p:cNvSpPr/>
              <p:nvPr/>
            </p:nvSpPr>
            <p:spPr>
              <a:xfrm rot="967802">
                <a:off x="6857367" y="1690687"/>
                <a:ext cx="420721" cy="420721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3" name="Elipse 42"/>
              <p:cNvSpPr/>
              <p:nvPr/>
            </p:nvSpPr>
            <p:spPr>
              <a:xfrm rot="967802">
                <a:off x="7295912" y="2249388"/>
                <a:ext cx="420721" cy="420721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44" name="Conector reto 43"/>
              <p:cNvCxnSpPr>
                <a:cxnSpLocks/>
              </p:cNvCxnSpPr>
              <p:nvPr/>
            </p:nvCxnSpPr>
            <p:spPr>
              <a:xfrm>
                <a:off x="7206697" y="2038689"/>
                <a:ext cx="182605" cy="2431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 rot="967802">
                <a:off x="7716632" y="2832551"/>
                <a:ext cx="420721" cy="420721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46" name="Conector reto 45"/>
              <p:cNvCxnSpPr>
                <a:cxnSpLocks/>
              </p:cNvCxnSpPr>
              <p:nvPr/>
            </p:nvCxnSpPr>
            <p:spPr>
              <a:xfrm>
                <a:off x="7627418" y="2621852"/>
                <a:ext cx="182605" cy="2431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Elipse 46"/>
              <p:cNvSpPr/>
              <p:nvPr/>
            </p:nvSpPr>
            <p:spPr>
              <a:xfrm rot="967802">
                <a:off x="8137353" y="3415713"/>
                <a:ext cx="420721" cy="420721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48" name="Conector reto 47"/>
              <p:cNvCxnSpPr>
                <a:cxnSpLocks/>
              </p:cNvCxnSpPr>
              <p:nvPr/>
            </p:nvCxnSpPr>
            <p:spPr>
              <a:xfrm>
                <a:off x="8048139" y="3205014"/>
                <a:ext cx="182605" cy="2431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 rot="967802">
              <a:off x="8558074" y="3979223"/>
              <a:ext cx="420721" cy="420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0" name="Conector reto 49"/>
            <p:cNvCxnSpPr>
              <a:cxnSpLocks/>
            </p:cNvCxnSpPr>
            <p:nvPr/>
          </p:nvCxnSpPr>
          <p:spPr>
            <a:xfrm>
              <a:off x="8466771" y="3783791"/>
              <a:ext cx="182605" cy="243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ipse 50"/>
            <p:cNvSpPr/>
            <p:nvPr/>
          </p:nvSpPr>
          <p:spPr>
            <a:xfrm rot="967802">
              <a:off x="8949835" y="4580663"/>
              <a:ext cx="420721" cy="420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Elipse 51"/>
            <p:cNvSpPr/>
            <p:nvPr/>
          </p:nvSpPr>
          <p:spPr>
            <a:xfrm rot="967802">
              <a:off x="9388380" y="5139364"/>
              <a:ext cx="420721" cy="420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3" name="Conector reto 52"/>
            <p:cNvCxnSpPr>
              <a:cxnSpLocks/>
            </p:cNvCxnSpPr>
            <p:nvPr/>
          </p:nvCxnSpPr>
          <p:spPr>
            <a:xfrm>
              <a:off x="9299165" y="4928665"/>
              <a:ext cx="182605" cy="243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/>
            <p:cNvSpPr/>
            <p:nvPr/>
          </p:nvSpPr>
          <p:spPr>
            <a:xfrm rot="967802">
              <a:off x="9809100" y="5722527"/>
              <a:ext cx="420721" cy="420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55" name="Conector reto 54"/>
            <p:cNvCxnSpPr>
              <a:cxnSpLocks/>
            </p:cNvCxnSpPr>
            <p:nvPr/>
          </p:nvCxnSpPr>
          <p:spPr>
            <a:xfrm>
              <a:off x="9719886" y="5511828"/>
              <a:ext cx="182605" cy="243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55"/>
            <p:cNvSpPr/>
            <p:nvPr/>
          </p:nvSpPr>
          <p:spPr>
            <a:xfrm rot="967802">
              <a:off x="10229821" y="6305689"/>
              <a:ext cx="420721" cy="420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7" name="Conector reto 56"/>
            <p:cNvCxnSpPr>
              <a:cxnSpLocks/>
            </p:cNvCxnSpPr>
            <p:nvPr/>
          </p:nvCxnSpPr>
          <p:spPr>
            <a:xfrm>
              <a:off x="10140607" y="6094990"/>
              <a:ext cx="182605" cy="243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>
              <a:cxnSpLocks/>
            </p:cNvCxnSpPr>
            <p:nvPr/>
          </p:nvCxnSpPr>
          <p:spPr>
            <a:xfrm>
              <a:off x="8887493" y="4363585"/>
              <a:ext cx="182605" cy="243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34354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88035" y="2625727"/>
            <a:ext cx="10515600" cy="1547812"/>
          </a:xfrm>
        </p:spPr>
        <p:txBody>
          <a:bodyPr anchor="ctr"/>
          <a:lstStyle/>
          <a:p>
            <a:pPr algn="ctr"/>
            <a:r>
              <a:rPr lang="pt-BR" dirty="0">
                <a:latin typeface="+mn-lt"/>
              </a:rPr>
              <a:t>Exemplo 1 de Remoção</a:t>
            </a:r>
          </a:p>
        </p:txBody>
      </p:sp>
    </p:spTree>
    <p:extLst>
      <p:ext uri="{BB962C8B-B14F-4D97-AF65-F5344CB8AC3E}">
        <p14:creationId xmlns:p14="http://schemas.microsoft.com/office/powerpoint/2010/main" val="293093000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/>
          <p:cNvCxnSpPr>
            <a:cxnSpLocks/>
            <a:endCxn id="16" idx="1"/>
          </p:cNvCxnSpPr>
          <p:nvPr/>
        </p:nvCxnSpPr>
        <p:spPr>
          <a:xfrm>
            <a:off x="6685517" y="2173943"/>
            <a:ext cx="683691" cy="541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2 – Caso 1: Tem dois filhos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262560" y="26087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832766" y="32827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327055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7154462" y="33098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598810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5386274" y="329257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  <a:endCxn id="5" idx="7"/>
          </p:cNvCxnSpPr>
          <p:nvPr/>
        </p:nvCxnSpPr>
        <p:spPr>
          <a:xfrm flipH="1">
            <a:off x="5346576" y="2188855"/>
            <a:ext cx="755875" cy="628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036292" y="1690688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8596399" y="42891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754438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7897261" y="4259749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026192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9508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/>
          <p:cNvCxnSpPr>
            <a:cxnSpLocks/>
            <a:endCxn id="16" idx="1"/>
          </p:cNvCxnSpPr>
          <p:nvPr/>
        </p:nvCxnSpPr>
        <p:spPr>
          <a:xfrm>
            <a:off x="6685517" y="2173943"/>
            <a:ext cx="683691" cy="541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2 – Remoção Normal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262560" y="26087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832766" y="32827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327055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7154462" y="33098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598810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5386274" y="329257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  <a:endCxn id="5" idx="7"/>
          </p:cNvCxnSpPr>
          <p:nvPr/>
        </p:nvCxnSpPr>
        <p:spPr>
          <a:xfrm flipH="1">
            <a:off x="5346576" y="2188855"/>
            <a:ext cx="755875" cy="628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036292" y="1690688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8596399" y="42891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754438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7897261" y="4259749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026192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25" name="Fluxograma: Processo Alternativo 24"/>
          <p:cNvSpPr/>
          <p:nvPr/>
        </p:nvSpPr>
        <p:spPr>
          <a:xfrm>
            <a:off x="4551318" y="2569196"/>
            <a:ext cx="1063681" cy="1039317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37051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/>
          <p:cNvCxnSpPr>
            <a:cxnSpLocks/>
            <a:endCxn id="16" idx="1"/>
          </p:cNvCxnSpPr>
          <p:nvPr/>
        </p:nvCxnSpPr>
        <p:spPr>
          <a:xfrm>
            <a:off x="6685517" y="2173943"/>
            <a:ext cx="683691" cy="541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2 – Remoção Normal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262560" y="26087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832766" y="32827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327055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7154462" y="33098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598810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5386274" y="329257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  <a:endCxn id="5" idx="7"/>
          </p:cNvCxnSpPr>
          <p:nvPr/>
        </p:nvCxnSpPr>
        <p:spPr>
          <a:xfrm flipH="1">
            <a:off x="5346576" y="2188855"/>
            <a:ext cx="755875" cy="628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036292" y="1690688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8596399" y="42891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754438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7897261" y="4259749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026192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25" name="Fluxograma: Processo Alternativo 24"/>
          <p:cNvSpPr/>
          <p:nvPr/>
        </p:nvSpPr>
        <p:spPr>
          <a:xfrm>
            <a:off x="5461377" y="3457106"/>
            <a:ext cx="1063681" cy="1039317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86772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/>
          <p:cNvCxnSpPr>
            <a:cxnSpLocks/>
            <a:endCxn id="16" idx="1"/>
          </p:cNvCxnSpPr>
          <p:nvPr/>
        </p:nvCxnSpPr>
        <p:spPr>
          <a:xfrm>
            <a:off x="6685517" y="2173943"/>
            <a:ext cx="683691" cy="541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2 – Remoção Normal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262560" y="26087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14999" y="3621804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832766" y="32827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327055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7154462" y="33098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598810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5386274" y="3292578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  <a:endCxn id="5" idx="7"/>
          </p:cNvCxnSpPr>
          <p:nvPr/>
        </p:nvCxnSpPr>
        <p:spPr>
          <a:xfrm flipH="1">
            <a:off x="5346576" y="2188855"/>
            <a:ext cx="755875" cy="628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036292" y="1690688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8596399" y="42891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754438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7897261" y="4259749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026192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25" name="Fluxograma: Processo Alternativo 24"/>
          <p:cNvSpPr/>
          <p:nvPr/>
        </p:nvSpPr>
        <p:spPr>
          <a:xfrm>
            <a:off x="5461377" y="3457106"/>
            <a:ext cx="1063681" cy="1039317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Seta: Dobrada 3"/>
          <p:cNvSpPr/>
          <p:nvPr/>
        </p:nvSpPr>
        <p:spPr>
          <a:xfrm flipH="1">
            <a:off x="5478863" y="2854280"/>
            <a:ext cx="632389" cy="563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3379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/>
          <p:cNvCxnSpPr>
            <a:cxnSpLocks/>
            <a:endCxn id="16" idx="1"/>
          </p:cNvCxnSpPr>
          <p:nvPr/>
        </p:nvCxnSpPr>
        <p:spPr>
          <a:xfrm>
            <a:off x="6685517" y="2173943"/>
            <a:ext cx="683691" cy="541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2 – Remoção Normal</a:t>
            </a:r>
          </a:p>
        </p:txBody>
      </p:sp>
      <p:sp>
        <p:nvSpPr>
          <p:cNvPr id="7" name="Elipse 6"/>
          <p:cNvSpPr/>
          <p:nvPr/>
        </p:nvSpPr>
        <p:spPr>
          <a:xfrm>
            <a:off x="3949319" y="3654123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4724980" y="2710828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3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rot="4500000">
            <a:off x="4566941" y="3366286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262560" y="2608723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7832766" y="328273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327055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7154462" y="3309853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598810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2" name="Conector reto 21"/>
          <p:cNvCxnSpPr>
            <a:cxnSpLocks/>
            <a:endCxn id="5" idx="7"/>
          </p:cNvCxnSpPr>
          <p:nvPr/>
        </p:nvCxnSpPr>
        <p:spPr>
          <a:xfrm flipH="1">
            <a:off x="5346576" y="2188855"/>
            <a:ext cx="755875" cy="628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036292" y="1690688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8596399" y="4289117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754438" y="4621480"/>
            <a:ext cx="728245" cy="728245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7897261" y="4259749"/>
            <a:ext cx="316079" cy="420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026192" y="3615102"/>
            <a:ext cx="728245" cy="72824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5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92811" y="1530353"/>
            <a:ext cx="10515600" cy="1547812"/>
          </a:xfrm>
        </p:spPr>
        <p:txBody>
          <a:bodyPr anchor="ctr"/>
          <a:lstStyle/>
          <a:p>
            <a:pPr algn="ctr"/>
            <a:r>
              <a:rPr lang="pt-BR" dirty="0">
                <a:latin typeface="+mn-lt"/>
              </a:rPr>
              <a:t>Complexidade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892811" y="3078165"/>
            <a:ext cx="10515600" cy="2652076"/>
          </a:xfrm>
        </p:spPr>
        <p:txBody>
          <a:bodyPr>
            <a:normAutofit/>
          </a:bodyPr>
          <a:lstStyle/>
          <a:p>
            <a:pPr marL="3495587">
              <a:tabLst>
                <a:tab pos="3495587" algn="l"/>
              </a:tabLst>
            </a:pPr>
            <a:r>
              <a:rPr lang="pt-BR" sz="3600" dirty="0">
                <a:solidFill>
                  <a:schemeClr val="tx1"/>
                </a:solidFill>
                <a:latin typeface="+mj-lt"/>
              </a:rPr>
              <a:t>Busca	 	O(log n)¹</a:t>
            </a:r>
          </a:p>
          <a:p>
            <a:pPr marL="3495587">
              <a:tabLst>
                <a:tab pos="3495587" algn="l"/>
              </a:tabLst>
            </a:pPr>
            <a:r>
              <a:rPr lang="pt-BR" sz="3600" dirty="0">
                <a:solidFill>
                  <a:schemeClr val="tx1"/>
                </a:solidFill>
                <a:latin typeface="+mj-lt"/>
              </a:rPr>
              <a:t>Inserção	O(log n)¹</a:t>
            </a:r>
          </a:p>
          <a:p>
            <a:pPr marL="3495587">
              <a:tabLst>
                <a:tab pos="3495587" algn="l"/>
              </a:tabLst>
            </a:pPr>
            <a:r>
              <a:rPr lang="pt-BR" sz="3600" dirty="0">
                <a:solidFill>
                  <a:schemeClr val="tx1"/>
                </a:solidFill>
                <a:latin typeface="+mj-lt"/>
              </a:rPr>
              <a:t>Remoção	O(log n)¹</a:t>
            </a:r>
          </a:p>
          <a:p>
            <a:pPr marL="3495587">
              <a:tabLst>
                <a:tab pos="3495587" algn="l"/>
              </a:tabLst>
            </a:pPr>
            <a:r>
              <a:rPr lang="pt-BR" sz="3600" dirty="0">
                <a:solidFill>
                  <a:schemeClr val="tx1"/>
                </a:solidFill>
                <a:latin typeface="+mj-lt"/>
              </a:rPr>
              <a:t>Espaço	O(n)</a:t>
            </a:r>
          </a:p>
          <a:p>
            <a:pPr marL="3678147"/>
            <a:endParaRPr lang="pt-BR" sz="3600" dirty="0">
              <a:solidFill>
                <a:schemeClr val="tx1"/>
              </a:solidFill>
              <a:latin typeface="+mj-lt"/>
            </a:endParaRPr>
          </a:p>
          <a:p>
            <a:pPr marL="3678147"/>
            <a:endParaRPr lang="pt-BR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77458" y="5730240"/>
            <a:ext cx="8620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+mj-lt"/>
              </a:rPr>
              <a:t>¹ A maior altura de uma árvore rubro-negra de n nós possui complexidade O(log n)</a:t>
            </a:r>
          </a:p>
        </p:txBody>
      </p:sp>
    </p:spTree>
    <p:extLst>
      <p:ext uri="{BB962C8B-B14F-4D97-AF65-F5344CB8AC3E}">
        <p14:creationId xmlns:p14="http://schemas.microsoft.com/office/powerpoint/2010/main" val="120530774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88035" y="2625727"/>
            <a:ext cx="10515600" cy="1547812"/>
          </a:xfrm>
        </p:spPr>
        <p:txBody>
          <a:bodyPr anchor="ctr"/>
          <a:lstStyle/>
          <a:p>
            <a:pPr algn="ctr"/>
            <a:r>
              <a:rPr lang="pt-BR" dirty="0">
                <a:latin typeface="+mn-lt"/>
              </a:rPr>
              <a:t>Exemplo 2 de Remoção</a:t>
            </a:r>
          </a:p>
        </p:txBody>
      </p:sp>
    </p:spTree>
    <p:extLst>
      <p:ext uri="{BB962C8B-B14F-4D97-AF65-F5344CB8AC3E}">
        <p14:creationId xmlns:p14="http://schemas.microsoft.com/office/powerpoint/2010/main" val="19645607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4 – 4. CASO ESPECIAL: Só um filho preto</a:t>
            </a:r>
          </a:p>
        </p:txBody>
      </p:sp>
      <p:sp>
        <p:nvSpPr>
          <p:cNvPr id="15" name="Elipse 1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" name="Elipse 18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Elipse 20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7" name="Conector reto 26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06721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8" name="Conector reto 17"/>
          <p:cNvCxnSpPr>
            <a:cxnSpLocks/>
          </p:cNvCxnSpPr>
          <p:nvPr/>
        </p:nvCxnSpPr>
        <p:spPr>
          <a:xfrm rot="4500000">
            <a:off x="4515734" y="42545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2490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" name="Elipse 18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Elipse 20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7" name="Conector reto 26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06721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8" name="Conector reto 17"/>
          <p:cNvCxnSpPr>
            <a:cxnSpLocks/>
          </p:cNvCxnSpPr>
          <p:nvPr/>
        </p:nvCxnSpPr>
        <p:spPr>
          <a:xfrm rot="4500000">
            <a:off x="4515734" y="42545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ocesso Alternativo 19"/>
          <p:cNvSpPr/>
          <p:nvPr/>
        </p:nvSpPr>
        <p:spPr>
          <a:xfrm>
            <a:off x="4661137" y="3379116"/>
            <a:ext cx="1063681" cy="1039317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4 – 4. CASO ESPECIAL: Só um filho preto</a:t>
            </a:r>
          </a:p>
        </p:txBody>
      </p:sp>
    </p:spTree>
    <p:extLst>
      <p:ext uri="{BB962C8B-B14F-4D97-AF65-F5344CB8AC3E}">
        <p14:creationId xmlns:p14="http://schemas.microsoft.com/office/powerpoint/2010/main" val="85818516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" name="Elipse 20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7" name="Conector reto 26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712244" y="34460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4 – 4. CASO ESPECIAL: Só um filho preto</a:t>
            </a:r>
          </a:p>
        </p:txBody>
      </p:sp>
    </p:spTree>
    <p:extLst>
      <p:ext uri="{BB962C8B-B14F-4D97-AF65-F5344CB8AC3E}">
        <p14:creationId xmlns:p14="http://schemas.microsoft.com/office/powerpoint/2010/main" val="300162339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" name="Elipse 20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7" name="Conector reto 26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712244" y="34460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>
                <a:latin typeface="+mn-lt"/>
              </a:rPr>
              <a:t>4 - Caso 2: Z = </a:t>
            </a:r>
            <a:r>
              <a:rPr lang="pt-BR" sz="4800" b="1" dirty="0">
                <a:latin typeface="+mn-lt"/>
              </a:rPr>
              <a:t>preto,</a:t>
            </a:r>
            <a:r>
              <a:rPr lang="pt-BR" sz="4800" dirty="0">
                <a:latin typeface="+mn-lt"/>
              </a:rPr>
              <a:t> pai(Z)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,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dirty="0">
                <a:latin typeface="+mn-lt"/>
              </a:rPr>
              <a:t>e irmão(Z)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 e filhos(irmão(Z)) = </a:t>
            </a:r>
            <a:r>
              <a:rPr lang="pt-BR" sz="4800" b="1" dirty="0">
                <a:latin typeface="+mn-lt"/>
              </a:rPr>
              <a:t>pretos</a:t>
            </a:r>
            <a:endParaRPr lang="pt-BR" sz="4800" dirty="0">
              <a:latin typeface="+mn-lt"/>
            </a:endParaRPr>
          </a:p>
        </p:txBody>
      </p:sp>
      <p:sp>
        <p:nvSpPr>
          <p:cNvPr id="18" name="Fluxograma: Processo Alternativo 17"/>
          <p:cNvSpPr/>
          <p:nvPr/>
        </p:nvSpPr>
        <p:spPr>
          <a:xfrm>
            <a:off x="4636621" y="3379116"/>
            <a:ext cx="1063681" cy="1039317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325452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" name="Elipse 20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7" name="Conector reto 26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712244" y="34460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Fluxograma: Processo Alternativo 11"/>
          <p:cNvSpPr/>
          <p:nvPr/>
        </p:nvSpPr>
        <p:spPr>
          <a:xfrm>
            <a:off x="4636621" y="3379116"/>
            <a:ext cx="1063681" cy="1039317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>
                <a:latin typeface="+mn-lt"/>
              </a:rPr>
              <a:t>4 - Caso 2: Z = </a:t>
            </a:r>
            <a:r>
              <a:rPr lang="pt-BR" sz="4800" b="1" dirty="0">
                <a:latin typeface="+mn-lt"/>
              </a:rPr>
              <a:t>preto,</a:t>
            </a:r>
            <a:r>
              <a:rPr lang="pt-BR" sz="4800" dirty="0">
                <a:latin typeface="+mn-lt"/>
              </a:rPr>
              <a:t> pai(Z)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,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dirty="0">
                <a:latin typeface="+mn-lt"/>
              </a:rPr>
              <a:t>e irmão(Z)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 e filhos(irmão(Z)) = </a:t>
            </a:r>
            <a:r>
              <a:rPr lang="pt-BR" sz="4800" b="1" dirty="0">
                <a:latin typeface="+mn-lt"/>
              </a:rPr>
              <a:t>pretos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313734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" name="Elipse 20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6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7" name="Conector reto 26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  <a:endParaRPr lang="pt-BR" sz="3200" baseline="-25000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712244" y="34460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>
                <a:latin typeface="+mn-lt"/>
              </a:rPr>
              <a:t>4 - Caso 2: Z = </a:t>
            </a:r>
            <a:r>
              <a:rPr lang="pt-BR" sz="4800" b="1" dirty="0">
                <a:latin typeface="+mn-lt"/>
              </a:rPr>
              <a:t>preto,</a:t>
            </a:r>
            <a:r>
              <a:rPr lang="pt-BR" sz="4800" dirty="0">
                <a:latin typeface="+mn-lt"/>
              </a:rPr>
              <a:t> pai(Z)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,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dirty="0">
                <a:latin typeface="+mn-lt"/>
              </a:rPr>
              <a:t>e irmão(Z)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 e filhos(irmão(Z)) = </a:t>
            </a:r>
            <a:r>
              <a:rPr lang="pt-BR" sz="4800" b="1" dirty="0">
                <a:latin typeface="+mn-lt"/>
              </a:rPr>
              <a:t>pretos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037759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" y="1"/>
            <a:ext cx="12191999" cy="1658199"/>
          </a:xfrm>
        </p:spPr>
        <p:txBody>
          <a:bodyPr/>
          <a:lstStyle/>
          <a:p>
            <a:pPr algn="ctr"/>
            <a:r>
              <a:rPr lang="pt-BR" b="1" dirty="0"/>
              <a:t>Obrigado!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3" y="1593791"/>
            <a:ext cx="12190807" cy="4815636"/>
          </a:xfrm>
        </p:spPr>
        <p:txBody>
          <a:bodyPr>
            <a:normAutofit/>
          </a:bodyPr>
          <a:lstStyle/>
          <a:p>
            <a:pPr marL="0" indent="0" algn="ctr">
              <a:buNone/>
              <a:tabLst>
                <a:tab pos="11658309" algn="l"/>
              </a:tabLst>
            </a:pPr>
            <a:r>
              <a:rPr lang="pt-BR" b="1" dirty="0"/>
              <a:t>Luis Alexandre Ferreira Bueno</a:t>
            </a:r>
          </a:p>
          <a:p>
            <a:pPr marL="0" indent="0" algn="ctr">
              <a:buNone/>
              <a:tabLst>
                <a:tab pos="11658309" algn="l"/>
              </a:tabLst>
            </a:pPr>
            <a:r>
              <a:rPr lang="pt-BR" dirty="0"/>
              <a:t>xandy.ferreira.bueno@hotmail.com</a:t>
            </a:r>
          </a:p>
          <a:p>
            <a:pPr marL="0" indent="0" algn="ctr">
              <a:buNone/>
              <a:tabLst>
                <a:tab pos="11658309" algn="l"/>
              </a:tabLst>
            </a:pPr>
            <a:endParaRPr lang="pt-BR" b="1" dirty="0"/>
          </a:p>
          <a:p>
            <a:pPr marL="0" indent="0" algn="ctr">
              <a:buNone/>
              <a:tabLst>
                <a:tab pos="11658309" algn="l"/>
              </a:tabLst>
            </a:pPr>
            <a:r>
              <a:rPr lang="pt-BR" b="1" dirty="0"/>
              <a:t>Vitor Bruno de Oliveira Barth</a:t>
            </a:r>
          </a:p>
          <a:p>
            <a:pPr marL="0" indent="0" algn="ctr">
              <a:buNone/>
              <a:tabLst>
                <a:tab pos="11658309" algn="l"/>
              </a:tabLst>
            </a:pPr>
            <a:r>
              <a:rPr lang="pt-BR" dirty="0"/>
              <a:t>vitor.barth@gmail.com</a:t>
            </a:r>
          </a:p>
        </p:txBody>
      </p:sp>
      <p:pic>
        <p:nvPicPr>
          <p:cNvPr id="6" name="Imagem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93" y="4996736"/>
            <a:ext cx="14224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79294" y="4393884"/>
            <a:ext cx="1893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000" b="1" dirty="0">
                <a:latin typeface="+mj-lt"/>
              </a:rPr>
              <a:t>Agradecimentos:</a:t>
            </a:r>
          </a:p>
        </p:txBody>
      </p:sp>
    </p:spTree>
    <p:extLst>
      <p:ext uri="{BB962C8B-B14F-4D97-AF65-F5344CB8AC3E}">
        <p14:creationId xmlns:p14="http://schemas.microsoft.com/office/powerpoint/2010/main" val="91589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92811" y="1530353"/>
            <a:ext cx="10515600" cy="1547812"/>
          </a:xfrm>
        </p:spPr>
        <p:txBody>
          <a:bodyPr anchor="ctr"/>
          <a:lstStyle/>
          <a:p>
            <a:pPr algn="ctr"/>
            <a:r>
              <a:rPr lang="pt-BR" dirty="0">
                <a:latin typeface="+mn-lt"/>
              </a:rPr>
              <a:t>Operações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892811" y="3078165"/>
            <a:ext cx="10515600" cy="2011996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+mj-lt"/>
              </a:rPr>
              <a:t>Busca</a:t>
            </a:r>
          </a:p>
          <a:p>
            <a:pPr algn="ctr"/>
            <a:r>
              <a:rPr lang="pt-BR" sz="3600" dirty="0">
                <a:solidFill>
                  <a:schemeClr val="tx1"/>
                </a:solidFill>
                <a:latin typeface="+mj-lt"/>
              </a:rPr>
              <a:t>Inserção</a:t>
            </a:r>
          </a:p>
          <a:p>
            <a:pPr algn="ctr"/>
            <a:r>
              <a:rPr lang="pt-BR" sz="3600" dirty="0">
                <a:solidFill>
                  <a:schemeClr val="tx1"/>
                </a:solidFill>
                <a:latin typeface="+mj-lt"/>
              </a:rPr>
              <a:t>Remoção</a:t>
            </a:r>
          </a:p>
        </p:txBody>
      </p:sp>
      <p:sp>
        <p:nvSpPr>
          <p:cNvPr id="2" name="Fluxograma: Processo Alternativo 1"/>
          <p:cNvSpPr/>
          <p:nvPr/>
        </p:nvSpPr>
        <p:spPr>
          <a:xfrm>
            <a:off x="4977131" y="3688080"/>
            <a:ext cx="2346960" cy="122936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24089" y="3979595"/>
            <a:ext cx="266018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podem quebrar as regras da árvore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rubro</a:t>
            </a:r>
            <a:r>
              <a:rPr lang="pt-BR" dirty="0">
                <a:latin typeface="+mj-lt"/>
              </a:rPr>
              <a:t>-negra.</a:t>
            </a:r>
            <a:endParaRPr lang="pt-BR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239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92811" y="1530353"/>
            <a:ext cx="10515600" cy="1547812"/>
          </a:xfrm>
        </p:spPr>
        <p:txBody>
          <a:bodyPr anchor="ctr"/>
          <a:lstStyle/>
          <a:p>
            <a:pPr algn="ctr"/>
            <a:r>
              <a:rPr lang="pt-BR" dirty="0">
                <a:latin typeface="+mn-lt"/>
              </a:rPr>
              <a:t>Operações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892811" y="3078165"/>
            <a:ext cx="10515600" cy="2011996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+mj-lt"/>
              </a:rPr>
              <a:t>Busca</a:t>
            </a:r>
          </a:p>
          <a:p>
            <a:pPr algn="ctr"/>
            <a:r>
              <a:rPr lang="pt-BR" sz="3600" dirty="0">
                <a:solidFill>
                  <a:schemeClr val="tx1"/>
                </a:solidFill>
                <a:latin typeface="+mj-lt"/>
              </a:rPr>
              <a:t>Inserção</a:t>
            </a:r>
          </a:p>
          <a:p>
            <a:pPr algn="ctr"/>
            <a:r>
              <a:rPr lang="pt-BR" sz="3600" dirty="0">
                <a:solidFill>
                  <a:schemeClr val="tx1"/>
                </a:solidFill>
                <a:latin typeface="+mj-lt"/>
              </a:rPr>
              <a:t>Remoção</a:t>
            </a:r>
          </a:p>
        </p:txBody>
      </p:sp>
      <p:sp>
        <p:nvSpPr>
          <p:cNvPr id="2" name="Fluxograma: Processo Alternativo 1"/>
          <p:cNvSpPr/>
          <p:nvPr/>
        </p:nvSpPr>
        <p:spPr>
          <a:xfrm>
            <a:off x="4977131" y="3688080"/>
            <a:ext cx="2346960" cy="122936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24089" y="4118094"/>
            <a:ext cx="26601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necessitam de </a:t>
            </a:r>
            <a:r>
              <a:rPr lang="pt-BR" b="1" dirty="0">
                <a:solidFill>
                  <a:srgbClr val="FF0000"/>
                </a:solidFill>
                <a:latin typeface="+mj-lt"/>
              </a:rPr>
              <a:t>rotação</a:t>
            </a:r>
            <a:r>
              <a:rPr lang="pt-BR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84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Rotação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Altera a estrutura da árvore por meio da reorganização de subárvores.</a:t>
            </a:r>
          </a:p>
          <a:p>
            <a:pPr marL="514338" indent="-514338" algn="just">
              <a:spcBef>
                <a:spcPts val="1200"/>
              </a:spcBef>
              <a:buFont typeface="+mj-lt"/>
              <a:buAutoNum type="arabicPeriod"/>
            </a:pPr>
            <a:r>
              <a:rPr lang="pt-BR" dirty="0">
                <a:latin typeface="+mj-lt"/>
              </a:rPr>
              <a:t>A meta é diminuir a altura da árvore.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pt-BR" dirty="0">
                <a:latin typeface="+mj-lt"/>
              </a:rPr>
              <a:t>Árvore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rubro</a:t>
            </a:r>
            <a:r>
              <a:rPr lang="pt-BR" dirty="0">
                <a:latin typeface="+mj-lt"/>
              </a:rPr>
              <a:t>-negra: maior altura de O(log n).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pt-BR" dirty="0">
                <a:latin typeface="+mj-lt"/>
              </a:rPr>
              <a:t>Subárvores maiores sobem, subárvores menores descem.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Não afeta a ordem dos elementos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08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Árvores de busca ordenadas.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Nós podem ter duas subárvores.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Itens à direita de um dado nó são de valor maior ou igual ao do nó.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Itens à esquerda de um dado nó são de valor menor.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0345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2560451" y="348599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</p:cNvCxnSpPr>
          <p:nvPr/>
        </p:nvCxnSpPr>
        <p:spPr>
          <a:xfrm>
            <a:off x="2553654" y="226579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Rotação à esquerda</a:t>
            </a:r>
          </a:p>
        </p:txBody>
      </p:sp>
      <p:sp>
        <p:nvSpPr>
          <p:cNvPr id="7" name="Elipse 6"/>
          <p:cNvSpPr/>
          <p:nvPr/>
        </p:nvSpPr>
        <p:spPr>
          <a:xfrm>
            <a:off x="1844643" y="1450868"/>
            <a:ext cx="905523" cy="905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939120" y="267746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2750165" y="2677465"/>
            <a:ext cx="905523" cy="905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Elipse 9"/>
          <p:cNvSpPr/>
          <p:nvPr/>
        </p:nvSpPr>
        <p:spPr>
          <a:xfrm>
            <a:off x="1844643" y="3904064"/>
            <a:ext cx="905523" cy="9055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Elipse 10"/>
          <p:cNvSpPr/>
          <p:nvPr/>
        </p:nvSpPr>
        <p:spPr>
          <a:xfrm>
            <a:off x="3655689" y="3904064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Elipse 11"/>
          <p:cNvSpPr/>
          <p:nvPr/>
        </p:nvSpPr>
        <p:spPr>
          <a:xfrm>
            <a:off x="939119" y="512248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4" name="Conector reto 23"/>
          <p:cNvCxnSpPr>
            <a:cxnSpLocks/>
          </p:cNvCxnSpPr>
          <p:nvPr/>
        </p:nvCxnSpPr>
        <p:spPr>
          <a:xfrm>
            <a:off x="3459176" y="3481911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1648131" y="225940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cxnSpLocks/>
          </p:cNvCxnSpPr>
          <p:nvPr/>
        </p:nvCxnSpPr>
        <p:spPr>
          <a:xfrm rot="4500000">
            <a:off x="1648133" y="470442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802301" y="5100051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6" name="Conector reto 15"/>
          <p:cNvCxnSpPr>
            <a:cxnSpLocks/>
          </p:cNvCxnSpPr>
          <p:nvPr/>
        </p:nvCxnSpPr>
        <p:spPr>
          <a:xfrm>
            <a:off x="2605788" y="4677899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>
            <a:cxnSpLocks/>
          </p:cNvCxnSpPr>
          <p:nvPr/>
        </p:nvCxnSpPr>
        <p:spPr>
          <a:xfrm>
            <a:off x="4846320" y="3760235"/>
            <a:ext cx="2438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765907" y="3313955"/>
            <a:ext cx="26601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Rotacionar à esquerda (5)</a:t>
            </a:r>
            <a:endParaRPr lang="pt-BR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22" name="Agrupar 21"/>
          <p:cNvGrpSpPr/>
          <p:nvPr/>
        </p:nvGrpSpPr>
        <p:grpSpPr>
          <a:xfrm>
            <a:off x="1778215" y="1342120"/>
            <a:ext cx="1103512" cy="1190112"/>
            <a:chOff x="2416305" y="1427478"/>
            <a:chExt cx="798472" cy="1055620"/>
          </a:xfrm>
        </p:grpSpPr>
        <p:sp>
          <p:nvSpPr>
            <p:cNvPr id="25" name="Arco 24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8" name="Conector de Seta Reta 27"/>
            <p:cNvCxnSpPr>
              <a:stCxn id="25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9265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to 25"/>
          <p:cNvCxnSpPr>
            <a:cxnSpLocks/>
          </p:cNvCxnSpPr>
          <p:nvPr/>
        </p:nvCxnSpPr>
        <p:spPr>
          <a:xfrm rot="4500000">
            <a:off x="9009702" y="235230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2560451" y="348599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</p:cNvCxnSpPr>
          <p:nvPr/>
        </p:nvCxnSpPr>
        <p:spPr>
          <a:xfrm>
            <a:off x="2553654" y="226579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Rotação à esquerda</a:t>
            </a:r>
          </a:p>
        </p:txBody>
      </p:sp>
      <p:sp>
        <p:nvSpPr>
          <p:cNvPr id="7" name="Elipse 6"/>
          <p:cNvSpPr/>
          <p:nvPr/>
        </p:nvSpPr>
        <p:spPr>
          <a:xfrm>
            <a:off x="1844643" y="1450868"/>
            <a:ext cx="905523" cy="905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939120" y="267746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2750165" y="2677465"/>
            <a:ext cx="905523" cy="905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Elipse 9"/>
          <p:cNvSpPr/>
          <p:nvPr/>
        </p:nvSpPr>
        <p:spPr>
          <a:xfrm>
            <a:off x="1844643" y="3904064"/>
            <a:ext cx="905523" cy="9055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Elipse 10"/>
          <p:cNvSpPr/>
          <p:nvPr/>
        </p:nvSpPr>
        <p:spPr>
          <a:xfrm>
            <a:off x="3655689" y="3904064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Elipse 11"/>
          <p:cNvSpPr/>
          <p:nvPr/>
        </p:nvSpPr>
        <p:spPr>
          <a:xfrm>
            <a:off x="939119" y="512248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4" name="Conector reto 23"/>
          <p:cNvCxnSpPr>
            <a:cxnSpLocks/>
          </p:cNvCxnSpPr>
          <p:nvPr/>
        </p:nvCxnSpPr>
        <p:spPr>
          <a:xfrm>
            <a:off x="3459176" y="3481911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1648131" y="225940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cxnSpLocks/>
          </p:cNvCxnSpPr>
          <p:nvPr/>
        </p:nvCxnSpPr>
        <p:spPr>
          <a:xfrm rot="4500000">
            <a:off x="1648133" y="470442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802301" y="5100051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6" name="Conector reto 15"/>
          <p:cNvCxnSpPr>
            <a:cxnSpLocks/>
          </p:cNvCxnSpPr>
          <p:nvPr/>
        </p:nvCxnSpPr>
        <p:spPr>
          <a:xfrm>
            <a:off x="2605788" y="4677899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>
            <a:cxnSpLocks/>
          </p:cNvCxnSpPr>
          <p:nvPr/>
        </p:nvCxnSpPr>
        <p:spPr>
          <a:xfrm>
            <a:off x="4846320" y="3760235"/>
            <a:ext cx="2438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765907" y="3313955"/>
            <a:ext cx="26601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Rotacionar à esquerda (5)</a:t>
            </a:r>
            <a:endParaRPr lang="pt-BR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9199417" y="1543769"/>
            <a:ext cx="905523" cy="905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Elipse 26"/>
          <p:cNvSpPr/>
          <p:nvPr/>
        </p:nvSpPr>
        <p:spPr>
          <a:xfrm>
            <a:off x="8449073" y="2770365"/>
            <a:ext cx="905523" cy="905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561211" y="2197849"/>
            <a:ext cx="2982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+mj-lt"/>
              </a:rPr>
              <a:t>O filho à direita do 5 torna-se o pai do 5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1778215" y="1342120"/>
            <a:ext cx="1103512" cy="1190112"/>
            <a:chOff x="2416305" y="1427478"/>
            <a:chExt cx="798472" cy="1055620"/>
          </a:xfrm>
        </p:grpSpPr>
        <p:sp>
          <p:nvSpPr>
            <p:cNvPr id="25" name="Arco 24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8" name="Conector de Seta Reta 27"/>
            <p:cNvCxnSpPr>
              <a:stCxn id="25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11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ector reto 32"/>
          <p:cNvCxnSpPr>
            <a:cxnSpLocks/>
          </p:cNvCxnSpPr>
          <p:nvPr/>
        </p:nvCxnSpPr>
        <p:spPr>
          <a:xfrm>
            <a:off x="9217821" y="3519073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cxnSpLocks/>
          </p:cNvCxnSpPr>
          <p:nvPr/>
        </p:nvCxnSpPr>
        <p:spPr>
          <a:xfrm rot="4500000">
            <a:off x="9009702" y="235230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2560451" y="348599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</p:cNvCxnSpPr>
          <p:nvPr/>
        </p:nvCxnSpPr>
        <p:spPr>
          <a:xfrm>
            <a:off x="2553654" y="226579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Rotação à esquerda</a:t>
            </a:r>
          </a:p>
        </p:txBody>
      </p:sp>
      <p:sp>
        <p:nvSpPr>
          <p:cNvPr id="7" name="Elipse 6"/>
          <p:cNvSpPr/>
          <p:nvPr/>
        </p:nvSpPr>
        <p:spPr>
          <a:xfrm>
            <a:off x="1844643" y="1450868"/>
            <a:ext cx="905523" cy="905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939120" y="267746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2750165" y="2677465"/>
            <a:ext cx="905523" cy="905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Elipse 9"/>
          <p:cNvSpPr/>
          <p:nvPr/>
        </p:nvSpPr>
        <p:spPr>
          <a:xfrm>
            <a:off x="1844643" y="3904064"/>
            <a:ext cx="905523" cy="9055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Elipse 10"/>
          <p:cNvSpPr/>
          <p:nvPr/>
        </p:nvSpPr>
        <p:spPr>
          <a:xfrm>
            <a:off x="3655689" y="3904064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Elipse 11"/>
          <p:cNvSpPr/>
          <p:nvPr/>
        </p:nvSpPr>
        <p:spPr>
          <a:xfrm>
            <a:off x="939119" y="512248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4" name="Conector reto 23"/>
          <p:cNvCxnSpPr>
            <a:cxnSpLocks/>
          </p:cNvCxnSpPr>
          <p:nvPr/>
        </p:nvCxnSpPr>
        <p:spPr>
          <a:xfrm>
            <a:off x="3459176" y="3481911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1648131" y="225940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cxnSpLocks/>
          </p:cNvCxnSpPr>
          <p:nvPr/>
        </p:nvCxnSpPr>
        <p:spPr>
          <a:xfrm rot="4500000">
            <a:off x="1648133" y="470442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802301" y="5100051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6" name="Conector reto 15"/>
          <p:cNvCxnSpPr>
            <a:cxnSpLocks/>
          </p:cNvCxnSpPr>
          <p:nvPr/>
        </p:nvCxnSpPr>
        <p:spPr>
          <a:xfrm>
            <a:off x="2605788" y="4677899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>
            <a:cxnSpLocks/>
          </p:cNvCxnSpPr>
          <p:nvPr/>
        </p:nvCxnSpPr>
        <p:spPr>
          <a:xfrm>
            <a:off x="4846320" y="3760235"/>
            <a:ext cx="2438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765907" y="3313955"/>
            <a:ext cx="26601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Rotacionar à esquerda (5)</a:t>
            </a:r>
            <a:endParaRPr lang="pt-BR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9199417" y="1543769"/>
            <a:ext cx="905523" cy="905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Elipse 26"/>
          <p:cNvSpPr/>
          <p:nvPr/>
        </p:nvSpPr>
        <p:spPr>
          <a:xfrm>
            <a:off x="8449073" y="2770365"/>
            <a:ext cx="905523" cy="905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Elipse 31"/>
          <p:cNvSpPr/>
          <p:nvPr/>
        </p:nvSpPr>
        <p:spPr>
          <a:xfrm>
            <a:off x="9354596" y="3925181"/>
            <a:ext cx="905523" cy="9055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1778215" y="1342120"/>
            <a:ext cx="1103512" cy="1190112"/>
            <a:chOff x="2416305" y="1427478"/>
            <a:chExt cx="798472" cy="1055620"/>
          </a:xfrm>
        </p:grpSpPr>
        <p:sp>
          <p:nvSpPr>
            <p:cNvPr id="41" name="Arco 40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2" name="Conector de Seta Reta 41"/>
            <p:cNvCxnSpPr>
              <a:stCxn id="41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aixaDeTexto 42"/>
          <p:cNvSpPr txBox="1"/>
          <p:nvPr/>
        </p:nvSpPr>
        <p:spPr>
          <a:xfrm>
            <a:off x="4561211" y="2197849"/>
            <a:ext cx="2982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+mj-lt"/>
              </a:rPr>
              <a:t>O filho à esquerda do 10 torna-se o filho da direita do 5</a:t>
            </a:r>
          </a:p>
        </p:txBody>
      </p:sp>
    </p:spTree>
    <p:extLst>
      <p:ext uri="{BB962C8B-B14F-4D97-AF65-F5344CB8AC3E}">
        <p14:creationId xmlns:p14="http://schemas.microsoft.com/office/powerpoint/2010/main" val="141135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ector reto 32"/>
          <p:cNvCxnSpPr>
            <a:cxnSpLocks/>
          </p:cNvCxnSpPr>
          <p:nvPr/>
        </p:nvCxnSpPr>
        <p:spPr>
          <a:xfrm>
            <a:off x="9217821" y="3519073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cxnSpLocks/>
          </p:cNvCxnSpPr>
          <p:nvPr/>
        </p:nvCxnSpPr>
        <p:spPr>
          <a:xfrm rot="4500000">
            <a:off x="9009702" y="235230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2560451" y="348599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</p:cNvCxnSpPr>
          <p:nvPr/>
        </p:nvCxnSpPr>
        <p:spPr>
          <a:xfrm>
            <a:off x="2553654" y="226579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Rotação à esquerda</a:t>
            </a:r>
          </a:p>
        </p:txBody>
      </p:sp>
      <p:sp>
        <p:nvSpPr>
          <p:cNvPr id="7" name="Elipse 6"/>
          <p:cNvSpPr/>
          <p:nvPr/>
        </p:nvSpPr>
        <p:spPr>
          <a:xfrm>
            <a:off x="1844643" y="1450868"/>
            <a:ext cx="905523" cy="905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939120" y="267746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2750165" y="2677465"/>
            <a:ext cx="905523" cy="905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Elipse 9"/>
          <p:cNvSpPr/>
          <p:nvPr/>
        </p:nvSpPr>
        <p:spPr>
          <a:xfrm>
            <a:off x="1844643" y="3904064"/>
            <a:ext cx="905523" cy="9055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Elipse 10"/>
          <p:cNvSpPr/>
          <p:nvPr/>
        </p:nvSpPr>
        <p:spPr>
          <a:xfrm>
            <a:off x="3655689" y="3904064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Elipse 11"/>
          <p:cNvSpPr/>
          <p:nvPr/>
        </p:nvSpPr>
        <p:spPr>
          <a:xfrm>
            <a:off x="939119" y="512248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4" name="Conector reto 23"/>
          <p:cNvCxnSpPr>
            <a:cxnSpLocks/>
          </p:cNvCxnSpPr>
          <p:nvPr/>
        </p:nvCxnSpPr>
        <p:spPr>
          <a:xfrm>
            <a:off x="3459176" y="3481911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1648131" y="225940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cxnSpLocks/>
          </p:cNvCxnSpPr>
          <p:nvPr/>
        </p:nvCxnSpPr>
        <p:spPr>
          <a:xfrm rot="4500000">
            <a:off x="1648133" y="470442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802301" y="5100051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6" name="Conector reto 15"/>
          <p:cNvCxnSpPr>
            <a:cxnSpLocks/>
          </p:cNvCxnSpPr>
          <p:nvPr/>
        </p:nvCxnSpPr>
        <p:spPr>
          <a:xfrm>
            <a:off x="2605788" y="4677899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>
            <a:cxnSpLocks/>
          </p:cNvCxnSpPr>
          <p:nvPr/>
        </p:nvCxnSpPr>
        <p:spPr>
          <a:xfrm>
            <a:off x="4846320" y="3760235"/>
            <a:ext cx="2438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765907" y="3313955"/>
            <a:ext cx="26601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Rotacionar à esquerda (5)</a:t>
            </a:r>
            <a:endParaRPr lang="pt-BR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10104940" y="2698584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29" name="Conector reto 28"/>
          <p:cNvCxnSpPr>
            <a:cxnSpLocks/>
          </p:cNvCxnSpPr>
          <p:nvPr/>
        </p:nvCxnSpPr>
        <p:spPr>
          <a:xfrm>
            <a:off x="9908427" y="2276431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9199417" y="1543769"/>
            <a:ext cx="905523" cy="905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Elipse 29"/>
          <p:cNvSpPr/>
          <p:nvPr/>
        </p:nvSpPr>
        <p:spPr>
          <a:xfrm>
            <a:off x="7607221" y="3917893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1" name="Conector reto 30"/>
          <p:cNvCxnSpPr>
            <a:cxnSpLocks/>
          </p:cNvCxnSpPr>
          <p:nvPr/>
        </p:nvCxnSpPr>
        <p:spPr>
          <a:xfrm rot="4500000">
            <a:off x="8316233" y="349982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8449073" y="2770365"/>
            <a:ext cx="905523" cy="905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Elipse 33"/>
          <p:cNvSpPr/>
          <p:nvPr/>
        </p:nvSpPr>
        <p:spPr>
          <a:xfrm>
            <a:off x="8438269" y="5174212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7" name="Conector reto 36"/>
          <p:cNvCxnSpPr>
            <a:cxnSpLocks/>
          </p:cNvCxnSpPr>
          <p:nvPr/>
        </p:nvCxnSpPr>
        <p:spPr>
          <a:xfrm rot="4500000">
            <a:off x="9147283" y="4756150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10301452" y="5151777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9" name="Conector reto 38"/>
          <p:cNvCxnSpPr>
            <a:cxnSpLocks/>
          </p:cNvCxnSpPr>
          <p:nvPr/>
        </p:nvCxnSpPr>
        <p:spPr>
          <a:xfrm>
            <a:off x="10104939" y="4729626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9354596" y="3925181"/>
            <a:ext cx="905523" cy="9055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1778215" y="1342120"/>
            <a:ext cx="1103512" cy="1190112"/>
            <a:chOff x="2416305" y="1427478"/>
            <a:chExt cx="798472" cy="1055620"/>
          </a:xfrm>
        </p:grpSpPr>
        <p:sp>
          <p:nvSpPr>
            <p:cNvPr id="41" name="Arco 40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2" name="Conector de Seta Reta 41"/>
            <p:cNvCxnSpPr>
              <a:stCxn id="41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aixaDeTexto 42"/>
          <p:cNvSpPr txBox="1"/>
          <p:nvPr/>
        </p:nvSpPr>
        <p:spPr>
          <a:xfrm>
            <a:off x="4561211" y="2197849"/>
            <a:ext cx="2982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+mj-lt"/>
              </a:rPr>
              <a:t>Os outros nós permanecem em suas posições originais</a:t>
            </a:r>
          </a:p>
        </p:txBody>
      </p:sp>
    </p:spTree>
    <p:extLst>
      <p:ext uri="{BB962C8B-B14F-4D97-AF65-F5344CB8AC3E}">
        <p14:creationId xmlns:p14="http://schemas.microsoft.com/office/powerpoint/2010/main" val="1923084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Rotação à direita</a:t>
            </a:r>
          </a:p>
        </p:txBody>
      </p:sp>
      <p:cxnSp>
        <p:nvCxnSpPr>
          <p:cNvPr id="4" name="Conector de Seta Reta 3"/>
          <p:cNvCxnSpPr>
            <a:cxnSpLocks/>
          </p:cNvCxnSpPr>
          <p:nvPr/>
        </p:nvCxnSpPr>
        <p:spPr>
          <a:xfrm>
            <a:off x="4846320" y="3760235"/>
            <a:ext cx="2438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765907" y="3313955"/>
            <a:ext cx="26601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Rotacionar à direita (10)</a:t>
            </a:r>
            <a:endParaRPr lang="pt-BR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62" name="Conector reto 61"/>
          <p:cNvCxnSpPr>
            <a:cxnSpLocks/>
          </p:cNvCxnSpPr>
          <p:nvPr/>
        </p:nvCxnSpPr>
        <p:spPr>
          <a:xfrm>
            <a:off x="2448801" y="3394206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cxnSpLocks/>
          </p:cNvCxnSpPr>
          <p:nvPr/>
        </p:nvCxnSpPr>
        <p:spPr>
          <a:xfrm rot="4500000">
            <a:off x="2240682" y="222743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3335920" y="2573717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5" name="Conector reto 64"/>
          <p:cNvCxnSpPr>
            <a:cxnSpLocks/>
          </p:cNvCxnSpPr>
          <p:nvPr/>
        </p:nvCxnSpPr>
        <p:spPr>
          <a:xfrm>
            <a:off x="3139407" y="2151565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/>
          <p:cNvSpPr/>
          <p:nvPr/>
        </p:nvSpPr>
        <p:spPr>
          <a:xfrm>
            <a:off x="2430397" y="1418901"/>
            <a:ext cx="905523" cy="905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7" name="Elipse 66"/>
          <p:cNvSpPr/>
          <p:nvPr/>
        </p:nvSpPr>
        <p:spPr>
          <a:xfrm>
            <a:off x="838201" y="379302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8" name="Conector reto 67"/>
          <p:cNvCxnSpPr>
            <a:cxnSpLocks/>
          </p:cNvCxnSpPr>
          <p:nvPr/>
        </p:nvCxnSpPr>
        <p:spPr>
          <a:xfrm rot="4500000">
            <a:off x="1547213" y="337496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68"/>
          <p:cNvSpPr/>
          <p:nvPr/>
        </p:nvSpPr>
        <p:spPr>
          <a:xfrm>
            <a:off x="1680053" y="2645499"/>
            <a:ext cx="905523" cy="905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" name="Elipse 69"/>
          <p:cNvSpPr/>
          <p:nvPr/>
        </p:nvSpPr>
        <p:spPr>
          <a:xfrm>
            <a:off x="1669249" y="504934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1" name="Conector reto 70"/>
          <p:cNvCxnSpPr>
            <a:cxnSpLocks/>
          </p:cNvCxnSpPr>
          <p:nvPr/>
        </p:nvCxnSpPr>
        <p:spPr>
          <a:xfrm rot="4500000">
            <a:off x="2378263" y="463128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3532432" y="5026911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3" name="Conector reto 72"/>
          <p:cNvCxnSpPr>
            <a:cxnSpLocks/>
          </p:cNvCxnSpPr>
          <p:nvPr/>
        </p:nvCxnSpPr>
        <p:spPr>
          <a:xfrm>
            <a:off x="3335919" y="4604759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2585576" y="3800313"/>
            <a:ext cx="905523" cy="9055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75" name="Agrupar 74"/>
          <p:cNvGrpSpPr/>
          <p:nvPr/>
        </p:nvGrpSpPr>
        <p:grpSpPr>
          <a:xfrm flipH="1">
            <a:off x="2322483" y="1291847"/>
            <a:ext cx="1209084" cy="1190112"/>
            <a:chOff x="2416305" y="1427478"/>
            <a:chExt cx="798472" cy="1055620"/>
          </a:xfrm>
        </p:grpSpPr>
        <p:sp>
          <p:nvSpPr>
            <p:cNvPr id="76" name="Arco 75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7" name="Conector de Seta Reta 76"/>
            <p:cNvCxnSpPr>
              <a:stCxn id="76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9084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Rotação à direita</a:t>
            </a:r>
          </a:p>
        </p:txBody>
      </p:sp>
      <p:cxnSp>
        <p:nvCxnSpPr>
          <p:cNvPr id="4" name="Conector de Seta Reta 3"/>
          <p:cNvCxnSpPr>
            <a:cxnSpLocks/>
          </p:cNvCxnSpPr>
          <p:nvPr/>
        </p:nvCxnSpPr>
        <p:spPr>
          <a:xfrm>
            <a:off x="4846320" y="3760235"/>
            <a:ext cx="2438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765907" y="3313955"/>
            <a:ext cx="26601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Rotacionar à direita (10)</a:t>
            </a:r>
            <a:endParaRPr lang="pt-BR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Conector reto 28"/>
          <p:cNvCxnSpPr>
            <a:cxnSpLocks/>
          </p:cNvCxnSpPr>
          <p:nvPr/>
        </p:nvCxnSpPr>
        <p:spPr>
          <a:xfrm>
            <a:off x="9908427" y="2276431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9194593" y="1559001"/>
            <a:ext cx="905523" cy="905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Elipse 22"/>
          <p:cNvSpPr/>
          <p:nvPr/>
        </p:nvSpPr>
        <p:spPr>
          <a:xfrm>
            <a:off x="10048039" y="2777765"/>
            <a:ext cx="905523" cy="905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4561211" y="2197850"/>
            <a:ext cx="2982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+mj-lt"/>
              </a:rPr>
              <a:t>O filho à direita do 10 torna-se o pai do 10</a:t>
            </a:r>
          </a:p>
        </p:txBody>
      </p:sp>
      <p:cxnSp>
        <p:nvCxnSpPr>
          <p:cNvPr id="64" name="Conector reto 63"/>
          <p:cNvCxnSpPr>
            <a:cxnSpLocks/>
          </p:cNvCxnSpPr>
          <p:nvPr/>
        </p:nvCxnSpPr>
        <p:spPr>
          <a:xfrm>
            <a:off x="2448801" y="3394206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cxnSpLocks/>
          </p:cNvCxnSpPr>
          <p:nvPr/>
        </p:nvCxnSpPr>
        <p:spPr>
          <a:xfrm rot="4500000">
            <a:off x="2240682" y="222743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/>
          <p:cNvSpPr/>
          <p:nvPr/>
        </p:nvSpPr>
        <p:spPr>
          <a:xfrm>
            <a:off x="3335920" y="2573717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7" name="Conector reto 66"/>
          <p:cNvCxnSpPr>
            <a:cxnSpLocks/>
          </p:cNvCxnSpPr>
          <p:nvPr/>
        </p:nvCxnSpPr>
        <p:spPr>
          <a:xfrm>
            <a:off x="3139407" y="2151565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2430397" y="1418901"/>
            <a:ext cx="905523" cy="905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9" name="Elipse 68"/>
          <p:cNvSpPr/>
          <p:nvPr/>
        </p:nvSpPr>
        <p:spPr>
          <a:xfrm>
            <a:off x="838201" y="379302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0" name="Conector reto 69"/>
          <p:cNvCxnSpPr>
            <a:cxnSpLocks/>
          </p:cNvCxnSpPr>
          <p:nvPr/>
        </p:nvCxnSpPr>
        <p:spPr>
          <a:xfrm rot="4500000">
            <a:off x="1547213" y="337496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/>
          <p:cNvSpPr/>
          <p:nvPr/>
        </p:nvSpPr>
        <p:spPr>
          <a:xfrm>
            <a:off x="1680053" y="2645499"/>
            <a:ext cx="905523" cy="905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Elipse 71"/>
          <p:cNvSpPr/>
          <p:nvPr/>
        </p:nvSpPr>
        <p:spPr>
          <a:xfrm>
            <a:off x="1669249" y="504934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3" name="Conector reto 72"/>
          <p:cNvCxnSpPr>
            <a:cxnSpLocks/>
          </p:cNvCxnSpPr>
          <p:nvPr/>
        </p:nvCxnSpPr>
        <p:spPr>
          <a:xfrm rot="4500000">
            <a:off x="2378263" y="463128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3532432" y="5026911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5" name="Conector reto 74"/>
          <p:cNvCxnSpPr>
            <a:cxnSpLocks/>
          </p:cNvCxnSpPr>
          <p:nvPr/>
        </p:nvCxnSpPr>
        <p:spPr>
          <a:xfrm>
            <a:off x="3335919" y="4604759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/>
          <p:cNvSpPr/>
          <p:nvPr/>
        </p:nvSpPr>
        <p:spPr>
          <a:xfrm>
            <a:off x="2585576" y="3800313"/>
            <a:ext cx="905523" cy="9055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77" name="Agrupar 76"/>
          <p:cNvGrpSpPr/>
          <p:nvPr/>
        </p:nvGrpSpPr>
        <p:grpSpPr>
          <a:xfrm flipH="1">
            <a:off x="2322483" y="1291847"/>
            <a:ext cx="1209084" cy="1190112"/>
            <a:chOff x="2416305" y="1427478"/>
            <a:chExt cx="798472" cy="1055620"/>
          </a:xfrm>
        </p:grpSpPr>
        <p:sp>
          <p:nvSpPr>
            <p:cNvPr id="78" name="Arco 77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9" name="Conector de Seta Reta 78"/>
            <p:cNvCxnSpPr>
              <a:stCxn id="78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1917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Rotação à direita</a:t>
            </a:r>
          </a:p>
        </p:txBody>
      </p:sp>
      <p:cxnSp>
        <p:nvCxnSpPr>
          <p:cNvPr id="4" name="Conector de Seta Reta 3"/>
          <p:cNvCxnSpPr>
            <a:cxnSpLocks/>
          </p:cNvCxnSpPr>
          <p:nvPr/>
        </p:nvCxnSpPr>
        <p:spPr>
          <a:xfrm>
            <a:off x="4846320" y="3760235"/>
            <a:ext cx="2438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765907" y="3313955"/>
            <a:ext cx="26601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Rotacionar à direita (10)</a:t>
            </a:r>
            <a:endParaRPr lang="pt-BR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Conector reto 28"/>
          <p:cNvCxnSpPr>
            <a:cxnSpLocks/>
          </p:cNvCxnSpPr>
          <p:nvPr/>
        </p:nvCxnSpPr>
        <p:spPr>
          <a:xfrm>
            <a:off x="9908427" y="2276431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cxnSpLocks/>
          </p:cNvCxnSpPr>
          <p:nvPr/>
        </p:nvCxnSpPr>
        <p:spPr>
          <a:xfrm rot="4500000">
            <a:off x="10083366" y="3566370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9194593" y="1559001"/>
            <a:ext cx="905523" cy="905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Elipse 31"/>
          <p:cNvSpPr/>
          <p:nvPr/>
        </p:nvSpPr>
        <p:spPr>
          <a:xfrm>
            <a:off x="9354596" y="3925181"/>
            <a:ext cx="905523" cy="9055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Elipse 22"/>
          <p:cNvSpPr/>
          <p:nvPr/>
        </p:nvSpPr>
        <p:spPr>
          <a:xfrm>
            <a:off x="10048039" y="2777765"/>
            <a:ext cx="905523" cy="905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4" name="Conector reto 43"/>
          <p:cNvCxnSpPr>
            <a:cxnSpLocks/>
          </p:cNvCxnSpPr>
          <p:nvPr/>
        </p:nvCxnSpPr>
        <p:spPr>
          <a:xfrm>
            <a:off x="2448801" y="3394206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cxnSpLocks/>
          </p:cNvCxnSpPr>
          <p:nvPr/>
        </p:nvCxnSpPr>
        <p:spPr>
          <a:xfrm rot="4500000">
            <a:off x="2240682" y="222743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3335920" y="2573717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48" name="Conector reto 47"/>
          <p:cNvCxnSpPr>
            <a:cxnSpLocks/>
          </p:cNvCxnSpPr>
          <p:nvPr/>
        </p:nvCxnSpPr>
        <p:spPr>
          <a:xfrm>
            <a:off x="3139407" y="2151565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2430397" y="1418901"/>
            <a:ext cx="905523" cy="905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Elipse 49"/>
          <p:cNvSpPr/>
          <p:nvPr/>
        </p:nvSpPr>
        <p:spPr>
          <a:xfrm>
            <a:off x="838201" y="379302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Conector reto 50"/>
          <p:cNvCxnSpPr>
            <a:cxnSpLocks/>
          </p:cNvCxnSpPr>
          <p:nvPr/>
        </p:nvCxnSpPr>
        <p:spPr>
          <a:xfrm rot="4500000">
            <a:off x="1547213" y="337496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1680053" y="2645499"/>
            <a:ext cx="905523" cy="905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Elipse 52"/>
          <p:cNvSpPr/>
          <p:nvPr/>
        </p:nvSpPr>
        <p:spPr>
          <a:xfrm>
            <a:off x="1669249" y="504934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4" name="Conector reto 53"/>
          <p:cNvCxnSpPr>
            <a:cxnSpLocks/>
          </p:cNvCxnSpPr>
          <p:nvPr/>
        </p:nvCxnSpPr>
        <p:spPr>
          <a:xfrm rot="4500000">
            <a:off x="2378263" y="463128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3532432" y="5026911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6" name="Conector reto 55"/>
          <p:cNvCxnSpPr>
            <a:cxnSpLocks/>
          </p:cNvCxnSpPr>
          <p:nvPr/>
        </p:nvCxnSpPr>
        <p:spPr>
          <a:xfrm>
            <a:off x="3335919" y="4604759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2585576" y="3800313"/>
            <a:ext cx="905523" cy="9055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58" name="Agrupar 57"/>
          <p:cNvGrpSpPr/>
          <p:nvPr/>
        </p:nvGrpSpPr>
        <p:grpSpPr>
          <a:xfrm flipH="1">
            <a:off x="2322483" y="1291847"/>
            <a:ext cx="1209084" cy="1190112"/>
            <a:chOff x="2416305" y="1427478"/>
            <a:chExt cx="798472" cy="1055620"/>
          </a:xfrm>
        </p:grpSpPr>
        <p:sp>
          <p:nvSpPr>
            <p:cNvPr id="59" name="Arco 58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0" name="Conector de Seta Reta 59"/>
            <p:cNvCxnSpPr>
              <a:stCxn id="59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aixaDeTexto 60"/>
          <p:cNvSpPr txBox="1"/>
          <p:nvPr/>
        </p:nvSpPr>
        <p:spPr>
          <a:xfrm>
            <a:off x="4561211" y="2197849"/>
            <a:ext cx="2982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+mj-lt"/>
              </a:rPr>
              <a:t>O filho à direita do 5 torna-se o filho à esquerda do 10</a:t>
            </a:r>
          </a:p>
        </p:txBody>
      </p:sp>
    </p:spTree>
    <p:extLst>
      <p:ext uri="{BB962C8B-B14F-4D97-AF65-F5344CB8AC3E}">
        <p14:creationId xmlns:p14="http://schemas.microsoft.com/office/powerpoint/2010/main" val="2607484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to 25"/>
          <p:cNvCxnSpPr>
            <a:cxnSpLocks/>
          </p:cNvCxnSpPr>
          <p:nvPr/>
        </p:nvCxnSpPr>
        <p:spPr>
          <a:xfrm rot="4500000">
            <a:off x="9009702" y="235230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Rotação à direita</a:t>
            </a:r>
          </a:p>
        </p:txBody>
      </p:sp>
      <p:cxnSp>
        <p:nvCxnSpPr>
          <p:cNvPr id="4" name="Conector de Seta Reta 3"/>
          <p:cNvCxnSpPr>
            <a:cxnSpLocks/>
          </p:cNvCxnSpPr>
          <p:nvPr/>
        </p:nvCxnSpPr>
        <p:spPr>
          <a:xfrm>
            <a:off x="4846320" y="3760235"/>
            <a:ext cx="2438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765907" y="3313955"/>
            <a:ext cx="26601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Rotacionar à direita (10)</a:t>
            </a:r>
            <a:endParaRPr lang="pt-BR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11041023" y="3904064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29" name="Conector reto 28"/>
          <p:cNvCxnSpPr>
            <a:cxnSpLocks/>
          </p:cNvCxnSpPr>
          <p:nvPr/>
        </p:nvCxnSpPr>
        <p:spPr>
          <a:xfrm>
            <a:off x="9908427" y="2276431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457257" y="2739757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1" name="Conector reto 30"/>
          <p:cNvCxnSpPr>
            <a:cxnSpLocks/>
          </p:cNvCxnSpPr>
          <p:nvPr/>
        </p:nvCxnSpPr>
        <p:spPr>
          <a:xfrm rot="4500000">
            <a:off x="10083366" y="3566370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9194593" y="1559001"/>
            <a:ext cx="905523" cy="905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Elipse 33"/>
          <p:cNvSpPr/>
          <p:nvPr/>
        </p:nvSpPr>
        <p:spPr>
          <a:xfrm>
            <a:off x="8438269" y="5174212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7" name="Conector reto 36"/>
          <p:cNvCxnSpPr>
            <a:cxnSpLocks/>
          </p:cNvCxnSpPr>
          <p:nvPr/>
        </p:nvCxnSpPr>
        <p:spPr>
          <a:xfrm rot="4500000">
            <a:off x="9147283" y="4756150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10301452" y="5151777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9" name="Conector reto 38"/>
          <p:cNvCxnSpPr>
            <a:cxnSpLocks/>
          </p:cNvCxnSpPr>
          <p:nvPr/>
        </p:nvCxnSpPr>
        <p:spPr>
          <a:xfrm>
            <a:off x="10104939" y="4729626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9354596" y="3925181"/>
            <a:ext cx="905523" cy="9055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561211" y="2197849"/>
            <a:ext cx="2982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+mj-lt"/>
              </a:rPr>
              <a:t>Os outros nós permanecem em suas posições originais</a:t>
            </a:r>
          </a:p>
        </p:txBody>
      </p:sp>
      <p:cxnSp>
        <p:nvCxnSpPr>
          <p:cNvPr id="45" name="Conector reto 44"/>
          <p:cNvCxnSpPr>
            <a:cxnSpLocks/>
          </p:cNvCxnSpPr>
          <p:nvPr/>
        </p:nvCxnSpPr>
        <p:spPr>
          <a:xfrm>
            <a:off x="10828772" y="3502251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10048039" y="2777765"/>
            <a:ext cx="905523" cy="905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6" name="Conector reto 45"/>
          <p:cNvCxnSpPr>
            <a:cxnSpLocks/>
          </p:cNvCxnSpPr>
          <p:nvPr/>
        </p:nvCxnSpPr>
        <p:spPr>
          <a:xfrm>
            <a:off x="2448801" y="3394206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cxnSpLocks/>
          </p:cNvCxnSpPr>
          <p:nvPr/>
        </p:nvCxnSpPr>
        <p:spPr>
          <a:xfrm rot="4500000">
            <a:off x="2240682" y="222743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3335920" y="2573717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49" name="Conector reto 48"/>
          <p:cNvCxnSpPr>
            <a:cxnSpLocks/>
          </p:cNvCxnSpPr>
          <p:nvPr/>
        </p:nvCxnSpPr>
        <p:spPr>
          <a:xfrm>
            <a:off x="3139407" y="2151565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2430397" y="1418901"/>
            <a:ext cx="905523" cy="905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" name="Elipse 50"/>
          <p:cNvSpPr/>
          <p:nvPr/>
        </p:nvSpPr>
        <p:spPr>
          <a:xfrm>
            <a:off x="838201" y="379302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2" name="Conector reto 51"/>
          <p:cNvCxnSpPr>
            <a:cxnSpLocks/>
          </p:cNvCxnSpPr>
          <p:nvPr/>
        </p:nvCxnSpPr>
        <p:spPr>
          <a:xfrm rot="4500000">
            <a:off x="1547213" y="337496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1680053" y="2645499"/>
            <a:ext cx="905523" cy="905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Elipse 53"/>
          <p:cNvSpPr/>
          <p:nvPr/>
        </p:nvSpPr>
        <p:spPr>
          <a:xfrm>
            <a:off x="1669249" y="504934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5" name="Conector reto 54"/>
          <p:cNvCxnSpPr>
            <a:cxnSpLocks/>
          </p:cNvCxnSpPr>
          <p:nvPr/>
        </p:nvCxnSpPr>
        <p:spPr>
          <a:xfrm rot="4500000">
            <a:off x="2378263" y="463128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3532432" y="5026911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7" name="Conector reto 56"/>
          <p:cNvCxnSpPr>
            <a:cxnSpLocks/>
          </p:cNvCxnSpPr>
          <p:nvPr/>
        </p:nvCxnSpPr>
        <p:spPr>
          <a:xfrm>
            <a:off x="3335919" y="4604759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2585576" y="3800313"/>
            <a:ext cx="905523" cy="9055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59" name="Agrupar 58"/>
          <p:cNvGrpSpPr/>
          <p:nvPr/>
        </p:nvGrpSpPr>
        <p:grpSpPr>
          <a:xfrm flipH="1">
            <a:off x="2322483" y="1291847"/>
            <a:ext cx="1209084" cy="1190112"/>
            <a:chOff x="2416305" y="1427478"/>
            <a:chExt cx="798472" cy="1055620"/>
          </a:xfrm>
        </p:grpSpPr>
        <p:sp>
          <p:nvSpPr>
            <p:cNvPr id="60" name="Arco 59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1" name="Conector de Seta Reta 60"/>
            <p:cNvCxnSpPr>
              <a:stCxn id="60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784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to 25"/>
          <p:cNvCxnSpPr>
            <a:cxnSpLocks/>
          </p:cNvCxnSpPr>
          <p:nvPr/>
        </p:nvCxnSpPr>
        <p:spPr>
          <a:xfrm rot="4500000">
            <a:off x="9009702" y="235230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Rotação à direita</a:t>
            </a:r>
          </a:p>
        </p:txBody>
      </p:sp>
      <p:cxnSp>
        <p:nvCxnSpPr>
          <p:cNvPr id="4" name="Conector de Seta Reta 3"/>
          <p:cNvCxnSpPr>
            <a:cxnSpLocks/>
          </p:cNvCxnSpPr>
          <p:nvPr/>
        </p:nvCxnSpPr>
        <p:spPr>
          <a:xfrm>
            <a:off x="4846320" y="3760235"/>
            <a:ext cx="2438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765907" y="3313955"/>
            <a:ext cx="26601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Rotacionar à direita (10)</a:t>
            </a:r>
            <a:endParaRPr lang="pt-BR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11041023" y="3904064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29" name="Conector reto 28"/>
          <p:cNvCxnSpPr>
            <a:cxnSpLocks/>
          </p:cNvCxnSpPr>
          <p:nvPr/>
        </p:nvCxnSpPr>
        <p:spPr>
          <a:xfrm>
            <a:off x="9908427" y="2276431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457257" y="2739757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1" name="Conector reto 30"/>
          <p:cNvCxnSpPr>
            <a:cxnSpLocks/>
          </p:cNvCxnSpPr>
          <p:nvPr/>
        </p:nvCxnSpPr>
        <p:spPr>
          <a:xfrm rot="4500000">
            <a:off x="10083366" y="3566370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9194593" y="1559001"/>
            <a:ext cx="905523" cy="905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Elipse 33"/>
          <p:cNvSpPr/>
          <p:nvPr/>
        </p:nvSpPr>
        <p:spPr>
          <a:xfrm>
            <a:off x="8438269" y="5174212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7" name="Conector reto 36"/>
          <p:cNvCxnSpPr>
            <a:cxnSpLocks/>
          </p:cNvCxnSpPr>
          <p:nvPr/>
        </p:nvCxnSpPr>
        <p:spPr>
          <a:xfrm rot="4500000">
            <a:off x="9147283" y="4756150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10301452" y="5151777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9" name="Conector reto 38"/>
          <p:cNvCxnSpPr>
            <a:cxnSpLocks/>
          </p:cNvCxnSpPr>
          <p:nvPr/>
        </p:nvCxnSpPr>
        <p:spPr>
          <a:xfrm>
            <a:off x="10104939" y="4729626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9354596" y="3925181"/>
            <a:ext cx="905523" cy="9055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381054" y="2197848"/>
            <a:ext cx="367755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+mj-lt"/>
              </a:rPr>
              <a:t>Perceba que a ordem foi preservada:</a:t>
            </a:r>
          </a:p>
          <a:p>
            <a:pPr marL="285744" indent="-285744" algn="ctr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+mj-lt"/>
              </a:rPr>
              <a:t>Nós à direita são maiores</a:t>
            </a:r>
          </a:p>
          <a:p>
            <a:pPr marL="285744" indent="-285744" algn="ctr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+mj-lt"/>
              </a:rPr>
              <a:t>Nós à esquerda são menores</a:t>
            </a:r>
          </a:p>
        </p:txBody>
      </p:sp>
      <p:cxnSp>
        <p:nvCxnSpPr>
          <p:cNvPr id="45" name="Conector reto 44"/>
          <p:cNvCxnSpPr>
            <a:cxnSpLocks/>
          </p:cNvCxnSpPr>
          <p:nvPr/>
        </p:nvCxnSpPr>
        <p:spPr>
          <a:xfrm>
            <a:off x="10828772" y="3502251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10048039" y="2777765"/>
            <a:ext cx="905523" cy="905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6" name="Conector reto 45"/>
          <p:cNvCxnSpPr>
            <a:cxnSpLocks/>
          </p:cNvCxnSpPr>
          <p:nvPr/>
        </p:nvCxnSpPr>
        <p:spPr>
          <a:xfrm>
            <a:off x="2448801" y="3394206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cxnSpLocks/>
          </p:cNvCxnSpPr>
          <p:nvPr/>
        </p:nvCxnSpPr>
        <p:spPr>
          <a:xfrm rot="4500000">
            <a:off x="2240682" y="222743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3335920" y="2573717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49" name="Conector reto 48"/>
          <p:cNvCxnSpPr>
            <a:cxnSpLocks/>
          </p:cNvCxnSpPr>
          <p:nvPr/>
        </p:nvCxnSpPr>
        <p:spPr>
          <a:xfrm>
            <a:off x="3139407" y="2151565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2430397" y="1418901"/>
            <a:ext cx="905523" cy="905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" name="Elipse 50"/>
          <p:cNvSpPr/>
          <p:nvPr/>
        </p:nvSpPr>
        <p:spPr>
          <a:xfrm>
            <a:off x="838201" y="379302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2" name="Conector reto 51"/>
          <p:cNvCxnSpPr>
            <a:cxnSpLocks/>
          </p:cNvCxnSpPr>
          <p:nvPr/>
        </p:nvCxnSpPr>
        <p:spPr>
          <a:xfrm rot="4500000">
            <a:off x="1547213" y="337496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1680053" y="2645499"/>
            <a:ext cx="905523" cy="9055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Elipse 53"/>
          <p:cNvSpPr/>
          <p:nvPr/>
        </p:nvSpPr>
        <p:spPr>
          <a:xfrm>
            <a:off x="1669249" y="504934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5" name="Conector reto 54"/>
          <p:cNvCxnSpPr>
            <a:cxnSpLocks/>
          </p:cNvCxnSpPr>
          <p:nvPr/>
        </p:nvCxnSpPr>
        <p:spPr>
          <a:xfrm rot="4500000">
            <a:off x="2378263" y="463128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3532432" y="5026911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7" name="Conector reto 56"/>
          <p:cNvCxnSpPr>
            <a:cxnSpLocks/>
          </p:cNvCxnSpPr>
          <p:nvPr/>
        </p:nvCxnSpPr>
        <p:spPr>
          <a:xfrm>
            <a:off x="3335919" y="4604759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2585576" y="3800313"/>
            <a:ext cx="905523" cy="9055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59" name="Agrupar 58"/>
          <p:cNvGrpSpPr/>
          <p:nvPr/>
        </p:nvGrpSpPr>
        <p:grpSpPr>
          <a:xfrm flipH="1">
            <a:off x="2322483" y="1291847"/>
            <a:ext cx="1209084" cy="1190112"/>
            <a:chOff x="2416305" y="1427478"/>
            <a:chExt cx="798472" cy="1055620"/>
          </a:xfrm>
        </p:grpSpPr>
        <p:sp>
          <p:nvSpPr>
            <p:cNvPr id="60" name="Arco 59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1" name="Conector de Seta Reta 60"/>
            <p:cNvCxnSpPr>
              <a:stCxn id="60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4076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88035" y="2625727"/>
            <a:ext cx="10515600" cy="1547812"/>
          </a:xfrm>
        </p:spPr>
        <p:txBody>
          <a:bodyPr anchor="ctr"/>
          <a:lstStyle/>
          <a:p>
            <a:pPr algn="ctr"/>
            <a:r>
              <a:rPr lang="pt-BR" dirty="0">
                <a:latin typeface="+mn-lt"/>
              </a:rPr>
              <a:t>Estratégias de Inserção</a:t>
            </a:r>
          </a:p>
        </p:txBody>
      </p:sp>
    </p:spTree>
    <p:extLst>
      <p:ext uri="{BB962C8B-B14F-4D97-AF65-F5344CB8AC3E}">
        <p14:creationId xmlns:p14="http://schemas.microsoft.com/office/powerpoint/2010/main" val="271839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Árvores Binárias de Busca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Elipse 7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Elipse 9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Elipse 10"/>
          <p:cNvSpPr/>
          <p:nvPr/>
        </p:nvSpPr>
        <p:spPr>
          <a:xfrm>
            <a:off x="7454285" y="4672613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" name="Elipse 11"/>
          <p:cNvSpPr/>
          <p:nvPr/>
        </p:nvSpPr>
        <p:spPr>
          <a:xfrm>
            <a:off x="3832193" y="4672613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</p:cNvCxnSpPr>
          <p:nvPr/>
        </p:nvCxnSpPr>
        <p:spPr>
          <a:xfrm>
            <a:off x="7257772" y="4250462"/>
            <a:ext cx="393024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>
            <a:off x="5446727" y="42504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cxnSpLocks/>
          </p:cNvCxnSpPr>
          <p:nvPr/>
        </p:nvCxnSpPr>
        <p:spPr>
          <a:xfrm rot="4500000">
            <a:off x="4541206" y="42545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132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92811" y="1530353"/>
            <a:ext cx="10515600" cy="1547812"/>
          </a:xfrm>
        </p:spPr>
        <p:txBody>
          <a:bodyPr anchor="ctr">
            <a:normAutofit/>
          </a:bodyPr>
          <a:lstStyle/>
          <a:p>
            <a:pPr algn="ctr"/>
            <a:r>
              <a:rPr lang="pt-BR" dirty="0">
                <a:latin typeface="+mn-lt"/>
              </a:rPr>
              <a:t>Precisam ser feitas com cuidado!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892811" y="3078165"/>
            <a:ext cx="10515600" cy="2011996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+mj-lt"/>
              </a:rPr>
              <a:t>Árvores </a:t>
            </a:r>
            <a:r>
              <a:rPr lang="pt-BR" sz="2800" b="1" dirty="0">
                <a:solidFill>
                  <a:srgbClr val="FF0000"/>
                </a:solidFill>
                <a:latin typeface="+mj-lt"/>
              </a:rPr>
              <a:t>rubro</a:t>
            </a:r>
            <a:r>
              <a:rPr lang="pt-BR" sz="2800" b="1" dirty="0">
                <a:solidFill>
                  <a:schemeClr val="tx1"/>
                </a:solidFill>
                <a:latin typeface="+mj-lt"/>
              </a:rPr>
              <a:t>-negras </a:t>
            </a:r>
            <a:r>
              <a:rPr lang="pt-BR" sz="2800" dirty="0">
                <a:solidFill>
                  <a:schemeClr val="tx1"/>
                </a:solidFill>
                <a:latin typeface="+mj-lt"/>
              </a:rPr>
              <a:t>= árvore binária de busca auto-balanceável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+mj-lt"/>
              </a:rPr>
              <a:t>As quatro propriedades devem ser mantidas!</a:t>
            </a:r>
          </a:p>
        </p:txBody>
      </p:sp>
    </p:spTree>
    <p:extLst>
      <p:ext uri="{BB962C8B-B14F-4D97-AF65-F5344CB8AC3E}">
        <p14:creationId xmlns:p14="http://schemas.microsoft.com/office/powerpoint/2010/main" val="2521117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Árvores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Rubro</a:t>
            </a:r>
            <a:r>
              <a:rPr lang="pt-BR" sz="4800" dirty="0">
                <a:latin typeface="+mn-lt"/>
              </a:rPr>
              <a:t>-Negras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Um nó ou é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 ou é preto.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A raiz e as folhas (nulas) são pretas.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Se um nó é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, seus filhos são pretos.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Todos os caminhos de um nó à seus descendentes nulos contém o mesmo número de nós pretos.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584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Relações de Z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" name="Elipse 8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Elipse 9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81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Relações de Z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" name="Elipse 8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Elipse 9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8056247" y="3685533"/>
            <a:ext cx="935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pai</a:t>
            </a:r>
          </a:p>
        </p:txBody>
      </p:sp>
      <p:cxnSp>
        <p:nvCxnSpPr>
          <p:cNvPr id="4" name="Conector de Seta Reta 3"/>
          <p:cNvCxnSpPr>
            <a:cxnSpLocks/>
            <a:stCxn id="15" idx="1"/>
          </p:cNvCxnSpPr>
          <p:nvPr/>
        </p:nvCxnSpPr>
        <p:spPr>
          <a:xfrm flipH="1">
            <a:off x="7553327" y="3870199"/>
            <a:ext cx="502920" cy="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574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Relações de Z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" name="Elipse 8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Elipse 9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8056247" y="3685533"/>
            <a:ext cx="935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pai</a:t>
            </a:r>
          </a:p>
        </p:txBody>
      </p:sp>
      <p:cxnSp>
        <p:nvCxnSpPr>
          <p:cNvPr id="4" name="Conector de Seta Reta 3"/>
          <p:cNvCxnSpPr>
            <a:cxnSpLocks/>
            <a:stCxn id="15" idx="1"/>
          </p:cNvCxnSpPr>
          <p:nvPr/>
        </p:nvCxnSpPr>
        <p:spPr>
          <a:xfrm flipH="1">
            <a:off x="7553327" y="3870199"/>
            <a:ext cx="502920" cy="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478478" y="2487513"/>
            <a:ext cx="5184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avô</a:t>
            </a:r>
          </a:p>
        </p:txBody>
      </p:sp>
      <p:cxnSp>
        <p:nvCxnSpPr>
          <p:cNvPr id="23" name="Conector de Seta Reta 22"/>
          <p:cNvCxnSpPr>
            <a:cxnSpLocks/>
            <a:stCxn id="22" idx="3"/>
          </p:cNvCxnSpPr>
          <p:nvPr/>
        </p:nvCxnSpPr>
        <p:spPr>
          <a:xfrm>
            <a:off x="4996954" y="2672179"/>
            <a:ext cx="5370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671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Relações de Z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" name="Elipse 8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Elipse 9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8056247" y="3685533"/>
            <a:ext cx="935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pai</a:t>
            </a:r>
          </a:p>
        </p:txBody>
      </p:sp>
      <p:cxnSp>
        <p:nvCxnSpPr>
          <p:cNvPr id="4" name="Conector de Seta Reta 3"/>
          <p:cNvCxnSpPr>
            <a:cxnSpLocks/>
            <a:stCxn id="15" idx="1"/>
          </p:cNvCxnSpPr>
          <p:nvPr/>
        </p:nvCxnSpPr>
        <p:spPr>
          <a:xfrm flipH="1">
            <a:off x="7553327" y="3870199"/>
            <a:ext cx="502920" cy="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478478" y="2487513"/>
            <a:ext cx="5184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avô</a:t>
            </a:r>
          </a:p>
        </p:txBody>
      </p:sp>
      <p:cxnSp>
        <p:nvCxnSpPr>
          <p:cNvPr id="23" name="Conector de Seta Reta 22"/>
          <p:cNvCxnSpPr>
            <a:cxnSpLocks/>
            <a:stCxn id="22" idx="3"/>
          </p:cNvCxnSpPr>
          <p:nvPr/>
        </p:nvCxnSpPr>
        <p:spPr>
          <a:xfrm>
            <a:off x="4996954" y="2672179"/>
            <a:ext cx="5370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572954" y="3671462"/>
            <a:ext cx="455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tio</a:t>
            </a:r>
          </a:p>
        </p:txBody>
      </p:sp>
      <p:cxnSp>
        <p:nvCxnSpPr>
          <p:cNvPr id="31" name="Conector de Seta Reta 30"/>
          <p:cNvCxnSpPr>
            <a:cxnSpLocks/>
            <a:stCxn id="30" idx="3"/>
          </p:cNvCxnSpPr>
          <p:nvPr/>
        </p:nvCxnSpPr>
        <p:spPr>
          <a:xfrm>
            <a:off x="4028705" y="3856128"/>
            <a:ext cx="599799" cy="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58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Estratégia de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Inserir Z e colorir de vermelho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Recolorir e rotacionar para corrigir as violações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431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Árvores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Rubro</a:t>
            </a:r>
            <a:r>
              <a:rPr lang="pt-BR" sz="4800" dirty="0">
                <a:latin typeface="+mn-lt"/>
              </a:rPr>
              <a:t>-Negras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Um nó ou é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 ou é preto.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A raiz e as folhas (nulas) são pretas.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Se um nó é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, seus filhos são pretos.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Todos os caminhos de um nó à seus descendentes nulos contém o mesmo número de nós pretos.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Fluxograma: Processo Alternativo 3"/>
          <p:cNvSpPr/>
          <p:nvPr/>
        </p:nvSpPr>
        <p:spPr>
          <a:xfrm>
            <a:off x="704331" y="2459355"/>
            <a:ext cx="7696720" cy="122936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534921" y="2750869"/>
            <a:ext cx="30866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talvez sejam violadas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(mas são facilmente corrigidas)</a:t>
            </a:r>
          </a:p>
        </p:txBody>
      </p:sp>
    </p:spTree>
    <p:extLst>
      <p:ext uri="{BB962C8B-B14F-4D97-AF65-F5344CB8AC3E}">
        <p14:creationId xmlns:p14="http://schemas.microsoft.com/office/powerpoint/2010/main" val="3475046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Estratégia de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Inserir Z e colorir de vermelho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b="1" dirty="0">
                <a:latin typeface="+mj-lt"/>
              </a:rPr>
              <a:t>Recolorir e rotacionar para corrigir as violações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227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4 cenários pós-inserção(Z)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/>
              <a:t>0.   Z = raiz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pt-BR" dirty="0"/>
              <a:t>Tio(Z) = </a:t>
            </a:r>
            <a:r>
              <a:rPr lang="pt-BR" b="1" dirty="0">
                <a:solidFill>
                  <a:srgbClr val="FF0000"/>
                </a:solidFill>
              </a:rPr>
              <a:t>vermelho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pt-BR" dirty="0"/>
              <a:t>Tio(Z) = </a:t>
            </a:r>
            <a:r>
              <a:rPr lang="pt-BR" b="1" dirty="0"/>
              <a:t>preto</a:t>
            </a:r>
            <a:r>
              <a:rPr lang="pt-BR" dirty="0"/>
              <a:t> </a:t>
            </a:r>
            <a:r>
              <a:rPr lang="pt-BR" strike="dblStrike" dirty="0"/>
              <a:t>(triângulo)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pt-BR" dirty="0"/>
              <a:t>Tio(Z) = </a:t>
            </a:r>
            <a:r>
              <a:rPr lang="pt-BR" b="1" dirty="0"/>
              <a:t>preto</a:t>
            </a:r>
            <a:r>
              <a:rPr lang="pt-BR" dirty="0"/>
              <a:t> </a:t>
            </a:r>
            <a:r>
              <a:rPr lang="pt-BR" strike="dblStrike" dirty="0"/>
              <a:t>(linha)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582170" y="3518703"/>
            <a:ext cx="45048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Não se preocupe com os parênteses (ainda)</a:t>
            </a:r>
          </a:p>
        </p:txBody>
      </p:sp>
      <p:sp>
        <p:nvSpPr>
          <p:cNvPr id="5" name="Chave Esquerda 4"/>
          <p:cNvSpPr/>
          <p:nvPr/>
        </p:nvSpPr>
        <p:spPr>
          <a:xfrm flipH="1">
            <a:off x="4991101" y="3112819"/>
            <a:ext cx="467244" cy="1219200"/>
          </a:xfrm>
          <a:prstGeom prst="leftBrace">
            <a:avLst>
              <a:gd name="adj1" fmla="val 89394"/>
              <a:gd name="adj2" fmla="val 484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17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Árvores Binárias de Busca</a:t>
            </a:r>
          </a:p>
        </p:txBody>
      </p:sp>
      <p:sp>
        <p:nvSpPr>
          <p:cNvPr id="7" name="Elipse 6"/>
          <p:cNvSpPr/>
          <p:nvPr/>
        </p:nvSpPr>
        <p:spPr>
          <a:xfrm>
            <a:off x="8856955" y="2958913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Elipse 7"/>
          <p:cNvSpPr/>
          <p:nvPr/>
        </p:nvSpPr>
        <p:spPr>
          <a:xfrm>
            <a:off x="7951433" y="4177337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Elipse 11"/>
          <p:cNvSpPr/>
          <p:nvPr/>
        </p:nvSpPr>
        <p:spPr>
          <a:xfrm>
            <a:off x="7045909" y="540393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8660445" y="375927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cxnSpLocks/>
          </p:cNvCxnSpPr>
          <p:nvPr/>
        </p:nvCxnSpPr>
        <p:spPr>
          <a:xfrm rot="4500000">
            <a:off x="7754923" y="498587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9762477" y="1690689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9565967" y="251594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4739688" cy="15411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800" b="1" dirty="0">
                <a:solidFill>
                  <a:srgbClr val="FF0000"/>
                </a:solidFill>
              </a:rPr>
              <a:t>Mas e se a árvore for assim?</a:t>
            </a:r>
          </a:p>
        </p:txBody>
      </p:sp>
    </p:spTree>
    <p:extLst>
      <p:ext uri="{BB962C8B-B14F-4D97-AF65-F5344CB8AC3E}">
        <p14:creationId xmlns:p14="http://schemas.microsoft.com/office/powerpoint/2010/main" val="1278692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0: Z = raiz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088245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0: Z = raiz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colorir de preto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6491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0: Z = raiz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colorir de preto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891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cxnSpLocks/>
            <a:endCxn id="9" idx="1"/>
          </p:cNvCxnSpPr>
          <p:nvPr/>
        </p:nvCxnSpPr>
        <p:spPr>
          <a:xfrm>
            <a:off x="5339676" y="4293989"/>
            <a:ext cx="436173" cy="511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911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recolorir</a:t>
            </a:r>
            <a:endParaRPr lang="pt-BR" sz="3600" dirty="0">
              <a:latin typeface="+mj-lt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cxnSpLocks/>
            <a:endCxn id="9" idx="1"/>
          </p:cNvCxnSpPr>
          <p:nvPr/>
        </p:nvCxnSpPr>
        <p:spPr>
          <a:xfrm>
            <a:off x="5339676" y="4293989"/>
            <a:ext cx="436173" cy="511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48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recolorir</a:t>
            </a:r>
            <a:endParaRPr lang="pt-BR" sz="3600" dirty="0">
              <a:latin typeface="+mj-lt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cxnSpLocks/>
            <a:endCxn id="9" idx="1"/>
          </p:cNvCxnSpPr>
          <p:nvPr/>
        </p:nvCxnSpPr>
        <p:spPr>
          <a:xfrm>
            <a:off x="5339676" y="4293989"/>
            <a:ext cx="436173" cy="511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8056247" y="3685533"/>
            <a:ext cx="935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pai</a:t>
            </a:r>
          </a:p>
        </p:txBody>
      </p:sp>
      <p:cxnSp>
        <p:nvCxnSpPr>
          <p:cNvPr id="17" name="Conector de Seta Reta 16"/>
          <p:cNvCxnSpPr>
            <a:cxnSpLocks/>
            <a:stCxn id="15" idx="1"/>
          </p:cNvCxnSpPr>
          <p:nvPr/>
        </p:nvCxnSpPr>
        <p:spPr>
          <a:xfrm flipH="1">
            <a:off x="7553327" y="3870199"/>
            <a:ext cx="502920" cy="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478478" y="2487513"/>
            <a:ext cx="5184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avô</a:t>
            </a:r>
          </a:p>
        </p:txBody>
      </p:sp>
      <p:cxnSp>
        <p:nvCxnSpPr>
          <p:cNvPr id="19" name="Conector de Seta Reta 18"/>
          <p:cNvCxnSpPr>
            <a:cxnSpLocks/>
            <a:stCxn id="18" idx="3"/>
          </p:cNvCxnSpPr>
          <p:nvPr/>
        </p:nvCxnSpPr>
        <p:spPr>
          <a:xfrm>
            <a:off x="4996954" y="2672179"/>
            <a:ext cx="5370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572954" y="3671462"/>
            <a:ext cx="455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tio</a:t>
            </a:r>
          </a:p>
        </p:txBody>
      </p:sp>
      <p:cxnSp>
        <p:nvCxnSpPr>
          <p:cNvPr id="21" name="Conector de Seta Reta 20"/>
          <p:cNvCxnSpPr>
            <a:cxnSpLocks/>
            <a:stCxn id="20" idx="3"/>
          </p:cNvCxnSpPr>
          <p:nvPr/>
        </p:nvCxnSpPr>
        <p:spPr>
          <a:xfrm>
            <a:off x="4028705" y="3856128"/>
            <a:ext cx="599799" cy="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70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1: Tio(Z) =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vermelho</a:t>
            </a: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recolorir</a:t>
            </a:r>
            <a:endParaRPr lang="pt-BR" sz="3600" dirty="0">
              <a:latin typeface="+mj-lt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cxnSpLocks/>
            <a:endCxn id="9" idx="1"/>
          </p:cNvCxnSpPr>
          <p:nvPr/>
        </p:nvCxnSpPr>
        <p:spPr>
          <a:xfrm>
            <a:off x="5339676" y="4293989"/>
            <a:ext cx="436173" cy="511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8056247" y="3685533"/>
            <a:ext cx="935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pai</a:t>
            </a:r>
          </a:p>
        </p:txBody>
      </p:sp>
      <p:cxnSp>
        <p:nvCxnSpPr>
          <p:cNvPr id="17" name="Conector de Seta Reta 16"/>
          <p:cNvCxnSpPr>
            <a:cxnSpLocks/>
            <a:stCxn id="15" idx="1"/>
          </p:cNvCxnSpPr>
          <p:nvPr/>
        </p:nvCxnSpPr>
        <p:spPr>
          <a:xfrm flipH="1">
            <a:off x="7553327" y="3870199"/>
            <a:ext cx="502920" cy="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478478" y="2487513"/>
            <a:ext cx="5184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avô</a:t>
            </a:r>
          </a:p>
        </p:txBody>
      </p:sp>
      <p:cxnSp>
        <p:nvCxnSpPr>
          <p:cNvPr id="19" name="Conector de Seta Reta 18"/>
          <p:cNvCxnSpPr>
            <a:cxnSpLocks/>
            <a:stCxn id="18" idx="3"/>
          </p:cNvCxnSpPr>
          <p:nvPr/>
        </p:nvCxnSpPr>
        <p:spPr>
          <a:xfrm>
            <a:off x="4996954" y="2672179"/>
            <a:ext cx="5370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572954" y="3671462"/>
            <a:ext cx="455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tio</a:t>
            </a:r>
          </a:p>
        </p:txBody>
      </p:sp>
      <p:cxnSp>
        <p:nvCxnSpPr>
          <p:cNvPr id="21" name="Conector de Seta Reta 20"/>
          <p:cNvCxnSpPr>
            <a:cxnSpLocks/>
            <a:stCxn id="20" idx="3"/>
          </p:cNvCxnSpPr>
          <p:nvPr/>
        </p:nvCxnSpPr>
        <p:spPr>
          <a:xfrm>
            <a:off x="4028705" y="3856128"/>
            <a:ext cx="599799" cy="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Processo Alternativo 21"/>
          <p:cNvSpPr/>
          <p:nvPr/>
        </p:nvSpPr>
        <p:spPr>
          <a:xfrm>
            <a:off x="3862565" y="2049280"/>
            <a:ext cx="4466871" cy="122936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8438647" y="2479293"/>
            <a:ext cx="3086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B é uma subárvore </a:t>
            </a:r>
          </a:p>
        </p:txBody>
      </p:sp>
    </p:spTree>
    <p:extLst>
      <p:ext uri="{BB962C8B-B14F-4D97-AF65-F5344CB8AC3E}">
        <p14:creationId xmlns:p14="http://schemas.microsoft.com/office/powerpoint/2010/main" val="19255679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2: Tio(Z) = preto (triângulo)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Elipse 16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01893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2: Tio(Z) = preto (triângulo)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572954" y="3671462"/>
            <a:ext cx="455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tio</a:t>
            </a:r>
          </a:p>
        </p:txBody>
      </p:sp>
      <p:cxnSp>
        <p:nvCxnSpPr>
          <p:cNvPr id="15" name="Conector de Seta Reta 14"/>
          <p:cNvCxnSpPr>
            <a:cxnSpLocks/>
            <a:stCxn id="14" idx="3"/>
          </p:cNvCxnSpPr>
          <p:nvPr/>
        </p:nvCxnSpPr>
        <p:spPr>
          <a:xfrm>
            <a:off x="4028705" y="3856128"/>
            <a:ext cx="599799" cy="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23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2: Tio(Z) = preto (triângulo)</a:t>
            </a:r>
          </a:p>
        </p:txBody>
      </p:sp>
      <p:sp>
        <p:nvSpPr>
          <p:cNvPr id="15" name="Triângulo isósceles 14"/>
          <p:cNvSpPr/>
          <p:nvPr/>
        </p:nvSpPr>
        <p:spPr>
          <a:xfrm rot="5400000">
            <a:off x="4765527" y="2981164"/>
            <a:ext cx="4471988" cy="1891037"/>
          </a:xfrm>
          <a:prstGeom prst="triangle">
            <a:avLst>
              <a:gd name="adj" fmla="val 51257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Elipse 16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8016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Árvores Binárias de Busca</a:t>
            </a:r>
          </a:p>
        </p:txBody>
      </p:sp>
      <p:sp>
        <p:nvSpPr>
          <p:cNvPr id="7" name="Elipse 6"/>
          <p:cNvSpPr/>
          <p:nvPr/>
        </p:nvSpPr>
        <p:spPr>
          <a:xfrm>
            <a:off x="8856955" y="2958913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Elipse 7"/>
          <p:cNvSpPr/>
          <p:nvPr/>
        </p:nvSpPr>
        <p:spPr>
          <a:xfrm>
            <a:off x="7951433" y="4177337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Elipse 11"/>
          <p:cNvSpPr/>
          <p:nvPr/>
        </p:nvSpPr>
        <p:spPr>
          <a:xfrm>
            <a:off x="7045909" y="5403935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8660445" y="375927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cxnSpLocks/>
          </p:cNvCxnSpPr>
          <p:nvPr/>
        </p:nvCxnSpPr>
        <p:spPr>
          <a:xfrm rot="4500000">
            <a:off x="7754923" y="498587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9762477" y="1690689"/>
            <a:ext cx="905523" cy="90552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9565967" y="251594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4739688" cy="15411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800" b="1" dirty="0">
                <a:solidFill>
                  <a:srgbClr val="FF0000"/>
                </a:solidFill>
              </a:rPr>
              <a:t>Mas e se a árvore for assim?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686420" y="3515524"/>
            <a:ext cx="6113107" cy="23486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2" indent="-361942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dirty="0">
                <a:latin typeface="+mj-lt"/>
              </a:rPr>
              <a:t>Ela seria uma lista.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dirty="0">
                <a:latin typeface="+mj-lt"/>
              </a:rPr>
              <a:t>Seria necessário visitar todos os nós para realizar uma busca.</a:t>
            </a:r>
          </a:p>
          <a:p>
            <a:pPr marL="514338" indent="-514338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22461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2: Tio(Z) = preto (triângulo)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2110726" y="1681491"/>
            <a:ext cx="7970551" cy="4557715"/>
            <a:chOff x="1881488" y="1690688"/>
            <a:chExt cx="7970551" cy="4557715"/>
          </a:xfrm>
        </p:grpSpPr>
        <p:sp>
          <p:nvSpPr>
            <p:cNvPr id="3" name="Triângulo isósceles 2"/>
            <p:cNvSpPr/>
            <p:nvPr/>
          </p:nvSpPr>
          <p:spPr>
            <a:xfrm rot="16200000">
              <a:off x="591013" y="2981163"/>
              <a:ext cx="4471988" cy="1891037"/>
            </a:xfrm>
            <a:prstGeom prst="triangle">
              <a:avLst>
                <a:gd name="adj" fmla="val 51257"/>
              </a:avLst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3279767" y="4728424"/>
              <a:ext cx="905523" cy="905523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4185290" y="3501826"/>
              <a:ext cx="905523" cy="90552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10" name="Conector reto 9"/>
            <p:cNvCxnSpPr>
              <a:cxnSpLocks/>
            </p:cNvCxnSpPr>
            <p:nvPr/>
          </p:nvCxnSpPr>
          <p:spPr>
            <a:xfrm rot="10800000">
              <a:off x="3083256" y="4306274"/>
              <a:ext cx="393023" cy="52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cxnSpLocks/>
              <a:endCxn id="9" idx="5"/>
            </p:cNvCxnSpPr>
            <p:nvPr/>
          </p:nvCxnSpPr>
          <p:spPr>
            <a:xfrm flipH="1" flipV="1">
              <a:off x="4052679" y="3048140"/>
              <a:ext cx="388302" cy="5294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cxnSpLocks/>
            </p:cNvCxnSpPr>
            <p:nvPr/>
          </p:nvCxnSpPr>
          <p:spPr>
            <a:xfrm rot="15300000">
              <a:off x="3032311" y="3051175"/>
              <a:ext cx="393023" cy="52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2374244" y="3501827"/>
              <a:ext cx="905523" cy="905523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3279767" y="2275228"/>
              <a:ext cx="905523" cy="90552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Triângulo isósceles 17"/>
            <p:cNvSpPr/>
            <p:nvPr/>
          </p:nvSpPr>
          <p:spPr>
            <a:xfrm rot="5400000">
              <a:off x="6670527" y="3066890"/>
              <a:ext cx="4471988" cy="1891037"/>
            </a:xfrm>
            <a:prstGeom prst="triangle">
              <a:avLst>
                <a:gd name="adj" fmla="val 51257"/>
              </a:avLst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Elipse 19"/>
            <p:cNvSpPr/>
            <p:nvPr/>
          </p:nvSpPr>
          <p:spPr>
            <a:xfrm>
              <a:off x="6635904" y="3473920"/>
              <a:ext cx="905523" cy="90552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22" name="Conector reto 21"/>
            <p:cNvCxnSpPr>
              <a:cxnSpLocks/>
            </p:cNvCxnSpPr>
            <p:nvPr/>
          </p:nvCxnSpPr>
          <p:spPr>
            <a:xfrm>
              <a:off x="8257249" y="3109588"/>
              <a:ext cx="393023" cy="52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cxnSpLocks/>
            </p:cNvCxnSpPr>
            <p:nvPr/>
          </p:nvCxnSpPr>
          <p:spPr>
            <a:xfrm rot="4500000">
              <a:off x="7351726" y="3113676"/>
              <a:ext cx="393023" cy="52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cxnSpLocks/>
            </p:cNvCxnSpPr>
            <p:nvPr/>
          </p:nvCxnSpPr>
          <p:spPr>
            <a:xfrm rot="4500000">
              <a:off x="8308194" y="4364687"/>
              <a:ext cx="393023" cy="52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8450871" y="3501826"/>
              <a:ext cx="905523" cy="905523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7552192" y="4728424"/>
              <a:ext cx="905523" cy="905523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7548237" y="2275227"/>
              <a:ext cx="905523" cy="90552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859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2: Tio(Z) = preto (triângulo)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rotacionar Pai(Z) na direção oposta de Z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9285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2: Tio(Z) = preto (triângulo)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rotacionar Pai(Z) na direção oposta de Z</a:t>
            </a:r>
            <a:endParaRPr lang="pt-BR" sz="3600" dirty="0">
              <a:latin typeface="+mj-lt"/>
            </a:endParaRPr>
          </a:p>
        </p:txBody>
      </p:sp>
      <p:grpSp>
        <p:nvGrpSpPr>
          <p:cNvPr id="14" name="Agrupar 13"/>
          <p:cNvGrpSpPr/>
          <p:nvPr/>
        </p:nvGrpSpPr>
        <p:grpSpPr>
          <a:xfrm flipH="1">
            <a:off x="6403195" y="3334329"/>
            <a:ext cx="1209084" cy="1190112"/>
            <a:chOff x="2416305" y="1427478"/>
            <a:chExt cx="798472" cy="1055620"/>
          </a:xfrm>
        </p:grpSpPr>
        <p:sp>
          <p:nvSpPr>
            <p:cNvPr id="15" name="Arco 14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6" name="Conector de Seta Reta 15"/>
            <p:cNvCxnSpPr>
              <a:stCxn id="15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6420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2: Tio(Z) = preto (triângulo)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556173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rotacionar Pai(Z) na direção oposta de Z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5845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2: Tio(Z) = preto (triângulo)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6548761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556173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rotacionar Pai(Z) na direção oposta de Z</a:t>
            </a:r>
            <a:endParaRPr lang="pt-BR" sz="3600" dirty="0">
              <a:latin typeface="+mj-lt"/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>
            <a:off x="7311879" y="423890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45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2: Tio(Z) = preto (triângulo)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6548761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556173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rotacionar Pai(Z) na direção oposta de Z</a:t>
            </a:r>
            <a:endParaRPr lang="pt-BR" sz="3600" dirty="0">
              <a:latin typeface="+mj-lt"/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>
            <a:off x="7311879" y="423890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Processo Alternativo 12"/>
          <p:cNvSpPr/>
          <p:nvPr/>
        </p:nvSpPr>
        <p:spPr>
          <a:xfrm>
            <a:off x="7311879" y="4529747"/>
            <a:ext cx="1365397" cy="122936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677275" y="4940707"/>
            <a:ext cx="3086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Recolorir</a:t>
            </a:r>
          </a:p>
        </p:txBody>
      </p:sp>
    </p:spTree>
    <p:extLst>
      <p:ext uri="{BB962C8B-B14F-4D97-AF65-F5344CB8AC3E}">
        <p14:creationId xmlns:p14="http://schemas.microsoft.com/office/powerpoint/2010/main" val="32217437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2: Tio(Z) = preto (triângulo)</a:t>
            </a: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6548761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556173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rotacionar Pai(Z) na direção oposta de Z</a:t>
            </a:r>
            <a:endParaRPr lang="pt-BR" sz="3600" dirty="0">
              <a:latin typeface="+mj-lt"/>
            </a:endParaRP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>
            <a:off x="7311879" y="423890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Processo Alternativo 12"/>
          <p:cNvSpPr/>
          <p:nvPr/>
        </p:nvSpPr>
        <p:spPr>
          <a:xfrm>
            <a:off x="7311879" y="4529747"/>
            <a:ext cx="1365397" cy="122936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677275" y="4940707"/>
            <a:ext cx="3086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Recolorir</a:t>
            </a:r>
          </a:p>
        </p:txBody>
      </p:sp>
    </p:spTree>
    <p:extLst>
      <p:ext uri="{BB962C8B-B14F-4D97-AF65-F5344CB8AC3E}">
        <p14:creationId xmlns:p14="http://schemas.microsoft.com/office/powerpoint/2010/main" val="2079093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3: Tio(Z) = preto (linha)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Elipse 16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8981758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3: Tio(Z) = preto (linha)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Elipse 16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4" name="Conector reto 3"/>
          <p:cNvCxnSpPr>
            <a:cxnSpLocks/>
          </p:cNvCxnSpPr>
          <p:nvPr/>
        </p:nvCxnSpPr>
        <p:spPr>
          <a:xfrm>
            <a:off x="6462915" y="1923455"/>
            <a:ext cx="2298727" cy="30451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5683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3: Tio(Z) = preto (linha)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419034" y="2009178"/>
            <a:ext cx="9353933" cy="3654684"/>
            <a:chOff x="1169833" y="1866302"/>
            <a:chExt cx="9353933" cy="3654684"/>
          </a:xfrm>
        </p:grpSpPr>
        <p:sp>
          <p:nvSpPr>
            <p:cNvPr id="16" name="Elipse 15"/>
            <p:cNvSpPr/>
            <p:nvPr/>
          </p:nvSpPr>
          <p:spPr>
            <a:xfrm>
              <a:off x="7405363" y="2162267"/>
              <a:ext cx="905523" cy="90552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6499840" y="3388865"/>
              <a:ext cx="905523" cy="90552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7405363" y="4615463"/>
              <a:ext cx="905523" cy="90552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19" name="Conector reto 18"/>
            <p:cNvCxnSpPr>
              <a:cxnSpLocks/>
            </p:cNvCxnSpPr>
            <p:nvPr/>
          </p:nvCxnSpPr>
          <p:spPr>
            <a:xfrm>
              <a:off x="8114374" y="2966712"/>
              <a:ext cx="393023" cy="52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cxnSpLocks/>
            </p:cNvCxnSpPr>
            <p:nvPr/>
          </p:nvCxnSpPr>
          <p:spPr>
            <a:xfrm rot="4500000">
              <a:off x="7208851" y="2970800"/>
              <a:ext cx="393023" cy="52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cxnSpLocks/>
            </p:cNvCxnSpPr>
            <p:nvPr/>
          </p:nvCxnSpPr>
          <p:spPr>
            <a:xfrm rot="4500000">
              <a:off x="8165319" y="4221811"/>
              <a:ext cx="393023" cy="52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8310886" y="3388864"/>
              <a:ext cx="905523" cy="905523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10" name="Conector reto 9"/>
            <p:cNvCxnSpPr>
              <a:cxnSpLocks/>
            </p:cNvCxnSpPr>
            <p:nvPr/>
          </p:nvCxnSpPr>
          <p:spPr>
            <a:xfrm>
              <a:off x="9070842" y="4193309"/>
              <a:ext cx="393023" cy="52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9267354" y="4615461"/>
              <a:ext cx="905523" cy="905523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</a:rPr>
                <a:t>Z</a:t>
              </a:r>
            </a:p>
          </p:txBody>
        </p:sp>
        <p:cxnSp>
          <p:nvCxnSpPr>
            <p:cNvPr id="4" name="Conector reto 3"/>
            <p:cNvCxnSpPr>
              <a:cxnSpLocks/>
            </p:cNvCxnSpPr>
            <p:nvPr/>
          </p:nvCxnSpPr>
          <p:spPr>
            <a:xfrm>
              <a:off x="8225040" y="1866304"/>
              <a:ext cx="2298726" cy="304511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Agrupar 2"/>
            <p:cNvGrpSpPr/>
            <p:nvPr/>
          </p:nvGrpSpPr>
          <p:grpSpPr>
            <a:xfrm flipH="1">
              <a:off x="1169833" y="1866302"/>
              <a:ext cx="4050193" cy="3654682"/>
              <a:chOff x="1386512" y="1866302"/>
              <a:chExt cx="4023926" cy="3654682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2292035" y="2162265"/>
                <a:ext cx="905523" cy="905523"/>
              </a:xfrm>
              <a:prstGeom prst="ellipse">
                <a:avLst/>
              </a:prstGeom>
              <a:solidFill>
                <a:schemeClr val="tx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386512" y="3388863"/>
                <a:ext cx="905523" cy="905523"/>
              </a:xfrm>
              <a:prstGeom prst="ellipse">
                <a:avLst/>
              </a:prstGeom>
              <a:solidFill>
                <a:schemeClr val="tx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2292035" y="4615461"/>
                <a:ext cx="905523" cy="905523"/>
              </a:xfrm>
              <a:prstGeom prst="ellipse">
                <a:avLst/>
              </a:prstGeom>
              <a:solidFill>
                <a:schemeClr val="tx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  <p:cxnSp>
            <p:nvCxnSpPr>
              <p:cNvPr id="23" name="Conector reto 22"/>
              <p:cNvCxnSpPr>
                <a:cxnSpLocks/>
              </p:cNvCxnSpPr>
              <p:nvPr/>
            </p:nvCxnSpPr>
            <p:spPr>
              <a:xfrm>
                <a:off x="3001046" y="2966710"/>
                <a:ext cx="393023" cy="5232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/>
              <p:cNvCxnSpPr>
                <a:cxnSpLocks/>
              </p:cNvCxnSpPr>
              <p:nvPr/>
            </p:nvCxnSpPr>
            <p:spPr>
              <a:xfrm rot="4500000">
                <a:off x="2095523" y="2970798"/>
                <a:ext cx="393023" cy="5232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>
                <a:cxnSpLocks/>
              </p:cNvCxnSpPr>
              <p:nvPr/>
            </p:nvCxnSpPr>
            <p:spPr>
              <a:xfrm rot="4500000">
                <a:off x="3051991" y="4221809"/>
                <a:ext cx="393023" cy="5232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Elipse 25"/>
              <p:cNvSpPr/>
              <p:nvPr/>
            </p:nvSpPr>
            <p:spPr>
              <a:xfrm>
                <a:off x="3197558" y="3388862"/>
                <a:ext cx="905523" cy="905523"/>
              </a:xfrm>
              <a:prstGeom prst="ellipse">
                <a:avLst/>
              </a:prstGeom>
              <a:solidFill>
                <a:srgbClr val="FF0000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cxnSp>
            <p:nvCxnSpPr>
              <p:cNvPr id="27" name="Conector reto 26"/>
              <p:cNvCxnSpPr>
                <a:cxnSpLocks/>
              </p:cNvCxnSpPr>
              <p:nvPr/>
            </p:nvCxnSpPr>
            <p:spPr>
              <a:xfrm>
                <a:off x="3957514" y="4193307"/>
                <a:ext cx="393023" cy="5232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ipse 27"/>
              <p:cNvSpPr/>
              <p:nvPr/>
            </p:nvSpPr>
            <p:spPr>
              <a:xfrm>
                <a:off x="4154026" y="4615459"/>
                <a:ext cx="905523" cy="905523"/>
              </a:xfrm>
              <a:prstGeom prst="ellipse">
                <a:avLst/>
              </a:prstGeom>
              <a:solidFill>
                <a:srgbClr val="FF0000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>
                    <a:solidFill>
                      <a:schemeClr val="bg1"/>
                    </a:solidFill>
                  </a:rPr>
                  <a:t>Z</a:t>
                </a:r>
              </a:p>
            </p:txBody>
          </p:sp>
          <p:cxnSp>
            <p:nvCxnSpPr>
              <p:cNvPr id="29" name="Conector reto 28"/>
              <p:cNvCxnSpPr>
                <a:cxnSpLocks/>
              </p:cNvCxnSpPr>
              <p:nvPr/>
            </p:nvCxnSpPr>
            <p:spPr>
              <a:xfrm>
                <a:off x="3111712" y="1866302"/>
                <a:ext cx="2298726" cy="3045119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8643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84251" y="2038353"/>
            <a:ext cx="10515600" cy="1547812"/>
          </a:xfrm>
        </p:spPr>
        <p:txBody>
          <a:bodyPr anchor="ctr"/>
          <a:lstStyle/>
          <a:p>
            <a:pPr algn="ctr"/>
            <a:r>
              <a:rPr lang="pt-BR" dirty="0">
                <a:latin typeface="+mn-lt"/>
              </a:rPr>
              <a:t>Árvores de Busca Balanceadas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984251" y="3586164"/>
            <a:ext cx="10515600" cy="666749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+mj-lt"/>
              </a:rPr>
              <a:t>Garantem altura de </a:t>
            </a:r>
            <a:r>
              <a:rPr lang="pt-BR" sz="3600" b="1" dirty="0">
                <a:solidFill>
                  <a:schemeClr val="tx1"/>
                </a:solidFill>
                <a:latin typeface="+mj-lt"/>
              </a:rPr>
              <a:t>O(log n)</a:t>
            </a:r>
            <a:r>
              <a:rPr lang="pt-BR" sz="3600" dirty="0">
                <a:solidFill>
                  <a:schemeClr val="tx1"/>
                </a:solidFill>
                <a:latin typeface="+mj-lt"/>
              </a:rPr>
              <a:t> para </a:t>
            </a:r>
            <a:r>
              <a:rPr lang="pt-BR" sz="3600" b="1" dirty="0">
                <a:solidFill>
                  <a:schemeClr val="tx1"/>
                </a:solidFill>
                <a:latin typeface="+mj-lt"/>
              </a:rPr>
              <a:t>n</a:t>
            </a:r>
            <a:r>
              <a:rPr lang="pt-BR" sz="3600" dirty="0">
                <a:solidFill>
                  <a:schemeClr val="tx1"/>
                </a:solidFill>
                <a:latin typeface="+mj-lt"/>
              </a:rPr>
              <a:t> itens.</a:t>
            </a:r>
          </a:p>
        </p:txBody>
      </p:sp>
    </p:spTree>
    <p:extLst>
      <p:ext uri="{BB962C8B-B14F-4D97-AF65-F5344CB8AC3E}">
        <p14:creationId xmlns:p14="http://schemas.microsoft.com/office/powerpoint/2010/main" val="30510503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3: Tio(Z) = preto (linha)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Elipse 16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rotacionar Avô(Z) na direção oposta de Z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19382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3: Tio(Z) = preto (linha)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Elipse 16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rotacionar Avô(Z) na direção oposta de Z</a:t>
            </a:r>
            <a:endParaRPr lang="pt-BR" sz="3600" dirty="0">
              <a:latin typeface="+mj-lt"/>
            </a:endParaRPr>
          </a:p>
        </p:txBody>
      </p:sp>
      <p:grpSp>
        <p:nvGrpSpPr>
          <p:cNvPr id="14" name="Agrupar 13"/>
          <p:cNvGrpSpPr/>
          <p:nvPr/>
        </p:nvGrpSpPr>
        <p:grpSpPr>
          <a:xfrm>
            <a:off x="5461853" y="2086739"/>
            <a:ext cx="1283420" cy="1190112"/>
            <a:chOff x="2416305" y="1427478"/>
            <a:chExt cx="798472" cy="1055620"/>
          </a:xfrm>
        </p:grpSpPr>
        <p:sp>
          <p:nvSpPr>
            <p:cNvPr id="15" name="Arco 14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3" name="Conector de Seta Reta 22"/>
            <p:cNvCxnSpPr>
              <a:stCxn id="15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63489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3: Tio(Z) = preto (linha)</a:t>
            </a:r>
          </a:p>
        </p:txBody>
      </p:sp>
      <p:sp>
        <p:nvSpPr>
          <p:cNvPr id="16" name="Elipse 15"/>
          <p:cNvSpPr/>
          <p:nvPr/>
        </p:nvSpPr>
        <p:spPr>
          <a:xfrm>
            <a:off x="4735135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Elipse 16"/>
          <p:cNvSpPr/>
          <p:nvPr/>
        </p:nvSpPr>
        <p:spPr>
          <a:xfrm>
            <a:off x="3829612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4538623" y="42545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rotacionar Avô(Z) na direção oposta de Z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35914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3: Tio(Z) = preto (linha)</a:t>
            </a:r>
          </a:p>
        </p:txBody>
      </p:sp>
      <p:sp>
        <p:nvSpPr>
          <p:cNvPr id="16" name="Elipse 15"/>
          <p:cNvSpPr/>
          <p:nvPr/>
        </p:nvSpPr>
        <p:spPr>
          <a:xfrm>
            <a:off x="4735135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Elipse 16"/>
          <p:cNvSpPr/>
          <p:nvPr/>
        </p:nvSpPr>
        <p:spPr>
          <a:xfrm>
            <a:off x="3829612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4538623" y="42545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rotacionar Avô(Z) na direção oposta de Z</a:t>
            </a:r>
            <a:endParaRPr lang="pt-BR" sz="3600" dirty="0">
              <a:latin typeface="+mj-lt"/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5484033" y="300912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5648972" y="21725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418231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3: Tio(Z) = preto (linha)</a:t>
            </a:r>
          </a:p>
        </p:txBody>
      </p:sp>
      <p:sp>
        <p:nvSpPr>
          <p:cNvPr id="16" name="Elipse 15"/>
          <p:cNvSpPr/>
          <p:nvPr/>
        </p:nvSpPr>
        <p:spPr>
          <a:xfrm>
            <a:off x="4735135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Elipse 16"/>
          <p:cNvSpPr/>
          <p:nvPr/>
        </p:nvSpPr>
        <p:spPr>
          <a:xfrm>
            <a:off x="3829612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4538623" y="42545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rotacionar Avô(Z) na direção oposta de Z</a:t>
            </a:r>
            <a:endParaRPr lang="pt-BR" sz="3600" dirty="0">
              <a:latin typeface="+mj-lt"/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5484033" y="300912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5648972" y="21725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>
            <a:off x="5466045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466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3: Tio(Z) = preto (linha)</a:t>
            </a:r>
          </a:p>
        </p:txBody>
      </p:sp>
      <p:sp>
        <p:nvSpPr>
          <p:cNvPr id="16" name="Elipse 15"/>
          <p:cNvSpPr/>
          <p:nvPr/>
        </p:nvSpPr>
        <p:spPr>
          <a:xfrm>
            <a:off x="4735135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Elipse 16"/>
          <p:cNvSpPr/>
          <p:nvPr/>
        </p:nvSpPr>
        <p:spPr>
          <a:xfrm>
            <a:off x="3829612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4538623" y="42545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rotacionar Avô(Z) na direção oposta de Z</a:t>
            </a:r>
            <a:endParaRPr lang="pt-BR" sz="3600" dirty="0">
              <a:latin typeface="+mj-lt"/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5484033" y="300912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5648972" y="21725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>
            <a:off x="5466045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600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3: Tio(Z) = preto (linha)</a:t>
            </a:r>
          </a:p>
        </p:txBody>
      </p:sp>
      <p:sp>
        <p:nvSpPr>
          <p:cNvPr id="16" name="Elipse 15"/>
          <p:cNvSpPr/>
          <p:nvPr/>
        </p:nvSpPr>
        <p:spPr>
          <a:xfrm>
            <a:off x="4735135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Elipse 16"/>
          <p:cNvSpPr/>
          <p:nvPr/>
        </p:nvSpPr>
        <p:spPr>
          <a:xfrm>
            <a:off x="3829612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4538623" y="42545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rotacionar Avô(Z) na direção oposta de Z</a:t>
            </a:r>
            <a:endParaRPr lang="pt-BR" sz="3600" dirty="0">
              <a:latin typeface="+mj-lt"/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5484033" y="300912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5648972" y="21725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>
            <a:off x="5466045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xograma: Processo Alternativo 18"/>
          <p:cNvSpPr/>
          <p:nvPr/>
        </p:nvSpPr>
        <p:spPr>
          <a:xfrm>
            <a:off x="5410416" y="2016869"/>
            <a:ext cx="1365397" cy="1266625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831441" y="2456281"/>
            <a:ext cx="3086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Recolorir</a:t>
            </a:r>
          </a:p>
        </p:txBody>
      </p:sp>
      <p:sp>
        <p:nvSpPr>
          <p:cNvPr id="22" name="Fluxograma: Processo Alternativo 21"/>
          <p:cNvSpPr/>
          <p:nvPr/>
        </p:nvSpPr>
        <p:spPr>
          <a:xfrm>
            <a:off x="4543425" y="3283494"/>
            <a:ext cx="1327168" cy="1273116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462141" y="3755233"/>
            <a:ext cx="3086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Recolorir</a:t>
            </a:r>
          </a:p>
        </p:txBody>
      </p:sp>
    </p:spTree>
    <p:extLst>
      <p:ext uri="{BB962C8B-B14F-4D97-AF65-F5344CB8AC3E}">
        <p14:creationId xmlns:p14="http://schemas.microsoft.com/office/powerpoint/2010/main" val="22853742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3: Tio(Z) = preto (linha)</a:t>
            </a:r>
          </a:p>
        </p:txBody>
      </p:sp>
      <p:sp>
        <p:nvSpPr>
          <p:cNvPr id="16" name="Elipse 15"/>
          <p:cNvSpPr/>
          <p:nvPr/>
        </p:nvSpPr>
        <p:spPr>
          <a:xfrm>
            <a:off x="4735135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Elipse 16"/>
          <p:cNvSpPr/>
          <p:nvPr/>
        </p:nvSpPr>
        <p:spPr>
          <a:xfrm>
            <a:off x="3829612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4538623" y="42545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rotacionar Avô(Z) na direção oposta de Z</a:t>
            </a:r>
            <a:endParaRPr lang="pt-BR" sz="3600" dirty="0">
              <a:latin typeface="+mj-lt"/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5484033" y="300912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5648972" y="21725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>
            <a:off x="5466045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xograma: Processo Alternativo 18"/>
          <p:cNvSpPr/>
          <p:nvPr/>
        </p:nvSpPr>
        <p:spPr>
          <a:xfrm>
            <a:off x="5410416" y="2016869"/>
            <a:ext cx="1365397" cy="1266625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831441" y="2456281"/>
            <a:ext cx="3086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Recolorir</a:t>
            </a:r>
          </a:p>
        </p:txBody>
      </p:sp>
      <p:sp>
        <p:nvSpPr>
          <p:cNvPr id="22" name="Fluxograma: Processo Alternativo 21"/>
          <p:cNvSpPr/>
          <p:nvPr/>
        </p:nvSpPr>
        <p:spPr>
          <a:xfrm>
            <a:off x="4543425" y="3283494"/>
            <a:ext cx="1327168" cy="1273116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462141" y="3755233"/>
            <a:ext cx="3086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Recolorir</a:t>
            </a:r>
          </a:p>
        </p:txBody>
      </p:sp>
    </p:spTree>
    <p:extLst>
      <p:ext uri="{BB962C8B-B14F-4D97-AF65-F5344CB8AC3E}">
        <p14:creationId xmlns:p14="http://schemas.microsoft.com/office/powerpoint/2010/main" val="39847185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88035" y="2625727"/>
            <a:ext cx="10515600" cy="1547812"/>
          </a:xfrm>
        </p:spPr>
        <p:txBody>
          <a:bodyPr anchor="ctr"/>
          <a:lstStyle/>
          <a:p>
            <a:pPr algn="ctr"/>
            <a:r>
              <a:rPr lang="pt-BR" dirty="0">
                <a:latin typeface="+mn-lt"/>
              </a:rPr>
              <a:t>Estratégias de Remoção</a:t>
            </a:r>
          </a:p>
        </p:txBody>
      </p:sp>
    </p:spTree>
    <p:extLst>
      <p:ext uri="{BB962C8B-B14F-4D97-AF65-F5344CB8AC3E}">
        <p14:creationId xmlns:p14="http://schemas.microsoft.com/office/powerpoint/2010/main" val="28702545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92811" y="1530353"/>
            <a:ext cx="10515600" cy="1547812"/>
          </a:xfrm>
        </p:spPr>
        <p:txBody>
          <a:bodyPr anchor="ctr">
            <a:normAutofit/>
          </a:bodyPr>
          <a:lstStyle/>
          <a:p>
            <a:pPr algn="ctr"/>
            <a:r>
              <a:rPr lang="pt-BR" dirty="0">
                <a:latin typeface="+mn-lt"/>
              </a:rPr>
              <a:t>Precisam ser feitas com cuidado!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892811" y="3078165"/>
            <a:ext cx="10515600" cy="2011996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+mj-lt"/>
              </a:rPr>
              <a:t>Árvores </a:t>
            </a:r>
            <a:r>
              <a:rPr lang="pt-BR" sz="2800" b="1" dirty="0">
                <a:solidFill>
                  <a:srgbClr val="FF0000"/>
                </a:solidFill>
                <a:latin typeface="+mj-lt"/>
              </a:rPr>
              <a:t>rubro</a:t>
            </a:r>
            <a:r>
              <a:rPr lang="pt-BR" sz="2800" b="1" dirty="0">
                <a:solidFill>
                  <a:schemeClr val="tx1"/>
                </a:solidFill>
                <a:latin typeface="+mj-lt"/>
              </a:rPr>
              <a:t>-negras </a:t>
            </a:r>
            <a:r>
              <a:rPr lang="pt-BR" sz="2800" dirty="0">
                <a:solidFill>
                  <a:schemeClr val="tx1"/>
                </a:solidFill>
                <a:latin typeface="+mj-lt"/>
              </a:rPr>
              <a:t>= árvore binária de busca auto-balanceável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+mj-lt"/>
              </a:rPr>
              <a:t>As quatro propriedades devem ser mantidas!</a:t>
            </a:r>
          </a:p>
        </p:txBody>
      </p:sp>
    </p:spTree>
    <p:extLst>
      <p:ext uri="{BB962C8B-B14F-4D97-AF65-F5344CB8AC3E}">
        <p14:creationId xmlns:p14="http://schemas.microsoft.com/office/powerpoint/2010/main" val="25883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Árvores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Rubro</a:t>
            </a:r>
            <a:r>
              <a:rPr lang="pt-BR" sz="4800" dirty="0">
                <a:latin typeface="+mn-lt"/>
              </a:rPr>
              <a:t>-Negras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Um nó ou é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 ou é preto.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A raiz e as folhas (nulas) são pretas.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Se um nó é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, seus filhos são pretos.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Todos os caminhos de um nó à seus descendentes nulos contém o mesmo número de nós pretos.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9496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Árvores </a:t>
            </a:r>
            <a:r>
              <a:rPr lang="pt-BR" sz="4800" dirty="0">
                <a:solidFill>
                  <a:srgbClr val="FF0000"/>
                </a:solidFill>
                <a:latin typeface="+mn-lt"/>
              </a:rPr>
              <a:t>Rubro</a:t>
            </a:r>
            <a:r>
              <a:rPr lang="pt-BR" sz="4800" dirty="0">
                <a:latin typeface="+mn-lt"/>
              </a:rPr>
              <a:t>-Negras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Um nó ou é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 ou é preto.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A raiz e as folhas (nulas) são pretas.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Se um nó é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, seus filhos são pretos.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Todos os caminhos de um nó à seus descendentes nulos contém o mesmo número de nós pretos.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Fluxograma: Processo Alternativo 3"/>
          <p:cNvSpPr/>
          <p:nvPr/>
        </p:nvSpPr>
        <p:spPr>
          <a:xfrm>
            <a:off x="704331" y="2459355"/>
            <a:ext cx="7696720" cy="122936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534921" y="2750869"/>
            <a:ext cx="30866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talvez sejam violadas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(mas são facilmente corrigidas)</a:t>
            </a:r>
          </a:p>
        </p:txBody>
      </p:sp>
    </p:spTree>
    <p:extLst>
      <p:ext uri="{BB962C8B-B14F-4D97-AF65-F5344CB8AC3E}">
        <p14:creationId xmlns:p14="http://schemas.microsoft.com/office/powerpoint/2010/main" val="11928395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Estratégia de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Se o nó a ser removido tiver dois filhos, remove-se normalmente.</a:t>
            </a:r>
          </a:p>
        </p:txBody>
      </p:sp>
    </p:spTree>
    <p:extLst>
      <p:ext uri="{BB962C8B-B14F-4D97-AF65-F5344CB8AC3E}">
        <p14:creationId xmlns:p14="http://schemas.microsoft.com/office/powerpoint/2010/main" val="27534887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Estratégia de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Se o nó a ser removido tiver dois filhos, remove-se normalmente.</a:t>
            </a:r>
          </a:p>
          <a:p>
            <a:pPr marL="514338" indent="-514338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Se o nó a ser removido for vermelho e tiver somente um filho (não-folha), que é necessariamente preto, o filho assume o lugar do nó e a cor do filho será mantida.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18045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Estratégia de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Se o nó a ser removido tiver dois filhos, remove-se normalmente.</a:t>
            </a:r>
          </a:p>
          <a:p>
            <a:pPr marL="514338" indent="-514338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Se o nó a ser removido for vermelho e tiver somente um filho (não-folha), que é necessariamente preto, o filho assume o lugar do nó e a cor do filho será mantida.</a:t>
            </a:r>
          </a:p>
          <a:p>
            <a:pPr marL="514338" indent="-514338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Quando o nó a ser removido é preto e tiver somente um filho (não-folha) vermelho, o filho substitui o nó, mas neste caso a cor do pai será mantida.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pt-BR" dirty="0">
              <a:latin typeface="+mj-lt"/>
            </a:endParaRP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468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Estratégia de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Se o nó a ser removido tiver dois filhos, remove-se normalmente.</a:t>
            </a:r>
          </a:p>
          <a:p>
            <a:pPr marL="514338" indent="-514338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Se o nó a ser removido for vermelho e tiver somente um filho (não-folha), que é necessariamente preto, o filho assume o lugar do nó e a cor do filho será mantida.</a:t>
            </a:r>
          </a:p>
          <a:p>
            <a:pPr marL="514338" indent="-514338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Quando o nó a ser removido é preto e tiver somente um filho (não-folha) vermelho, o filho substitui o nó, mas neste caso a cor do pai será mantida.</a:t>
            </a:r>
          </a:p>
          <a:p>
            <a:pPr marL="514338" indent="-514338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latin typeface="+mj-lt"/>
              </a:rPr>
              <a:t>CASO ESPECIAL: quando o pai e o filho são pretos.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3951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4800" dirty="0">
                <a:latin typeface="+mn-lt"/>
              </a:rPr>
              <a:t>Observações para os casos especiais de remoção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7" name="Elipse 16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8056247" y="3685534"/>
            <a:ext cx="10396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Irmão (I)</a:t>
            </a:r>
          </a:p>
        </p:txBody>
      </p:sp>
      <p:cxnSp>
        <p:nvCxnSpPr>
          <p:cNvPr id="24" name="Conector de Seta Reta 23"/>
          <p:cNvCxnSpPr>
            <a:cxnSpLocks/>
            <a:stCxn id="23" idx="1"/>
          </p:cNvCxnSpPr>
          <p:nvPr/>
        </p:nvCxnSpPr>
        <p:spPr>
          <a:xfrm flipH="1">
            <a:off x="7553331" y="3870200"/>
            <a:ext cx="50291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4223084" y="2487513"/>
            <a:ext cx="7738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Pai (P)</a:t>
            </a:r>
          </a:p>
        </p:txBody>
      </p:sp>
      <p:cxnSp>
        <p:nvCxnSpPr>
          <p:cNvPr id="26" name="Conector de Seta Reta 25"/>
          <p:cNvCxnSpPr>
            <a:cxnSpLocks/>
            <a:stCxn id="25" idx="3"/>
          </p:cNvCxnSpPr>
          <p:nvPr/>
        </p:nvCxnSpPr>
        <p:spPr>
          <a:xfrm>
            <a:off x="4996953" y="2672179"/>
            <a:ext cx="5370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34505" y="4336437"/>
            <a:ext cx="200739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Antigo maior nó da esquerda ou menor nó da direita (Z)</a:t>
            </a:r>
          </a:p>
        </p:txBody>
      </p:sp>
      <p:cxnSp>
        <p:nvCxnSpPr>
          <p:cNvPr id="28" name="Conector de Seta Reta 27"/>
          <p:cNvCxnSpPr>
            <a:cxnSpLocks/>
            <a:stCxn id="27" idx="3"/>
          </p:cNvCxnSpPr>
          <p:nvPr/>
        </p:nvCxnSpPr>
        <p:spPr>
          <a:xfrm flipV="1">
            <a:off x="2541904" y="4521118"/>
            <a:ext cx="599798" cy="276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9095873" y="4944840"/>
            <a:ext cx="15641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Filho Direito do Irmão (I</a:t>
            </a:r>
            <a:r>
              <a:rPr lang="pt-BR" baseline="-25000" dirty="0">
                <a:latin typeface="+mj-lt"/>
              </a:rPr>
              <a:t>D</a:t>
            </a:r>
            <a:r>
              <a:rPr lang="pt-BR" dirty="0">
                <a:latin typeface="+mj-lt"/>
              </a:rPr>
              <a:t>)</a:t>
            </a:r>
          </a:p>
        </p:txBody>
      </p:sp>
      <p:cxnSp>
        <p:nvCxnSpPr>
          <p:cNvPr id="30" name="Conector de Seta Reta 29"/>
          <p:cNvCxnSpPr>
            <a:cxnSpLocks/>
            <a:stCxn id="29" idx="1"/>
          </p:cNvCxnSpPr>
          <p:nvPr/>
        </p:nvCxnSpPr>
        <p:spPr>
          <a:xfrm flipH="1" flipV="1">
            <a:off x="8592957" y="5129508"/>
            <a:ext cx="502916" cy="138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188368" y="5016277"/>
            <a:ext cx="17697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Filho Esquerdo do Irmão (I</a:t>
            </a:r>
            <a:r>
              <a:rPr lang="pt-BR" baseline="-25000" dirty="0">
                <a:latin typeface="+mj-lt"/>
              </a:rPr>
              <a:t>E</a:t>
            </a:r>
            <a:r>
              <a:rPr lang="pt-BR" dirty="0">
                <a:latin typeface="+mj-lt"/>
              </a:rPr>
              <a:t>)</a:t>
            </a:r>
          </a:p>
        </p:txBody>
      </p:sp>
      <p:cxnSp>
        <p:nvCxnSpPr>
          <p:cNvPr id="32" name="Conector de Seta Reta 31"/>
          <p:cNvCxnSpPr>
            <a:cxnSpLocks/>
            <a:stCxn id="31" idx="3"/>
          </p:cNvCxnSpPr>
          <p:nvPr/>
        </p:nvCxnSpPr>
        <p:spPr>
          <a:xfrm flipV="1">
            <a:off x="4958117" y="5200945"/>
            <a:ext cx="599800" cy="138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743342" y="2967063"/>
            <a:ext cx="21918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Nó a ser removido (K)</a:t>
            </a:r>
          </a:p>
        </p:txBody>
      </p:sp>
      <p:cxnSp>
        <p:nvCxnSpPr>
          <p:cNvPr id="34" name="Conector de Seta Reta 33"/>
          <p:cNvCxnSpPr>
            <a:cxnSpLocks/>
            <a:stCxn id="33" idx="3"/>
          </p:cNvCxnSpPr>
          <p:nvPr/>
        </p:nvCxnSpPr>
        <p:spPr>
          <a:xfrm>
            <a:off x="3935195" y="3151729"/>
            <a:ext cx="703477" cy="533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>
                <a:latin typeface="+mj-lt"/>
              </a:rPr>
              <a:t>Este pedaço é uma subárvore!</a:t>
            </a:r>
            <a:endParaRPr lang="pt-BR" sz="3200" b="1" dirty="0">
              <a:latin typeface="+mj-lt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3230231" y="400113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36" name="Conector reto 35"/>
          <p:cNvCxnSpPr>
            <a:cxnSpLocks/>
          </p:cNvCxnSpPr>
          <p:nvPr/>
        </p:nvCxnSpPr>
        <p:spPr>
          <a:xfrm flipH="1">
            <a:off x="4106009" y="4093377"/>
            <a:ext cx="631707" cy="271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841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Casos Especiais de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dirty="0">
                <a:latin typeface="+mj-lt"/>
              </a:rPr>
              <a:t>4.      </a:t>
            </a:r>
            <a:r>
              <a:rPr lang="pt-BR" sz="2400" dirty="0">
                <a:latin typeface="+mj-lt"/>
              </a:rPr>
              <a:t>Os casos complexos ocorrem quando o pai e o filho são pretos.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dirty="0">
                <a:latin typeface="+mj-lt"/>
              </a:rPr>
              <a:t>	- Inicialmente trocamos K por seu filho (Z)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dirty="0">
                <a:latin typeface="+mj-lt"/>
              </a:rPr>
              <a:t>	- Após, é verificado o balanceamento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pt-BR" sz="2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90479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Casos Especiais de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BR" sz="2500" dirty="0"/>
              <a:t>Z = </a:t>
            </a:r>
            <a:r>
              <a:rPr lang="pt-BR" sz="2500" b="1" dirty="0"/>
              <a:t>preto</a:t>
            </a:r>
            <a:r>
              <a:rPr lang="pt-BR" sz="2500" dirty="0"/>
              <a:t> e irmão(Z) = </a:t>
            </a:r>
            <a:r>
              <a:rPr lang="pt-BR" sz="2500" b="1" dirty="0">
                <a:solidFill>
                  <a:srgbClr val="FF0000"/>
                </a:solidFill>
              </a:rPr>
              <a:t>vermelho.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BR" sz="2500" dirty="0"/>
              <a:t>Z = </a:t>
            </a:r>
            <a:r>
              <a:rPr lang="pt-BR" sz="2500" b="1" dirty="0"/>
              <a:t>preto,</a:t>
            </a:r>
            <a:r>
              <a:rPr lang="pt-BR" sz="2500" dirty="0"/>
              <a:t> pai(Z) = </a:t>
            </a:r>
            <a:r>
              <a:rPr lang="pt-BR" sz="2500" b="1" dirty="0"/>
              <a:t>preto</a:t>
            </a:r>
            <a:r>
              <a:rPr lang="pt-BR" sz="2500" dirty="0"/>
              <a:t>,</a:t>
            </a:r>
            <a:r>
              <a:rPr lang="pt-BR" sz="2500" b="1" dirty="0"/>
              <a:t> </a:t>
            </a:r>
            <a:r>
              <a:rPr lang="pt-BR" sz="2500" dirty="0"/>
              <a:t>e irmão(Z) = </a:t>
            </a:r>
            <a:r>
              <a:rPr lang="pt-BR" sz="2500" b="1" dirty="0"/>
              <a:t>preto</a:t>
            </a:r>
            <a:r>
              <a:rPr lang="pt-BR" sz="2500" dirty="0"/>
              <a:t> e filhos(irmão(Z)) = </a:t>
            </a:r>
            <a:r>
              <a:rPr lang="pt-BR" sz="2500" b="1" dirty="0"/>
              <a:t>pretos.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BR" sz="2500" dirty="0"/>
              <a:t>Z =</a:t>
            </a:r>
            <a:r>
              <a:rPr lang="pt-BR" sz="2500" b="1" dirty="0"/>
              <a:t> preto</a:t>
            </a:r>
            <a:r>
              <a:rPr lang="pt-BR" sz="2500" dirty="0"/>
              <a:t>,</a:t>
            </a:r>
            <a:r>
              <a:rPr lang="pt-BR" sz="2500" b="1" dirty="0"/>
              <a:t> </a:t>
            </a:r>
            <a:r>
              <a:rPr lang="pt-BR" sz="2500" dirty="0"/>
              <a:t>pai(Z) = </a:t>
            </a:r>
            <a:r>
              <a:rPr lang="pt-BR" sz="2500" b="1" dirty="0">
                <a:solidFill>
                  <a:srgbClr val="FF0000"/>
                </a:solidFill>
              </a:rPr>
              <a:t>vermelho</a:t>
            </a:r>
            <a:r>
              <a:rPr lang="pt-BR" sz="2500" dirty="0"/>
              <a:t>,</a:t>
            </a:r>
            <a:r>
              <a:rPr lang="pt-BR" sz="2500" b="1" dirty="0"/>
              <a:t> </a:t>
            </a:r>
            <a:r>
              <a:rPr lang="pt-BR" sz="2500" dirty="0"/>
              <a:t>irmão(Z) = </a:t>
            </a:r>
            <a:r>
              <a:rPr lang="pt-BR" sz="2500" b="1" dirty="0"/>
              <a:t>preto</a:t>
            </a:r>
            <a:r>
              <a:rPr lang="pt-BR" sz="2500" dirty="0"/>
              <a:t> e filhos(irmão(Z)) = </a:t>
            </a:r>
            <a:r>
              <a:rPr lang="pt-BR" sz="2500" b="1" dirty="0"/>
              <a:t>pretos.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BR" sz="2500" dirty="0"/>
              <a:t>irmão(Z) = </a:t>
            </a:r>
            <a:r>
              <a:rPr lang="pt-BR" sz="2500" b="1" dirty="0"/>
              <a:t>preto</a:t>
            </a:r>
            <a:r>
              <a:rPr lang="pt-BR" sz="2500" dirty="0"/>
              <a:t>, filhoE(irmão(Z)) = </a:t>
            </a:r>
            <a:r>
              <a:rPr lang="pt-BR" sz="2500" b="1" dirty="0">
                <a:solidFill>
                  <a:srgbClr val="FF0000"/>
                </a:solidFill>
              </a:rPr>
              <a:t>vermelho </a:t>
            </a:r>
            <a:r>
              <a:rPr lang="pt-BR" sz="2500" dirty="0"/>
              <a:t>e filhoD(irmão(Z)) = </a:t>
            </a:r>
            <a:r>
              <a:rPr lang="pt-BR" sz="2500" b="1" dirty="0"/>
              <a:t>preto.</a:t>
            </a:r>
          </a:p>
          <a:p>
            <a:pPr marL="514338" indent="-514338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BR" sz="2500" dirty="0"/>
              <a:t>irmão(Z) = </a:t>
            </a:r>
            <a:r>
              <a:rPr lang="pt-BR" sz="2500" b="1" dirty="0"/>
              <a:t>preto</a:t>
            </a:r>
            <a:r>
              <a:rPr lang="pt-BR" sz="2500" dirty="0"/>
              <a:t>, filhoE(irmão(Z)) = </a:t>
            </a:r>
            <a:r>
              <a:rPr lang="pt-BR" sz="2500" b="1" dirty="0"/>
              <a:t>preto</a:t>
            </a:r>
            <a:r>
              <a:rPr lang="pt-BR" sz="2500" b="1" dirty="0">
                <a:solidFill>
                  <a:srgbClr val="FF0000"/>
                </a:solidFill>
              </a:rPr>
              <a:t> </a:t>
            </a:r>
            <a:r>
              <a:rPr lang="pt-BR" sz="2500" dirty="0"/>
              <a:t>e filhoD(irmão(Z)) = </a:t>
            </a:r>
            <a:r>
              <a:rPr lang="pt-BR" sz="2500" b="1" dirty="0">
                <a:solidFill>
                  <a:srgbClr val="FF0000"/>
                </a:solidFill>
              </a:rPr>
              <a:t>vermelho.</a:t>
            </a:r>
            <a:endParaRPr lang="pt-BR" sz="2500" b="1" dirty="0"/>
          </a:p>
        </p:txBody>
      </p:sp>
    </p:spTree>
    <p:extLst>
      <p:ext uri="{BB962C8B-B14F-4D97-AF65-F5344CB8AC3E}">
        <p14:creationId xmlns:p14="http://schemas.microsoft.com/office/powerpoint/2010/main" val="32996880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1: Z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 e irmão(Z) = </a:t>
            </a:r>
            <a:r>
              <a:rPr lang="pt-BR" sz="4800" b="1" dirty="0">
                <a:solidFill>
                  <a:srgbClr val="FF0000"/>
                </a:solidFill>
                <a:latin typeface="+mn-lt"/>
              </a:rPr>
              <a:t>vermelho</a:t>
            </a:r>
            <a:endParaRPr lang="pt-BR" sz="4800" dirty="0">
              <a:latin typeface="+mn-lt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7" name="Elipse 16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85806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1: Z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 e irmão(Z) = </a:t>
            </a:r>
            <a:r>
              <a:rPr lang="pt-BR" sz="4800" b="1" dirty="0">
                <a:solidFill>
                  <a:srgbClr val="FF0000"/>
                </a:solidFill>
                <a:latin typeface="+mn-lt"/>
              </a:rPr>
              <a:t>vermelho</a:t>
            </a:r>
            <a:endParaRPr lang="pt-BR" sz="4800" dirty="0">
              <a:latin typeface="+mn-lt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7" name="Elipse 16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as cores de P e I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936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  <a:cs typeface="Arial" panose="020B0604020202020204" pitchFamily="34" charset="0"/>
              </a:rPr>
              <a:t>Árvores </a:t>
            </a:r>
            <a:r>
              <a:rPr lang="pt-BR" sz="4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Rubro</a:t>
            </a:r>
            <a:r>
              <a:rPr lang="pt-BR" sz="4800" dirty="0">
                <a:latin typeface="+mn-lt"/>
                <a:cs typeface="Arial" panose="020B0604020202020204" pitchFamily="34" charset="0"/>
              </a:rPr>
              <a:t>-Negras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146694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" name="Elipse 7"/>
          <p:cNvSpPr/>
          <p:nvPr/>
        </p:nvSpPr>
        <p:spPr>
          <a:xfrm>
            <a:off x="4737716" y="2693541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0" name="Conector reto 19"/>
          <p:cNvCxnSpPr>
            <a:cxnSpLocks/>
            <a:endCxn id="9" idx="1"/>
          </p:cNvCxnSpPr>
          <p:nvPr/>
        </p:nvCxnSpPr>
        <p:spPr>
          <a:xfrm>
            <a:off x="6352249" y="2271388"/>
            <a:ext cx="1091123" cy="5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  <a:stCxn id="9" idx="1"/>
          </p:cNvCxnSpPr>
          <p:nvPr/>
        </p:nvCxnSpPr>
        <p:spPr>
          <a:xfrm>
            <a:off x="7443372" y="2826151"/>
            <a:ext cx="1834787" cy="1263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>
            <a:off x="5446727" y="349798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5446727" y="227547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cxnSpLocks/>
          </p:cNvCxnSpPr>
          <p:nvPr/>
        </p:nvCxnSpPr>
        <p:spPr>
          <a:xfrm rot="4500000">
            <a:off x="4541206" y="350207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210049" y="4021214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547711" y="4013042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16" name="Elipse 15"/>
          <p:cNvSpPr/>
          <p:nvPr/>
        </p:nvSpPr>
        <p:spPr>
          <a:xfrm>
            <a:off x="6478515" y="398569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 rot="4500000">
            <a:off x="7186119" y="356738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310761" y="2693540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29" name="Conector reto 28"/>
          <p:cNvCxnSpPr>
            <a:cxnSpLocks/>
          </p:cNvCxnSpPr>
          <p:nvPr/>
        </p:nvCxnSpPr>
        <p:spPr>
          <a:xfrm>
            <a:off x="6155738" y="576622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/>
          </p:cNvCxnSpPr>
          <p:nvPr/>
        </p:nvCxnSpPr>
        <p:spPr>
          <a:xfrm rot="4500000">
            <a:off x="5250218" y="577031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919061" y="6289450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256721" y="6281277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34" name="Conector reto 33"/>
          <p:cNvCxnSpPr>
            <a:cxnSpLocks/>
          </p:cNvCxnSpPr>
          <p:nvPr/>
        </p:nvCxnSpPr>
        <p:spPr>
          <a:xfrm>
            <a:off x="8067282" y="575795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/>
          </p:cNvCxnSpPr>
          <p:nvPr/>
        </p:nvCxnSpPr>
        <p:spPr>
          <a:xfrm rot="4500000">
            <a:off x="7161762" y="576204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830605" y="6281183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168265" y="6273010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40" name="Elipse 39"/>
          <p:cNvSpPr/>
          <p:nvPr/>
        </p:nvSpPr>
        <p:spPr>
          <a:xfrm>
            <a:off x="10322047" y="498854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23</a:t>
            </a:r>
          </a:p>
        </p:txBody>
      </p:sp>
      <p:cxnSp>
        <p:nvCxnSpPr>
          <p:cNvPr id="41" name="Conector reto 40"/>
          <p:cNvCxnSpPr>
            <a:cxnSpLocks/>
          </p:cNvCxnSpPr>
          <p:nvPr/>
        </p:nvCxnSpPr>
        <p:spPr>
          <a:xfrm>
            <a:off x="11031058" y="579299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cxnSpLocks/>
          </p:cNvCxnSpPr>
          <p:nvPr/>
        </p:nvCxnSpPr>
        <p:spPr>
          <a:xfrm rot="4500000">
            <a:off x="10125538" y="579707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9794381" y="6316218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1132041" y="6308046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46" name="Conector reto 45"/>
          <p:cNvCxnSpPr>
            <a:cxnSpLocks/>
          </p:cNvCxnSpPr>
          <p:nvPr/>
        </p:nvCxnSpPr>
        <p:spPr>
          <a:xfrm rot="4500000">
            <a:off x="8860755" y="4840978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8529599" y="5360117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48" name="Conector reto 47"/>
          <p:cNvCxnSpPr>
            <a:cxnSpLocks/>
          </p:cNvCxnSpPr>
          <p:nvPr/>
        </p:nvCxnSpPr>
        <p:spPr>
          <a:xfrm rot="4500000">
            <a:off x="6203050" y="45834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cxnSpLocks/>
          </p:cNvCxnSpPr>
          <p:nvPr/>
        </p:nvCxnSpPr>
        <p:spPr>
          <a:xfrm>
            <a:off x="7268738" y="45793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cxnSpLocks/>
            <a:endCxn id="40" idx="1"/>
          </p:cNvCxnSpPr>
          <p:nvPr/>
        </p:nvCxnSpPr>
        <p:spPr>
          <a:xfrm>
            <a:off x="9263963" y="4086527"/>
            <a:ext cx="1190695" cy="1034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055860" y="40406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3" name="Elipse 32"/>
          <p:cNvSpPr/>
          <p:nvPr/>
        </p:nvSpPr>
        <p:spPr>
          <a:xfrm>
            <a:off x="7358271" y="4953509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Elipse 27"/>
          <p:cNvSpPr/>
          <p:nvPr/>
        </p:nvSpPr>
        <p:spPr>
          <a:xfrm>
            <a:off x="5446727" y="496177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1" name="Espaço Reservado para Conteúdo 2"/>
          <p:cNvSpPr txBox="1">
            <a:spLocks/>
          </p:cNvSpPr>
          <p:nvPr/>
        </p:nvSpPr>
        <p:spPr>
          <a:xfrm>
            <a:off x="232505" y="1466943"/>
            <a:ext cx="4011936" cy="5175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2" indent="-361942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600" dirty="0">
                <a:latin typeface="+mj-lt"/>
              </a:rPr>
              <a:t>Todos os nós são 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vermelhos</a:t>
            </a:r>
            <a:r>
              <a:rPr lang="pt-BR" sz="2600" dirty="0">
                <a:latin typeface="+mj-lt"/>
              </a:rPr>
              <a:t> ou pretos.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pt-BR" dirty="0">
              <a:latin typeface="+mj-lt"/>
            </a:endParaRPr>
          </a:p>
          <a:p>
            <a:pPr marL="514338" indent="-514338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3375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1: Z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 e irmão(Z) = </a:t>
            </a:r>
            <a:r>
              <a:rPr lang="pt-BR" sz="4800" b="1" dirty="0">
                <a:solidFill>
                  <a:srgbClr val="FF0000"/>
                </a:solidFill>
                <a:latin typeface="+mn-lt"/>
              </a:rPr>
              <a:t>vermelho</a:t>
            </a:r>
            <a:endParaRPr lang="pt-BR" sz="4800" dirty="0">
              <a:latin typeface="+mn-lt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7" name="Elipse 16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as cores de P e I e rotacionar P na direção de Z</a:t>
            </a:r>
            <a:endParaRPr lang="pt-BR" sz="3600" dirty="0">
              <a:latin typeface="+mj-lt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5461853" y="2086739"/>
            <a:ext cx="1283420" cy="1190112"/>
            <a:chOff x="2416305" y="1427478"/>
            <a:chExt cx="798472" cy="1055620"/>
          </a:xfrm>
        </p:grpSpPr>
        <p:sp>
          <p:nvSpPr>
            <p:cNvPr id="14" name="Arco 13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de Seta Reta 14"/>
            <p:cNvCxnSpPr>
              <a:stCxn id="14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0320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1: Z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 e irmão(Z) = </a:t>
            </a:r>
            <a:r>
              <a:rPr lang="pt-BR" sz="4800" b="1" dirty="0">
                <a:solidFill>
                  <a:srgbClr val="FF0000"/>
                </a:solidFill>
                <a:latin typeface="+mn-lt"/>
              </a:rPr>
              <a:t>vermelho</a:t>
            </a:r>
            <a:endParaRPr lang="pt-BR" sz="4800" dirty="0">
              <a:latin typeface="+mn-lt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788660" y="34460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7" name="Elipse 16"/>
          <p:cNvSpPr/>
          <p:nvPr/>
        </p:nvSpPr>
        <p:spPr>
          <a:xfrm>
            <a:off x="3883137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4592149" y="42545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as cores de P e I e rotacionar P na direção de Z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49370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1: Z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 e irmão(Z) = </a:t>
            </a:r>
            <a:r>
              <a:rPr lang="pt-BR" sz="4800" b="1" dirty="0">
                <a:solidFill>
                  <a:srgbClr val="FF0000"/>
                </a:solidFill>
                <a:latin typeface="+mn-lt"/>
              </a:rPr>
              <a:t>vermelho</a:t>
            </a:r>
            <a:endParaRPr lang="pt-BR" sz="4800" dirty="0">
              <a:latin typeface="+mn-lt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83137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4592149" y="42545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694183" y="227612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as cores de P e I e rotacionar P na direção de Z</a:t>
            </a:r>
            <a:endParaRPr lang="pt-BR" sz="3600" dirty="0">
              <a:latin typeface="+mj-lt"/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5507474" y="305575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788660" y="34460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384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/>
          <p:cNvCxnSpPr>
            <a:cxnSpLocks/>
          </p:cNvCxnSpPr>
          <p:nvPr/>
        </p:nvCxnSpPr>
        <p:spPr>
          <a:xfrm>
            <a:off x="5548617" y="418566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1: Z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 e irmão(Z) = </a:t>
            </a:r>
            <a:r>
              <a:rPr lang="pt-BR" sz="4800" b="1" dirty="0">
                <a:solidFill>
                  <a:srgbClr val="FF0000"/>
                </a:solidFill>
                <a:latin typeface="+mn-lt"/>
              </a:rPr>
              <a:t>vermelho</a:t>
            </a:r>
            <a:endParaRPr lang="pt-BR" sz="4800" dirty="0">
              <a:latin typeface="+mn-lt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83137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4592149" y="42545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694183" y="227612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as cores de P e I e rotacionar P na direção de Z</a:t>
            </a:r>
            <a:endParaRPr lang="pt-BR" sz="3600" dirty="0">
              <a:latin typeface="+mj-lt"/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5507474" y="305575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788660" y="34460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6792000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/>
          <p:cNvCxnSpPr>
            <a:cxnSpLocks/>
          </p:cNvCxnSpPr>
          <p:nvPr/>
        </p:nvCxnSpPr>
        <p:spPr>
          <a:xfrm>
            <a:off x="5548617" y="418566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</a:rPr>
              <a:t>Caso 1: Z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 e irmão(Z) = </a:t>
            </a:r>
            <a:r>
              <a:rPr lang="pt-BR" sz="4800" b="1" dirty="0">
                <a:solidFill>
                  <a:srgbClr val="FF0000"/>
                </a:solidFill>
                <a:latin typeface="+mn-lt"/>
              </a:rPr>
              <a:t>vermelho</a:t>
            </a:r>
            <a:endParaRPr lang="pt-BR" sz="4800" dirty="0">
              <a:latin typeface="+mn-lt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83137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8" name="Elipse 17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 rot="4500000">
            <a:off x="4592149" y="425454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694183" y="227612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422799" y="308057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599705" y="34460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as cores de P e I e rotacionar P na direção de Z</a:t>
            </a:r>
            <a:endParaRPr lang="pt-BR" sz="3600" dirty="0">
              <a:latin typeface="+mj-lt"/>
            </a:endParaRP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 rot="4500000">
            <a:off x="5507474" y="305575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788660" y="34460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5792057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4800" dirty="0">
                <a:latin typeface="+mn-lt"/>
              </a:rPr>
              <a:t>Caso 2: Z = </a:t>
            </a:r>
            <a:r>
              <a:rPr lang="pt-BR" sz="4800" b="1" dirty="0">
                <a:latin typeface="+mn-lt"/>
              </a:rPr>
              <a:t>preto,</a:t>
            </a:r>
            <a:r>
              <a:rPr lang="pt-BR" sz="4800" dirty="0">
                <a:latin typeface="+mn-lt"/>
              </a:rPr>
              <a:t> pai(Z)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,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dirty="0">
                <a:latin typeface="+mn-lt"/>
              </a:rPr>
              <a:t>e irmão(Z)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 e filhos(irmão(Z)) = </a:t>
            </a:r>
            <a:r>
              <a:rPr lang="pt-BR" sz="4800" b="1" dirty="0">
                <a:latin typeface="+mn-lt"/>
              </a:rPr>
              <a:t>pretos</a:t>
            </a:r>
            <a:endParaRPr lang="pt-BR" sz="4800" dirty="0">
              <a:latin typeface="+mn-lt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9" name="Elipse 18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1" name="Elipse 20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7" name="Conector reto 26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285968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4800" dirty="0">
                <a:latin typeface="+mn-lt"/>
              </a:rPr>
              <a:t>Caso 2: Z = </a:t>
            </a:r>
            <a:r>
              <a:rPr lang="pt-BR" sz="4800" b="1" dirty="0">
                <a:latin typeface="+mn-lt"/>
              </a:rPr>
              <a:t>preto,</a:t>
            </a:r>
            <a:r>
              <a:rPr lang="pt-BR" sz="4800" dirty="0">
                <a:latin typeface="+mn-lt"/>
              </a:rPr>
              <a:t> pai(Z)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,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dirty="0">
                <a:latin typeface="+mn-lt"/>
              </a:rPr>
              <a:t>e irmão(Z)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 e filhos(irmão(Z)) = </a:t>
            </a:r>
            <a:r>
              <a:rPr lang="pt-BR" sz="4800" b="1" dirty="0">
                <a:latin typeface="+mn-lt"/>
              </a:rPr>
              <a:t>pretos</a:t>
            </a:r>
            <a:endParaRPr lang="pt-BR" sz="4800" dirty="0">
              <a:latin typeface="+mn-lt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9" name="Elipse 18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1" name="Elipse 20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7" name="Conector reto 26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I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95591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4800" dirty="0">
                <a:latin typeface="+mn-lt"/>
              </a:rPr>
              <a:t>Caso 2: Z = </a:t>
            </a:r>
            <a:r>
              <a:rPr lang="pt-BR" sz="4800" b="1" dirty="0">
                <a:latin typeface="+mn-lt"/>
              </a:rPr>
              <a:t>preto,</a:t>
            </a:r>
            <a:r>
              <a:rPr lang="pt-BR" sz="4800" dirty="0">
                <a:latin typeface="+mn-lt"/>
              </a:rPr>
              <a:t> pai(Z)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,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dirty="0">
                <a:latin typeface="+mn-lt"/>
              </a:rPr>
              <a:t>e irmão(Z)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 e filhos(irmão(Z)) = </a:t>
            </a:r>
            <a:r>
              <a:rPr lang="pt-BR" sz="4800" b="1" dirty="0">
                <a:latin typeface="+mn-lt"/>
              </a:rPr>
              <a:t>pretos</a:t>
            </a:r>
            <a:endParaRPr lang="pt-BR" sz="4800" dirty="0">
              <a:latin typeface="+mn-lt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9" name="Elipse 18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1" name="Elipse 20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7" name="Conector reto 26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/>
              <a:t>¹</a:t>
            </a:r>
            <a:r>
              <a:rPr lang="pt-BR" sz="3200" dirty="0">
                <a:latin typeface="+mj-lt"/>
              </a:rPr>
              <a:t>: Inverter a cor de I</a:t>
            </a:r>
            <a:endParaRPr lang="pt-BR" sz="3600" dirty="0">
              <a:latin typeface="+mj-lt"/>
            </a:endParaRP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452760" y="5701132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latin typeface="+mj-lt"/>
              </a:rPr>
              <a:t>¹</a:t>
            </a:r>
            <a:r>
              <a:rPr lang="pt-BR" sz="2000" dirty="0">
                <a:latin typeface="+mj-lt"/>
              </a:rPr>
              <a:t> Para garantir perfeito balanceamento, é necessário chamar recursivamente o caso 0 usando como argumento P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05849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4800" dirty="0">
                <a:latin typeface="+mn-lt"/>
              </a:rPr>
              <a:t>Caso 3: Z =</a:t>
            </a:r>
            <a:r>
              <a:rPr lang="pt-BR" sz="4800" b="1" dirty="0">
                <a:latin typeface="+mn-lt"/>
              </a:rPr>
              <a:t> preto</a:t>
            </a:r>
            <a:r>
              <a:rPr lang="pt-BR" sz="4800" dirty="0">
                <a:latin typeface="+mn-lt"/>
              </a:rPr>
              <a:t>,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dirty="0">
                <a:latin typeface="+mn-lt"/>
              </a:rPr>
              <a:t>pai(Z) = </a:t>
            </a:r>
            <a:r>
              <a:rPr lang="pt-BR" sz="4800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,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dirty="0">
                <a:latin typeface="+mn-lt"/>
              </a:rPr>
              <a:t>irmão(Z)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 e filhos(irmão(Z)) = </a:t>
            </a:r>
            <a:r>
              <a:rPr lang="pt-BR" sz="4800" b="1" dirty="0">
                <a:latin typeface="+mn-lt"/>
              </a:rPr>
              <a:t>pretos</a:t>
            </a:r>
            <a:endParaRPr lang="pt-BR" sz="4800" dirty="0">
              <a:latin typeface="+mn-lt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9" name="Elipse 18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1" name="Elipse 20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7" name="Conector reto 26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430316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4800" dirty="0">
                <a:latin typeface="+mn-lt"/>
              </a:rPr>
              <a:t>Caso 3: Z =</a:t>
            </a:r>
            <a:r>
              <a:rPr lang="pt-BR" sz="4800" b="1" dirty="0">
                <a:latin typeface="+mn-lt"/>
              </a:rPr>
              <a:t> preto</a:t>
            </a:r>
            <a:r>
              <a:rPr lang="pt-BR" sz="4800" dirty="0">
                <a:latin typeface="+mn-lt"/>
              </a:rPr>
              <a:t>,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dirty="0">
                <a:latin typeface="+mn-lt"/>
              </a:rPr>
              <a:t>pai(Z) = </a:t>
            </a:r>
            <a:r>
              <a:rPr lang="pt-BR" sz="4800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,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dirty="0">
                <a:latin typeface="+mn-lt"/>
              </a:rPr>
              <a:t>irmão(Z)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 e filhos(irmão(Z)) = </a:t>
            </a:r>
            <a:r>
              <a:rPr lang="pt-BR" sz="4800" b="1" dirty="0">
                <a:latin typeface="+mn-lt"/>
              </a:rPr>
              <a:t>pretos</a:t>
            </a:r>
            <a:endParaRPr lang="pt-BR" sz="4800" dirty="0">
              <a:latin typeface="+mn-lt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9" name="Elipse 18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1" name="Elipse 20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7" name="Conector reto 26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P e I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994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+mn-lt"/>
                <a:cs typeface="Arial" panose="020B0604020202020204" pitchFamily="34" charset="0"/>
              </a:rPr>
              <a:t>Árvores </a:t>
            </a:r>
            <a:r>
              <a:rPr lang="pt-BR" sz="4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Rubro</a:t>
            </a:r>
            <a:r>
              <a:rPr lang="pt-BR" sz="4800" dirty="0">
                <a:latin typeface="+mn-lt"/>
                <a:cs typeface="Arial" panose="020B0604020202020204" pitchFamily="34" charset="0"/>
              </a:rPr>
              <a:t>-Negras</a:t>
            </a:r>
          </a:p>
        </p:txBody>
      </p:sp>
      <p:sp>
        <p:nvSpPr>
          <p:cNvPr id="7" name="Elipse 6"/>
          <p:cNvSpPr/>
          <p:nvPr/>
        </p:nvSpPr>
        <p:spPr>
          <a:xfrm>
            <a:off x="5643239" y="146694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" name="Elipse 7"/>
          <p:cNvSpPr/>
          <p:nvPr/>
        </p:nvSpPr>
        <p:spPr>
          <a:xfrm>
            <a:off x="4737716" y="2693541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0" name="Conector reto 19"/>
          <p:cNvCxnSpPr>
            <a:cxnSpLocks/>
            <a:endCxn id="9" idx="1"/>
          </p:cNvCxnSpPr>
          <p:nvPr/>
        </p:nvCxnSpPr>
        <p:spPr>
          <a:xfrm>
            <a:off x="6352249" y="2271388"/>
            <a:ext cx="1091123" cy="5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  <a:stCxn id="9" idx="1"/>
          </p:cNvCxnSpPr>
          <p:nvPr/>
        </p:nvCxnSpPr>
        <p:spPr>
          <a:xfrm>
            <a:off x="7443372" y="2826151"/>
            <a:ext cx="1834787" cy="1263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>
            <a:off x="5446727" y="349798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 rot="4500000">
            <a:off x="5446727" y="227547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cxnSpLocks/>
          </p:cNvCxnSpPr>
          <p:nvPr/>
        </p:nvCxnSpPr>
        <p:spPr>
          <a:xfrm rot="4500000">
            <a:off x="4541206" y="350207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210049" y="4021214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547711" y="4013042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16" name="Elipse 15"/>
          <p:cNvSpPr/>
          <p:nvPr/>
        </p:nvSpPr>
        <p:spPr>
          <a:xfrm>
            <a:off x="6478515" y="398569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 rot="4500000">
            <a:off x="7186119" y="3567387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310761" y="2693540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29" name="Conector reto 28"/>
          <p:cNvCxnSpPr>
            <a:cxnSpLocks/>
          </p:cNvCxnSpPr>
          <p:nvPr/>
        </p:nvCxnSpPr>
        <p:spPr>
          <a:xfrm>
            <a:off x="6155738" y="576622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/>
          </p:cNvCxnSpPr>
          <p:nvPr/>
        </p:nvCxnSpPr>
        <p:spPr>
          <a:xfrm rot="4500000">
            <a:off x="5250218" y="577031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919061" y="6289450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256721" y="6281277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34" name="Conector reto 33"/>
          <p:cNvCxnSpPr>
            <a:cxnSpLocks/>
          </p:cNvCxnSpPr>
          <p:nvPr/>
        </p:nvCxnSpPr>
        <p:spPr>
          <a:xfrm>
            <a:off x="8067282" y="575795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/>
          </p:cNvCxnSpPr>
          <p:nvPr/>
        </p:nvCxnSpPr>
        <p:spPr>
          <a:xfrm rot="4500000">
            <a:off x="7161762" y="5762045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830605" y="6281183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168265" y="6273010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40" name="Elipse 39"/>
          <p:cNvSpPr/>
          <p:nvPr/>
        </p:nvSpPr>
        <p:spPr>
          <a:xfrm>
            <a:off x="10322047" y="498854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23</a:t>
            </a:r>
          </a:p>
        </p:txBody>
      </p:sp>
      <p:cxnSp>
        <p:nvCxnSpPr>
          <p:cNvPr id="41" name="Conector reto 40"/>
          <p:cNvCxnSpPr>
            <a:cxnSpLocks/>
          </p:cNvCxnSpPr>
          <p:nvPr/>
        </p:nvCxnSpPr>
        <p:spPr>
          <a:xfrm>
            <a:off x="11031058" y="579299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cxnSpLocks/>
          </p:cNvCxnSpPr>
          <p:nvPr/>
        </p:nvCxnSpPr>
        <p:spPr>
          <a:xfrm rot="4500000">
            <a:off x="10125538" y="579707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9794381" y="6316218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1132041" y="6308046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46" name="Conector reto 45"/>
          <p:cNvCxnSpPr>
            <a:cxnSpLocks/>
          </p:cNvCxnSpPr>
          <p:nvPr/>
        </p:nvCxnSpPr>
        <p:spPr>
          <a:xfrm rot="4500000">
            <a:off x="8860755" y="4840978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8529599" y="5360117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nulo</a:t>
            </a:r>
          </a:p>
        </p:txBody>
      </p:sp>
      <p:cxnSp>
        <p:nvCxnSpPr>
          <p:cNvPr id="48" name="Conector reto 47"/>
          <p:cNvCxnSpPr>
            <a:cxnSpLocks/>
          </p:cNvCxnSpPr>
          <p:nvPr/>
        </p:nvCxnSpPr>
        <p:spPr>
          <a:xfrm rot="4500000">
            <a:off x="6203050" y="45834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cxnSpLocks/>
          </p:cNvCxnSpPr>
          <p:nvPr/>
        </p:nvCxnSpPr>
        <p:spPr>
          <a:xfrm>
            <a:off x="7268738" y="45793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cxnSpLocks/>
            <a:endCxn id="40" idx="1"/>
          </p:cNvCxnSpPr>
          <p:nvPr/>
        </p:nvCxnSpPr>
        <p:spPr>
          <a:xfrm>
            <a:off x="9263963" y="4086527"/>
            <a:ext cx="1190695" cy="1034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055860" y="40406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3" name="Elipse 32"/>
          <p:cNvSpPr/>
          <p:nvPr/>
        </p:nvSpPr>
        <p:spPr>
          <a:xfrm>
            <a:off x="7358271" y="4953509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Elipse 27"/>
          <p:cNvSpPr/>
          <p:nvPr/>
        </p:nvSpPr>
        <p:spPr>
          <a:xfrm>
            <a:off x="5446727" y="496177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1" name="Espaço Reservado para Conteúdo 2"/>
          <p:cNvSpPr txBox="1">
            <a:spLocks/>
          </p:cNvSpPr>
          <p:nvPr/>
        </p:nvSpPr>
        <p:spPr>
          <a:xfrm>
            <a:off x="232505" y="1466943"/>
            <a:ext cx="4011936" cy="5175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2" indent="-361942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600" dirty="0">
                <a:latin typeface="+mj-lt"/>
              </a:rPr>
              <a:t>Todos os nós são 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vermelhos</a:t>
            </a:r>
            <a:r>
              <a:rPr lang="pt-BR" sz="2600" dirty="0">
                <a:latin typeface="+mj-lt"/>
              </a:rPr>
              <a:t> ou pretos.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600" dirty="0">
                <a:latin typeface="+mj-lt"/>
              </a:rPr>
              <a:t>A raiz e os nós nulos são pretos.</a:t>
            </a:r>
          </a:p>
          <a:p>
            <a:pPr marL="361942" indent="-361942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pt-BR" dirty="0">
              <a:latin typeface="+mj-lt"/>
            </a:endParaRPr>
          </a:p>
          <a:p>
            <a:pPr marL="514338" indent="-514338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4698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4800" dirty="0">
                <a:latin typeface="+mn-lt"/>
              </a:rPr>
              <a:t>Caso 3: Z =</a:t>
            </a:r>
            <a:r>
              <a:rPr lang="pt-BR" sz="4800" b="1" dirty="0">
                <a:latin typeface="+mn-lt"/>
              </a:rPr>
              <a:t> preto</a:t>
            </a:r>
            <a:r>
              <a:rPr lang="pt-BR" sz="4800" dirty="0">
                <a:latin typeface="+mn-lt"/>
              </a:rPr>
              <a:t>,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dirty="0">
                <a:latin typeface="+mn-lt"/>
              </a:rPr>
              <a:t>pai(Z) = </a:t>
            </a:r>
            <a:r>
              <a:rPr lang="pt-BR" sz="4800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sz="4800" dirty="0">
                <a:latin typeface="+mn-lt"/>
              </a:rPr>
              <a:t>,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dirty="0">
                <a:latin typeface="+mn-lt"/>
              </a:rPr>
              <a:t>irmão(Z) = </a:t>
            </a:r>
            <a:r>
              <a:rPr lang="pt-BR" sz="4800" b="1" dirty="0">
                <a:latin typeface="+mn-lt"/>
              </a:rPr>
              <a:t>preto</a:t>
            </a:r>
            <a:r>
              <a:rPr lang="pt-BR" sz="4800" dirty="0">
                <a:latin typeface="+mn-lt"/>
              </a:rPr>
              <a:t> e filhos(irmão(Z)) = </a:t>
            </a:r>
            <a:r>
              <a:rPr lang="pt-BR" sz="4800" b="1" dirty="0">
                <a:latin typeface="+mn-lt"/>
              </a:rPr>
              <a:t>pretos</a:t>
            </a:r>
            <a:endParaRPr lang="pt-BR" sz="4800" dirty="0">
              <a:latin typeface="+mn-lt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9" name="Elipse 18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1" name="Elipse 20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7" name="Conector reto 26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P e I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37998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4: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latin typeface="+mn-lt"/>
              </a:rPr>
              <a:t>preto</a:t>
            </a:r>
            <a:endParaRPr lang="pt-BR" dirty="0">
              <a:latin typeface="+mn-lt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Elipse 13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5" name="Elipse 14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1" name="Conector reto 20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3" name="Fluxograma: Processo Alternativo 22"/>
          <p:cNvSpPr/>
          <p:nvPr/>
        </p:nvSpPr>
        <p:spPr>
          <a:xfrm>
            <a:off x="5410416" y="2016869"/>
            <a:ext cx="1365397" cy="1266625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831441" y="2456281"/>
            <a:ext cx="3086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Tanto faz a cor</a:t>
            </a:r>
          </a:p>
        </p:txBody>
      </p:sp>
    </p:spTree>
    <p:extLst>
      <p:ext uri="{BB962C8B-B14F-4D97-AF65-F5344CB8AC3E}">
        <p14:creationId xmlns:p14="http://schemas.microsoft.com/office/powerpoint/2010/main" val="36324726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4: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latin typeface="+mn-lt"/>
              </a:rPr>
              <a:t>preto</a:t>
            </a:r>
            <a:endParaRPr lang="pt-BR" dirty="0">
              <a:latin typeface="+mn-lt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Elipse 13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5" name="Elipse 14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1" name="Conector reto 20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3" name="Fluxograma: Processo Alternativo 22"/>
          <p:cNvSpPr/>
          <p:nvPr/>
        </p:nvSpPr>
        <p:spPr>
          <a:xfrm>
            <a:off x="5410416" y="2016869"/>
            <a:ext cx="1365397" cy="1266625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831441" y="2456281"/>
            <a:ext cx="3086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Tanto faz a cor</a:t>
            </a:r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I e I</a:t>
            </a:r>
            <a:r>
              <a:rPr lang="pt-BR" sz="3200" baseline="-25000" dirty="0">
                <a:latin typeface="+mj-lt"/>
              </a:rPr>
              <a:t>E</a:t>
            </a:r>
            <a:endParaRPr lang="pt-BR" sz="36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84182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4: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latin typeface="+mn-lt"/>
              </a:rPr>
              <a:t>preto</a:t>
            </a:r>
            <a:endParaRPr lang="pt-BR" dirty="0">
              <a:latin typeface="+mn-lt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Elipse 13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5" name="Elipse 14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1" name="Conector reto 20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3" name="Fluxograma: Processo Alternativo 22"/>
          <p:cNvSpPr/>
          <p:nvPr/>
        </p:nvSpPr>
        <p:spPr>
          <a:xfrm>
            <a:off x="5410416" y="2016869"/>
            <a:ext cx="1365397" cy="1266625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831441" y="2456281"/>
            <a:ext cx="3086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Tanto faz a cor</a:t>
            </a:r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I e I</a:t>
            </a:r>
            <a:r>
              <a:rPr lang="pt-BR" sz="3200" baseline="-25000" dirty="0">
                <a:latin typeface="+mj-lt"/>
              </a:rPr>
              <a:t>E </a:t>
            </a:r>
            <a:r>
              <a:rPr lang="pt-BR" sz="3200" dirty="0">
                <a:latin typeface="+mj-lt"/>
              </a:rPr>
              <a:t>e rotacionar I na direção oposta a Z</a:t>
            </a:r>
            <a:endParaRPr lang="pt-BR" sz="36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34301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4: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latin typeface="+mn-lt"/>
              </a:rPr>
              <a:t>preto</a:t>
            </a:r>
            <a:endParaRPr lang="pt-BR" dirty="0">
              <a:latin typeface="+mn-lt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Elipse 13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5" name="Elipse 14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1" name="Conector reto 20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3" name="Fluxograma: Processo Alternativo 22"/>
          <p:cNvSpPr/>
          <p:nvPr/>
        </p:nvSpPr>
        <p:spPr>
          <a:xfrm>
            <a:off x="5410416" y="2016869"/>
            <a:ext cx="1365397" cy="1266625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831441" y="2456281"/>
            <a:ext cx="3086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Tanto faz a cor</a:t>
            </a:r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I e I</a:t>
            </a:r>
            <a:r>
              <a:rPr lang="pt-BR" sz="3200" baseline="-25000" dirty="0">
                <a:latin typeface="+mj-lt"/>
              </a:rPr>
              <a:t>E </a:t>
            </a:r>
            <a:r>
              <a:rPr lang="pt-BR" sz="3200" dirty="0">
                <a:latin typeface="+mj-lt"/>
              </a:rPr>
              <a:t>e rotacionar I na direção oposta a Z</a:t>
            </a:r>
            <a:endParaRPr lang="pt-BR" sz="3600" baseline="-25000" dirty="0">
              <a:latin typeface="+mj-lt"/>
            </a:endParaRPr>
          </a:p>
        </p:txBody>
      </p:sp>
      <p:grpSp>
        <p:nvGrpSpPr>
          <p:cNvPr id="26" name="Agrupar 25"/>
          <p:cNvGrpSpPr/>
          <p:nvPr/>
        </p:nvGrpSpPr>
        <p:grpSpPr>
          <a:xfrm flipH="1">
            <a:off x="6409348" y="3302381"/>
            <a:ext cx="1095880" cy="1190112"/>
            <a:chOff x="2416305" y="1427478"/>
            <a:chExt cx="798472" cy="1055620"/>
          </a:xfrm>
        </p:grpSpPr>
        <p:sp>
          <p:nvSpPr>
            <p:cNvPr id="27" name="Arco 26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/>
            <p:cNvCxnSpPr>
              <a:stCxn id="27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98295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4: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latin typeface="+mn-lt"/>
              </a:rPr>
              <a:t>preto</a:t>
            </a:r>
            <a:endParaRPr lang="pt-BR" dirty="0">
              <a:latin typeface="+mn-lt"/>
            </a:endParaRPr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I e I</a:t>
            </a:r>
            <a:r>
              <a:rPr lang="pt-BR" sz="3200" baseline="-25000" dirty="0">
                <a:latin typeface="+mj-lt"/>
              </a:rPr>
              <a:t>E </a:t>
            </a:r>
            <a:r>
              <a:rPr lang="pt-BR" sz="3200" dirty="0">
                <a:latin typeface="+mj-lt"/>
              </a:rPr>
              <a:t>e rotacionar I na direção oposta a Z</a:t>
            </a:r>
            <a:endParaRPr lang="pt-BR" sz="3600" baseline="-25000" dirty="0">
              <a:latin typeface="+mj-lt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5643239" y="220743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0" name="Elipse 29"/>
          <p:cNvSpPr/>
          <p:nvPr/>
        </p:nvSpPr>
        <p:spPr>
          <a:xfrm>
            <a:off x="4737716" y="343403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31" name="Conector reto 30"/>
          <p:cNvCxnSpPr>
            <a:cxnSpLocks/>
          </p:cNvCxnSpPr>
          <p:nvPr/>
        </p:nvCxnSpPr>
        <p:spPr>
          <a:xfrm rot="4500000">
            <a:off x="5497673" y="304038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5643239" y="220743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33" name="Conector reto 32"/>
          <p:cNvCxnSpPr>
            <a:cxnSpLocks/>
          </p:cNvCxnSpPr>
          <p:nvPr/>
        </p:nvCxnSpPr>
        <p:spPr>
          <a:xfrm>
            <a:off x="6403195" y="301188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6599707" y="343403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grpSp>
        <p:nvGrpSpPr>
          <p:cNvPr id="35" name="Agrupar 34"/>
          <p:cNvGrpSpPr/>
          <p:nvPr/>
        </p:nvGrpSpPr>
        <p:grpSpPr>
          <a:xfrm flipH="1">
            <a:off x="5460507" y="2100067"/>
            <a:ext cx="1125419" cy="1190112"/>
            <a:chOff x="2416305" y="1427478"/>
            <a:chExt cx="798472" cy="1055620"/>
          </a:xfrm>
        </p:grpSpPr>
        <p:sp>
          <p:nvSpPr>
            <p:cNvPr id="36" name="Arco 35"/>
            <p:cNvSpPr/>
            <p:nvPr/>
          </p:nvSpPr>
          <p:spPr>
            <a:xfrm>
              <a:off x="2416305" y="1427478"/>
              <a:ext cx="798472" cy="1055620"/>
            </a:xfrm>
            <a:prstGeom prst="arc">
              <a:avLst>
                <a:gd name="adj1" fmla="val 16813413"/>
                <a:gd name="adj2" fmla="val 20360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Conector de Seta Reta 36"/>
            <p:cNvCxnSpPr>
              <a:cxnSpLocks/>
              <a:stCxn id="36" idx="0"/>
            </p:cNvCxnSpPr>
            <p:nvPr/>
          </p:nvCxnSpPr>
          <p:spPr>
            <a:xfrm flipH="1" flipV="1">
              <a:off x="2838450" y="1427478"/>
              <a:ext cx="69687" cy="1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0058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4: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latin typeface="+mn-lt"/>
              </a:rPr>
              <a:t>preto</a:t>
            </a:r>
            <a:endParaRPr lang="pt-BR" dirty="0">
              <a:latin typeface="+mn-lt"/>
            </a:endParaRPr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/>
              <a:t>Solução</a:t>
            </a:r>
            <a:r>
              <a:rPr lang="pt-BR" sz="3200" dirty="0"/>
              <a:t>: Inverter a cor de I e I</a:t>
            </a:r>
            <a:r>
              <a:rPr lang="pt-BR" sz="3200" baseline="-25000" dirty="0"/>
              <a:t>E </a:t>
            </a:r>
            <a:r>
              <a:rPr lang="pt-BR" sz="3200" dirty="0"/>
              <a:t>e rotacionar I na direção oposta a Z</a:t>
            </a:r>
            <a:endParaRPr lang="pt-BR" sz="3600" baseline="-25000" dirty="0"/>
          </a:p>
        </p:txBody>
      </p:sp>
      <p:sp>
        <p:nvSpPr>
          <p:cNvPr id="29" name="Elipse 28"/>
          <p:cNvSpPr/>
          <p:nvPr/>
        </p:nvSpPr>
        <p:spPr>
          <a:xfrm>
            <a:off x="6650651" y="343403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0" name="Elipse 29"/>
          <p:cNvSpPr/>
          <p:nvPr/>
        </p:nvSpPr>
        <p:spPr>
          <a:xfrm>
            <a:off x="4737716" y="343403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31" name="Conector reto 30"/>
          <p:cNvCxnSpPr>
            <a:cxnSpLocks/>
          </p:cNvCxnSpPr>
          <p:nvPr/>
        </p:nvCxnSpPr>
        <p:spPr>
          <a:xfrm rot="4500000">
            <a:off x="5497673" y="304038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6650651" y="343403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33" name="Conector reto 32"/>
          <p:cNvCxnSpPr>
            <a:cxnSpLocks/>
          </p:cNvCxnSpPr>
          <p:nvPr/>
        </p:nvCxnSpPr>
        <p:spPr>
          <a:xfrm>
            <a:off x="7410607" y="423847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607119" y="466063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315571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4: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latin typeface="+mn-lt"/>
              </a:rPr>
              <a:t>preto</a:t>
            </a:r>
            <a:endParaRPr lang="pt-BR" dirty="0">
              <a:latin typeface="+mn-lt"/>
            </a:endParaRPr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I e I</a:t>
            </a:r>
            <a:r>
              <a:rPr lang="pt-BR" sz="3200" baseline="-25000" dirty="0">
                <a:latin typeface="+mj-lt"/>
              </a:rPr>
              <a:t>E </a:t>
            </a:r>
            <a:r>
              <a:rPr lang="pt-BR" sz="3200" dirty="0">
                <a:latin typeface="+mj-lt"/>
              </a:rPr>
              <a:t>e rotacionar I na direção oposta a Z</a:t>
            </a:r>
            <a:endParaRPr lang="pt-BR" sz="3600" baseline="-25000" dirty="0">
              <a:latin typeface="+mj-lt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6650651" y="343403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0" name="Elipse 29"/>
          <p:cNvSpPr/>
          <p:nvPr/>
        </p:nvSpPr>
        <p:spPr>
          <a:xfrm>
            <a:off x="5643239" y="215289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33" name="Conector reto 32"/>
          <p:cNvCxnSpPr>
            <a:cxnSpLocks/>
          </p:cNvCxnSpPr>
          <p:nvPr/>
        </p:nvCxnSpPr>
        <p:spPr>
          <a:xfrm>
            <a:off x="7410607" y="423847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607119" y="4660632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403195" y="2934073"/>
            <a:ext cx="473856" cy="586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6650651" y="3434035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96983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4: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latin typeface="+mn-lt"/>
              </a:rPr>
              <a:t>preto</a:t>
            </a:r>
            <a:endParaRPr lang="pt-BR" dirty="0">
              <a:latin typeface="+mn-lt"/>
            </a:endParaRPr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0" y="5223915"/>
            <a:ext cx="12192000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latin typeface="+mj-lt"/>
              </a:rPr>
              <a:t>Solução</a:t>
            </a:r>
            <a:r>
              <a:rPr lang="pt-BR" sz="3200" dirty="0">
                <a:latin typeface="+mj-lt"/>
              </a:rPr>
              <a:t>: Inverter a cor de I e I</a:t>
            </a:r>
            <a:r>
              <a:rPr lang="pt-BR" sz="3200" baseline="-25000" dirty="0">
                <a:latin typeface="+mj-lt"/>
              </a:rPr>
              <a:t>E </a:t>
            </a:r>
            <a:r>
              <a:rPr lang="pt-BR" sz="3200" dirty="0">
                <a:latin typeface="+mj-lt"/>
              </a:rPr>
              <a:t>e rotacionar I na direção oposta a Z</a:t>
            </a:r>
            <a:endParaRPr lang="pt-BR" sz="3600" baseline="-25000" dirty="0">
              <a:latin typeface="+mj-lt"/>
            </a:endParaRPr>
          </a:p>
        </p:txBody>
      </p:sp>
      <p:grpSp>
        <p:nvGrpSpPr>
          <p:cNvPr id="32" name="Agrupar 31"/>
          <p:cNvGrpSpPr/>
          <p:nvPr/>
        </p:nvGrpSpPr>
        <p:grpSpPr>
          <a:xfrm>
            <a:off x="4737717" y="2016870"/>
            <a:ext cx="3606185" cy="3398799"/>
            <a:chOff x="4737715" y="2016868"/>
            <a:chExt cx="5180345" cy="4882432"/>
          </a:xfrm>
        </p:grpSpPr>
        <p:sp>
          <p:nvSpPr>
            <p:cNvPr id="5" name="Elipse 4"/>
            <p:cNvSpPr/>
            <p:nvPr/>
          </p:nvSpPr>
          <p:spPr>
            <a:xfrm>
              <a:off x="5643238" y="2219417"/>
              <a:ext cx="905523" cy="90552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4737715" y="3446015"/>
              <a:ext cx="905523" cy="905523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</a:rPr>
                <a:t>I</a:t>
              </a:r>
              <a:r>
                <a:rPr lang="pt-BR" sz="3200" baseline="-25000" dirty="0">
                  <a:solidFill>
                    <a:schemeClr val="bg1"/>
                  </a:solidFill>
                </a:rPr>
                <a:t>E</a:t>
              </a:r>
            </a:p>
          </p:txBody>
        </p:sp>
        <p:cxnSp>
          <p:nvCxnSpPr>
            <p:cNvPr id="10" name="Conector reto 9"/>
            <p:cNvCxnSpPr>
              <a:cxnSpLocks/>
            </p:cNvCxnSpPr>
            <p:nvPr/>
          </p:nvCxnSpPr>
          <p:spPr>
            <a:xfrm>
              <a:off x="6352249" y="3023862"/>
              <a:ext cx="393023" cy="52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cxnSpLocks/>
            </p:cNvCxnSpPr>
            <p:nvPr/>
          </p:nvCxnSpPr>
          <p:spPr>
            <a:xfrm rot="4500000">
              <a:off x="5446726" y="3027950"/>
              <a:ext cx="393023" cy="52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5643238" y="2219417"/>
              <a:ext cx="905523" cy="90552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4737715" y="3446015"/>
              <a:ext cx="905523" cy="90552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Z</a:t>
              </a:r>
            </a:p>
          </p:txBody>
        </p:sp>
        <p:cxnSp>
          <p:nvCxnSpPr>
            <p:cNvPr id="17" name="Conector reto 16"/>
            <p:cNvCxnSpPr>
              <a:cxnSpLocks/>
            </p:cNvCxnSpPr>
            <p:nvPr/>
          </p:nvCxnSpPr>
          <p:spPr>
            <a:xfrm>
              <a:off x="6352249" y="3023862"/>
              <a:ext cx="393023" cy="52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cxnSpLocks/>
            </p:cNvCxnSpPr>
            <p:nvPr/>
          </p:nvCxnSpPr>
          <p:spPr>
            <a:xfrm rot="4500000">
              <a:off x="5446726" y="3027950"/>
              <a:ext cx="393023" cy="52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xograma: Processo Alternativo 22"/>
            <p:cNvSpPr/>
            <p:nvPr/>
          </p:nvSpPr>
          <p:spPr>
            <a:xfrm>
              <a:off x="5410416" y="2016868"/>
              <a:ext cx="1365397" cy="1266625"/>
            </a:xfrm>
            <a:prstGeom prst="flowChartAlternate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831440" y="2456283"/>
              <a:ext cx="3086620" cy="4863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Tanto faz a cor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7556172" y="4767180"/>
              <a:ext cx="905523" cy="90552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</a:rPr>
                <a:t>I</a:t>
              </a:r>
              <a:r>
                <a:rPr lang="pt-BR" sz="3200" baseline="-250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6548760" y="3486042"/>
              <a:ext cx="905523" cy="90552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I</a:t>
              </a:r>
              <a:r>
                <a:rPr lang="pt-BR" sz="2800" baseline="-25000" dirty="0">
                  <a:solidFill>
                    <a:schemeClr val="bg1"/>
                  </a:solidFill>
                </a:rPr>
                <a:t>E</a:t>
              </a:r>
            </a:p>
          </p:txBody>
        </p:sp>
        <p:cxnSp>
          <p:nvCxnSpPr>
            <p:cNvPr id="28" name="Conector reto 27"/>
            <p:cNvCxnSpPr>
              <a:cxnSpLocks/>
            </p:cNvCxnSpPr>
            <p:nvPr/>
          </p:nvCxnSpPr>
          <p:spPr>
            <a:xfrm>
              <a:off x="8316128" y="5571625"/>
              <a:ext cx="393023" cy="52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8512640" y="5993777"/>
              <a:ext cx="905523" cy="90552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I</a:t>
              </a:r>
              <a:r>
                <a:rPr lang="pt-BR" sz="2800" baseline="-25000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30" name="Conector reto 29"/>
            <p:cNvCxnSpPr>
              <a:cxnSpLocks/>
            </p:cNvCxnSpPr>
            <p:nvPr/>
          </p:nvCxnSpPr>
          <p:spPr>
            <a:xfrm>
              <a:off x="7308716" y="4267219"/>
              <a:ext cx="473856" cy="586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>
              <a:off x="7556172" y="4767180"/>
              <a:ext cx="905523" cy="905523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9990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Caso 5: irmão(Z) = </a:t>
            </a:r>
            <a:r>
              <a:rPr lang="pt-BR" b="1" dirty="0">
                <a:latin typeface="+mn-lt"/>
              </a:rPr>
              <a:t>preto</a:t>
            </a:r>
            <a:r>
              <a:rPr lang="pt-BR" dirty="0">
                <a:latin typeface="+mn-lt"/>
              </a:rPr>
              <a:t>, filhoE(irmão(Z)) = </a:t>
            </a:r>
            <a:r>
              <a:rPr lang="pt-BR" b="1" dirty="0">
                <a:latin typeface="+mn-lt"/>
              </a:rPr>
              <a:t>preto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>e filhoD(irmão(Z)) =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b="1" dirty="0"/>
              <a:t> </a:t>
            </a:r>
            <a:endParaRPr lang="pt-BR" dirty="0">
              <a:latin typeface="+mn-lt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" name="Elipse 5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Elipse 13"/>
          <p:cNvSpPr/>
          <p:nvPr/>
        </p:nvSpPr>
        <p:spPr>
          <a:xfrm>
            <a:off x="5643239" y="2219417"/>
            <a:ext cx="905523" cy="90552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5" name="Elipse 14"/>
          <p:cNvSpPr/>
          <p:nvPr/>
        </p:nvSpPr>
        <p:spPr>
          <a:xfrm>
            <a:off x="4737716" y="3446016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Elipse 15"/>
          <p:cNvSpPr/>
          <p:nvPr/>
        </p:nvSpPr>
        <p:spPr>
          <a:xfrm>
            <a:off x="5643239" y="4672613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6352250" y="3023863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cxnSpLocks/>
          </p:cNvCxnSpPr>
          <p:nvPr/>
        </p:nvCxnSpPr>
        <p:spPr>
          <a:xfrm rot="4500000">
            <a:off x="5446727" y="3027951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cxnSpLocks/>
          </p:cNvCxnSpPr>
          <p:nvPr/>
        </p:nvCxnSpPr>
        <p:spPr>
          <a:xfrm rot="4500000">
            <a:off x="6403195" y="4278962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548761" y="3446015"/>
            <a:ext cx="905523" cy="90552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1" name="Conector reto 20"/>
          <p:cNvCxnSpPr>
            <a:cxnSpLocks/>
          </p:cNvCxnSpPr>
          <p:nvPr/>
        </p:nvCxnSpPr>
        <p:spPr>
          <a:xfrm>
            <a:off x="7308718" y="4250459"/>
            <a:ext cx="393023" cy="523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505229" y="4672612"/>
            <a:ext cx="905523" cy="905523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</a:t>
            </a:r>
            <a:r>
              <a:rPr lang="pt-BR" sz="3200" baseline="-25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3" name="Fluxograma: Processo Alternativo 22"/>
          <p:cNvSpPr/>
          <p:nvPr/>
        </p:nvSpPr>
        <p:spPr>
          <a:xfrm>
            <a:off x="5410416" y="2016869"/>
            <a:ext cx="1365397" cy="1266625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831441" y="2456281"/>
            <a:ext cx="3086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Tanto faz a cor</a:t>
            </a:r>
          </a:p>
        </p:txBody>
      </p:sp>
    </p:spTree>
    <p:extLst>
      <p:ext uri="{BB962C8B-B14F-4D97-AF65-F5344CB8AC3E}">
        <p14:creationId xmlns:p14="http://schemas.microsoft.com/office/powerpoint/2010/main" val="1972537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</TotalTime>
  <Words>4848</Words>
  <Application>Microsoft Office PowerPoint</Application>
  <PresentationFormat>Widescreen</PresentationFormat>
  <Paragraphs>1292</Paragraphs>
  <Slides>167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167</vt:i4>
      </vt:variant>
    </vt:vector>
  </HeadingPairs>
  <TitlesOfParts>
    <vt:vector size="172" baseType="lpstr">
      <vt:lpstr>Arial</vt:lpstr>
      <vt:lpstr>Calibri</vt:lpstr>
      <vt:lpstr>Calibri Light</vt:lpstr>
      <vt:lpstr>Wingdings</vt:lpstr>
      <vt:lpstr>Tema do Office</vt:lpstr>
      <vt:lpstr>Árvore Rubro-Negra</vt:lpstr>
      <vt:lpstr>Árvores Binárias de Busca</vt:lpstr>
      <vt:lpstr>Árvores Binárias de Busca</vt:lpstr>
      <vt:lpstr>Árvores Binárias de Busca</vt:lpstr>
      <vt:lpstr>Árvores Binárias de Busca</vt:lpstr>
      <vt:lpstr>Árvores de Busca Balanceadas</vt:lpstr>
      <vt:lpstr>Árvores Rubro-Negras</vt:lpstr>
      <vt:lpstr>Árvores Rubro-Negras</vt:lpstr>
      <vt:lpstr>Árvores Rubro-Negras</vt:lpstr>
      <vt:lpstr>Árvores Rubro-Negras</vt:lpstr>
      <vt:lpstr>Árvores Rubro-Negras</vt:lpstr>
      <vt:lpstr>Árvores Rubro-Negras</vt:lpstr>
      <vt:lpstr>Árvores Rubro-Negras</vt:lpstr>
      <vt:lpstr>Árvores Rubro-Negras</vt:lpstr>
      <vt:lpstr>Operações</vt:lpstr>
      <vt:lpstr>Complexidade</vt:lpstr>
      <vt:lpstr>Operações</vt:lpstr>
      <vt:lpstr>Operações</vt:lpstr>
      <vt:lpstr>Rotação</vt:lpstr>
      <vt:lpstr>Rotação à esquerda</vt:lpstr>
      <vt:lpstr>Rotação à esquerda</vt:lpstr>
      <vt:lpstr>Rotação à esquerda</vt:lpstr>
      <vt:lpstr>Rotação à esquerda</vt:lpstr>
      <vt:lpstr>Rotação à direita</vt:lpstr>
      <vt:lpstr>Rotação à direita</vt:lpstr>
      <vt:lpstr>Rotação à direita</vt:lpstr>
      <vt:lpstr>Rotação à direita</vt:lpstr>
      <vt:lpstr>Rotação à direita</vt:lpstr>
      <vt:lpstr>Estratégias de Inserção</vt:lpstr>
      <vt:lpstr>Precisam ser feitas com cuidado!</vt:lpstr>
      <vt:lpstr>Árvores Rubro-Negras</vt:lpstr>
      <vt:lpstr>Relações de Z</vt:lpstr>
      <vt:lpstr>Relações de Z</vt:lpstr>
      <vt:lpstr>Relações de Z</vt:lpstr>
      <vt:lpstr>Relações de Z</vt:lpstr>
      <vt:lpstr>Estratégia de Inserção</vt:lpstr>
      <vt:lpstr>Árvores Rubro-Negras</vt:lpstr>
      <vt:lpstr>Estratégia de Inserção</vt:lpstr>
      <vt:lpstr>4 cenários pós-inserção(Z)</vt:lpstr>
      <vt:lpstr>Caso 0: Z = raiz</vt:lpstr>
      <vt:lpstr>Caso 0: Z = raiz</vt:lpstr>
      <vt:lpstr>Caso 0: Z = raiz</vt:lpstr>
      <vt:lpstr>Caso 1: Tio(Z) = vermelho</vt:lpstr>
      <vt:lpstr>Caso 1: Tio(Z) = vermelho</vt:lpstr>
      <vt:lpstr>Caso 1: Tio(Z) = vermelho</vt:lpstr>
      <vt:lpstr>Caso 1: Tio(Z) = vermelho</vt:lpstr>
      <vt:lpstr>Caso 2: Tio(Z) = preto (triângulo)</vt:lpstr>
      <vt:lpstr>Caso 2: Tio(Z) = preto (triângulo)</vt:lpstr>
      <vt:lpstr>Caso 2: Tio(Z) = preto (triângulo)</vt:lpstr>
      <vt:lpstr>Caso 2: Tio(Z) = preto (triângulo)</vt:lpstr>
      <vt:lpstr>Caso 2: Tio(Z) = preto (triângulo)</vt:lpstr>
      <vt:lpstr>Caso 2: Tio(Z) = preto (triângulo)</vt:lpstr>
      <vt:lpstr>Caso 2: Tio(Z) = preto (triângulo)</vt:lpstr>
      <vt:lpstr>Caso 2: Tio(Z) = preto (triângulo)</vt:lpstr>
      <vt:lpstr>Caso 2: Tio(Z) = preto (triângulo)</vt:lpstr>
      <vt:lpstr>Caso 2: Tio(Z) = preto (triângulo)</vt:lpstr>
      <vt:lpstr>Caso 3: Tio(Z) = preto (linha)</vt:lpstr>
      <vt:lpstr>Caso 3: Tio(Z) = preto (linha)</vt:lpstr>
      <vt:lpstr>Caso 3: Tio(Z) = preto (linha)</vt:lpstr>
      <vt:lpstr>Caso 3: Tio(Z) = preto (linha)</vt:lpstr>
      <vt:lpstr>Caso 3: Tio(Z) = preto (linha)</vt:lpstr>
      <vt:lpstr>Caso 3: Tio(Z) = preto (linha)</vt:lpstr>
      <vt:lpstr>Caso 3: Tio(Z) = preto (linha)</vt:lpstr>
      <vt:lpstr>Caso 3: Tio(Z) = preto (linha)</vt:lpstr>
      <vt:lpstr>Caso 3: Tio(Z) = preto (linha)</vt:lpstr>
      <vt:lpstr>Caso 3: Tio(Z) = preto (linha)</vt:lpstr>
      <vt:lpstr>Caso 3: Tio(Z) = preto (linha)</vt:lpstr>
      <vt:lpstr>Estratégias de Remoção</vt:lpstr>
      <vt:lpstr>Precisam ser feitas com cuidado!</vt:lpstr>
      <vt:lpstr>Árvores Rubro-Negras</vt:lpstr>
      <vt:lpstr>Estratégia de Remoção</vt:lpstr>
      <vt:lpstr>Estratégia de Remoção</vt:lpstr>
      <vt:lpstr>Estratégia de Remoção</vt:lpstr>
      <vt:lpstr>Estratégia de Remoção</vt:lpstr>
      <vt:lpstr>Observações para os casos especiais de remoção</vt:lpstr>
      <vt:lpstr>Casos Especiais de Remoção</vt:lpstr>
      <vt:lpstr>Casos Especiais de Remoção</vt:lpstr>
      <vt:lpstr>Caso 1: Z = preto e irmão(Z) = vermelho</vt:lpstr>
      <vt:lpstr>Caso 1: Z = preto e irmão(Z) = vermelho</vt:lpstr>
      <vt:lpstr>Caso 1: Z = preto e irmão(Z) = vermelho</vt:lpstr>
      <vt:lpstr>Caso 1: Z = preto e irmão(Z) = vermelho</vt:lpstr>
      <vt:lpstr>Caso 1: Z = preto e irmão(Z) = vermelho</vt:lpstr>
      <vt:lpstr>Caso 1: Z = preto e irmão(Z) = vermelho</vt:lpstr>
      <vt:lpstr>Caso 1: Z = preto e irmão(Z) = vermelho</vt:lpstr>
      <vt:lpstr>Caso 2: Z = preto, pai(Z) = preto, e irmão(Z) = preto e filhos(irmão(Z)) = pretos</vt:lpstr>
      <vt:lpstr>Caso 2: Z = preto, pai(Z) = preto, e irmão(Z) = preto e filhos(irmão(Z)) = pretos</vt:lpstr>
      <vt:lpstr>Caso 2: Z = preto, pai(Z) = preto, e irmão(Z) = preto e filhos(irmão(Z)) = pretos</vt:lpstr>
      <vt:lpstr>Caso 3: Z = preto, pai(Z) = vermelho, irmão(Z) = preto e filhos(irmão(Z)) = pretos</vt:lpstr>
      <vt:lpstr>Caso 3: Z = preto, pai(Z) = vermelho, irmão(Z) = preto e filhos(irmão(Z)) = pretos</vt:lpstr>
      <vt:lpstr>Caso 3: Z = preto, pai(Z) = vermelho, irmão(Z) = preto e filhos(irmão(Z)) = pretos</vt:lpstr>
      <vt:lpstr>Caso 4: irmão(Z) = preto, filhoE(irmão(Z)) = vermelho e filhoD(irmão(Z)) = preto</vt:lpstr>
      <vt:lpstr>Caso 4: irmão(Z) = preto, filhoE(irmão(Z)) = vermelho e filhoD(irmão(Z)) = preto</vt:lpstr>
      <vt:lpstr>Caso 4: irmão(Z) = preto, filhoE(irmão(Z)) = vermelho e filhoD(irmão(Z)) = preto</vt:lpstr>
      <vt:lpstr>Caso 4: irmão(Z) = preto, filhoE(irmão(Z)) = vermelho e filhoD(irmão(Z)) = preto</vt:lpstr>
      <vt:lpstr>Caso 4: irmão(Z) = preto, filhoE(irmão(Z)) = vermelho e filhoD(irmão(Z)) = preto</vt:lpstr>
      <vt:lpstr>Caso 4: irmão(Z) = preto, filhoE(irmão(Z)) = vermelho e filhoD(irmão(Z)) = preto</vt:lpstr>
      <vt:lpstr>Caso 4: irmão(Z) = preto, filhoE(irmão(Z)) = vermelho e filhoD(irmão(Z)) = preto</vt:lpstr>
      <vt:lpstr>Caso 4: irmão(Z) = preto, filhoE(irmão(Z)) = vermelho e filhoD(irmão(Z)) = preto</vt:lpstr>
      <vt:lpstr>Caso 5: irmão(Z) = preto, filhoE(irmão(Z)) = preto e filhoD(irmão(Z)) = vermelho </vt:lpstr>
      <vt:lpstr>Caso 5: irmão(Z) = preto, filhoE(irmão(Z)) = preto e filhoD(irmão(Z)) = vermelho </vt:lpstr>
      <vt:lpstr>Caso 5: irmão(Z) = preto, filhoE(irmão(Z)) = preto e filhoD(irmão(Z)) = vermelho </vt:lpstr>
      <vt:lpstr>Caso 5: irmão(Z) = preto, filhoE(irmão(Z)) = preto e filhoD(irmão(Z)) = vermelho </vt:lpstr>
      <vt:lpstr>Caso 5: irmão(Z) = preto, filhoE(irmão(Z)) = preto e filhoD(irmão(Z)) = vermelho </vt:lpstr>
      <vt:lpstr>Caso 5: irmão(Z) = preto, filhoE(irmão(Z)) = preto e filhoD(irmão(Z)) = vermelho </vt:lpstr>
      <vt:lpstr>Caso 5: irmão(Z) = preto, filhoE(irmão(Z)) = preto e filhoD(irmão(Z)) = vermelho </vt:lpstr>
      <vt:lpstr>Caso 5: irmão(Z) = preto, filhoE(irmão(Z)) = preto e filhoD(irmão(Z)) = vermelho </vt:lpstr>
      <vt:lpstr>Caso 5: irmão(Z) = preto, filhoE(irmão(Z)) = preto e filhoD(irmão(Z)) = vermelho </vt:lpstr>
      <vt:lpstr>Exemplos de Inserção</vt:lpstr>
      <vt:lpstr>Números de 1 a 9</vt:lpstr>
      <vt:lpstr>1 - (Caso 0: Z = raiz)</vt:lpstr>
      <vt:lpstr>1 - (Caso 0: Z = raiz)</vt:lpstr>
      <vt:lpstr>2 - (Nada a fazer)</vt:lpstr>
      <vt:lpstr>3 - (Caso 3: Tio(Z) = preto (linha))</vt:lpstr>
      <vt:lpstr>3 - (Caso 3: Tio(Z) = preto (linha))</vt:lpstr>
      <vt:lpstr>3 - (Caso 3: Tio(Z) = preto (linha))</vt:lpstr>
      <vt:lpstr>3 - (Caso 3: Tio(Z) = preto (linha))</vt:lpstr>
      <vt:lpstr>3 - (Caso 3: Tio(Z) = preto (linha))</vt:lpstr>
      <vt:lpstr>3 - (Caso 3: Tio(Z) = preto (linha))</vt:lpstr>
      <vt:lpstr>3 - (Caso 3: Tio(Z) = preto (linha))</vt:lpstr>
      <vt:lpstr>4 - (Caso 1: Tio(Z) = vermelho)</vt:lpstr>
      <vt:lpstr>4 - (Caso 1: Tio(Z) = vermelho)</vt:lpstr>
      <vt:lpstr>5 - (Caso 3: Tio(Z) = preto (linha))</vt:lpstr>
      <vt:lpstr>5 - (Caso 3: Tio(Z) = preto (linha))</vt:lpstr>
      <vt:lpstr>5 - (Caso 3: Tio(Z) = preto (linha))</vt:lpstr>
      <vt:lpstr>5 - (Caso 3: Tio(Z) = preto (linha))</vt:lpstr>
      <vt:lpstr>5 - (Caso 3: Tio(Z) = preto (linha))</vt:lpstr>
      <vt:lpstr>5 - (Caso 3: Tio(Z) = preto (linha))</vt:lpstr>
      <vt:lpstr>6 - (Caso 1: Tio(Z) = vermelho)</vt:lpstr>
      <vt:lpstr>6 - (Caso 1: Tio(Z) = vermelho)</vt:lpstr>
      <vt:lpstr>6 - (Caso 1: Tio(Z) = vermelho)</vt:lpstr>
      <vt:lpstr>7 - (Caso 3: Tio(Z) = preto (linha))</vt:lpstr>
      <vt:lpstr>7 - (Caso 3: Tio(Z) = preto (linha))</vt:lpstr>
      <vt:lpstr>7 - (Caso 3: Tio(Z) = preto (linha))</vt:lpstr>
      <vt:lpstr>7 - (Caso 3: Tio(Z) = preto (linha))</vt:lpstr>
      <vt:lpstr>7 - (Caso 3: Tio(Z) = preto (linha))</vt:lpstr>
      <vt:lpstr>7 - (Caso 3: Tio(Z) = preto (linha))</vt:lpstr>
      <vt:lpstr>8 - (Caso 1: Tio(Z) = vermelho)</vt:lpstr>
      <vt:lpstr>8 - (Caso 1: Tio(Z) = vermelho)</vt:lpstr>
      <vt:lpstr>8 - (Caso 1: Tio(Z) = vermelho)</vt:lpstr>
      <vt:lpstr>8 - (Caso 1: Tio(Z) = vermelho)</vt:lpstr>
      <vt:lpstr>8 - (Caso 1: Tio(Z) = vermelho)</vt:lpstr>
      <vt:lpstr>8 - (Caso 1: Tio(Z) = vermelho)</vt:lpstr>
      <vt:lpstr>8 - (Caso 1: Tio(Z) = vermelho)</vt:lpstr>
      <vt:lpstr>8 - (Caso 1: Tio(Z) = vermelho)</vt:lpstr>
      <vt:lpstr>8 - (Caso 1: Tio(Z) = vermelho)</vt:lpstr>
      <vt:lpstr>8 - (Caso 1: Tio(Z) = vermelho)</vt:lpstr>
      <vt:lpstr>9 - (Caso 3: Tio(Z) = preto (linha))</vt:lpstr>
      <vt:lpstr>9 - (Caso 3: Tio(Z) = preto (linha))</vt:lpstr>
      <vt:lpstr>9 - (Caso 3: Tio(Z) = preto (linha))</vt:lpstr>
      <vt:lpstr>9 - (Caso 3: Tio(Z) = preto (linha))</vt:lpstr>
      <vt:lpstr>9 - (Caso 3: Tio(Z) = preto (linha))</vt:lpstr>
      <vt:lpstr>9 - (Caso 3: Tio(Z) = preto (linha))</vt:lpstr>
      <vt:lpstr>Comparação</vt:lpstr>
      <vt:lpstr>Exemplo 1 de Remoção</vt:lpstr>
      <vt:lpstr>2 – Caso 1: Tem dois filhos</vt:lpstr>
      <vt:lpstr>2 – Remoção Normal</vt:lpstr>
      <vt:lpstr>2 – Remoção Normal</vt:lpstr>
      <vt:lpstr>2 – Remoção Normal</vt:lpstr>
      <vt:lpstr>2 – Remoção Normal</vt:lpstr>
      <vt:lpstr>Exemplo 2 de Remoção</vt:lpstr>
      <vt:lpstr>4 – 4. CASO ESPECIAL: Só um filho preto</vt:lpstr>
      <vt:lpstr>4 – 4. CASO ESPECIAL: Só um filho preto</vt:lpstr>
      <vt:lpstr>4 – 4. CASO ESPECIAL: Só um filho preto</vt:lpstr>
      <vt:lpstr>4 - Caso 2: Z = preto, pai(Z) = preto, e irmão(Z) = preto e filhos(irmão(Z)) = pretos</vt:lpstr>
      <vt:lpstr>4 - Caso 2: Z = preto, pai(Z) = preto, e irmão(Z) = preto e filhos(irmão(Z)) = pretos</vt:lpstr>
      <vt:lpstr>4 - Caso 2: Z = preto, pai(Z) = preto, e irmão(Z) = preto e filhos(irmão(Z)) = pretos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Rubro-Negra</dc:title>
  <dc:creator>Vitor Bruno de Oliveira Barth</dc:creator>
  <cp:lastModifiedBy>Vitor Bruno de Oliveira Barth</cp:lastModifiedBy>
  <cp:revision>53</cp:revision>
  <dcterms:created xsi:type="dcterms:W3CDTF">2017-03-02T21:19:05Z</dcterms:created>
  <dcterms:modified xsi:type="dcterms:W3CDTF">2017-03-07T19:37:55Z</dcterms:modified>
</cp:coreProperties>
</file>