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7" r:id="rId1"/>
  </p:sldMasterIdLst>
  <p:notesMasterIdLst>
    <p:notesMasterId r:id="rId58"/>
  </p:notesMasterIdLst>
  <p:sldIdLst>
    <p:sldId id="256" r:id="rId2"/>
    <p:sldId id="414" r:id="rId3"/>
    <p:sldId id="436" r:id="rId4"/>
    <p:sldId id="415" r:id="rId5"/>
    <p:sldId id="417" r:id="rId6"/>
    <p:sldId id="416" r:id="rId7"/>
    <p:sldId id="418" r:id="rId8"/>
    <p:sldId id="419" r:id="rId9"/>
    <p:sldId id="420" r:id="rId10"/>
    <p:sldId id="421" r:id="rId11"/>
    <p:sldId id="422" r:id="rId12"/>
    <p:sldId id="464" r:id="rId13"/>
    <p:sldId id="465" r:id="rId14"/>
    <p:sldId id="423" r:id="rId15"/>
    <p:sldId id="424" r:id="rId16"/>
    <p:sldId id="444" r:id="rId17"/>
    <p:sldId id="445" r:id="rId18"/>
    <p:sldId id="426" r:id="rId19"/>
    <p:sldId id="427" r:id="rId20"/>
    <p:sldId id="428" r:id="rId21"/>
    <p:sldId id="429" r:id="rId22"/>
    <p:sldId id="430" r:id="rId23"/>
    <p:sldId id="437" r:id="rId24"/>
    <p:sldId id="440" r:id="rId25"/>
    <p:sldId id="467" r:id="rId26"/>
    <p:sldId id="468" r:id="rId27"/>
    <p:sldId id="447" r:id="rId28"/>
    <p:sldId id="448" r:id="rId29"/>
    <p:sldId id="449" r:id="rId30"/>
    <p:sldId id="450" r:id="rId31"/>
    <p:sldId id="452" r:id="rId32"/>
    <p:sldId id="454" r:id="rId33"/>
    <p:sldId id="455" r:id="rId34"/>
    <p:sldId id="456" r:id="rId35"/>
    <p:sldId id="457" r:id="rId36"/>
    <p:sldId id="459" r:id="rId37"/>
    <p:sldId id="460" r:id="rId38"/>
    <p:sldId id="461" r:id="rId39"/>
    <p:sldId id="462" r:id="rId40"/>
    <p:sldId id="463" r:id="rId41"/>
    <p:sldId id="474" r:id="rId42"/>
    <p:sldId id="475" r:id="rId43"/>
    <p:sldId id="476" r:id="rId44"/>
    <p:sldId id="477" r:id="rId45"/>
    <p:sldId id="484" r:id="rId46"/>
    <p:sldId id="485" r:id="rId47"/>
    <p:sldId id="478" r:id="rId48"/>
    <p:sldId id="479" r:id="rId49"/>
    <p:sldId id="480" r:id="rId50"/>
    <p:sldId id="481" r:id="rId51"/>
    <p:sldId id="482" r:id="rId52"/>
    <p:sldId id="469" r:id="rId53"/>
    <p:sldId id="470" r:id="rId54"/>
    <p:sldId id="471" r:id="rId55"/>
    <p:sldId id="472" r:id="rId56"/>
    <p:sldId id="473" r:id="rId57"/>
  </p:sldIdLst>
  <p:sldSz cx="9144000" cy="6858000" type="screen4x3"/>
  <p:notesSz cx="7315200" cy="96012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FFA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2" autoAdjust="0"/>
    <p:restoredTop sz="94658" autoAdjust="0"/>
  </p:normalViewPr>
  <p:slideViewPr>
    <p:cSldViewPr>
      <p:cViewPr varScale="1">
        <p:scale>
          <a:sx n="74" d="100"/>
          <a:sy n="74" d="100"/>
        </p:scale>
        <p:origin x="96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16.wmf"/><Relationship Id="rId1" Type="http://schemas.openxmlformats.org/officeDocument/2006/relationships/image" Target="../media/image37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0060"/>
          </a:xfrm>
          <a:prstGeom prst="rect">
            <a:avLst/>
          </a:prstGeom>
        </p:spPr>
        <p:txBody>
          <a:bodyPr vert="horz" lIns="99034" tIns="49517" rIns="99034" bIns="49517" rtlCol="0"/>
          <a:lstStyle>
            <a:lvl1pPr algn="l" latinLnBrk="0">
              <a:defRPr lang="pt-BR" sz="1300"/>
            </a:lvl1pPr>
            <a:extLst/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34" tIns="49517" rIns="99034" bIns="49517" rtlCol="0"/>
          <a:lstStyle>
            <a:lvl1pPr algn="r" latinLnBrk="0">
              <a:defRPr lang="pt-BR" sz="1300"/>
            </a:lvl1pPr>
            <a:extLst/>
          </a:lstStyle>
          <a:p>
            <a:fld id="{C238408C-6839-46EE-8131-EDA75C487F2E}" type="datetimeFigureOut">
              <a:rPr lang="pt-BR"/>
              <a:pPr/>
              <a:t>11/06/2017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0475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4" tIns="49517" rIns="99034" bIns="49517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3"/>
            <a:ext cx="5852160" cy="4320540"/>
          </a:xfrm>
          <a:prstGeom prst="rect">
            <a:avLst/>
          </a:prstGeom>
        </p:spPr>
        <p:txBody>
          <a:bodyPr vert="horz" lIns="99034" tIns="49517" rIns="99034" bIns="49517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9034" tIns="49517" rIns="99034" bIns="49517" rtlCol="0" anchor="b"/>
          <a:lstStyle>
            <a:lvl1pPr algn="l" latinLnBrk="0">
              <a:defRPr lang="pt-BR" sz="1300"/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34" tIns="49517" rIns="99034" bIns="49517" rtlCol="0" anchor="b"/>
          <a:lstStyle>
            <a:lvl1pPr algn="r" latinLnBrk="0">
              <a:defRPr lang="pt-BR" sz="1300"/>
            </a:lvl1pPr>
            <a:extLst/>
          </a:lstStyle>
          <a:p>
            <a:fld id="{87D77045-401A-4D5E-BFE3-54C21A8A6634}" type="slidenum">
              <a:rPr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171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>
                <a:solidFill>
                  <a:schemeClr val="tx2"/>
                </a:solidFill>
              </a:rPr>
              <a:t>30/06/2006</a:t>
            </a:r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‹nº›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500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>
                <a:solidFill>
                  <a:schemeClr val="tx2"/>
                </a:solidFill>
              </a:rPr>
              <a:t>30/06/2006</a:t>
            </a:r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‹nº›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80077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>
                <a:solidFill>
                  <a:schemeClr val="tx2"/>
                </a:solidFill>
              </a:rPr>
              <a:t>30/06/2006</a:t>
            </a:r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‹nº›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1225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>
                <a:solidFill>
                  <a:schemeClr val="tx2"/>
                </a:solidFill>
              </a:rPr>
              <a:t>30/06/2006</a:t>
            </a:r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‹nº›</a:t>
            </a:fld>
            <a:endParaRPr kumimoji="0" lang="pt-BR" sz="120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282231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>
                <a:solidFill>
                  <a:schemeClr val="tx2"/>
                </a:solidFill>
              </a:rPr>
              <a:t>30/06/2006</a:t>
            </a:r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‹nº›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582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>
                <a:solidFill>
                  <a:schemeClr val="tx2"/>
                </a:solidFill>
              </a:rPr>
              <a:t>30/06/2006</a:t>
            </a:r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‹nº›</a:t>
            </a:fld>
            <a:endParaRPr kumimoji="0" lang="pt-BR" sz="120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84694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>
                <a:solidFill>
                  <a:schemeClr val="tx2"/>
                </a:solidFill>
              </a:rPr>
              <a:t>30/06/2006</a:t>
            </a:r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‹nº›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81748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>
                <a:solidFill>
                  <a:schemeClr val="tx2"/>
                </a:solidFill>
              </a:rPr>
              <a:t>30/06/2006</a:t>
            </a:r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‹nº›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61760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>
                <a:solidFill>
                  <a:schemeClr val="tx2"/>
                </a:solidFill>
              </a:rPr>
              <a:t>30/06/2006</a:t>
            </a:r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‹nº›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8241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>
                <a:solidFill>
                  <a:schemeClr val="tx2"/>
                </a:solidFill>
              </a:rPr>
              <a:t>30/06/2006</a:t>
            </a:r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‹nº›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44836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30/06/2006</a:t>
            </a:r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‹nº›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52517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30/06/2006</a:t>
            </a:r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‹nº›</a:t>
            </a:fld>
            <a:endParaRPr kumimoji="0" lang="pt-BR"/>
          </a:p>
        </p:txBody>
      </p:sp>
      <p:cxnSp>
        <p:nvCxnSpPr>
          <p:cNvPr id="8" name="Straight Connector 8"/>
          <p:cNvCxnSpPr/>
          <p:nvPr userDrawn="1"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6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30/06/2006</a:t>
            </a:r>
            <a:endParaRPr kumimoji="0"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‹nº›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65852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>
                <a:solidFill>
                  <a:schemeClr val="tx2"/>
                </a:solidFill>
              </a:rPr>
              <a:t>30/06/2006</a:t>
            </a:r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‹nº›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408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30/06/2006</a:t>
            </a:r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‹nº›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30701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30/06/2006</a:t>
            </a:r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‹nº›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30627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30/06/2006</a:t>
            </a:r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‹nº›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25638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kumimoji="0" lang="pt-BR">
                <a:solidFill>
                  <a:schemeClr val="tx2"/>
                </a:solidFill>
              </a:rPr>
              <a:t>30/06/2006</a:t>
            </a:r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/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‹nº›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234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alterley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8.wmf"/><Relationship Id="rId3" Type="http://schemas.openxmlformats.org/officeDocument/2006/relationships/image" Target="../media/image19.png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16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9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8.bin"/><Relationship Id="rId7" Type="http://schemas.openxmlformats.org/officeDocument/2006/relationships/package" Target="../embeddings/Desenho_do_Microsoft_Visio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oleObject" Target="../embeddings/oleObject48.bin"/><Relationship Id="rId7" Type="http://schemas.openxmlformats.org/officeDocument/2006/relationships/image" Target="../media/image56.jp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3.wmf"/><Relationship Id="rId11" Type="http://schemas.openxmlformats.org/officeDocument/2006/relationships/image" Target="../media/image55.emf"/><Relationship Id="rId5" Type="http://schemas.openxmlformats.org/officeDocument/2006/relationships/oleObject" Target="../embeddings/oleObject49.bin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52.wmf"/><Relationship Id="rId9" Type="http://schemas.openxmlformats.org/officeDocument/2006/relationships/image" Target="../media/image5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61.bin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70.png"/><Relationship Id="rId4" Type="http://schemas.openxmlformats.org/officeDocument/2006/relationships/image" Target="../media/image66.wmf"/><Relationship Id="rId9" Type="http://schemas.openxmlformats.org/officeDocument/2006/relationships/image" Target="../media/image6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oleObject" Target="../embeddings/oleObject64.bin"/><Relationship Id="rId7" Type="http://schemas.openxmlformats.org/officeDocument/2006/relationships/image" Target="../media/image7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8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6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7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81.png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8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85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8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8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9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9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9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10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0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04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0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08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09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1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13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14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1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17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9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21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2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126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127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2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jpg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2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3371848" cy="831304"/>
          </a:xfrm>
        </p:spPr>
        <p:txBody>
          <a:bodyPr>
            <a:normAutofit lnSpcReduction="10000"/>
          </a:bodyPr>
          <a:lstStyle/>
          <a:p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Prof. Dr. Walterley A. Moura</a:t>
            </a:r>
          </a:p>
          <a:p>
            <a:r>
              <a:rPr kumimoji="1"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contato: </a:t>
            </a:r>
            <a:r>
              <a:rPr kumimoji="1" lang="pt-BR" sz="1800" dirty="0">
                <a:latin typeface="Arial Narrow" panose="020B0606020202030204" pitchFamily="34" charset="0"/>
                <a:hlinkClick r:id="rId3"/>
              </a:rPr>
              <a:t>walterley@gmail.com</a:t>
            </a:r>
            <a:endParaRPr kumimoji="1" lang="pt-BR" sz="1800" dirty="0">
              <a:latin typeface="Arial Narrow" panose="020B0606020202030204" pitchFamily="34" charset="0"/>
            </a:endParaRPr>
          </a:p>
          <a:p>
            <a:endParaRPr lang="pt-BR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71105" y="6210233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1</a:t>
            </a:fld>
            <a:endParaRPr kumimoji="0" lang="pt-BR" dirty="0"/>
          </a:p>
        </p:txBody>
      </p:sp>
      <p:pic>
        <p:nvPicPr>
          <p:cNvPr id="8" name="Picture 2" descr="http://www.getec.cefetmt.br/%7Eluisanselmo/logo_ifetm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683049"/>
            <a:ext cx="7000924" cy="1089767"/>
          </a:xfrm>
          <a:prstGeom prst="rect">
            <a:avLst/>
          </a:prstGeom>
          <a:noFill/>
        </p:spPr>
      </p:pic>
      <p:sp>
        <p:nvSpPr>
          <p:cNvPr id="9" name="Título 5"/>
          <p:cNvSpPr txBox="1">
            <a:spLocks/>
          </p:cNvSpPr>
          <p:nvPr/>
        </p:nvSpPr>
        <p:spPr>
          <a:xfrm>
            <a:off x="755576" y="1870132"/>
            <a:ext cx="7532340" cy="714380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pt-BR" sz="4000" b="1" kern="1200" cap="all" spc="-150" baseline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600" b="0" dirty="0">
                <a:solidFill>
                  <a:schemeClr val="bg1"/>
                </a:solidFill>
                <a:latin typeface="Century Gothic" panose="020B0502020202020204" pitchFamily="34" charset="0"/>
              </a:rPr>
              <a:t>SINAIS E sistemas lineares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139952" y="3779236"/>
            <a:ext cx="3938911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rgbClr val="FFCC00"/>
              </a:buClr>
            </a:pPr>
            <a:r>
              <a:rPr lang="pt-BR" b="1" cap="all" spc="-150" dirty="0">
                <a:ln/>
                <a:solidFill>
                  <a:schemeClr val="bg1"/>
                </a:solidFill>
                <a:effectLst>
                  <a:reflection blurRad="12700" stA="50000" endPos="50000" dir="5400000" sy="-100000" rotWithShape="0"/>
                </a:effectLst>
                <a:latin typeface="Century Gothic" panose="020B0502020202020204" pitchFamily="34" charset="0"/>
                <a:ea typeface="+mj-ea"/>
                <a:cs typeface="+mj-cs"/>
              </a:rPr>
              <a:t>DEPARTAMENTO DE ELETROELETRÔNICA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7093" y="6188075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10</a:t>
            </a:fld>
            <a:endParaRPr kumimoji="0" lang="pt-BR" dirty="0"/>
          </a:p>
        </p:txBody>
      </p:sp>
      <p:sp>
        <p:nvSpPr>
          <p:cNvPr id="8" name="Retângulo 5"/>
          <p:cNvSpPr/>
          <p:nvPr/>
        </p:nvSpPr>
        <p:spPr>
          <a:xfrm>
            <a:off x="775016" y="332656"/>
            <a:ext cx="69403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Agora consideraremos um sinal qualquer que tem uma duração finita, ou seja, para algum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, temos:</a:t>
            </a:r>
          </a:p>
        </p:txBody>
      </p:sp>
      <p:graphicFrame>
        <p:nvGraphicFramePr>
          <p:cNvPr id="9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794371"/>
              </p:ext>
            </p:extLst>
          </p:nvPr>
        </p:nvGraphicFramePr>
        <p:xfrm>
          <a:off x="2195513" y="1557338"/>
          <a:ext cx="3616325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15" name="Equation" r:id="rId3" imgW="2260440" imgH="761760" progId="Equation.DSMT4">
                  <p:embed/>
                </p:oleObj>
              </mc:Choice>
              <mc:Fallback>
                <p:oleObj name="Equation" r:id="rId3" imgW="2260440" imgH="761760" progId="Equation.DSMT4">
                  <p:embed/>
                  <p:pic>
                    <p:nvPicPr>
                      <p:cNvPr id="11" name="Objeto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1557338"/>
                        <a:ext cx="3616325" cy="1217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322" y="3356992"/>
            <a:ext cx="3617694" cy="164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1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72400" y="6019800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11</a:t>
            </a:fld>
            <a:endParaRPr kumimoji="0"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785" y="2695947"/>
            <a:ext cx="6505575" cy="1381125"/>
          </a:xfrm>
          <a:prstGeom prst="rect">
            <a:avLst/>
          </a:prstGeom>
        </p:spPr>
      </p:pic>
      <p:graphicFrame>
        <p:nvGraphicFramePr>
          <p:cNvPr id="10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824666"/>
              </p:ext>
            </p:extLst>
          </p:nvPr>
        </p:nvGraphicFramePr>
        <p:xfrm>
          <a:off x="2051720" y="4424238"/>
          <a:ext cx="75247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91" name="Equation" r:id="rId4" imgW="469800" imgH="177480" progId="Equation.DSMT4">
                  <p:embed/>
                </p:oleObj>
              </mc:Choice>
              <mc:Fallback>
                <p:oleObj name="Equation" r:id="rId4" imgW="469800" imgH="177480" progId="Equation.DSMT4">
                  <p:embed/>
                  <p:pic>
                    <p:nvPicPr>
                      <p:cNvPr id="9" name="Objeto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1720" y="4424238"/>
                        <a:ext cx="752475" cy="284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tângulo 5"/>
          <p:cNvSpPr/>
          <p:nvPr/>
        </p:nvSpPr>
        <p:spPr>
          <a:xfrm>
            <a:off x="611560" y="297428"/>
            <a:ext cx="69403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A partir do sinal dado podemos construir um sinal periódico        para o qual          é um período, como ilustra a figura abaixo.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O período T é suficientemente grande para evitar a superposiçao de sinais</a:t>
            </a:r>
          </a:p>
        </p:txBody>
      </p:sp>
      <p:graphicFrame>
        <p:nvGraphicFramePr>
          <p:cNvPr id="12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244946"/>
              </p:ext>
            </p:extLst>
          </p:nvPr>
        </p:nvGraphicFramePr>
        <p:xfrm>
          <a:off x="2104288" y="722025"/>
          <a:ext cx="4873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92" name="Equation" r:id="rId6" imgW="304560" imgH="253800" progId="Equation.DSMT4">
                  <p:embed/>
                </p:oleObj>
              </mc:Choice>
              <mc:Fallback>
                <p:oleObj name="Equation" r:id="rId6" imgW="304560" imgH="253800" progId="Equation.DSMT4">
                  <p:embed/>
                  <p:pic>
                    <p:nvPicPr>
                      <p:cNvPr id="11" name="Objeto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4288" y="722025"/>
                        <a:ext cx="487363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016832"/>
              </p:ext>
            </p:extLst>
          </p:nvPr>
        </p:nvGraphicFramePr>
        <p:xfrm>
          <a:off x="4353229" y="722025"/>
          <a:ext cx="4873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93" name="Equation" r:id="rId8" imgW="304560" imgH="253800" progId="Equation.DSMT4">
                  <p:embed/>
                </p:oleObj>
              </mc:Choice>
              <mc:Fallback>
                <p:oleObj name="Equation" r:id="rId8" imgW="304560" imgH="253800" progId="Equation.DSMT4">
                  <p:embed/>
                  <p:pic>
                    <p:nvPicPr>
                      <p:cNvPr id="12" name="Objeto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53229" y="722025"/>
                        <a:ext cx="487363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tângulo 5"/>
          <p:cNvSpPr/>
          <p:nvPr/>
        </p:nvSpPr>
        <p:spPr>
          <a:xfrm>
            <a:off x="611560" y="4335487"/>
            <a:ext cx="69403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Quando             , observamos que          é equiavalente a  </a:t>
            </a:r>
          </a:p>
        </p:txBody>
      </p:sp>
      <p:graphicFrame>
        <p:nvGraphicFramePr>
          <p:cNvPr id="15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763923"/>
              </p:ext>
            </p:extLst>
          </p:nvPr>
        </p:nvGraphicFramePr>
        <p:xfrm>
          <a:off x="4840592" y="4363119"/>
          <a:ext cx="4873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94" name="Equation" r:id="rId10" imgW="304560" imgH="253800" progId="Equation.DSMT4">
                  <p:embed/>
                </p:oleObj>
              </mc:Choice>
              <mc:Fallback>
                <p:oleObj name="Equation" r:id="rId10" imgW="304560" imgH="253800" progId="Equation.DSMT4">
                  <p:embed/>
                  <p:pic>
                    <p:nvPicPr>
                      <p:cNvPr id="12" name="Objeto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40592" y="4363119"/>
                        <a:ext cx="487363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431859"/>
              </p:ext>
            </p:extLst>
          </p:nvPr>
        </p:nvGraphicFramePr>
        <p:xfrm>
          <a:off x="7452320" y="4363119"/>
          <a:ext cx="4873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95" name="Equation" r:id="rId11" imgW="304560" imgH="253800" progId="Equation.DSMT4">
                  <p:embed/>
                </p:oleObj>
              </mc:Choice>
              <mc:Fallback>
                <p:oleObj name="Equation" r:id="rId11" imgW="304560" imgH="253800" progId="Equation.DSMT4">
                  <p:embed/>
                  <p:pic>
                    <p:nvPicPr>
                      <p:cNvPr id="13" name="Objeto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52320" y="4363119"/>
                        <a:ext cx="487363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90435"/>
              </p:ext>
            </p:extLst>
          </p:nvPr>
        </p:nvGraphicFramePr>
        <p:xfrm>
          <a:off x="2746375" y="5327650"/>
          <a:ext cx="18526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96" name="Equation" r:id="rId12" imgW="1028520" imgH="304560" progId="Equation.DSMT4">
                  <p:embed/>
                </p:oleObj>
              </mc:Choice>
              <mc:Fallback>
                <p:oleObj name="Equation" r:id="rId12" imgW="1028520" imgH="304560" progId="Equation.DSMT4">
                  <p:embed/>
                  <p:pic>
                    <p:nvPicPr>
                      <p:cNvPr id="15" name="Objeto 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46375" y="5327650"/>
                        <a:ext cx="1852613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5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8287093" y="6188075"/>
            <a:ext cx="856907" cy="669925"/>
          </a:xfrm>
        </p:spPr>
        <p:txBody>
          <a:bodyPr/>
          <a:lstStyle/>
          <a:p>
            <a:pPr>
              <a:defRPr/>
            </a:pPr>
            <a:fld id="{C1D3FB1E-A6B2-43F9-885E-6E084BE6403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5316" y="40960"/>
            <a:ext cx="38639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3200" u="none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Integral </a:t>
            </a:r>
            <a:r>
              <a:rPr lang="pt-BR" sz="2800" u="none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Definida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342248"/>
              </p:ext>
            </p:extLst>
          </p:nvPr>
        </p:nvGraphicFramePr>
        <p:xfrm>
          <a:off x="1222891" y="4257040"/>
          <a:ext cx="5892800" cy="2600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0" name="Equation" r:id="rId3" imgW="3683000" imgH="1625600" progId="Equation.DSMT4">
                  <p:embed/>
                </p:oleObj>
              </mc:Choice>
              <mc:Fallback>
                <p:oleObj name="Equation" r:id="rId3" imgW="3683000" imgH="162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891" y="4257040"/>
                        <a:ext cx="5892800" cy="2600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682781"/>
              </p:ext>
            </p:extLst>
          </p:nvPr>
        </p:nvGraphicFramePr>
        <p:xfrm>
          <a:off x="5148064" y="420565"/>
          <a:ext cx="3995936" cy="2690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1" name="Visio" r:id="rId5" imgW="1249332" imgH="842061" progId="Visio.Drawing.11">
                  <p:embed/>
                </p:oleObj>
              </mc:Choice>
              <mc:Fallback>
                <p:oleObj name="Visio" r:id="rId5" imgW="1249332" imgH="84206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20565"/>
                        <a:ext cx="3995936" cy="2690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31" y="1628800"/>
            <a:ext cx="485317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2219918" y="1988839"/>
            <a:ext cx="4728346" cy="97210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61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8287093" y="6165119"/>
            <a:ext cx="856907" cy="669925"/>
          </a:xfrm>
        </p:spPr>
        <p:txBody>
          <a:bodyPr/>
          <a:lstStyle/>
          <a:p>
            <a:pPr>
              <a:defRPr/>
            </a:pPr>
            <a:fld id="{FEF1E973-E48B-4EF6-B95A-50857124195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9425" y="333375"/>
            <a:ext cx="86645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t-BR" sz="2400" b="1" u="none" dirty="0">
                <a:solidFill>
                  <a:schemeClr val="bg1"/>
                </a:solidFill>
              </a:rPr>
              <a:t>Definição de Integral Definida - Soma de </a:t>
            </a:r>
            <a:r>
              <a:rPr lang="pt-BR" sz="2400" b="1" u="none" dirty="0" err="1">
                <a:solidFill>
                  <a:schemeClr val="bg1"/>
                </a:solidFill>
              </a:rPr>
              <a:t>Riemann</a:t>
            </a:r>
            <a:r>
              <a:rPr lang="pt-BR" sz="2400" b="1" u="none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341" name="CaixaDeTexto 3"/>
          <p:cNvSpPr txBox="1">
            <a:spLocks noChangeArrowheads="1"/>
          </p:cNvSpPr>
          <p:nvPr/>
        </p:nvSpPr>
        <p:spPr bwMode="auto">
          <a:xfrm>
            <a:off x="762000" y="1676400"/>
            <a:ext cx="8077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u="sng">
                <a:solidFill>
                  <a:schemeClr val="tx1"/>
                </a:solidFill>
                <a:latin typeface="Times"/>
              </a:defRPr>
            </a:lvl1pPr>
            <a:lvl2pPr marL="742950" indent="-285750" eaLnBrk="0" hangingPunct="0">
              <a:defRPr sz="2400" b="1" u="sng">
                <a:solidFill>
                  <a:schemeClr val="tx1"/>
                </a:solidFill>
                <a:latin typeface="Times"/>
              </a:defRPr>
            </a:lvl2pPr>
            <a:lvl3pPr marL="1143000" indent="-228600" eaLnBrk="0" hangingPunct="0">
              <a:defRPr sz="2400" b="1" u="sng">
                <a:solidFill>
                  <a:schemeClr val="tx1"/>
                </a:solidFill>
                <a:latin typeface="Times"/>
              </a:defRPr>
            </a:lvl3pPr>
            <a:lvl4pPr marL="1600200" indent="-228600" eaLnBrk="0" hangingPunct="0">
              <a:defRPr sz="2400" b="1" u="sng">
                <a:solidFill>
                  <a:schemeClr val="tx1"/>
                </a:solidFill>
                <a:latin typeface="Times"/>
              </a:defRPr>
            </a:lvl4pPr>
            <a:lvl5pPr marL="2057400" indent="-228600" eaLnBrk="0" hangingPunct="0">
              <a:defRPr sz="2400" b="1" u="sng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pt-BR" b="0" u="none" dirty="0">
                <a:solidFill>
                  <a:schemeClr val="bg1">
                    <a:lumMod val="95000"/>
                    <a:lumOff val="5000"/>
                  </a:schemeClr>
                </a:solidFill>
                <a:latin typeface="Arial Narrow" pitchFamily="34" charset="0"/>
              </a:rPr>
              <a:t>Se f é uma função contínua definida em                  e dividimos este intervalo em      subintervalos de comprimentos iguais a                       . Seja             os extremos desses subintervalos e vamos escolher estes pontos amostrais                             nesses subintervalos.  Então a integral definida de     para     é dada por</a:t>
            </a:r>
            <a:endParaRPr lang="en-US" sz="3200" b="0" u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5410200" y="1752600"/>
          <a:ext cx="10017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66" name="Equation" r:id="rId3" imgW="583693" imgH="177646" progId="Equation.DSMT4">
                  <p:embed/>
                </p:oleObj>
              </mc:Choice>
              <mc:Fallback>
                <p:oleObj name="Equation" r:id="rId3" imgW="583693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752600"/>
                        <a:ext cx="10017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2286000" y="2209800"/>
          <a:ext cx="31750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67" name="Equation" r:id="rId5" imgW="126835" imgH="139518" progId="Equation.DSMT4">
                  <p:embed/>
                </p:oleObj>
              </mc:Choice>
              <mc:Fallback>
                <p:oleObj name="Equation" r:id="rId5" imgW="126835" imgH="1395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09800"/>
                        <a:ext cx="317500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9"/>
          <p:cNvGraphicFramePr>
            <a:graphicFrameLocks noChangeAspect="1"/>
          </p:cNvGraphicFramePr>
          <p:nvPr/>
        </p:nvGraphicFramePr>
        <p:xfrm>
          <a:off x="7086600" y="2079625"/>
          <a:ext cx="15890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68" name="Equation" r:id="rId7" imgW="926698" imgH="253890" progId="Equation.DSMT4">
                  <p:embed/>
                </p:oleObj>
              </mc:Choice>
              <mc:Fallback>
                <p:oleObj name="Equation" r:id="rId7" imgW="92669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079625"/>
                        <a:ext cx="15890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0"/>
          <p:cNvGraphicFramePr>
            <a:graphicFrameLocks noChangeAspect="1"/>
          </p:cNvGraphicFramePr>
          <p:nvPr/>
        </p:nvGraphicFramePr>
        <p:xfrm>
          <a:off x="1447800" y="2514600"/>
          <a:ext cx="7191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69" name="Equation" r:id="rId9" imgW="418918" imgH="203112" progId="Equation.DSMT4">
                  <p:embed/>
                </p:oleObj>
              </mc:Choice>
              <mc:Fallback>
                <p:oleObj name="Equation" r:id="rId9" imgW="41891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71913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1"/>
          <p:cNvGraphicFramePr>
            <a:graphicFrameLocks noChangeAspect="1"/>
          </p:cNvGraphicFramePr>
          <p:nvPr/>
        </p:nvGraphicFramePr>
        <p:xfrm>
          <a:off x="2819400" y="2819400"/>
          <a:ext cx="18986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70" name="Equation" r:id="rId11" imgW="850900" imgH="228600" progId="Equation.DSMT4">
                  <p:embed/>
                </p:oleObj>
              </mc:Choice>
              <mc:Fallback>
                <p:oleObj name="Equation" r:id="rId11" imgW="850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19400"/>
                        <a:ext cx="18986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666781"/>
              </p:ext>
            </p:extLst>
          </p:nvPr>
        </p:nvGraphicFramePr>
        <p:xfrm>
          <a:off x="2801634" y="4278313"/>
          <a:ext cx="35766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71" name="Equation" r:id="rId13" imgW="1752480" imgH="469800" progId="Equation.DSMT4">
                  <p:embed/>
                </p:oleObj>
              </mc:Choice>
              <mc:Fallback>
                <p:oleObj name="Equation" r:id="rId13" imgW="1752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634" y="4278313"/>
                        <a:ext cx="357663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3"/>
          <p:cNvGraphicFramePr>
            <a:graphicFrameLocks noChangeAspect="1"/>
          </p:cNvGraphicFramePr>
          <p:nvPr/>
        </p:nvGraphicFramePr>
        <p:xfrm>
          <a:off x="3048000" y="3276600"/>
          <a:ext cx="217488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72" name="Equation" r:id="rId15" imgW="126835" imgH="139518" progId="Equation.DSMT4">
                  <p:embed/>
                </p:oleObj>
              </mc:Choice>
              <mc:Fallback>
                <p:oleObj name="Equation" r:id="rId15" imgW="126835" imgH="1395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76600"/>
                        <a:ext cx="217488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4"/>
          <p:cNvGraphicFramePr>
            <a:graphicFrameLocks noChangeAspect="1"/>
          </p:cNvGraphicFramePr>
          <p:nvPr/>
        </p:nvGraphicFramePr>
        <p:xfrm>
          <a:off x="3886200" y="3200400"/>
          <a:ext cx="2174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73" name="Equation" r:id="rId17" imgW="126725" imgH="177415" progId="Equation.DSMT4">
                  <p:embed/>
                </p:oleObj>
              </mc:Choice>
              <mc:Fallback>
                <p:oleObj name="Equation" r:id="rId17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200400"/>
                        <a:ext cx="2174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4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7093" y="6188075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14</a:t>
            </a:fld>
            <a:endParaRPr kumimoji="0" lang="pt-BR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646989"/>
              </p:ext>
            </p:extLst>
          </p:nvPr>
        </p:nvGraphicFramePr>
        <p:xfrm>
          <a:off x="1519238" y="1196975"/>
          <a:ext cx="235426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4" name="Equation" r:id="rId3" imgW="1307880" imgH="1143000" progId="Equation.DSMT4">
                  <p:embed/>
                </p:oleObj>
              </mc:Choice>
              <mc:Fallback>
                <p:oleObj name="Equation" r:id="rId3" imgW="130788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9238" y="1196975"/>
                        <a:ext cx="2354262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971376"/>
              </p:ext>
            </p:extLst>
          </p:nvPr>
        </p:nvGraphicFramePr>
        <p:xfrm>
          <a:off x="2960688" y="4549775"/>
          <a:ext cx="235426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5" name="Equation" r:id="rId5" imgW="1307880" imgH="457200" progId="Equation.DSMT4">
                  <p:embed/>
                </p:oleObj>
              </mc:Choice>
              <mc:Fallback>
                <p:oleObj name="Equation" r:id="rId5" imgW="1307880" imgH="457200" progId="Equation.DSMT4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0688" y="4549775"/>
                        <a:ext cx="2354262" cy="82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tângulo 5"/>
          <p:cNvSpPr/>
          <p:nvPr/>
        </p:nvSpPr>
        <p:spPr>
          <a:xfrm>
            <a:off x="800046" y="5415607"/>
            <a:ext cx="31683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Definindo a envoltória:</a:t>
            </a:r>
          </a:p>
        </p:txBody>
      </p:sp>
      <p:graphicFrame>
        <p:nvGraphicFramePr>
          <p:cNvPr id="13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861634"/>
              </p:ext>
            </p:extLst>
          </p:nvPr>
        </p:nvGraphicFramePr>
        <p:xfrm>
          <a:off x="2322488" y="5877272"/>
          <a:ext cx="3405888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6" name="Equation" r:id="rId7" imgW="1892160" imgH="457200" progId="Equation.DSMT4">
                  <p:embed/>
                </p:oleObj>
              </mc:Choice>
              <mc:Fallback>
                <p:oleObj name="Equation" r:id="rId7" imgW="1892160" imgH="457200" progId="Equation.DSMT4">
                  <p:embed/>
                  <p:pic>
                    <p:nvPicPr>
                      <p:cNvPr id="11" name="Objeto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2488" y="5877272"/>
                        <a:ext cx="3405888" cy="82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tângulo 5"/>
          <p:cNvSpPr/>
          <p:nvPr/>
        </p:nvSpPr>
        <p:spPr>
          <a:xfrm>
            <a:off x="546324" y="263954"/>
            <a:ext cx="81301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Examinaremos o efeito sobre a representação da série de Fourier de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782373"/>
              </p:ext>
            </p:extLst>
          </p:nvPr>
        </p:nvGraphicFramePr>
        <p:xfrm>
          <a:off x="1348333" y="692696"/>
          <a:ext cx="4873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7" name="Equation" r:id="rId9" imgW="304560" imgH="253800" progId="Equation.DSMT4">
                  <p:embed/>
                </p:oleObj>
              </mc:Choice>
              <mc:Fallback>
                <p:oleObj name="Equation" r:id="rId9" imgW="304560" imgH="253800" progId="Equation.DSMT4">
                  <p:embed/>
                  <p:pic>
                    <p:nvPicPr>
                      <p:cNvPr id="18" name="Objeto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48333" y="692696"/>
                        <a:ext cx="487363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81157"/>
              </p:ext>
            </p:extLst>
          </p:nvPr>
        </p:nvGraphicFramePr>
        <p:xfrm>
          <a:off x="4716016" y="1196752"/>
          <a:ext cx="3131784" cy="164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8" name="Equation" r:id="rId11" imgW="1739880" imgH="914400" progId="Equation.DSMT4">
                  <p:embed/>
                </p:oleObj>
              </mc:Choice>
              <mc:Fallback>
                <p:oleObj name="Equation" r:id="rId11" imgW="1739880" imgH="914400" progId="Equation.DSMT4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16016" y="1196752"/>
                        <a:ext cx="3131784" cy="164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854721"/>
              </p:ext>
            </p:extLst>
          </p:nvPr>
        </p:nvGraphicFramePr>
        <p:xfrm>
          <a:off x="2051720" y="3333489"/>
          <a:ext cx="4873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9" name="Equation" r:id="rId13" imgW="304560" imgH="253800" progId="Equation.DSMT4">
                  <p:embed/>
                </p:oleObj>
              </mc:Choice>
              <mc:Fallback>
                <p:oleObj name="Equation" r:id="rId13" imgW="304560" imgH="253800" progId="Equation.DSMT4">
                  <p:embed/>
                  <p:pic>
                    <p:nvPicPr>
                      <p:cNvPr id="13" name="Objeto 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51720" y="3333489"/>
                        <a:ext cx="487363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00262" y="3284984"/>
            <a:ext cx="70400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Integrar        no intervalo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/2,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/2)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que é o mesmo que integrar          no intervalo (-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, 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) e a equação de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dada acima pode ser reescrita como</a:t>
            </a:r>
          </a:p>
        </p:txBody>
      </p:sp>
      <p:graphicFrame>
        <p:nvGraphicFramePr>
          <p:cNvPr id="17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787159"/>
              </p:ext>
            </p:extLst>
          </p:nvPr>
        </p:nvGraphicFramePr>
        <p:xfrm>
          <a:off x="2009179" y="3666339"/>
          <a:ext cx="4873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10" name="Equation" r:id="rId15" imgW="304560" imgH="253800" progId="Equation.DSMT4">
                  <p:embed/>
                </p:oleObj>
              </mc:Choice>
              <mc:Fallback>
                <p:oleObj name="Equation" r:id="rId15" imgW="304560" imgH="253800" progId="Equation.DSMT4">
                  <p:embed/>
                  <p:pic>
                    <p:nvPicPr>
                      <p:cNvPr id="16" name="Objeto 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09179" y="3666339"/>
                        <a:ext cx="487363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5197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7093" y="6188075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15</a:t>
            </a:fld>
            <a:endParaRPr kumimoji="0" lang="pt-BR" dirty="0"/>
          </a:p>
        </p:txBody>
      </p:sp>
      <p:sp>
        <p:nvSpPr>
          <p:cNvPr id="7" name="Retângulo 5"/>
          <p:cNvSpPr/>
          <p:nvPr/>
        </p:nvSpPr>
        <p:spPr>
          <a:xfrm>
            <a:off x="827584" y="476672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Os coeficientes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são dados por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</a:p>
        </p:txBody>
      </p:sp>
      <p:graphicFrame>
        <p:nvGraphicFramePr>
          <p:cNvPr id="8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507100"/>
              </p:ext>
            </p:extLst>
          </p:nvPr>
        </p:nvGraphicFramePr>
        <p:xfrm>
          <a:off x="1905000" y="1138957"/>
          <a:ext cx="39560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82" name="Equation" r:id="rId3" imgW="2197080" imgH="431640" progId="Equation.DSMT4">
                  <p:embed/>
                </p:oleObj>
              </mc:Choice>
              <mc:Fallback>
                <p:oleObj name="Equation" r:id="rId3" imgW="2197080" imgH="431640" progId="Equation.DSMT4">
                  <p:embed/>
                  <p:pic>
                    <p:nvPicPr>
                      <p:cNvPr id="13" name="Objeto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1138957"/>
                        <a:ext cx="3956050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tângulo 5"/>
          <p:cNvSpPr/>
          <p:nvPr/>
        </p:nvSpPr>
        <p:spPr>
          <a:xfrm>
            <a:off x="827584" y="2175247"/>
            <a:ext cx="5393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Expressando           em termos de  </a:t>
            </a:r>
          </a:p>
        </p:txBody>
      </p:sp>
      <p:graphicFrame>
        <p:nvGraphicFramePr>
          <p:cNvPr id="10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573442"/>
              </p:ext>
            </p:extLst>
          </p:nvPr>
        </p:nvGraphicFramePr>
        <p:xfrm>
          <a:off x="2808605" y="2202879"/>
          <a:ext cx="4873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83" name="Equation" r:id="rId5" imgW="304560" imgH="253800" progId="Equation.DSMT4">
                  <p:embed/>
                </p:oleObj>
              </mc:Choice>
              <mc:Fallback>
                <p:oleObj name="Equation" r:id="rId5" imgW="304560" imgH="253800" progId="Equation.DSMT4">
                  <p:embed/>
                  <p:pic>
                    <p:nvPicPr>
                      <p:cNvPr id="18" name="Objeto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8605" y="2202879"/>
                        <a:ext cx="487363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332844"/>
              </p:ext>
            </p:extLst>
          </p:nvPr>
        </p:nvGraphicFramePr>
        <p:xfrm>
          <a:off x="5017066" y="2202879"/>
          <a:ext cx="7715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84" name="Equation" r:id="rId7" imgW="482400" imgH="253800" progId="Equation.DSMT4">
                  <p:embed/>
                </p:oleObj>
              </mc:Choice>
              <mc:Fallback>
                <p:oleObj name="Equation" r:id="rId7" imgW="482400" imgH="253800" progId="Equation.DSMT4">
                  <p:embed/>
                  <p:pic>
                    <p:nvPicPr>
                      <p:cNvPr id="10" name="Objeto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17066" y="2202879"/>
                        <a:ext cx="77152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127441"/>
              </p:ext>
            </p:extLst>
          </p:nvPr>
        </p:nvGraphicFramePr>
        <p:xfrm>
          <a:off x="1905000" y="3141663"/>
          <a:ext cx="3519487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85" name="Equation" r:id="rId9" imgW="1955520" imgH="1282680" progId="Equation.DSMT4">
                  <p:embed/>
                </p:oleObj>
              </mc:Choice>
              <mc:Fallback>
                <p:oleObj name="Equation" r:id="rId9" imgW="1955520" imgH="1282680" progId="Equation.DSMT4">
                  <p:embed/>
                  <p:pic>
                    <p:nvPicPr>
                      <p:cNvPr id="11" name="Objeto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5000" y="3141663"/>
                        <a:ext cx="3519487" cy="230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539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0211" y="6188075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16</a:t>
            </a:fld>
            <a:endParaRPr kumimoji="0" lang="pt-BR"/>
          </a:p>
        </p:txBody>
      </p:sp>
      <p:graphicFrame>
        <p:nvGraphicFramePr>
          <p:cNvPr id="5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924295"/>
              </p:ext>
            </p:extLst>
          </p:nvPr>
        </p:nvGraphicFramePr>
        <p:xfrm>
          <a:off x="1354138" y="476250"/>
          <a:ext cx="6284912" cy="416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50" name="Equation" r:id="rId3" imgW="3492360" imgH="2311200" progId="Equation.DSMT4">
                  <p:embed/>
                </p:oleObj>
              </mc:Choice>
              <mc:Fallback>
                <p:oleObj name="Equation" r:id="rId3" imgW="3492360" imgH="2311200" progId="Equation.DSMT4">
                  <p:embed/>
                  <p:pic>
                    <p:nvPicPr>
                      <p:cNvPr id="13" name="Objeto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4138" y="476250"/>
                        <a:ext cx="6284912" cy="416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ângulo 5"/>
          <p:cNvSpPr/>
          <p:nvPr/>
        </p:nvSpPr>
        <p:spPr>
          <a:xfrm>
            <a:off x="1072208" y="5085184"/>
            <a:ext cx="7228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O lado direito da equação acima pode ser entendida como a área sob a função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)e </a:t>
            </a:r>
            <a:r>
              <a:rPr lang="pt-BR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pt-BR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, como ilustra a figura abaixo: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6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71182" y="6175364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17</a:t>
            </a:fld>
            <a:endParaRPr kumimoji="0" lang="pt-BR" dirty="0"/>
          </a:p>
        </p:txBody>
      </p:sp>
      <p:sp>
        <p:nvSpPr>
          <p:cNvPr id="7" name="Retângulo 5"/>
          <p:cNvSpPr/>
          <p:nvPr/>
        </p:nvSpPr>
        <p:spPr>
          <a:xfrm>
            <a:off x="899592" y="3212976"/>
            <a:ext cx="73715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Portanto o lado direito da equação pode ser escrito conforme abaixo e obtemos o par transformado de Fourier:</a:t>
            </a:r>
          </a:p>
        </p:txBody>
      </p:sp>
      <p:graphicFrame>
        <p:nvGraphicFramePr>
          <p:cNvPr id="8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76787"/>
              </p:ext>
            </p:extLst>
          </p:nvPr>
        </p:nvGraphicFramePr>
        <p:xfrm>
          <a:off x="899592" y="4149080"/>
          <a:ext cx="5924340" cy="1180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00" name="Equation" r:id="rId3" imgW="3949560" imgH="787320" progId="Equation.DSMT4">
                  <p:embed/>
                </p:oleObj>
              </mc:Choice>
              <mc:Fallback>
                <p:oleObj name="Equation" r:id="rId3" imgW="3949560" imgH="787320" progId="Equation.DSMT4">
                  <p:embed/>
                  <p:pic>
                    <p:nvPicPr>
                      <p:cNvPr id="10" name="Objeto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4149080"/>
                        <a:ext cx="5924340" cy="1180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77032"/>
              </p:ext>
            </p:extLst>
          </p:nvPr>
        </p:nvGraphicFramePr>
        <p:xfrm>
          <a:off x="899592" y="5388028"/>
          <a:ext cx="4495500" cy="114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01" name="Equation" r:id="rId5" imgW="2997000" imgH="761760" progId="Equation.DSMT4">
                  <p:embed/>
                </p:oleObj>
              </mc:Choice>
              <mc:Fallback>
                <p:oleObj name="Equation" r:id="rId5" imgW="2997000" imgH="761760" progId="Equation.DSMT4">
                  <p:embed/>
                  <p:pic>
                    <p:nvPicPr>
                      <p:cNvPr id="12" name="Objeto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2" y="5388028"/>
                        <a:ext cx="4495500" cy="1142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348872"/>
              </p:ext>
            </p:extLst>
          </p:nvPr>
        </p:nvGraphicFramePr>
        <p:xfrm>
          <a:off x="1478965" y="0"/>
          <a:ext cx="5984973" cy="3155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02" name="Visio" r:id="rId7" imgW="2929952" imgH="1543995" progId="Visio.Drawing.15">
                  <p:embed/>
                </p:oleObj>
              </mc:Choice>
              <mc:Fallback>
                <p:oleObj name="Visio" r:id="rId7" imgW="2929952" imgH="154399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8965" y="0"/>
                        <a:ext cx="5984973" cy="3155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587916"/>
              </p:ext>
            </p:extLst>
          </p:nvPr>
        </p:nvGraphicFramePr>
        <p:xfrm>
          <a:off x="5539427" y="5616268"/>
          <a:ext cx="20367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03" name="Equation" r:id="rId9" imgW="1358640" imgH="609480" progId="Equation.DSMT4">
                  <p:embed/>
                </p:oleObj>
              </mc:Choice>
              <mc:Fallback>
                <p:oleObj name="Equation" r:id="rId9" imgW="13586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39427" y="5616268"/>
                        <a:ext cx="2036762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21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52885" y="6165119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18</a:t>
            </a:fld>
            <a:endParaRPr kumimoji="0" lang="pt-BR" dirty="0"/>
          </a:p>
        </p:txBody>
      </p:sp>
      <p:sp>
        <p:nvSpPr>
          <p:cNvPr id="2" name="Rectangle 243"/>
          <p:cNvSpPr>
            <a:spLocks noChangeArrowheads="1"/>
          </p:cNvSpPr>
          <p:nvPr/>
        </p:nvSpPr>
        <p:spPr bwMode="auto">
          <a:xfrm>
            <a:off x="467544" y="502514"/>
            <a:ext cx="45790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Exercícios: Transformada de Fourier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0" name="Retângulo 5"/>
          <p:cNvSpPr/>
          <p:nvPr/>
        </p:nvSpPr>
        <p:spPr>
          <a:xfrm>
            <a:off x="495819" y="1119144"/>
            <a:ext cx="67534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1) Obtenha a transformada de Fourier do impulso unitário:</a:t>
            </a:r>
          </a:p>
        </p:txBody>
      </p:sp>
      <p:graphicFrame>
        <p:nvGraphicFramePr>
          <p:cNvPr id="11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557920"/>
              </p:ext>
            </p:extLst>
          </p:nvPr>
        </p:nvGraphicFramePr>
        <p:xfrm>
          <a:off x="2505075" y="1865313"/>
          <a:ext cx="3248025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93" name="Equation" r:id="rId3" imgW="2031840" imgH="1777680" progId="Equation.DSMT4">
                  <p:embed/>
                </p:oleObj>
              </mc:Choice>
              <mc:Fallback>
                <p:oleObj name="Equation" r:id="rId3" imgW="2031840" imgH="1777680" progId="Equation.DSMT4">
                  <p:embed/>
                  <p:pic>
                    <p:nvPicPr>
                      <p:cNvPr id="10" name="Objeto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5075" y="1865313"/>
                        <a:ext cx="3248025" cy="284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768248"/>
              </p:ext>
            </p:extLst>
          </p:nvPr>
        </p:nvGraphicFramePr>
        <p:xfrm>
          <a:off x="1860550" y="4981575"/>
          <a:ext cx="454660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94" name="Visio" r:id="rId5" imgW="3260160" imgH="1112760" progId="Visio.Drawing.15">
                  <p:embed/>
                </p:oleObj>
              </mc:Choice>
              <mc:Fallback>
                <p:oleObj name="Visio" r:id="rId5" imgW="3260160" imgH="111276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550" y="4981575"/>
                        <a:ext cx="4546600" cy="155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815513"/>
              </p:ext>
            </p:extLst>
          </p:nvPr>
        </p:nvGraphicFramePr>
        <p:xfrm>
          <a:off x="7164288" y="1146776"/>
          <a:ext cx="4873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95" name="Equation" r:id="rId7" imgW="304560" imgH="253800" progId="Equation.DSMT4">
                  <p:embed/>
                </p:oleObj>
              </mc:Choice>
              <mc:Fallback>
                <p:oleObj name="Equation" r:id="rId7" imgW="304560" imgH="253800" progId="Equation.DSMT4">
                  <p:embed/>
                  <p:pic>
                    <p:nvPicPr>
                      <p:cNvPr id="11" name="Objeto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64288" y="1146776"/>
                        <a:ext cx="487363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750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7093" y="6183339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19</a:t>
            </a:fld>
            <a:endParaRPr kumimoji="0" lang="pt-BR" dirty="0"/>
          </a:p>
        </p:txBody>
      </p:sp>
      <p:sp>
        <p:nvSpPr>
          <p:cNvPr id="8" name="Retângulo 5"/>
          <p:cNvSpPr/>
          <p:nvPr/>
        </p:nvSpPr>
        <p:spPr>
          <a:xfrm>
            <a:off x="394489" y="476672"/>
            <a:ext cx="5761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2) Obtenha a transformada inversa de Fourier de:</a:t>
            </a:r>
          </a:p>
        </p:txBody>
      </p:sp>
      <p:graphicFrame>
        <p:nvGraphicFramePr>
          <p:cNvPr id="9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685036"/>
              </p:ext>
            </p:extLst>
          </p:nvPr>
        </p:nvGraphicFramePr>
        <p:xfrm>
          <a:off x="2141538" y="1323975"/>
          <a:ext cx="3673475" cy="265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54" name="Equation" r:id="rId3" imgW="2298600" imgH="1663560" progId="Equation.DSMT4">
                  <p:embed/>
                </p:oleObj>
              </mc:Choice>
              <mc:Fallback>
                <p:oleObj name="Equation" r:id="rId3" imgW="2298600" imgH="1663560" progId="Equation.DSMT4">
                  <p:embed/>
                  <p:pic>
                    <p:nvPicPr>
                      <p:cNvPr id="11" name="Objeto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1538" y="1323975"/>
                        <a:ext cx="3673475" cy="2659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216297"/>
              </p:ext>
            </p:extLst>
          </p:nvPr>
        </p:nvGraphicFramePr>
        <p:xfrm>
          <a:off x="6216650" y="504825"/>
          <a:ext cx="5683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55" name="Equation" r:id="rId5" imgW="355320" imgH="253800" progId="Equation.DSMT4">
                  <p:embed/>
                </p:oleObj>
              </mc:Choice>
              <mc:Fallback>
                <p:oleObj name="Equation" r:id="rId5" imgW="355320" imgH="253800" progId="Equation.DSMT4">
                  <p:embed/>
                  <p:pic>
                    <p:nvPicPr>
                      <p:cNvPr id="9" name="Objeto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16650" y="504825"/>
                        <a:ext cx="56832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40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7093" y="6153593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2</a:t>
            </a:fld>
            <a:endParaRPr kumimoji="0"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75656" y="2204864"/>
            <a:ext cx="6624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Transformada de Fourier </a:t>
            </a:r>
          </a:p>
          <a:p>
            <a:pPr algn="ctr"/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de Tempo Contínuo</a:t>
            </a:r>
          </a:p>
        </p:txBody>
      </p:sp>
    </p:spTree>
    <p:extLst>
      <p:ext uri="{BB962C8B-B14F-4D97-AF65-F5344CB8AC3E}">
        <p14:creationId xmlns:p14="http://schemas.microsoft.com/office/powerpoint/2010/main" val="4037788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7093" y="6188075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20</a:t>
            </a:fld>
            <a:endParaRPr kumimoji="0" lang="pt-BR" dirty="0"/>
          </a:p>
        </p:txBody>
      </p:sp>
      <p:sp>
        <p:nvSpPr>
          <p:cNvPr id="7" name="Retângulo 5"/>
          <p:cNvSpPr/>
          <p:nvPr/>
        </p:nvSpPr>
        <p:spPr>
          <a:xfrm>
            <a:off x="611560" y="476672"/>
            <a:ext cx="7892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3) Obtenha a transformada inversa de Fourier de:</a:t>
            </a:r>
          </a:p>
        </p:txBody>
      </p:sp>
      <p:graphicFrame>
        <p:nvGraphicFramePr>
          <p:cNvPr id="8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541361"/>
              </p:ext>
            </p:extLst>
          </p:nvPr>
        </p:nvGraphicFramePr>
        <p:xfrm>
          <a:off x="6444208" y="485254"/>
          <a:ext cx="1422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76" name="Equation" r:id="rId3" imgW="888840" imgH="279360" progId="Equation.DSMT4">
                  <p:embed/>
                </p:oleObj>
              </mc:Choice>
              <mc:Fallback>
                <p:oleObj name="Equation" r:id="rId3" imgW="888840" imgH="279360" progId="Equation.DSMT4">
                  <p:embed/>
                  <p:pic>
                    <p:nvPicPr>
                      <p:cNvPr id="10" name="Objeto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4208" y="485254"/>
                        <a:ext cx="14224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520046"/>
              </p:ext>
            </p:extLst>
          </p:nvPr>
        </p:nvGraphicFramePr>
        <p:xfrm>
          <a:off x="1998663" y="2009775"/>
          <a:ext cx="5116512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77" name="Equation" r:id="rId5" imgW="3200400" imgH="1460160" progId="Equation.DSMT4">
                  <p:embed/>
                </p:oleObj>
              </mc:Choice>
              <mc:Fallback>
                <p:oleObj name="Equation" r:id="rId5" imgW="3200400" imgH="1460160" progId="Equation.DSMT4">
                  <p:embed/>
                  <p:pic>
                    <p:nvPicPr>
                      <p:cNvPr id="9" name="Objeto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8663" y="2009775"/>
                        <a:ext cx="5116512" cy="233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2022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7093" y="6165119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21</a:t>
            </a:fld>
            <a:endParaRPr kumimoji="0" lang="pt-BR" dirty="0"/>
          </a:p>
        </p:txBody>
      </p:sp>
      <p:sp>
        <p:nvSpPr>
          <p:cNvPr id="8" name="Retângulo 5"/>
          <p:cNvSpPr/>
          <p:nvPr/>
        </p:nvSpPr>
        <p:spPr>
          <a:xfrm>
            <a:off x="611560" y="188640"/>
            <a:ext cx="5184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4) Obtenha a transformada de Fourier de:</a:t>
            </a:r>
          </a:p>
        </p:txBody>
      </p:sp>
      <p:graphicFrame>
        <p:nvGraphicFramePr>
          <p:cNvPr id="9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657067"/>
              </p:ext>
            </p:extLst>
          </p:nvPr>
        </p:nvGraphicFramePr>
        <p:xfrm>
          <a:off x="5414963" y="236984"/>
          <a:ext cx="7937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51" name="Equation" r:id="rId3" imgW="495000" imgH="228600" progId="Equation.DSMT4">
                  <p:embed/>
                </p:oleObj>
              </mc:Choice>
              <mc:Fallback>
                <p:oleObj name="Equation" r:id="rId3" imgW="495000" imgH="228600" progId="Equation.DSMT4">
                  <p:embed/>
                  <p:pic>
                    <p:nvPicPr>
                      <p:cNvPr id="8" name="Objeto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4963" y="236984"/>
                        <a:ext cx="793750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973734"/>
              </p:ext>
            </p:extLst>
          </p:nvPr>
        </p:nvGraphicFramePr>
        <p:xfrm>
          <a:off x="1876425" y="895350"/>
          <a:ext cx="38227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52" name="Equation" r:id="rId5" imgW="2730240" imgH="2286000" progId="Equation.DSMT4">
                  <p:embed/>
                </p:oleObj>
              </mc:Choice>
              <mc:Fallback>
                <p:oleObj name="Equation" r:id="rId5" imgW="2730240" imgH="2286000" progId="Equation.DSMT4">
                  <p:embed/>
                  <p:pic>
                    <p:nvPicPr>
                      <p:cNvPr id="11" name="Objeto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6425" y="895350"/>
                        <a:ext cx="3822700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22" y="4723116"/>
            <a:ext cx="2594992" cy="1946244"/>
          </a:xfrm>
          <a:prstGeom prst="rect">
            <a:avLst/>
          </a:prstGeom>
        </p:spPr>
      </p:pic>
      <p:graphicFrame>
        <p:nvGraphicFramePr>
          <p:cNvPr id="11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971255"/>
              </p:ext>
            </p:extLst>
          </p:nvPr>
        </p:nvGraphicFramePr>
        <p:xfrm>
          <a:off x="1644650" y="4338638"/>
          <a:ext cx="14652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53" name="Equation" r:id="rId8" imgW="914400" imgH="253800" progId="Equation.DSMT4">
                  <p:embed/>
                </p:oleObj>
              </mc:Choice>
              <mc:Fallback>
                <p:oleObj name="Equation" r:id="rId8" imgW="914400" imgH="253800" progId="Equation.DSMT4">
                  <p:embed/>
                  <p:pic>
                    <p:nvPicPr>
                      <p:cNvPr id="9" name="Objeto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44650" y="4338638"/>
                        <a:ext cx="1465263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422304"/>
              </p:ext>
            </p:extLst>
          </p:nvPr>
        </p:nvGraphicFramePr>
        <p:xfrm>
          <a:off x="3675063" y="4716463"/>
          <a:ext cx="2687637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54" name="Visio" r:id="rId10" imgW="1971707" imgH="1438206" progId="Visio.Drawing.15">
                  <p:embed/>
                </p:oleObj>
              </mc:Choice>
              <mc:Fallback>
                <p:oleObj name="Visio" r:id="rId10" imgW="1971707" imgH="143820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75063" y="4716463"/>
                        <a:ext cx="2687637" cy="195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6215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4552" y="6188075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22</a:t>
            </a:fld>
            <a:endParaRPr kumimoji="0" lang="pt-BR" dirty="0"/>
          </a:p>
        </p:txBody>
      </p:sp>
      <p:sp>
        <p:nvSpPr>
          <p:cNvPr id="8" name="Retângulo 5"/>
          <p:cNvSpPr/>
          <p:nvPr/>
        </p:nvSpPr>
        <p:spPr>
          <a:xfrm>
            <a:off x="611560" y="188640"/>
            <a:ext cx="5184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5) Obtenha a transformada de Fourier de:</a:t>
            </a:r>
          </a:p>
        </p:txBody>
      </p:sp>
      <p:graphicFrame>
        <p:nvGraphicFramePr>
          <p:cNvPr id="9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497315"/>
              </p:ext>
            </p:extLst>
          </p:nvPr>
        </p:nvGraphicFramePr>
        <p:xfrm>
          <a:off x="5641429" y="217488"/>
          <a:ext cx="16668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08" name="Equation" r:id="rId3" imgW="1041120" imgH="253800" progId="Equation.DSMT4">
                  <p:embed/>
                </p:oleObj>
              </mc:Choice>
              <mc:Fallback>
                <p:oleObj name="Equation" r:id="rId3" imgW="1041120" imgH="253800" progId="Equation.DSMT4">
                  <p:embed/>
                  <p:pic>
                    <p:nvPicPr>
                      <p:cNvPr id="9" name="Objeto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41429" y="217488"/>
                        <a:ext cx="1666875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593967"/>
              </p:ext>
            </p:extLst>
          </p:nvPr>
        </p:nvGraphicFramePr>
        <p:xfrm>
          <a:off x="2195736" y="836712"/>
          <a:ext cx="2571480" cy="314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09" name="Equation" r:id="rId5" imgW="1714320" imgH="2095200" progId="Equation.DSMT4">
                  <p:embed/>
                </p:oleObj>
              </mc:Choice>
              <mc:Fallback>
                <p:oleObj name="Equation" r:id="rId5" imgW="1714320" imgH="2095200" progId="Equation.DSMT4">
                  <p:embed/>
                  <p:pic>
                    <p:nvPicPr>
                      <p:cNvPr id="10" name="Objeto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5736" y="836712"/>
                        <a:ext cx="2571480" cy="314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tângulo 5"/>
          <p:cNvSpPr/>
          <p:nvPr/>
        </p:nvSpPr>
        <p:spPr>
          <a:xfrm>
            <a:off x="755576" y="4165919"/>
            <a:ext cx="7272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A transformada de Fourier tem valor complexo e para representá-la graficamente cfomo uma função de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, expressaremos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)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em termos do seu módulo e fase;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Assim sendo, temos:</a:t>
            </a:r>
          </a:p>
        </p:txBody>
      </p:sp>
    </p:spTree>
    <p:extLst>
      <p:ext uri="{BB962C8B-B14F-4D97-AF65-F5344CB8AC3E}">
        <p14:creationId xmlns:p14="http://schemas.microsoft.com/office/powerpoint/2010/main" val="100109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9731" y="6179718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23</a:t>
            </a:fld>
            <a:endParaRPr kumimoji="0" lang="pt-BR" dirty="0"/>
          </a:p>
        </p:txBody>
      </p:sp>
      <p:graphicFrame>
        <p:nvGraphicFramePr>
          <p:cNvPr id="12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787154"/>
              </p:ext>
            </p:extLst>
          </p:nvPr>
        </p:nvGraphicFramePr>
        <p:xfrm>
          <a:off x="2123728" y="404664"/>
          <a:ext cx="31242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02" name="Equation" r:id="rId3" imgW="2082600" imgH="1295280" progId="Equation.DSMT4">
                  <p:embed/>
                </p:oleObj>
              </mc:Choice>
              <mc:Fallback>
                <p:oleObj name="Equation" r:id="rId3" imgW="2082600" imgH="1295280" progId="Equation.DSMT4">
                  <p:embed/>
                  <p:pic>
                    <p:nvPicPr>
                      <p:cNvPr id="10" name="Objeto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404664"/>
                        <a:ext cx="3124200" cy="194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70070"/>
              </p:ext>
            </p:extLst>
          </p:nvPr>
        </p:nvGraphicFramePr>
        <p:xfrm>
          <a:off x="467544" y="2924944"/>
          <a:ext cx="4160837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03" name="Graph" r:id="rId5" imgW="4161600" imgH="2926080" progId="Origin50.Graph">
                  <p:embed/>
                </p:oleObj>
              </mc:Choice>
              <mc:Fallback>
                <p:oleObj name="Graph" r:id="rId5" imgW="4161600" imgH="29260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2924944"/>
                        <a:ext cx="4160837" cy="292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206704"/>
              </p:ext>
            </p:extLst>
          </p:nvPr>
        </p:nvGraphicFramePr>
        <p:xfrm>
          <a:off x="4355976" y="2924944"/>
          <a:ext cx="4160837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04" name="Graph" r:id="rId7" imgW="4161600" imgH="2926080" progId="Origin50.Graph">
                  <p:embed/>
                </p:oleObj>
              </mc:Choice>
              <mc:Fallback>
                <p:oleObj name="Graph" r:id="rId7" imgW="4161600" imgH="29260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5976" y="2924944"/>
                        <a:ext cx="4160837" cy="292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727070"/>
              </p:ext>
            </p:extLst>
          </p:nvPr>
        </p:nvGraphicFramePr>
        <p:xfrm>
          <a:off x="4211960" y="6046368"/>
          <a:ext cx="533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05" name="Equation" r:id="rId9" imgW="355320" imgH="177480" progId="Equation.DSMT4">
                  <p:embed/>
                </p:oleObj>
              </mc:Choice>
              <mc:Fallback>
                <p:oleObj name="Equation" r:id="rId9" imgW="355320" imgH="177480" progId="Equation.DSMT4">
                  <p:embed/>
                  <p:pic>
                    <p:nvPicPr>
                      <p:cNvPr id="12" name="Objeto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11960" y="6046368"/>
                        <a:ext cx="533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705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4408" y="6165304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24</a:t>
            </a:fld>
            <a:endParaRPr kumimoji="0" lang="pt-BR" dirty="0"/>
          </a:p>
        </p:txBody>
      </p:sp>
      <p:sp>
        <p:nvSpPr>
          <p:cNvPr id="12" name="Retângulo 5"/>
          <p:cNvSpPr/>
          <p:nvPr/>
        </p:nvSpPr>
        <p:spPr>
          <a:xfrm>
            <a:off x="611560" y="188640"/>
            <a:ext cx="5184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6) Obtenha a transformada de Fourier de:</a:t>
            </a:r>
          </a:p>
        </p:txBody>
      </p:sp>
      <p:graphicFrame>
        <p:nvGraphicFramePr>
          <p:cNvPr id="13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795605"/>
              </p:ext>
            </p:extLst>
          </p:nvPr>
        </p:nvGraphicFramePr>
        <p:xfrm>
          <a:off x="5652120" y="228600"/>
          <a:ext cx="12795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61" name="Equation" r:id="rId3" imgW="799920" imgH="241200" progId="Equation.DSMT4">
                  <p:embed/>
                </p:oleObj>
              </mc:Choice>
              <mc:Fallback>
                <p:oleObj name="Equation" r:id="rId3" imgW="799920" imgH="241200" progId="Equation.DSMT4">
                  <p:embed/>
                  <p:pic>
                    <p:nvPicPr>
                      <p:cNvPr id="9" name="Objeto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2120" y="228600"/>
                        <a:ext cx="1279525" cy="38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024672"/>
              </p:ext>
            </p:extLst>
          </p:nvPr>
        </p:nvGraphicFramePr>
        <p:xfrm>
          <a:off x="1835696" y="750557"/>
          <a:ext cx="5222875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62" name="Equation" r:id="rId5" imgW="3263760" imgH="1854000" progId="Equation.DSMT4">
                  <p:embed/>
                </p:oleObj>
              </mc:Choice>
              <mc:Fallback>
                <p:oleObj name="Equation" r:id="rId5" imgW="3263760" imgH="1854000" progId="Equation.DSMT4">
                  <p:embed/>
                  <p:pic>
                    <p:nvPicPr>
                      <p:cNvPr id="13" name="Objeto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5696" y="750557"/>
                        <a:ext cx="5222875" cy="294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255863"/>
              </p:ext>
            </p:extLst>
          </p:nvPr>
        </p:nvGraphicFramePr>
        <p:xfrm>
          <a:off x="1835696" y="3797210"/>
          <a:ext cx="4320480" cy="3038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63" name="Graph" r:id="rId7" imgW="4161600" imgH="2926080" progId="Origin50.Graph">
                  <p:embed/>
                </p:oleObj>
              </mc:Choice>
              <mc:Fallback>
                <p:oleObj name="Graph" r:id="rId7" imgW="4161600" imgH="29260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5696" y="3797210"/>
                        <a:ext cx="4320480" cy="3038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0834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66333" y="6178566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25</a:t>
            </a:fld>
            <a:endParaRPr kumimoji="0" lang="pt-BR" dirty="0"/>
          </a:p>
        </p:txBody>
      </p:sp>
      <p:sp>
        <p:nvSpPr>
          <p:cNvPr id="5" name="Retângulo 5"/>
          <p:cNvSpPr/>
          <p:nvPr/>
        </p:nvSpPr>
        <p:spPr>
          <a:xfrm>
            <a:off x="611560" y="192236"/>
            <a:ext cx="5184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7) Obtenha a transformada de Fourier de: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802385"/>
              </p:ext>
            </p:extLst>
          </p:nvPr>
        </p:nvGraphicFramePr>
        <p:xfrm>
          <a:off x="5513487" y="0"/>
          <a:ext cx="192881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44" name="Equation" r:id="rId3" imgW="1206360" imgH="533160" progId="Equation.DSMT4">
                  <p:embed/>
                </p:oleObj>
              </mc:Choice>
              <mc:Fallback>
                <p:oleObj name="Equation" r:id="rId3" imgW="12063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3487" y="0"/>
                        <a:ext cx="1928813" cy="84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863820"/>
              </p:ext>
            </p:extLst>
          </p:nvPr>
        </p:nvGraphicFramePr>
        <p:xfrm>
          <a:off x="1835696" y="1124744"/>
          <a:ext cx="3533775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45" name="Equation" r:id="rId5" imgW="2209680" imgH="1930320" progId="Equation.DSMT4">
                  <p:embed/>
                </p:oleObj>
              </mc:Choice>
              <mc:Fallback>
                <p:oleObj name="Equation" r:id="rId5" imgW="2209680" imgH="1930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5696" y="1124744"/>
                        <a:ext cx="3533775" cy="306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608" y="4657874"/>
            <a:ext cx="2295525" cy="1333500"/>
          </a:xfrm>
          <a:prstGeom prst="rect">
            <a:avLst/>
          </a:prstGeom>
        </p:spPr>
      </p:pic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229681"/>
              </p:ext>
            </p:extLst>
          </p:nvPr>
        </p:nvGraphicFramePr>
        <p:xfrm>
          <a:off x="3602038" y="5130800"/>
          <a:ext cx="89376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46" name="Equation" r:id="rId8" imgW="495000" imgH="215640" progId="Equation.DSMT4">
                  <p:embed/>
                </p:oleObj>
              </mc:Choice>
              <mc:Fallback>
                <p:oleObj name="Equation" r:id="rId8" imgW="495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02038" y="5130800"/>
                        <a:ext cx="893762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m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0193" y="4338787"/>
            <a:ext cx="36099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47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7093" y="6165119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26</a:t>
            </a:fld>
            <a:endParaRPr kumimoji="0" lang="pt-BR" dirty="0"/>
          </a:p>
        </p:txBody>
      </p:sp>
      <p:sp>
        <p:nvSpPr>
          <p:cNvPr id="5" name="Retângulo 5"/>
          <p:cNvSpPr/>
          <p:nvPr/>
        </p:nvSpPr>
        <p:spPr>
          <a:xfrm>
            <a:off x="467544" y="470842"/>
            <a:ext cx="5904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8) Obtenha a transformada inversa de Fourier de: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681925"/>
              </p:ext>
            </p:extLst>
          </p:nvPr>
        </p:nvGraphicFramePr>
        <p:xfrm>
          <a:off x="6330950" y="277813"/>
          <a:ext cx="22748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5" name="Equation" r:id="rId3" imgW="1422360" imgH="533160" progId="Equation.DSMT4">
                  <p:embed/>
                </p:oleObj>
              </mc:Choice>
              <mc:Fallback>
                <p:oleObj name="Equation" r:id="rId3" imgW="14223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30950" y="277813"/>
                        <a:ext cx="2274888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499113"/>
              </p:ext>
            </p:extLst>
          </p:nvPr>
        </p:nvGraphicFramePr>
        <p:xfrm>
          <a:off x="2123728" y="1161104"/>
          <a:ext cx="3409950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6" name="Equation" r:id="rId5" imgW="2133360" imgH="1879560" progId="Equation.DSMT4">
                  <p:embed/>
                </p:oleObj>
              </mc:Choice>
              <mc:Fallback>
                <p:oleObj name="Equation" r:id="rId5" imgW="2133360" imgH="187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3728" y="1161104"/>
                        <a:ext cx="3409950" cy="298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322" y="4581128"/>
            <a:ext cx="2495550" cy="14859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4479" y="4662091"/>
            <a:ext cx="3590925" cy="1323975"/>
          </a:xfrm>
          <a:prstGeom prst="rect">
            <a:avLst/>
          </a:prstGeom>
        </p:spPr>
      </p:pic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380551"/>
              </p:ext>
            </p:extLst>
          </p:nvPr>
        </p:nvGraphicFramePr>
        <p:xfrm>
          <a:off x="3750246" y="5129609"/>
          <a:ext cx="89376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7" name="Equation" r:id="rId9" imgW="495000" imgH="215640" progId="Equation.DSMT4">
                  <p:embed/>
                </p:oleObj>
              </mc:Choice>
              <mc:Fallback>
                <p:oleObj name="Equation" r:id="rId9" imgW="495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50246" y="5129609"/>
                        <a:ext cx="893762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9336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66333" y="6188075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27</a:t>
            </a:fld>
            <a:endParaRPr kumimoji="0" lang="pt-BR"/>
          </a:p>
        </p:txBody>
      </p:sp>
      <p:sp>
        <p:nvSpPr>
          <p:cNvPr id="5" name="Retângulo 5"/>
          <p:cNvSpPr/>
          <p:nvPr/>
        </p:nvSpPr>
        <p:spPr>
          <a:xfrm>
            <a:off x="683568" y="332656"/>
            <a:ext cx="5444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9) Transformada de Fourier de sinal periódico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477285"/>
              </p:ext>
            </p:extLst>
          </p:nvPr>
        </p:nvGraphicFramePr>
        <p:xfrm>
          <a:off x="1259632" y="1196752"/>
          <a:ext cx="5005387" cy="430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9" name="Equation" r:id="rId3" imgW="2781000" imgH="2387520" progId="Equation.DSMT4">
                  <p:embed/>
                </p:oleObj>
              </mc:Choice>
              <mc:Fallback>
                <p:oleObj name="Equation" r:id="rId3" imgW="2781000" imgH="2387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196752"/>
                        <a:ext cx="5005387" cy="430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4169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72309" y="6152034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28</a:t>
            </a:fld>
            <a:endParaRPr kumimoji="0" lang="pt-BR" dirty="0"/>
          </a:p>
        </p:txBody>
      </p:sp>
      <p:sp>
        <p:nvSpPr>
          <p:cNvPr id="5" name="Retângulo 5"/>
          <p:cNvSpPr/>
          <p:nvPr/>
        </p:nvSpPr>
        <p:spPr>
          <a:xfrm>
            <a:off x="611560" y="404664"/>
            <a:ext cx="4536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10) Transformada de Fourier do sinal: 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726069"/>
              </p:ext>
            </p:extLst>
          </p:nvPr>
        </p:nvGraphicFramePr>
        <p:xfrm>
          <a:off x="2124075" y="1427163"/>
          <a:ext cx="3475038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9" name="Equation" r:id="rId3" imgW="1930320" imgH="2654280" progId="Equation.DSMT4">
                  <p:embed/>
                </p:oleObj>
              </mc:Choice>
              <mc:Fallback>
                <p:oleObj name="Equation" r:id="rId3" imgW="1930320" imgH="2654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4075" y="1427163"/>
                        <a:ext cx="3475038" cy="478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845674"/>
              </p:ext>
            </p:extLst>
          </p:nvPr>
        </p:nvGraphicFramePr>
        <p:xfrm>
          <a:off x="4821684" y="406896"/>
          <a:ext cx="15541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60" name="Equation" r:id="rId5" imgW="863280" imgH="253800" progId="Equation.DSMT4">
                  <p:embed/>
                </p:oleObj>
              </mc:Choice>
              <mc:Fallback>
                <p:oleObj name="Equation" r:id="rId5" imgW="863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21684" y="406896"/>
                        <a:ext cx="1554162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4154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7093" y="6175364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29</a:t>
            </a:fld>
            <a:endParaRPr kumimoji="0" lang="pt-BR" dirty="0"/>
          </a:p>
        </p:txBody>
      </p:sp>
      <p:sp>
        <p:nvSpPr>
          <p:cNvPr id="5" name="Retângulo 5"/>
          <p:cNvSpPr/>
          <p:nvPr/>
        </p:nvSpPr>
        <p:spPr>
          <a:xfrm>
            <a:off x="611560" y="404663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11) Transformada de Fourier do trem de impulsos: 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042134"/>
              </p:ext>
            </p:extLst>
          </p:nvPr>
        </p:nvGraphicFramePr>
        <p:xfrm>
          <a:off x="1431925" y="963613"/>
          <a:ext cx="4814888" cy="556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89" name="Equation" r:id="rId3" imgW="3009600" imgH="3479760" progId="Equation.DSMT4">
                  <p:embed/>
                </p:oleObj>
              </mc:Choice>
              <mc:Fallback>
                <p:oleObj name="Equation" r:id="rId3" imgW="3009600" imgH="3479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1925" y="963613"/>
                        <a:ext cx="4814888" cy="556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442988"/>
              </p:ext>
            </p:extLst>
          </p:nvPr>
        </p:nvGraphicFramePr>
        <p:xfrm>
          <a:off x="6246440" y="246558"/>
          <a:ext cx="22860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90" name="Equation" r:id="rId5" imgW="1269720" imgH="431640" progId="Equation.DSMT4">
                  <p:embed/>
                </p:oleObj>
              </mc:Choice>
              <mc:Fallback>
                <p:oleObj name="Equation" r:id="rId5" imgW="1269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6440" y="246558"/>
                        <a:ext cx="2286000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480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7885" y="6184399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3</a:t>
            </a:fld>
            <a:endParaRPr kumimoji="0" lang="pt-BR" dirty="0"/>
          </a:p>
        </p:txBody>
      </p:sp>
      <p:sp>
        <p:nvSpPr>
          <p:cNvPr id="5" name="Retângulo 4"/>
          <p:cNvSpPr/>
          <p:nvPr/>
        </p:nvSpPr>
        <p:spPr>
          <a:xfrm>
            <a:off x="840391" y="1124744"/>
            <a:ext cx="7416824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 Narrow" panose="020B0606020202030204" pitchFamily="34" charset="0"/>
              </a:rPr>
              <a:t>Série de Fourier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Desenvolvemos a representação de </a:t>
            </a:r>
            <a:r>
              <a:rPr lang="pt-BR" sz="2400" b="1" i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sinais periódicos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como combinações lineares de exponenciais complexas;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Usamos este representação para descrever o efeito de sistemas LTI sobre os sinais;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Estenderemos  esse conceito para aplicar a sinais que não são periódicos;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Veremos que uma ampla classe de sinas também pode ser representada como uma combinacão linear de exponenciais complexas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6" name="Retângulo 5"/>
          <p:cNvSpPr/>
          <p:nvPr/>
        </p:nvSpPr>
        <p:spPr>
          <a:xfrm>
            <a:off x="611560" y="260648"/>
            <a:ext cx="2244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cap="all" dirty="0">
                <a:ln w="3175" cmpd="sng">
                  <a:noFill/>
                </a:ln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INTRODUÇÃO</a:t>
            </a:r>
            <a:endParaRPr lang="pt-BR" sz="3200" b="1" cap="all" dirty="0">
              <a:ln w="3175" cmpd="sng">
                <a:noFill/>
              </a:ln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82724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7093" y="6164039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30</a:t>
            </a:fld>
            <a:endParaRPr kumimoji="0"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388" y="1268760"/>
            <a:ext cx="5984665" cy="187220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243" y="4392928"/>
            <a:ext cx="6014955" cy="2099560"/>
          </a:xfrm>
          <a:prstGeom prst="rect">
            <a:avLst/>
          </a:prstGeom>
        </p:spPr>
      </p:pic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788269"/>
              </p:ext>
            </p:extLst>
          </p:nvPr>
        </p:nvGraphicFramePr>
        <p:xfrm>
          <a:off x="3818944" y="202853"/>
          <a:ext cx="2031552" cy="69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04" name="Equation" r:id="rId5" imgW="1269720" imgH="431640" progId="Equation.DSMT4">
                  <p:embed/>
                </p:oleObj>
              </mc:Choice>
              <mc:Fallback>
                <p:oleObj name="Equation" r:id="rId5" imgW="1269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8944" y="202853"/>
                        <a:ext cx="2031552" cy="690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675784"/>
              </p:ext>
            </p:extLst>
          </p:nvPr>
        </p:nvGraphicFramePr>
        <p:xfrm>
          <a:off x="3829039" y="3573016"/>
          <a:ext cx="2011362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05" name="Equation" r:id="rId7" imgW="1257120" imgH="431640" progId="Equation.DSMT4">
                  <p:embed/>
                </p:oleObj>
              </mc:Choice>
              <mc:Fallback>
                <p:oleObj name="Equation" r:id="rId7" imgW="1257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29039" y="3573016"/>
                        <a:ext cx="2011362" cy="690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2732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57795" y="6161413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31</a:t>
            </a:fld>
            <a:endParaRPr kumimoji="0" lang="pt-BR" dirty="0"/>
          </a:p>
        </p:txBody>
      </p:sp>
      <p:sp>
        <p:nvSpPr>
          <p:cNvPr id="5" name="Retângulo 5"/>
          <p:cNvSpPr/>
          <p:nvPr/>
        </p:nvSpPr>
        <p:spPr>
          <a:xfrm>
            <a:off x="611560" y="188640"/>
            <a:ext cx="4536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12) Modulação: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443600"/>
              </p:ext>
            </p:extLst>
          </p:nvPr>
        </p:nvGraphicFramePr>
        <p:xfrm>
          <a:off x="2719388" y="190872"/>
          <a:ext cx="2101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54" name="Equation" r:id="rId3" imgW="1168200" imgH="253800" progId="Equation.DSMT4">
                  <p:embed/>
                </p:oleObj>
              </mc:Choice>
              <mc:Fallback>
                <p:oleObj name="Equation" r:id="rId3" imgW="1168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9388" y="190872"/>
                        <a:ext cx="21018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252483"/>
              </p:ext>
            </p:extLst>
          </p:nvPr>
        </p:nvGraphicFramePr>
        <p:xfrm>
          <a:off x="971600" y="764704"/>
          <a:ext cx="6762750" cy="589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55" name="Equation" r:id="rId5" imgW="3759120" imgH="3276360" progId="Equation.DSMT4">
                  <p:embed/>
                </p:oleObj>
              </mc:Choice>
              <mc:Fallback>
                <p:oleObj name="Equation" r:id="rId5" imgW="3759120" imgH="3276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764704"/>
                        <a:ext cx="6762750" cy="589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7305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71182" y="6188075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32</a:t>
            </a:fld>
            <a:endParaRPr kumimoji="0" lang="pt-BR" dirty="0"/>
          </a:p>
        </p:txBody>
      </p:sp>
      <p:sp>
        <p:nvSpPr>
          <p:cNvPr id="5" name="Retângulo 5"/>
          <p:cNvSpPr/>
          <p:nvPr/>
        </p:nvSpPr>
        <p:spPr>
          <a:xfrm>
            <a:off x="611560" y="116632"/>
            <a:ext cx="4536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12) Dualidade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15616" y="905789"/>
            <a:ext cx="4536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Considere o par transformado: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42738"/>
              </p:ext>
            </p:extLst>
          </p:nvPr>
        </p:nvGraphicFramePr>
        <p:xfrm>
          <a:off x="1996854" y="1916832"/>
          <a:ext cx="4723920" cy="79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02" name="Equation" r:id="rId3" imgW="3149280" imgH="533160" progId="Equation.DSMT4">
                  <p:embed/>
                </p:oleObj>
              </mc:Choice>
              <mc:Fallback>
                <p:oleObj name="Equation" r:id="rId3" imgW="31492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6854" y="1916832"/>
                        <a:ext cx="4723920" cy="79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1115616" y="3356992"/>
            <a:ext cx="4536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Agora, considere o par transformado:</a:t>
            </a: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229050"/>
              </p:ext>
            </p:extLst>
          </p:nvPr>
        </p:nvGraphicFramePr>
        <p:xfrm>
          <a:off x="1996854" y="4437112"/>
          <a:ext cx="4686120" cy="79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03" name="Equation" r:id="rId5" imgW="3124080" imgH="533160" progId="Equation.DSMT4">
                  <p:embed/>
                </p:oleObj>
              </mc:Choice>
              <mc:Fallback>
                <p:oleObj name="Equation" r:id="rId5" imgW="31240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6854" y="4437112"/>
                        <a:ext cx="4686120" cy="79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9225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7093" y="6203829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33</a:t>
            </a:fld>
            <a:endParaRPr kumimoji="0" lang="pt-BR"/>
          </a:p>
        </p:txBody>
      </p:sp>
      <p:sp>
        <p:nvSpPr>
          <p:cNvPr id="6" name="Retângulo 5"/>
          <p:cNvSpPr/>
          <p:nvPr/>
        </p:nvSpPr>
        <p:spPr>
          <a:xfrm>
            <a:off x="683568" y="503178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Ao dois pares transformados de Fourier e a relação entre eles são representados abaixo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29" y="1484784"/>
            <a:ext cx="8030675" cy="43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24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57795" y="6188075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34</a:t>
            </a:fld>
            <a:endParaRPr kumimoji="0"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3568" y="503178"/>
            <a:ext cx="72728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A simetria exibida para esses dois exemplos estende-se às transformadas de Fourier em geral;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Devido a simetria entre as equações de </a:t>
            </a:r>
            <a:r>
              <a:rPr lang="pt-B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e </a:t>
            </a:r>
            <a:r>
              <a:rPr lang="pt-B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)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existe um par dual com as variáveis de tempo e frequências trocados;</a:t>
            </a:r>
            <a:endParaRPr lang="pt-BR" sz="20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4688" y="2492896"/>
            <a:ext cx="7272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EXEMPLO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: Encontrar a transformada de Fourier de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152016"/>
              </p:ext>
            </p:extLst>
          </p:nvPr>
        </p:nvGraphicFramePr>
        <p:xfrm>
          <a:off x="5796136" y="2367384"/>
          <a:ext cx="1279872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90" name="Equation" r:id="rId3" imgW="799920" imgH="393480" progId="Equation.DSMT4">
                  <p:embed/>
                </p:oleObj>
              </mc:Choice>
              <mc:Fallback>
                <p:oleObj name="Equation" r:id="rId3" imgW="799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6136" y="2367384"/>
                        <a:ext cx="1279872" cy="62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712730" y="3355454"/>
            <a:ext cx="8035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Consideremos o sinal </a:t>
            </a:r>
            <a:r>
              <a:rPr lang="pt-B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cuja transformada de Fourier seja </a:t>
            </a: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509981"/>
              </p:ext>
            </p:extLst>
          </p:nvPr>
        </p:nvGraphicFramePr>
        <p:xfrm>
          <a:off x="3537129" y="4079392"/>
          <a:ext cx="16240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91" name="Equation" r:id="rId5" imgW="1015920" imgH="393480" progId="Equation.DSMT4">
                  <p:embed/>
                </p:oleObj>
              </mc:Choice>
              <mc:Fallback>
                <p:oleObj name="Equation" r:id="rId5" imgW="1015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37129" y="4079392"/>
                        <a:ext cx="1624012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tângulo 9"/>
          <p:cNvSpPr/>
          <p:nvPr/>
        </p:nvSpPr>
        <p:spPr>
          <a:xfrm>
            <a:off x="755576" y="4960334"/>
            <a:ext cx="7272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De exercício anterior, sabemos que a transformada inversa de </a:t>
            </a:r>
            <a:r>
              <a:rPr lang="pt-B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)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é:</a:t>
            </a:r>
            <a:endParaRPr lang="pt-BR" sz="20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954604"/>
              </p:ext>
            </p:extLst>
          </p:nvPr>
        </p:nvGraphicFramePr>
        <p:xfrm>
          <a:off x="3773488" y="5713413"/>
          <a:ext cx="107473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92" name="Equation" r:id="rId7" imgW="672840" imgH="266400" progId="Equation.DSMT4">
                  <p:embed/>
                </p:oleObj>
              </mc:Choice>
              <mc:Fallback>
                <p:oleObj name="Equation" r:id="rId7" imgW="6728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73488" y="5713413"/>
                        <a:ext cx="1074737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851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56668" y="6188075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35</a:t>
            </a:fld>
            <a:endParaRPr kumimoji="0" lang="pt-BR" dirty="0"/>
          </a:p>
        </p:txBody>
      </p:sp>
      <p:sp>
        <p:nvSpPr>
          <p:cNvPr id="5" name="Retângulo 4"/>
          <p:cNvSpPr/>
          <p:nvPr/>
        </p:nvSpPr>
        <p:spPr>
          <a:xfrm>
            <a:off x="971600" y="476672"/>
            <a:ext cx="41330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Dessa forma, podemos escrever que: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090137"/>
              </p:ext>
            </p:extLst>
          </p:nvPr>
        </p:nvGraphicFramePr>
        <p:xfrm>
          <a:off x="1954213" y="981075"/>
          <a:ext cx="347503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80" name="Equation" r:id="rId3" imgW="1930320" imgH="457200" progId="Equation.DSMT4">
                  <p:embed/>
                </p:oleObj>
              </mc:Choice>
              <mc:Fallback>
                <p:oleObj name="Equation" r:id="rId3" imgW="1930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4213" y="981075"/>
                        <a:ext cx="3475037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6"/>
          <p:cNvSpPr/>
          <p:nvPr/>
        </p:nvSpPr>
        <p:spPr>
          <a:xfrm>
            <a:off x="971600" y="1916832"/>
            <a:ext cx="7272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Multiplicando a equação anterior por 2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 e substituindo </a:t>
            </a:r>
            <a:r>
              <a:rPr lang="pt-B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por </a:t>
            </a:r>
            <a:r>
              <a:rPr lang="pt-B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–t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, obtemos:</a:t>
            </a:r>
            <a:endParaRPr lang="pt-BR" sz="20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452918"/>
              </p:ext>
            </p:extLst>
          </p:nvPr>
        </p:nvGraphicFramePr>
        <p:xfrm>
          <a:off x="2097088" y="2636838"/>
          <a:ext cx="315436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81" name="Equation" r:id="rId5" imgW="1752480" imgH="457200" progId="Equation.DSMT4">
                  <p:embed/>
                </p:oleObj>
              </mc:Choice>
              <mc:Fallback>
                <p:oleObj name="Equation" r:id="rId5" imgW="1752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97088" y="2636838"/>
                        <a:ext cx="3154362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tângulo 8"/>
          <p:cNvSpPr/>
          <p:nvPr/>
        </p:nvSpPr>
        <p:spPr>
          <a:xfrm>
            <a:off x="971600" y="3645024"/>
            <a:ext cx="698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Trocando as variáveis </a:t>
            </a:r>
            <a:r>
              <a:rPr lang="pt-B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e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 na equação anterior, temos:</a:t>
            </a:r>
            <a:endParaRPr lang="pt-BR" sz="20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537897"/>
              </p:ext>
            </p:extLst>
          </p:nvPr>
        </p:nvGraphicFramePr>
        <p:xfrm>
          <a:off x="2189163" y="4365625"/>
          <a:ext cx="295116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82" name="Equation" r:id="rId7" imgW="1638000" imgH="457200" progId="Equation.DSMT4">
                  <p:embed/>
                </p:oleObj>
              </mc:Choice>
              <mc:Fallback>
                <p:oleObj name="Equation" r:id="rId7" imgW="1638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89163" y="4365625"/>
                        <a:ext cx="2951162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tângulo 10"/>
          <p:cNvSpPr/>
          <p:nvPr/>
        </p:nvSpPr>
        <p:spPr>
          <a:xfrm>
            <a:off x="1079612" y="5216856"/>
            <a:ext cx="698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Assim, encontramos a transformada de Fourier para </a:t>
            </a:r>
            <a:r>
              <a:rPr lang="pt-B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401664"/>
              </p:ext>
            </p:extLst>
          </p:nvPr>
        </p:nvGraphicFramePr>
        <p:xfrm>
          <a:off x="2493963" y="5802313"/>
          <a:ext cx="2262187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83" name="Equation" r:id="rId9" imgW="1257120" imgH="431640" progId="Equation.DSMT4">
                  <p:embed/>
                </p:oleObj>
              </mc:Choice>
              <mc:Fallback>
                <p:oleObj name="Equation" r:id="rId9" imgW="1257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93963" y="5802313"/>
                        <a:ext cx="2262187" cy="77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067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71746" y="6175364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36</a:t>
            </a:fld>
            <a:endParaRPr kumimoji="0" lang="pt-BR" dirty="0"/>
          </a:p>
        </p:txBody>
      </p:sp>
      <p:sp>
        <p:nvSpPr>
          <p:cNvPr id="5" name="Retângulo 5"/>
          <p:cNvSpPr/>
          <p:nvPr/>
        </p:nvSpPr>
        <p:spPr>
          <a:xfrm>
            <a:off x="611560" y="409948"/>
            <a:ext cx="4536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14) Transformada de Fourier do sinal: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77115"/>
              </p:ext>
            </p:extLst>
          </p:nvPr>
        </p:nvGraphicFramePr>
        <p:xfrm>
          <a:off x="5075676" y="409948"/>
          <a:ext cx="26987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98" name="Equation" r:id="rId3" imgW="1498320" imgH="253800" progId="Equation.DSMT4">
                  <p:embed/>
                </p:oleObj>
              </mc:Choice>
              <mc:Fallback>
                <p:oleObj name="Equation" r:id="rId3" imgW="1498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5676" y="409948"/>
                        <a:ext cx="2698750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998938" y="1559719"/>
            <a:ext cx="72728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A integral de Fourier </a:t>
            </a:r>
            <a:r>
              <a:rPr lang="pt-B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)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não converge se </a:t>
            </a:r>
            <a:r>
              <a:rPr lang="pt-B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pt-B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é uma constante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O sinal, em princípio, não possui transformada de Fourier;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O cálculo da transformada de Fourier pode ser calculada aplicando-se um artifício matemático. Podemos escrever </a:t>
            </a:r>
            <a:r>
              <a:rPr lang="pt-B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pt-B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como uma função aproximação, ou seja:</a:t>
            </a: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51891"/>
              </p:ext>
            </p:extLst>
          </p:nvPr>
        </p:nvGraphicFramePr>
        <p:xfrm>
          <a:off x="2965450" y="4079875"/>
          <a:ext cx="233045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99" name="Equation" r:id="rId5" imgW="1295280" imgH="1015920" progId="Equation.DSMT4">
                  <p:embed/>
                </p:oleObj>
              </mc:Choice>
              <mc:Fallback>
                <p:oleObj name="Equation" r:id="rId5" imgW="129528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5450" y="4079875"/>
                        <a:ext cx="2330450" cy="182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7280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44408" y="6165304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37</a:t>
            </a:fld>
            <a:endParaRPr kumimoji="0" lang="pt-BR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16343"/>
              </p:ext>
            </p:extLst>
          </p:nvPr>
        </p:nvGraphicFramePr>
        <p:xfrm>
          <a:off x="1403350" y="523875"/>
          <a:ext cx="6278400" cy="589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56" name="Equation" r:id="rId3" imgW="3924000" imgH="3682800" progId="Equation.DSMT4">
                  <p:embed/>
                </p:oleObj>
              </mc:Choice>
              <mc:Fallback>
                <p:oleObj name="Equation" r:id="rId3" imgW="3924000" imgH="368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523875"/>
                        <a:ext cx="6278400" cy="5892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9467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7093" y="6188075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38</a:t>
            </a:fld>
            <a:endParaRPr kumimoji="0" lang="pt-BR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285161"/>
              </p:ext>
            </p:extLst>
          </p:nvPr>
        </p:nvGraphicFramePr>
        <p:xfrm>
          <a:off x="755576" y="476672"/>
          <a:ext cx="7437438" cy="511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77" name="Equation" r:id="rId3" imgW="4647960" imgH="3200400" progId="Equation.DSMT4">
                  <p:embed/>
                </p:oleObj>
              </mc:Choice>
              <mc:Fallback>
                <p:oleObj name="Equation" r:id="rId3" imgW="4647960" imgH="320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476672"/>
                        <a:ext cx="7437438" cy="5119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2202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7093" y="6188075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39</a:t>
            </a:fld>
            <a:endParaRPr kumimoji="0" lang="pt-BR" dirty="0"/>
          </a:p>
        </p:txBody>
      </p:sp>
      <p:sp>
        <p:nvSpPr>
          <p:cNvPr id="5" name="Retângulo 5"/>
          <p:cNvSpPr/>
          <p:nvPr/>
        </p:nvSpPr>
        <p:spPr>
          <a:xfrm>
            <a:off x="611560" y="4099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15) Transformada de Fourier do degrau unitário: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081102"/>
              </p:ext>
            </p:extLst>
          </p:nvPr>
        </p:nvGraphicFramePr>
        <p:xfrm>
          <a:off x="6156176" y="412974"/>
          <a:ext cx="130333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60" name="Equation" r:id="rId3" imgW="723600" imgH="253800" progId="Equation.DSMT4">
                  <p:embed/>
                </p:oleObj>
              </mc:Choice>
              <mc:Fallback>
                <p:oleObj name="Equation" r:id="rId3" imgW="723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56176" y="412974"/>
                        <a:ext cx="1303337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454058"/>
              </p:ext>
            </p:extLst>
          </p:nvPr>
        </p:nvGraphicFramePr>
        <p:xfrm>
          <a:off x="1403350" y="1266825"/>
          <a:ext cx="5876925" cy="483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61" name="Equation" r:id="rId5" imgW="3263760" imgH="2692080" progId="Equation.DSMT4">
                  <p:embed/>
                </p:oleObj>
              </mc:Choice>
              <mc:Fallback>
                <p:oleObj name="Equation" r:id="rId5" imgW="3263760" imgH="269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350" y="1266825"/>
                        <a:ext cx="5876925" cy="483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074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7093" y="6169891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4</a:t>
            </a:fld>
            <a:endParaRPr kumimoji="0" lang="pt-BR" dirty="0"/>
          </a:p>
        </p:txBody>
      </p:sp>
      <p:sp>
        <p:nvSpPr>
          <p:cNvPr id="6" name="Retângulo 5"/>
          <p:cNvSpPr/>
          <p:nvPr/>
        </p:nvSpPr>
        <p:spPr>
          <a:xfrm>
            <a:off x="539552" y="548680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Observaremos que em </a:t>
            </a:r>
            <a:r>
              <a:rPr lang="pt-BR" sz="2400" b="1" i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sinais periódicos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as exponenciais complexas que o representam estão relacionadas harmonicamente, ou seja, por um conjunto  de exponenciais periódicas com frequências fundamentais que são múltiplas de uma única frequência positiva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</a:t>
            </a:r>
            <a:r>
              <a:rPr lang="pt-BR" sz="2400" baseline="-25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0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300976"/>
              </p:ext>
            </p:extLst>
          </p:nvPr>
        </p:nvGraphicFramePr>
        <p:xfrm>
          <a:off x="1115616" y="2348880"/>
          <a:ext cx="6914700" cy="2228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6" name="Equation" r:id="rId3" imgW="4609800" imgH="1485720" progId="Equation.DSMT4">
                  <p:embed/>
                </p:oleObj>
              </mc:Choice>
              <mc:Fallback>
                <p:oleObj name="Equation" r:id="rId3" imgW="4609800" imgH="1485720" progId="Equation.DSMT4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2348880"/>
                        <a:ext cx="6914700" cy="2228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tângulo 5"/>
          <p:cNvSpPr/>
          <p:nvPr/>
        </p:nvSpPr>
        <p:spPr>
          <a:xfrm>
            <a:off x="539552" y="4869160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Para os </a:t>
            </a:r>
            <a:r>
              <a:rPr lang="pt-BR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sinais aperiódicos </a:t>
            </a:r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as exponenciais complexas que o representam estão infinitesilmalmente próximas em freqência e a representação em termos de uma combimação linear toma a forma de uma integral, em vez de uma soma.</a:t>
            </a:r>
          </a:p>
        </p:txBody>
      </p:sp>
    </p:spTree>
    <p:extLst>
      <p:ext uri="{BB962C8B-B14F-4D97-AF65-F5344CB8AC3E}">
        <p14:creationId xmlns:p14="http://schemas.microsoft.com/office/powerpoint/2010/main" val="16342172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57795" y="6175364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40</a:t>
            </a:fld>
            <a:endParaRPr kumimoji="0" lang="pt-BR" dirty="0"/>
          </a:p>
        </p:txBody>
      </p:sp>
      <p:sp>
        <p:nvSpPr>
          <p:cNvPr id="5" name="Retângulo 5"/>
          <p:cNvSpPr/>
          <p:nvPr/>
        </p:nvSpPr>
        <p:spPr>
          <a:xfrm>
            <a:off x="611560" y="227559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16) Transformada de Fourier da integral: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802059"/>
              </p:ext>
            </p:extLst>
          </p:nvPr>
        </p:nvGraphicFramePr>
        <p:xfrm>
          <a:off x="5315421" y="44624"/>
          <a:ext cx="19208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89" name="Equation" r:id="rId3" imgW="1066680" imgH="457200" progId="Equation.DSMT4">
                  <p:embed/>
                </p:oleObj>
              </mc:Choice>
              <mc:Fallback>
                <p:oleObj name="Equation" r:id="rId3" imgW="1066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15421" y="44624"/>
                        <a:ext cx="1920875" cy="82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343009"/>
              </p:ext>
            </p:extLst>
          </p:nvPr>
        </p:nvGraphicFramePr>
        <p:xfrm>
          <a:off x="1763713" y="869950"/>
          <a:ext cx="4286250" cy="584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90" name="Equation" r:id="rId5" imgW="2857320" imgH="3898800" progId="Equation.DSMT4">
                  <p:embed/>
                </p:oleObj>
              </mc:Choice>
              <mc:Fallback>
                <p:oleObj name="Equation" r:id="rId5" imgW="2857320" imgH="389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713" y="869950"/>
                        <a:ext cx="4286250" cy="584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5032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97999" y="6178566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41</a:t>
            </a:fld>
            <a:endParaRPr kumimoji="0" lang="pt-BR" dirty="0"/>
          </a:p>
        </p:txBody>
      </p:sp>
      <p:sp>
        <p:nvSpPr>
          <p:cNvPr id="5" name="Retângulo 5"/>
          <p:cNvSpPr/>
          <p:nvPr/>
        </p:nvSpPr>
        <p:spPr>
          <a:xfrm>
            <a:off x="971600" y="332656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cap="all" dirty="0">
                <a:ln w="3175" cmpd="sng">
                  <a:noFill/>
                </a:ln>
                <a:solidFill>
                  <a:schemeClr val="accent2"/>
                </a:solidFill>
                <a:latin typeface="Arial Narrow" panose="020B0606020202030204" pitchFamily="34" charset="0"/>
                <a:ea typeface="+mj-ea"/>
                <a:cs typeface="+mj-cs"/>
              </a:rPr>
              <a:t>Propriedades transformada de </a:t>
            </a:r>
            <a:r>
              <a:rPr lang="pt-BR" sz="2000" b="1" cap="all" dirty="0" err="1">
                <a:ln w="3175" cmpd="sng">
                  <a:noFill/>
                </a:ln>
                <a:solidFill>
                  <a:schemeClr val="accent2"/>
                </a:solidFill>
                <a:latin typeface="Arial Narrow" panose="020B0606020202030204" pitchFamily="34" charset="0"/>
                <a:ea typeface="+mj-ea"/>
                <a:cs typeface="+mj-cs"/>
              </a:rPr>
              <a:t>fourier</a:t>
            </a:r>
            <a:r>
              <a:rPr lang="pt-BR" sz="2000" b="1" cap="all" dirty="0">
                <a:ln w="3175" cmpd="sng">
                  <a:noFill/>
                </a:ln>
                <a:solidFill>
                  <a:schemeClr val="accent2"/>
                </a:solidFill>
                <a:latin typeface="Arial Narrow" panose="020B0606020202030204" pitchFamily="34" charset="0"/>
                <a:ea typeface="+mj-ea"/>
                <a:cs typeface="+mj-cs"/>
              </a:rPr>
              <a:t> de tempo contínuo</a:t>
            </a:r>
          </a:p>
        </p:txBody>
      </p:sp>
      <p:sp>
        <p:nvSpPr>
          <p:cNvPr id="6" name="Retângulo 5"/>
          <p:cNvSpPr/>
          <p:nvPr/>
        </p:nvSpPr>
        <p:spPr>
          <a:xfrm>
            <a:off x="993685" y="1052736"/>
            <a:ext cx="198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1) Linearidade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657530"/>
              </p:ext>
            </p:extLst>
          </p:nvPr>
        </p:nvGraphicFramePr>
        <p:xfrm>
          <a:off x="1957009" y="2060848"/>
          <a:ext cx="4306888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7" name="Equation" r:id="rId3" imgW="2692080" imgH="1041120" progId="Equation.DSMT4">
                  <p:embed/>
                </p:oleObj>
              </mc:Choice>
              <mc:Fallback>
                <p:oleObj name="Equation" r:id="rId3" imgW="269208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7009" y="2060848"/>
                        <a:ext cx="4306888" cy="166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8074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97999" y="6183339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42</a:t>
            </a:fld>
            <a:endParaRPr kumimoji="0" lang="pt-BR" dirty="0"/>
          </a:p>
        </p:txBody>
      </p:sp>
      <p:sp>
        <p:nvSpPr>
          <p:cNvPr id="5" name="Retângulo 4"/>
          <p:cNvSpPr/>
          <p:nvPr/>
        </p:nvSpPr>
        <p:spPr>
          <a:xfrm>
            <a:off x="827584" y="332656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2) Deslocamento no tempo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4224953" y="360288"/>
          <a:ext cx="15636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80" name="Equation" r:id="rId3" imgW="977760" imgH="253800" progId="Equation.DSMT4">
                  <p:embed/>
                </p:oleObj>
              </mc:Choice>
              <mc:Fallback>
                <p:oleObj name="Equation" r:id="rId3" imgW="977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4953" y="360288"/>
                        <a:ext cx="1563688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596938"/>
              </p:ext>
            </p:extLst>
          </p:nvPr>
        </p:nvGraphicFramePr>
        <p:xfrm>
          <a:off x="1767503" y="1124744"/>
          <a:ext cx="4914900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81" name="Equation" r:id="rId5" imgW="3073320" imgH="2590560" progId="Equation.DSMT4">
                  <p:embed/>
                </p:oleObj>
              </mc:Choice>
              <mc:Fallback>
                <p:oleObj name="Equation" r:id="rId5" imgW="3073320" imgH="259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7503" y="1124744"/>
                        <a:ext cx="4914900" cy="414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9573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7093" y="6188075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43</a:t>
            </a:fld>
            <a:endParaRPr kumimoji="0" lang="pt-BR" dirty="0"/>
          </a:p>
        </p:txBody>
      </p:sp>
      <p:sp>
        <p:nvSpPr>
          <p:cNvPr id="5" name="Retângulo 4"/>
          <p:cNvSpPr/>
          <p:nvPr/>
        </p:nvSpPr>
        <p:spPr>
          <a:xfrm>
            <a:off x="827584" y="332656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3) Deslocamento na frequência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4676105" y="341313"/>
          <a:ext cx="24161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04" name="Equation" r:id="rId3" imgW="1511280" imgH="279360" progId="Equation.DSMT4">
                  <p:embed/>
                </p:oleObj>
              </mc:Choice>
              <mc:Fallback>
                <p:oleObj name="Equation" r:id="rId3" imgW="1511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6105" y="341313"/>
                        <a:ext cx="2416175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1403648" y="1340768"/>
          <a:ext cx="5605462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05" name="Equation" r:id="rId5" imgW="3504960" imgH="2590560" progId="Equation.DSMT4">
                  <p:embed/>
                </p:oleObj>
              </mc:Choice>
              <mc:Fallback>
                <p:oleObj name="Equation" r:id="rId5" imgW="3504960" imgH="259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648" y="1340768"/>
                        <a:ext cx="5605462" cy="414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7251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7093" y="6188075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44</a:t>
            </a:fld>
            <a:endParaRPr kumimoji="0" lang="pt-BR" dirty="0"/>
          </a:p>
        </p:txBody>
      </p:sp>
      <p:sp>
        <p:nvSpPr>
          <p:cNvPr id="6" name="Retângulo 5"/>
          <p:cNvSpPr/>
          <p:nvPr/>
        </p:nvSpPr>
        <p:spPr>
          <a:xfrm>
            <a:off x="827584" y="332656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4.1) Diferenciação no tempo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3786"/>
              </p:ext>
            </p:extLst>
          </p:nvPr>
        </p:nvGraphicFramePr>
        <p:xfrm>
          <a:off x="2771800" y="980728"/>
          <a:ext cx="3103562" cy="537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9" name="Equation" r:id="rId3" imgW="2070000" imgH="3581280" progId="Equation.DSMT4">
                  <p:embed/>
                </p:oleObj>
              </mc:Choice>
              <mc:Fallback>
                <p:oleObj name="Equation" r:id="rId3" imgW="2070000" imgH="3581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800" y="980728"/>
                        <a:ext cx="3103562" cy="537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7320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7093" y="6188075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45</a:t>
            </a:fld>
            <a:endParaRPr kumimoji="0" lang="pt-BR" dirty="0"/>
          </a:p>
        </p:txBody>
      </p:sp>
      <p:sp>
        <p:nvSpPr>
          <p:cNvPr id="5" name="Retângulo 4"/>
          <p:cNvSpPr/>
          <p:nvPr/>
        </p:nvSpPr>
        <p:spPr>
          <a:xfrm>
            <a:off x="827584" y="128131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4.2) Diferenciação na frequência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963360"/>
              </p:ext>
            </p:extLst>
          </p:nvPr>
        </p:nvGraphicFramePr>
        <p:xfrm>
          <a:off x="1619672" y="589796"/>
          <a:ext cx="4283075" cy="626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9" name="Equation" r:id="rId3" imgW="2857320" imgH="4178160" progId="Equation.DSMT4">
                  <p:embed/>
                </p:oleObj>
              </mc:Choice>
              <mc:Fallback>
                <p:oleObj name="Equation" r:id="rId3" imgW="2857320" imgH="4178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672" y="589796"/>
                        <a:ext cx="4283075" cy="626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576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00392" y="6093296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46</a:t>
            </a:fld>
            <a:endParaRPr kumimoji="0" lang="pt-BR" dirty="0"/>
          </a:p>
        </p:txBody>
      </p:sp>
      <p:sp>
        <p:nvSpPr>
          <p:cNvPr id="5" name="Retângulo 5"/>
          <p:cNvSpPr/>
          <p:nvPr/>
        </p:nvSpPr>
        <p:spPr>
          <a:xfrm>
            <a:off x="251520" y="78167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Exemplo: Obtenha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a transformada de Fourier do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sinal abaixo.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787488"/>
              </p:ext>
            </p:extLst>
          </p:nvPr>
        </p:nvGraphicFramePr>
        <p:xfrm>
          <a:off x="412962" y="836712"/>
          <a:ext cx="3481387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18" name="Equation" r:id="rId3" imgW="2323800" imgH="3301920" progId="Equation.DSMT4">
                  <p:embed/>
                </p:oleObj>
              </mc:Choice>
              <mc:Fallback>
                <p:oleObj name="Equation" r:id="rId3" imgW="2323800" imgH="3301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962" y="836712"/>
                        <a:ext cx="3481387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488264"/>
              </p:ext>
            </p:extLst>
          </p:nvPr>
        </p:nvGraphicFramePr>
        <p:xfrm>
          <a:off x="4837907" y="836712"/>
          <a:ext cx="3690938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19" name="Equation" r:id="rId5" imgW="2463480" imgH="2819160" progId="Equation.DSMT4">
                  <p:embed/>
                </p:oleObj>
              </mc:Choice>
              <mc:Fallback>
                <p:oleObj name="Equation" r:id="rId5" imgW="2463480" imgH="281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37907" y="836712"/>
                        <a:ext cx="3690938" cy="422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926957"/>
              </p:ext>
            </p:extLst>
          </p:nvPr>
        </p:nvGraphicFramePr>
        <p:xfrm>
          <a:off x="454025" y="5951538"/>
          <a:ext cx="56118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0" name="Equation" r:id="rId7" imgW="3746160" imgH="469800" progId="Equation.DSMT4">
                  <p:embed/>
                </p:oleObj>
              </mc:Choice>
              <mc:Fallback>
                <p:oleObj name="Equation" r:id="rId7" imgW="37461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4025" y="5951538"/>
                        <a:ext cx="5611813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12114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72400" y="6183339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47</a:t>
            </a:fld>
            <a:endParaRPr kumimoji="0" lang="pt-BR" dirty="0"/>
          </a:p>
        </p:txBody>
      </p:sp>
      <p:sp>
        <p:nvSpPr>
          <p:cNvPr id="5" name="Retângulo 4"/>
          <p:cNvSpPr/>
          <p:nvPr/>
        </p:nvSpPr>
        <p:spPr>
          <a:xfrm>
            <a:off x="827584" y="260648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5)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Convolução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195493"/>
              </p:ext>
            </p:extLst>
          </p:nvPr>
        </p:nvGraphicFramePr>
        <p:xfrm>
          <a:off x="1331640" y="980728"/>
          <a:ext cx="6457950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33" name="Equation" r:id="rId3" imgW="4305240" imgH="3543120" progId="Equation.DSMT4">
                  <p:embed/>
                </p:oleObj>
              </mc:Choice>
              <mc:Fallback>
                <p:oleObj name="Equation" r:id="rId3" imgW="4305240" imgH="354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980728"/>
                        <a:ext cx="6457950" cy="531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4705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7093" y="6165119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48</a:t>
            </a:fld>
            <a:endParaRPr kumimoji="0" lang="pt-BR" dirty="0"/>
          </a:p>
        </p:txBody>
      </p:sp>
      <p:sp>
        <p:nvSpPr>
          <p:cNvPr id="5" name="Retângulo 5"/>
          <p:cNvSpPr/>
          <p:nvPr/>
        </p:nvSpPr>
        <p:spPr>
          <a:xfrm>
            <a:off x="611560" y="116632"/>
            <a:ext cx="4536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6) Produto de funções: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/>
          </p:nvPr>
        </p:nvGraphicFramePr>
        <p:xfrm>
          <a:off x="3563888" y="118864"/>
          <a:ext cx="18049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76" name="Equation" r:id="rId3" imgW="1002960" imgH="253800" progId="Equation.DSMT4">
                  <p:embed/>
                </p:oleObj>
              </mc:Choice>
              <mc:Fallback>
                <p:oleObj name="Equation" r:id="rId3" imgW="1002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118864"/>
                        <a:ext cx="1804988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207309"/>
              </p:ext>
            </p:extLst>
          </p:nvPr>
        </p:nvGraphicFramePr>
        <p:xfrm>
          <a:off x="1252488" y="836712"/>
          <a:ext cx="4622800" cy="585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77" name="Equation" r:id="rId5" imgW="3301920" imgH="4178160" progId="Equation.DSMT4">
                  <p:embed/>
                </p:oleObj>
              </mc:Choice>
              <mc:Fallback>
                <p:oleObj name="Equation" r:id="rId5" imgW="3301920" imgH="4178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2488" y="836712"/>
                        <a:ext cx="4622800" cy="5853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526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7093" y="6160346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49</a:t>
            </a:fld>
            <a:endParaRPr kumimoji="0" lang="pt-BR" dirty="0"/>
          </a:p>
        </p:txBody>
      </p:sp>
      <p:sp>
        <p:nvSpPr>
          <p:cNvPr id="5" name="Retângulo 5"/>
          <p:cNvSpPr/>
          <p:nvPr/>
        </p:nvSpPr>
        <p:spPr>
          <a:xfrm>
            <a:off x="611560" y="188640"/>
            <a:ext cx="4536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7) Conjugação e simetria conjugada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/>
          </p:nvPr>
        </p:nvGraphicFramePr>
        <p:xfrm>
          <a:off x="2051720" y="764704"/>
          <a:ext cx="3556000" cy="556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1" name="Equation" r:id="rId3" imgW="2222280" imgH="3479760" progId="Equation.DSMT4">
                  <p:embed/>
                </p:oleObj>
              </mc:Choice>
              <mc:Fallback>
                <p:oleObj name="Equation" r:id="rId3" imgW="2222280" imgH="3479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720" y="764704"/>
                        <a:ext cx="3556000" cy="556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831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02879" y="6188075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5</a:t>
            </a:fld>
            <a:endParaRPr kumimoji="0" lang="pt-BR" dirty="0"/>
          </a:p>
        </p:txBody>
      </p:sp>
      <p:sp>
        <p:nvSpPr>
          <p:cNvPr id="9" name="Retângulo 5"/>
          <p:cNvSpPr/>
          <p:nvPr/>
        </p:nvSpPr>
        <p:spPr>
          <a:xfrm>
            <a:off x="611560" y="260648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cap="all" dirty="0">
                <a:ln w="3175" cmpd="sng">
                  <a:noFill/>
                </a:ln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 transformada de </a:t>
            </a:r>
            <a:r>
              <a:rPr lang="pt-BR" sz="2400" b="1" cap="all" dirty="0" err="1">
                <a:ln w="3175" cmpd="sng">
                  <a:noFill/>
                </a:ln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fourier</a:t>
            </a:r>
            <a:r>
              <a:rPr lang="pt-BR" sz="2400" b="1" cap="all" dirty="0">
                <a:ln w="3175" cmpd="sng">
                  <a:noFill/>
                </a:ln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de tempo contínuo</a:t>
            </a:r>
          </a:p>
        </p:txBody>
      </p:sp>
      <p:sp>
        <p:nvSpPr>
          <p:cNvPr id="10" name="Retângulo 5"/>
          <p:cNvSpPr/>
          <p:nvPr/>
        </p:nvSpPr>
        <p:spPr>
          <a:xfrm>
            <a:off x="595901" y="1102494"/>
            <a:ext cx="79333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Fourier intuitivamente fez a suposição que um sinal aperiódico pode ser visto como um sinal periódico  com um período infinito;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Para o entendimento da natureza da representação da transformada de Fourier, considere o sinal:</a:t>
            </a:r>
          </a:p>
        </p:txBody>
      </p:sp>
      <p:graphicFrame>
        <p:nvGraphicFramePr>
          <p:cNvPr id="11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851298"/>
              </p:ext>
            </p:extLst>
          </p:nvPr>
        </p:nvGraphicFramePr>
        <p:xfrm>
          <a:off x="987425" y="3109913"/>
          <a:ext cx="695325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36" name="Equation" r:id="rId3" imgW="4635360" imgH="1002960" progId="Equation.DSMT4">
                  <p:embed/>
                </p:oleObj>
              </mc:Choice>
              <mc:Fallback>
                <p:oleObj name="Equation" r:id="rId3" imgW="4635360" imgH="1002960" progId="Equation.DSMT4">
                  <p:embed/>
                  <p:pic>
                    <p:nvPicPr>
                      <p:cNvPr id="9" name="Objeto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7425" y="3109913"/>
                        <a:ext cx="6953250" cy="150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47" y="4869160"/>
            <a:ext cx="7442447" cy="165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390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50</a:t>
            </a:fld>
            <a:endParaRPr kumimoji="0" lang="pt-BR"/>
          </a:p>
        </p:txBody>
      </p:sp>
      <p:sp>
        <p:nvSpPr>
          <p:cNvPr id="5" name="Retângulo 5"/>
          <p:cNvSpPr/>
          <p:nvPr/>
        </p:nvSpPr>
        <p:spPr>
          <a:xfrm>
            <a:off x="611560" y="409948"/>
            <a:ext cx="4536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8) Relação de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Parseval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: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/>
          </p:nvPr>
        </p:nvGraphicFramePr>
        <p:xfrm>
          <a:off x="3779912" y="228824"/>
          <a:ext cx="352107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4" name="Equation" r:id="rId3" imgW="1955520" imgH="457200" progId="Equation.DSMT4">
                  <p:embed/>
                </p:oleObj>
              </mc:Choice>
              <mc:Fallback>
                <p:oleObj name="Equation" r:id="rId3" imgW="1955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9912" y="228824"/>
                        <a:ext cx="3521075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/>
          </p:nvPr>
        </p:nvGraphicFramePr>
        <p:xfrm>
          <a:off x="2195736" y="1255110"/>
          <a:ext cx="4304880" cy="53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5" name="Equation" r:id="rId5" imgW="2869920" imgH="3543120" progId="Equation.DSMT4">
                  <p:embed/>
                </p:oleObj>
              </mc:Choice>
              <mc:Fallback>
                <p:oleObj name="Equation" r:id="rId5" imgW="2869920" imgH="354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5736" y="1255110"/>
                        <a:ext cx="4304880" cy="5314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8260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4552" y="6188075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51</a:t>
            </a:fld>
            <a:endParaRPr kumimoji="0" lang="pt-BR" dirty="0"/>
          </a:p>
        </p:txBody>
      </p:sp>
      <p:sp>
        <p:nvSpPr>
          <p:cNvPr id="5" name="Retângulo 4"/>
          <p:cNvSpPr/>
          <p:nvPr/>
        </p:nvSpPr>
        <p:spPr>
          <a:xfrm>
            <a:off x="827584" y="260648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9) Integração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2627784" y="127942"/>
          <a:ext cx="17065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48" name="Equation" r:id="rId3" imgW="1066680" imgH="457200" progId="Equation.DSMT4">
                  <p:embed/>
                </p:oleObj>
              </mc:Choice>
              <mc:Fallback>
                <p:oleObj name="Equation" r:id="rId3" imgW="1066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784" y="127942"/>
                        <a:ext cx="1706563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941763"/>
              </p:ext>
            </p:extLst>
          </p:nvPr>
        </p:nvGraphicFramePr>
        <p:xfrm>
          <a:off x="1691680" y="1340768"/>
          <a:ext cx="4246562" cy="464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49" name="Equation" r:id="rId5" imgW="2654280" imgH="2920680" progId="Equation.DSMT4">
                  <p:embed/>
                </p:oleObj>
              </mc:Choice>
              <mc:Fallback>
                <p:oleObj name="Equation" r:id="rId5" imgW="2654280" imgH="292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1680" y="1340768"/>
                        <a:ext cx="4246562" cy="464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25822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84552" y="6188075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52</a:t>
            </a:fld>
            <a:endParaRPr kumimoji="0" lang="pt-BR" dirty="0"/>
          </a:p>
        </p:txBody>
      </p:sp>
      <p:sp>
        <p:nvSpPr>
          <p:cNvPr id="3" name="Retângulo 5"/>
          <p:cNvSpPr/>
          <p:nvPr/>
        </p:nvSpPr>
        <p:spPr>
          <a:xfrm>
            <a:off x="611560" y="260648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ln w="3175" cmpd="sng">
                  <a:noFill/>
                </a:ln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Sistemas caracterizados por equações diferenciais lineares com coeficientes constantes</a:t>
            </a:r>
          </a:p>
        </p:txBody>
      </p:sp>
      <p:sp>
        <p:nvSpPr>
          <p:cNvPr id="5" name="Retângulo 5"/>
          <p:cNvSpPr/>
          <p:nvPr/>
        </p:nvSpPr>
        <p:spPr>
          <a:xfrm>
            <a:off x="827745" y="1410743"/>
            <a:ext cx="6480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Considere a EDO linear com coeficientes constantes:</a:t>
            </a:r>
          </a:p>
        </p:txBody>
      </p:sp>
      <p:graphicFrame>
        <p:nvGraphicFramePr>
          <p:cNvPr id="7" name="Objeto 5"/>
          <p:cNvGraphicFramePr>
            <a:graphicFrameLocks noChangeAspect="1"/>
          </p:cNvGraphicFramePr>
          <p:nvPr>
            <p:extLst/>
          </p:nvPr>
        </p:nvGraphicFramePr>
        <p:xfrm>
          <a:off x="2819400" y="2379663"/>
          <a:ext cx="280511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0" name="Equation" r:id="rId3" imgW="1752480" imgH="457200" progId="Equation.DSMT4">
                  <p:embed/>
                </p:oleObj>
              </mc:Choice>
              <mc:Fallback>
                <p:oleObj name="Equation" r:id="rId3" imgW="1752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2379663"/>
                        <a:ext cx="2805113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5"/>
          <p:cNvSpPr/>
          <p:nvPr/>
        </p:nvSpPr>
        <p:spPr>
          <a:xfrm>
            <a:off x="892331" y="3612319"/>
            <a:ext cx="64805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Considere a aplicação da transformada de Fourier em ambos os membros da equação:</a:t>
            </a:r>
          </a:p>
        </p:txBody>
      </p:sp>
      <p:graphicFrame>
        <p:nvGraphicFramePr>
          <p:cNvPr id="9" name="Objeto 5"/>
          <p:cNvGraphicFramePr>
            <a:graphicFrameLocks noChangeAspect="1"/>
          </p:cNvGraphicFramePr>
          <p:nvPr>
            <p:extLst/>
          </p:nvPr>
        </p:nvGraphicFramePr>
        <p:xfrm>
          <a:off x="2232372" y="4772028"/>
          <a:ext cx="38004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1" name="Equation" r:id="rId5" imgW="2374560" imgH="507960" progId="Equation.DSMT4">
                  <p:embed/>
                </p:oleObj>
              </mc:Choice>
              <mc:Fallback>
                <p:oleObj name="Equation" r:id="rId5" imgW="23745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2372" y="4772028"/>
                        <a:ext cx="3800475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3801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7093" y="6212846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53</a:t>
            </a:fld>
            <a:endParaRPr kumimoji="0" lang="pt-BR" dirty="0"/>
          </a:p>
        </p:txBody>
      </p:sp>
      <p:graphicFrame>
        <p:nvGraphicFramePr>
          <p:cNvPr id="3" name="Objeto 5"/>
          <p:cNvGraphicFramePr>
            <a:graphicFrameLocks noChangeAspect="1"/>
          </p:cNvGraphicFramePr>
          <p:nvPr>
            <p:extLst/>
          </p:nvPr>
        </p:nvGraphicFramePr>
        <p:xfrm>
          <a:off x="2195736" y="908720"/>
          <a:ext cx="367823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1" name="Equation" r:id="rId3" imgW="2298600" imgH="685800" progId="Equation.DSMT4">
                  <p:embed/>
                </p:oleObj>
              </mc:Choice>
              <mc:Fallback>
                <p:oleObj name="Equation" r:id="rId3" imgW="22986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736" y="908720"/>
                        <a:ext cx="3678237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ângulo 5"/>
          <p:cNvSpPr/>
          <p:nvPr/>
        </p:nvSpPr>
        <p:spPr>
          <a:xfrm>
            <a:off x="1043609" y="150602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A partir da propriedade de linearidade, temos: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15617" y="2204864"/>
            <a:ext cx="518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Da propriedade de diferenciação, temos:</a:t>
            </a:r>
          </a:p>
        </p:txBody>
      </p:sp>
      <p:graphicFrame>
        <p:nvGraphicFramePr>
          <p:cNvPr id="7" name="Objeto 5"/>
          <p:cNvGraphicFramePr>
            <a:graphicFrameLocks noChangeAspect="1"/>
          </p:cNvGraphicFramePr>
          <p:nvPr>
            <p:extLst/>
          </p:nvPr>
        </p:nvGraphicFramePr>
        <p:xfrm>
          <a:off x="2063973" y="2873648"/>
          <a:ext cx="39417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2" name="Equation" r:id="rId5" imgW="2463480" imgH="431640" progId="Equation.DSMT4">
                  <p:embed/>
                </p:oleObj>
              </mc:Choice>
              <mc:Fallback>
                <p:oleObj name="Equation" r:id="rId5" imgW="2463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3973" y="2873648"/>
                        <a:ext cx="3941762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1259632" y="4028293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De forma equivalente, temos:</a:t>
            </a:r>
          </a:p>
        </p:txBody>
      </p:sp>
      <p:graphicFrame>
        <p:nvGraphicFramePr>
          <p:cNvPr id="9" name="Objeto 5"/>
          <p:cNvGraphicFramePr>
            <a:graphicFrameLocks noChangeAspect="1"/>
          </p:cNvGraphicFramePr>
          <p:nvPr>
            <p:extLst/>
          </p:nvPr>
        </p:nvGraphicFramePr>
        <p:xfrm>
          <a:off x="2063973" y="4883572"/>
          <a:ext cx="39417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3" name="Equation" r:id="rId7" imgW="2463480" imgH="431640" progId="Equation.DSMT4">
                  <p:embed/>
                </p:oleObj>
              </mc:Choice>
              <mc:Fallback>
                <p:oleObj name="Equation" r:id="rId7" imgW="2463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63973" y="4883572"/>
                        <a:ext cx="3941762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47010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7093" y="6181179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54</a:t>
            </a:fld>
            <a:endParaRPr kumimoji="0" lang="pt-BR" dirty="0"/>
          </a:p>
        </p:txBody>
      </p:sp>
      <p:sp>
        <p:nvSpPr>
          <p:cNvPr id="3" name="Retângulo 2"/>
          <p:cNvSpPr/>
          <p:nvPr/>
        </p:nvSpPr>
        <p:spPr>
          <a:xfrm>
            <a:off x="1259632" y="404664"/>
            <a:ext cx="2880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Assim, temos:</a:t>
            </a:r>
          </a:p>
        </p:txBody>
      </p:sp>
      <p:graphicFrame>
        <p:nvGraphicFramePr>
          <p:cNvPr id="5" name="Objeto 5"/>
          <p:cNvGraphicFramePr>
            <a:graphicFrameLocks noChangeAspect="1"/>
          </p:cNvGraphicFramePr>
          <p:nvPr>
            <p:extLst/>
          </p:nvPr>
        </p:nvGraphicFramePr>
        <p:xfrm>
          <a:off x="2195736" y="1196752"/>
          <a:ext cx="3565525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81" name="Equation" r:id="rId3" imgW="1981080" imgH="838080" progId="Equation.DSMT4">
                  <p:embed/>
                </p:oleObj>
              </mc:Choice>
              <mc:Fallback>
                <p:oleObj name="Equation" r:id="rId3" imgW="198108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736" y="1196752"/>
                        <a:ext cx="3565525" cy="150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ângulo 5"/>
          <p:cNvSpPr/>
          <p:nvPr/>
        </p:nvSpPr>
        <p:spPr>
          <a:xfrm>
            <a:off x="1390165" y="2804467"/>
            <a:ext cx="1885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Conclusão:</a:t>
            </a:r>
          </a:p>
        </p:txBody>
      </p:sp>
      <p:sp>
        <p:nvSpPr>
          <p:cNvPr id="7" name="Retângulo 6"/>
          <p:cNvSpPr/>
          <p:nvPr/>
        </p:nvSpPr>
        <p:spPr>
          <a:xfrm>
            <a:off x="1475656" y="3673519"/>
            <a:ext cx="69831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H(j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) é uma função racional;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Os coeficientes dos polinômios em j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 são os mesmos coeficientes que aparecem na equação diferencial;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A resposta em frequência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H(j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) para sistema LIT caracterizado pela EDO pode ser escrita diretamente por inspeção;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Dizemos que a ordem de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H(j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) é de ordem “n”.</a:t>
            </a:r>
            <a:endParaRPr lang="pt-BR" sz="20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947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7093" y="6188075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55</a:t>
            </a:fld>
            <a:endParaRPr kumimoji="0" lang="pt-BR"/>
          </a:p>
        </p:txBody>
      </p:sp>
      <p:sp>
        <p:nvSpPr>
          <p:cNvPr id="5" name="Rectangle 243"/>
          <p:cNvSpPr>
            <a:spLocks noChangeArrowheads="1"/>
          </p:cNvSpPr>
          <p:nvPr/>
        </p:nvSpPr>
        <p:spPr bwMode="auto">
          <a:xfrm>
            <a:off x="827584" y="404664"/>
            <a:ext cx="63834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Exemplo 2: Dada a equação diferencial abaixo encontre H(j</a:t>
            </a:r>
            <a:r>
              <a:rPr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</a:t>
            </a:r>
            <a:r>
              <a:rPr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)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 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771053"/>
              </p:ext>
            </p:extLst>
          </p:nvPr>
        </p:nvGraphicFramePr>
        <p:xfrm>
          <a:off x="1611313" y="1174750"/>
          <a:ext cx="5484812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05" name="Equation" r:id="rId3" imgW="3047760" imgH="2641320" progId="Equation.DSMT4">
                  <p:embed/>
                </p:oleObj>
              </mc:Choice>
              <mc:Fallback>
                <p:oleObj name="Equation" r:id="rId3" imgW="3047760" imgH="264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313" y="1174750"/>
                        <a:ext cx="5484812" cy="475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19284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57658" y="6188075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56</a:t>
            </a:fld>
            <a:endParaRPr kumimoji="0" lang="pt-BR" dirty="0"/>
          </a:p>
        </p:txBody>
      </p:sp>
      <p:sp>
        <p:nvSpPr>
          <p:cNvPr id="5" name="Rectangle 243"/>
          <p:cNvSpPr>
            <a:spLocks noChangeArrowheads="1"/>
          </p:cNvSpPr>
          <p:nvPr/>
        </p:nvSpPr>
        <p:spPr bwMode="auto">
          <a:xfrm>
            <a:off x="827584" y="449559"/>
            <a:ext cx="77048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Exemplo 3: Considere o exemplo anterior e                              , calcule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Narrow" panose="020B0606020202030204" pitchFamily="34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/>
          </p:nvPr>
        </p:nvGraphicFramePr>
        <p:xfrm>
          <a:off x="5315170" y="421014"/>
          <a:ext cx="1598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83" name="Equation" r:id="rId3" imgW="888840" imgH="253800" progId="Equation.DSMT4">
                  <p:embed/>
                </p:oleObj>
              </mc:Choice>
              <mc:Fallback>
                <p:oleObj name="Equation" r:id="rId3" imgW="888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15170" y="421014"/>
                        <a:ext cx="1598613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/>
          </p:nvPr>
        </p:nvGraphicFramePr>
        <p:xfrm>
          <a:off x="1619672" y="1300889"/>
          <a:ext cx="5184775" cy="489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84" name="Equation" r:id="rId5" imgW="2882880" imgH="2717640" progId="Equation.DSMT4">
                  <p:embed/>
                </p:oleObj>
              </mc:Choice>
              <mc:Fallback>
                <p:oleObj name="Equation" r:id="rId5" imgW="2882880" imgH="271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672" y="1300889"/>
                        <a:ext cx="5184775" cy="4891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/>
          </p:nvPr>
        </p:nvGraphicFramePr>
        <p:xfrm>
          <a:off x="7812360" y="421014"/>
          <a:ext cx="571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85" name="Equation" r:id="rId7" imgW="317160" imgH="253800" progId="Equation.DSMT4">
                  <p:embed/>
                </p:oleObj>
              </mc:Choice>
              <mc:Fallback>
                <p:oleObj name="Equation" r:id="rId7" imgW="317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12360" y="421014"/>
                        <a:ext cx="571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28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7093" y="6188075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6</a:t>
            </a:fld>
            <a:endParaRPr kumimoji="0" lang="pt-BR" dirty="0"/>
          </a:p>
        </p:txBody>
      </p:sp>
      <p:sp>
        <p:nvSpPr>
          <p:cNvPr id="12" name="Retângulo 5"/>
          <p:cNvSpPr/>
          <p:nvPr/>
        </p:nvSpPr>
        <p:spPr>
          <a:xfrm>
            <a:off x="782237" y="258202"/>
            <a:ext cx="6940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Os coeficiente da série de Fourier do sinal são dados por:</a:t>
            </a:r>
          </a:p>
        </p:txBody>
      </p:sp>
      <p:graphicFrame>
        <p:nvGraphicFramePr>
          <p:cNvPr id="14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333590"/>
              </p:ext>
            </p:extLst>
          </p:nvPr>
        </p:nvGraphicFramePr>
        <p:xfrm>
          <a:off x="3229859" y="838726"/>
          <a:ext cx="2376487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19" name="Equation" r:id="rId3" imgW="1320480" imgH="863280" progId="Equation.DSMT4">
                  <p:embed/>
                </p:oleObj>
              </mc:Choice>
              <mc:Fallback>
                <p:oleObj name="Equation" r:id="rId3" imgW="1320480" imgH="863280" progId="Equation.DSMT4">
                  <p:embed/>
                  <p:pic>
                    <p:nvPicPr>
                      <p:cNvPr id="11" name="Objeto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9859" y="838726"/>
                        <a:ext cx="2376487" cy="1554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tângulo 5"/>
          <p:cNvSpPr/>
          <p:nvPr/>
        </p:nvSpPr>
        <p:spPr>
          <a:xfrm>
            <a:off x="782237" y="2470897"/>
            <a:ext cx="7933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A figura abaixo mostra o gráfico dos coeficientes </a:t>
            </a:r>
            <a:r>
              <a:rPr lang="pt-BR" sz="20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sz="20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espectro de </a:t>
            </a:r>
            <a:r>
              <a:rPr lang="pt-BR" sz="20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pt-B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Fourier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212976"/>
            <a:ext cx="4444733" cy="33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2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316219" y="6196786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7</a:t>
            </a:fld>
            <a:endParaRPr kumimoji="0" lang="pt-BR" dirty="0"/>
          </a:p>
        </p:txBody>
      </p:sp>
      <p:sp>
        <p:nvSpPr>
          <p:cNvPr id="7" name="Retângulo 5"/>
          <p:cNvSpPr/>
          <p:nvPr/>
        </p:nvSpPr>
        <p:spPr>
          <a:xfrm>
            <a:off x="815155" y="548680"/>
            <a:ext cx="79333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Uma maneira de interpretar a função dos coeficientes de </a:t>
            </a:r>
            <a:r>
              <a:rPr lang="pt-B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 como amostras de uma </a:t>
            </a:r>
            <a:r>
              <a:rPr lang="pt-BR" sz="2000" b="1" i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função envoltória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, ou seja, a função que liga os pontos da figura acima considerando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 uma variável contínua:</a:t>
            </a:r>
            <a:endParaRPr lang="pt-BR" sz="20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89490"/>
              </p:ext>
            </p:extLst>
          </p:nvPr>
        </p:nvGraphicFramePr>
        <p:xfrm>
          <a:off x="1908175" y="1939925"/>
          <a:ext cx="4876416" cy="341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5" name="Equation" r:id="rId3" imgW="3047760" imgH="2133360" progId="Equation.DSMT4">
                  <p:embed/>
                </p:oleObj>
              </mc:Choice>
              <mc:Fallback>
                <p:oleObj name="Equation" r:id="rId3" imgW="3047760" imgH="2133360" progId="Equation.DSMT4">
                  <p:embed/>
                  <p:pic>
                    <p:nvPicPr>
                      <p:cNvPr id="14" name="Objeto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8175" y="1939925"/>
                        <a:ext cx="4876416" cy="3413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815155" y="5877272"/>
            <a:ext cx="2646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Veja as figuras abaixo:</a:t>
            </a:r>
            <a:endParaRPr lang="pt-BR" sz="20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97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1" y="201517"/>
            <a:ext cx="4536504" cy="518005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508104" y="1323455"/>
            <a:ext cx="648072" cy="228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5508104" y="2996952"/>
            <a:ext cx="648072" cy="228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508104" y="4712267"/>
            <a:ext cx="648072" cy="228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762138"/>
              </p:ext>
            </p:extLst>
          </p:nvPr>
        </p:nvGraphicFramePr>
        <p:xfrm>
          <a:off x="6379016" y="1022499"/>
          <a:ext cx="13970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776" name="Equation" r:id="rId4" imgW="774360" imgH="457200" progId="Equation.DSMT4">
                  <p:embed/>
                </p:oleObj>
              </mc:Choice>
              <mc:Fallback>
                <p:oleObj name="Equation" r:id="rId4" imgW="774360" imgH="457200" progId="Equation.DSMT4">
                  <p:embed/>
                  <p:pic>
                    <p:nvPicPr>
                      <p:cNvPr id="14" name="Objeto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79016" y="1022499"/>
                        <a:ext cx="1397000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437879"/>
              </p:ext>
            </p:extLst>
          </p:nvPr>
        </p:nvGraphicFramePr>
        <p:xfrm>
          <a:off x="6379016" y="2708920"/>
          <a:ext cx="13938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777" name="Equation" r:id="rId6" imgW="774360" imgH="457200" progId="Equation.DSMT4">
                  <p:embed/>
                </p:oleObj>
              </mc:Choice>
              <mc:Fallback>
                <p:oleObj name="Equation" r:id="rId6" imgW="774360" imgH="457200" progId="Equation.DSMT4">
                  <p:embed/>
                  <p:pic>
                    <p:nvPicPr>
                      <p:cNvPr id="14" name="Objeto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79016" y="2708920"/>
                        <a:ext cx="13938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102441"/>
              </p:ext>
            </p:extLst>
          </p:nvPr>
        </p:nvGraphicFramePr>
        <p:xfrm>
          <a:off x="6379016" y="4437112"/>
          <a:ext cx="15287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778" name="Equation" r:id="rId8" imgW="850680" imgH="457200" progId="Equation.DSMT4">
                  <p:embed/>
                </p:oleObj>
              </mc:Choice>
              <mc:Fallback>
                <p:oleObj name="Equation" r:id="rId8" imgW="850680" imgH="457200" progId="Equation.DSMT4">
                  <p:embed/>
                  <p:pic>
                    <p:nvPicPr>
                      <p:cNvPr id="15" name="Objeto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79016" y="4437112"/>
                        <a:ext cx="1528763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815906"/>
              </p:ext>
            </p:extLst>
          </p:nvPr>
        </p:nvGraphicFramePr>
        <p:xfrm>
          <a:off x="6379016" y="302419"/>
          <a:ext cx="8445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779" name="Equation" r:id="rId10" imgW="469800" imgH="228600" progId="Equation.DSMT4">
                  <p:embed/>
                </p:oleObj>
              </mc:Choice>
              <mc:Fallback>
                <p:oleObj name="Equation" r:id="rId10" imgW="469800" imgH="228600" progId="Equation.DSMT4">
                  <p:embed/>
                  <p:pic>
                    <p:nvPicPr>
                      <p:cNvPr id="15" name="Objeto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79016" y="302419"/>
                        <a:ext cx="844550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tângulo 5"/>
          <p:cNvSpPr/>
          <p:nvPr/>
        </p:nvSpPr>
        <p:spPr>
          <a:xfrm>
            <a:off x="323528" y="5660755"/>
            <a:ext cx="53285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Coeficientes da série de Fourier e a sua envoltória para uma onda quadrada periódica.</a:t>
            </a:r>
          </a:p>
        </p:txBody>
      </p:sp>
    </p:spTree>
    <p:extLst>
      <p:ext uri="{BB962C8B-B14F-4D97-AF65-F5344CB8AC3E}">
        <p14:creationId xmlns:p14="http://schemas.microsoft.com/office/powerpoint/2010/main" val="45800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87093" y="6188075"/>
            <a:ext cx="856907" cy="669925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9</a:t>
            </a:fld>
            <a:endParaRPr kumimoji="0" lang="pt-BR" dirty="0"/>
          </a:p>
        </p:txBody>
      </p:sp>
      <p:sp>
        <p:nvSpPr>
          <p:cNvPr id="7" name="Retângulo 5"/>
          <p:cNvSpPr/>
          <p:nvPr/>
        </p:nvSpPr>
        <p:spPr>
          <a:xfrm>
            <a:off x="827584" y="620688"/>
            <a:ext cx="799288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cap="all" dirty="0">
                <a:ln w="3175" cmpd="sng">
                  <a:noFill/>
                </a:ln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Conclusão:</a:t>
            </a:r>
          </a:p>
          <a:p>
            <a:pPr algn="just"/>
            <a:endParaRPr lang="pt-B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À medida em que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aumenta, ou seja, de maneira equivalente, à medida que 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pt-BR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2/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diminui a </a:t>
            </a:r>
            <a:r>
              <a:rPr lang="pt-BR" sz="2400" b="1" i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envoltória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é amostrada com espaçamento cada vez menor;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Quando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se torna arbitrariamente grande a onda quadrada periódica original se aproxima de um pulso retangular;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Os coeficientes da série de Fourier, multiplicados por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tornam-se amostras da envoltória cada vez menos espaçadas;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Temos que o conjunto de coeficientes da série de Fourier se aproxima da função envoltória quando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 .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707966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1235</Words>
  <Application>Microsoft Office PowerPoint</Application>
  <PresentationFormat>Apresentação na tela (4:3)</PresentationFormat>
  <Paragraphs>171</Paragraphs>
  <Slides>56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4</vt:i4>
      </vt:variant>
      <vt:variant>
        <vt:lpstr>Títulos de slides</vt:lpstr>
      </vt:variant>
      <vt:variant>
        <vt:i4>56</vt:i4>
      </vt:variant>
    </vt:vector>
  </HeadingPairs>
  <TitlesOfParts>
    <vt:vector size="71" baseType="lpstr">
      <vt:lpstr>Arial</vt:lpstr>
      <vt:lpstr>Arial Narrow</vt:lpstr>
      <vt:lpstr>Book Antiqua</vt:lpstr>
      <vt:lpstr>Calibri</vt:lpstr>
      <vt:lpstr>Century Gothic</vt:lpstr>
      <vt:lpstr>Symbol</vt:lpstr>
      <vt:lpstr>Times</vt:lpstr>
      <vt:lpstr>Times New Roman</vt:lpstr>
      <vt:lpstr>Wingdings</vt:lpstr>
      <vt:lpstr>Wingdings 3</vt:lpstr>
      <vt:lpstr>Fatia</vt:lpstr>
      <vt:lpstr>Equation</vt:lpstr>
      <vt:lpstr>Visio</vt:lpstr>
      <vt:lpstr>Graph</vt:lpstr>
      <vt:lpstr>MathType 6.0 Equation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2008-06-24T12:11:25Z</dcterms:created>
  <dcterms:modified xsi:type="dcterms:W3CDTF">2017-06-11T18:26:27Z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