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BDA4-FF2D-4A28-B367-C9BD48B1AA15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3F3A6-485A-4724-AFB4-6E75F0F23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33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55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5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7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1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2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5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49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F3A6-485A-4724-AFB4-6E75F0F23E5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55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0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1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3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25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81E3-F4A2-448F-9DD5-ADEE543B6AD0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CB08-BB4A-4532-B200-BDE21432D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1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oleObject" Target="../embeddings/oleObject1.bin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oleObject" Target="../embeddings/oleObject3.bin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package" Target="../embeddings/Desenho_do_Microsoft_Visio.vsdx"/><Relationship Id="rId4" Type="http://schemas.openxmlformats.org/officeDocument/2006/relationships/image" Target="../media/image11.wmf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oleObject" Target="../embeddings/oleObject4.bin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Desenho_do_Microsoft_Visio1.vsdx"/><Relationship Id="rId4" Type="http://schemas.openxmlformats.org/officeDocument/2006/relationships/image" Target="../media/image13.wmf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package" Target="../embeddings/Desenho_do_Microsoft_Visio2.vsdx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6.wmf"/><Relationship Id="rId3" Type="http://schemas.openxmlformats.org/officeDocument/2006/relationships/slide" Target="slide7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5.xml"/><Relationship Id="rId3" Type="http://schemas.openxmlformats.org/officeDocument/2006/relationships/slide" Target="slide13.xml"/><Relationship Id="rId7" Type="http://schemas.openxmlformats.org/officeDocument/2006/relationships/slide" Target="slide16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P&#234;ndulo_1.pptx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4" Type="http://schemas.openxmlformats.org/officeDocument/2006/relationships/hyperlink" Target="P&#234;ndulo_4.pptx" TargetMode="External"/><Relationship Id="rId9" Type="http://schemas.openxmlformats.org/officeDocument/2006/relationships/slide" Target="slide14.xml"/><Relationship Id="rId14" Type="http://schemas.openxmlformats.org/officeDocument/2006/relationships/hyperlink" Target="P&#234;ndulo_2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hyperlink" Target="P&#234;ndulo_5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getec.cefetmt.br/%7Eluisanselmo/logo_ifetmt.jpg">
            <a:extLst>
              <a:ext uri="{FF2B5EF4-FFF2-40B4-BE49-F238E27FC236}">
                <a16:creationId xmlns:a16="http://schemas.microsoft.com/office/drawing/2014/main" id="{56233CB8-AA61-45F6-ACEF-0D0AD991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538" y="381000"/>
            <a:ext cx="7000924" cy="1089767"/>
          </a:xfrm>
          <a:prstGeom prst="rect">
            <a:avLst/>
          </a:prstGeom>
          <a:noFill/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3FF1955-4148-4571-A97B-FD0495ED0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81" y="2199409"/>
            <a:ext cx="5091039" cy="75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FFCC00"/>
              </a:buClr>
            </a:pPr>
            <a:r>
              <a:rPr lang="pt-BR" sz="2000" b="1" cap="all" spc="-150" dirty="0">
                <a:ln/>
                <a:effectLst>
                  <a:reflection blurRad="12700" stA="50000" endPos="50000" dir="5400000" sy="-100000" rotWithShape="0"/>
                </a:effectLst>
                <a:latin typeface="Century Gothic" panose="020B0502020202020204" pitchFamily="34" charset="0"/>
                <a:ea typeface="+mj-ea"/>
                <a:cs typeface="+mj-cs"/>
              </a:rPr>
              <a:t>DEPARTAMENTO DE ELETROELETRÔNICA</a:t>
            </a:r>
          </a:p>
          <a:p>
            <a:pPr algn="ctr" eaLnBrk="0" hangingPunct="0">
              <a:spcBef>
                <a:spcPct val="20000"/>
              </a:spcBef>
              <a:buClr>
                <a:srgbClr val="FFCC00"/>
              </a:buClr>
            </a:pPr>
            <a:r>
              <a:rPr lang="pt-BR" sz="2000" b="1" cap="all" spc="-150" dirty="0">
                <a:ln/>
                <a:effectLst>
                  <a:reflection blurRad="12700" stA="50000" endPos="50000" dir="5400000" sy="-100000" rotWithShape="0"/>
                </a:effectLst>
                <a:latin typeface="Century Gothic" panose="020B0502020202020204" pitchFamily="34" charset="0"/>
                <a:ea typeface="+mj-ea"/>
                <a:cs typeface="+mj-cs"/>
              </a:rPr>
              <a:t>Engenharia de Controle  e automação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1C44A-784C-4493-8C40-CAA5E6857900}"/>
              </a:ext>
            </a:extLst>
          </p:cNvPr>
          <p:cNvSpPr txBox="1"/>
          <p:nvPr/>
        </p:nvSpPr>
        <p:spPr>
          <a:xfrm>
            <a:off x="3505200" y="3306306"/>
            <a:ext cx="51816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4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</a:rPr>
              <a:t>Controle de Sistemas Contínuos I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F66F23-8CCD-48FE-9C5B-BEF80CD1DC7B}"/>
              </a:ext>
            </a:extLst>
          </p:cNvPr>
          <p:cNvSpPr txBox="1">
            <a:spLocks/>
          </p:cNvSpPr>
          <p:nvPr/>
        </p:nvSpPr>
        <p:spPr>
          <a:xfrm>
            <a:off x="1600200" y="5451412"/>
            <a:ext cx="4038600" cy="83130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Prof. Walterley A. Moura</a:t>
            </a:r>
          </a:p>
          <a:p>
            <a:pPr marL="0" indent="0">
              <a:buNone/>
            </a:pPr>
            <a:r>
              <a:rPr kumimoji="1"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contato: walterley.moura@cba.ifmt.edu.br</a:t>
            </a:r>
            <a:endParaRPr lang="pt-BR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9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470" y="0"/>
            <a:ext cx="7011061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50290" y="1482703"/>
                <a:ext cx="5818655" cy="4601773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Logo, temos as equações 1.12 e 1.13 nas seguintes formas: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   1.14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    1.15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algn="just"/>
                <a:r>
                  <a:rPr lang="pt-BR" dirty="0"/>
                  <a:t>É interessante obtermos as funções de transferências que relacionam as sáidas à entrada do sistema. Assim após a aplicação da TL, obtemos a FT da equação 1.14: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     1.16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90" y="1482703"/>
                <a:ext cx="5818655" cy="4601773"/>
              </a:xfrm>
              <a:prstGeom prst="rect">
                <a:avLst/>
              </a:prstGeom>
              <a:blipFill>
                <a:blip r:embed="rId3"/>
                <a:stretch>
                  <a:fillRect l="-837" r="-73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6"/>
              <p:cNvSpPr txBox="1"/>
              <p:nvPr/>
            </p:nvSpPr>
            <p:spPr>
              <a:xfrm>
                <a:off x="6465159" y="1482703"/>
                <a:ext cx="5376552" cy="4601773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Para a equação 1.15, temos a seguinte Transformada de Laplace: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         1.17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59" y="1482703"/>
                <a:ext cx="5376552" cy="4601773"/>
              </a:xfrm>
              <a:prstGeom prst="rect">
                <a:avLst/>
              </a:prstGeom>
              <a:blipFill>
                <a:blip r:embed="rId4"/>
                <a:stretch>
                  <a:fillRect l="-101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1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9634" y="95735"/>
            <a:ext cx="7232733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72170" y="1482703"/>
                <a:ext cx="5958941" cy="416700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just"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No próximo passo iremos obter a representação no espaço de estado do sistema. Definamos então as variáveis de estado como:</a:t>
                </a:r>
              </a:p>
              <a:p>
                <a:r>
                  <a:rPr lang="pt-BR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⇒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⇒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⇒</m:t>
                      </m:r>
                      <m:acc>
                        <m:accPr>
                          <m:chr m:val="̇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0" y="1482703"/>
                <a:ext cx="5958941" cy="4167007"/>
              </a:xfrm>
              <a:prstGeom prst="rect">
                <a:avLst/>
              </a:prstGeom>
              <a:blipFill>
                <a:blip r:embed="rId3"/>
                <a:stretch>
                  <a:fillRect l="-817" r="-715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6"/>
              <p:cNvSpPr txBox="1"/>
              <p:nvPr/>
            </p:nvSpPr>
            <p:spPr>
              <a:xfrm>
                <a:off x="6384712" y="1482703"/>
                <a:ext cx="5635118" cy="416700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just"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Então, pela definição das variáveis de estado e pelas equações (1.14) e (1.15), a equação de estado e a equação de saída pode ser escrita como: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  <m:r>
                            <a:rPr lang="pt-BR">
                              <a:latin typeface="Cambria Math" panose="02040503050406030204" pitchFamily="18" charset="0"/>
                            </a:rPr>
                            <m:t>     </m:t>
                          </m:r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eqArr>
                          <m:r>
                            <a:rPr lang="pt-BR">
                              <a:latin typeface="Cambria Math" panose="02040503050406030204" pitchFamily="18" charset="0"/>
                            </a:rPr>
                            <m:t>      </m:t>
                          </m:r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pt-BR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 1.18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      1.19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12" y="1482703"/>
                <a:ext cx="5635118" cy="4167007"/>
              </a:xfrm>
              <a:prstGeom prst="rect">
                <a:avLst/>
              </a:prstGeom>
              <a:blipFill>
                <a:blip r:embed="rId4"/>
                <a:stretch>
                  <a:fillRect l="-864" r="-756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28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BBF69-9662-4C74-B8F7-F24081FB1093}"/>
              </a:ext>
            </a:extLst>
          </p:cNvPr>
          <p:cNvSpPr/>
          <p:nvPr/>
        </p:nvSpPr>
        <p:spPr>
          <a:xfrm>
            <a:off x="2513980" y="2813890"/>
            <a:ext cx="7164040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23300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52170"/>
              </p:ext>
            </p:extLst>
          </p:nvPr>
        </p:nvGraphicFramePr>
        <p:xfrm>
          <a:off x="1311059" y="3642308"/>
          <a:ext cx="335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676160" imgH="838080" progId="Equation.DSMT4">
                  <p:embed/>
                </p:oleObj>
              </mc:Choice>
              <mc:Fallback>
                <p:oleObj name="Equation" r:id="rId3" imgW="1676160" imgH="83808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1059" y="3642308"/>
                        <a:ext cx="33528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90653"/>
              </p:ext>
            </p:extLst>
          </p:nvPr>
        </p:nvGraphicFramePr>
        <p:xfrm>
          <a:off x="7311448" y="576263"/>
          <a:ext cx="3281363" cy="575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5" imgW="1447771" imgH="2533660" progId="Visio.Drawing.15">
                  <p:embed/>
                </p:oleObj>
              </mc:Choice>
              <mc:Fallback>
                <p:oleObj name="Visio" r:id="rId5" imgW="1447771" imgH="2533660" progId="Visio.Drawing.15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1448" y="576263"/>
                        <a:ext cx="3281363" cy="575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902B193-6474-4E51-9BF9-9E15933A5413}"/>
                  </a:ext>
                </a:extLst>
              </p:cNvPr>
              <p:cNvSpPr txBox="1"/>
              <p:nvPr/>
            </p:nvSpPr>
            <p:spPr>
              <a:xfrm>
                <a:off x="159761" y="1075031"/>
                <a:ext cx="5655397" cy="2142218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l"/>
                <a:r>
                  <a:rPr lang="pt-BR" dirty="0">
                    <a:latin typeface="Arial Narrow" panose="020B0606020202030204" pitchFamily="34" charset="0"/>
                  </a:rPr>
                  <a:t>O movimento rotacional da haste em torno de seu centro de gravidade é dado por</a:t>
                </a:r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𝑉𝑙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𝐻𝑙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1.3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algn="l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>
                    <a:latin typeface="Arial Narrow" panose="020B0606020202030204" pitchFamily="34" charset="0"/>
                  </a:rPr>
                  <a:t>:    é o momento de inércia da haste em relação ao centro de  	gravidade</a:t>
                </a:r>
              </a:p>
            </p:txBody>
          </p:sp>
        </mc:Choice>
        <mc:Fallback xmlns="">
          <p:sp>
            <p:nvSpPr>
              <p:cNvPr id="5" name="CaixaDeTexto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902B193-6474-4E51-9BF9-9E15933A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1" y="1075031"/>
                <a:ext cx="5655397" cy="2142218"/>
              </a:xfrm>
              <a:prstGeom prst="rect">
                <a:avLst/>
              </a:prstGeom>
              <a:blipFill>
                <a:blip r:embed="rId9"/>
                <a:stretch>
                  <a:fillRect l="-861" b="-1700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53543"/>
              </p:ext>
            </p:extLst>
          </p:nvPr>
        </p:nvGraphicFramePr>
        <p:xfrm>
          <a:off x="1701532" y="3214691"/>
          <a:ext cx="2800350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396800" imgH="1549080" progId="Equation.DSMT4">
                  <p:embed/>
                </p:oleObj>
              </mc:Choice>
              <mc:Fallback>
                <p:oleObj name="Equation" r:id="rId3" imgW="1396800" imgH="15490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532" y="3214691"/>
                        <a:ext cx="2800350" cy="310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47326"/>
              </p:ext>
            </p:extLst>
          </p:nvPr>
        </p:nvGraphicFramePr>
        <p:xfrm>
          <a:off x="8063006" y="1116589"/>
          <a:ext cx="2582863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5" imgW="1209661" imgH="2066950" progId="Visio.Drawing.15">
                  <p:embed/>
                </p:oleObj>
              </mc:Choice>
              <mc:Fallback>
                <p:oleObj name="Visio" r:id="rId5" imgW="1209661" imgH="2066950" progId="Visio.Drawing.15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006" y="1116589"/>
                        <a:ext cx="2582863" cy="441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7262929-8DFF-4F84-B0B5-5E957E607CD2}"/>
                  </a:ext>
                </a:extLst>
              </p:cNvPr>
              <p:cNvSpPr txBox="1"/>
              <p:nvPr/>
            </p:nvSpPr>
            <p:spPr>
              <a:xfrm>
                <a:off x="274009" y="1173973"/>
                <a:ext cx="5655397" cy="125543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l"/>
                <a:r>
                  <a:rPr lang="pt-BR" dirty="0"/>
                  <a:t>O movimento horizontal do centro de gravidade da haste é dado por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)             1.4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7262929-8DFF-4F84-B0B5-5E957E607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09" y="1173973"/>
                <a:ext cx="5655397" cy="1255437"/>
              </a:xfrm>
              <a:prstGeom prst="rect">
                <a:avLst/>
              </a:prstGeom>
              <a:blipFill>
                <a:blip r:embed="rId9"/>
                <a:stretch>
                  <a:fillRect l="-969" t="-483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81581"/>
              </p:ext>
            </p:extLst>
          </p:nvPr>
        </p:nvGraphicFramePr>
        <p:xfrm>
          <a:off x="1505801" y="2972667"/>
          <a:ext cx="297815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485720" imgH="1117440" progId="Equation.DSMT4">
                  <p:embed/>
                </p:oleObj>
              </mc:Choice>
              <mc:Fallback>
                <p:oleObj name="Equation" r:id="rId3" imgW="1485720" imgH="11174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01" y="2972667"/>
                        <a:ext cx="2978150" cy="223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64063"/>
              </p:ext>
            </p:extLst>
          </p:nvPr>
        </p:nvGraphicFramePr>
        <p:xfrm>
          <a:off x="7861012" y="1152532"/>
          <a:ext cx="2627313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1447771" imgH="2533660" progId="Visio.Drawing.15">
                  <p:embed/>
                </p:oleObj>
              </mc:Choice>
              <mc:Fallback>
                <p:oleObj name="Visio" r:id="rId5" imgW="1447771" imgH="2533660" progId="Visio.Drawing.15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1012" y="1152532"/>
                        <a:ext cx="2627313" cy="460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0BCB73B-87CA-4923-B20E-DE10E32B3F06}"/>
                  </a:ext>
                </a:extLst>
              </p:cNvPr>
              <p:cNvSpPr txBox="1"/>
              <p:nvPr/>
            </p:nvSpPr>
            <p:spPr>
              <a:xfrm>
                <a:off x="167178" y="1152532"/>
                <a:ext cx="5655397" cy="133984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l"/>
                <a:r>
                  <a:rPr lang="pt-BR" dirty="0"/>
                  <a:t>O movimento vertical do centro de gravidade da haste é: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         1.5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0BCB73B-87CA-4923-B20E-DE10E32B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" y="1152532"/>
                <a:ext cx="5655397" cy="1339847"/>
              </a:xfrm>
              <a:prstGeom prst="rect">
                <a:avLst/>
              </a:prstGeom>
              <a:blipFill>
                <a:blip r:embed="rId9"/>
                <a:stretch>
                  <a:fillRect l="-861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52882"/>
              </p:ext>
            </p:extLst>
          </p:nvPr>
        </p:nvGraphicFramePr>
        <p:xfrm>
          <a:off x="6646286" y="2754457"/>
          <a:ext cx="40640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1428745" imgH="514340" progId="Visio.Drawing.15">
                  <p:embed/>
                </p:oleObj>
              </mc:Choice>
              <mc:Fallback>
                <p:oleObj name="Visio" r:id="rId3" imgW="1428745" imgH="514340" progId="Visio.Drawing.15">
                  <p:embed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6286" y="2754457"/>
                        <a:ext cx="4064000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073570"/>
              </p:ext>
            </p:extLst>
          </p:nvPr>
        </p:nvGraphicFramePr>
        <p:xfrm>
          <a:off x="2127814" y="3168943"/>
          <a:ext cx="19558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977760" imgH="1117440" progId="Equation.DSMT4">
                  <p:embed/>
                </p:oleObj>
              </mc:Choice>
              <mc:Fallback>
                <p:oleObj name="Equation" r:id="rId5" imgW="977760" imgH="111744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814" y="3168943"/>
                        <a:ext cx="19558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05D0A6A-E5E5-459C-816E-7C0737DCB5E2}"/>
                  </a:ext>
                </a:extLst>
              </p:cNvPr>
              <p:cNvSpPr txBox="1"/>
              <p:nvPr/>
            </p:nvSpPr>
            <p:spPr>
              <a:xfrm>
                <a:off x="278016" y="1077369"/>
                <a:ext cx="5655397" cy="1377438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just"/>
                <a:r>
                  <a:rPr lang="pt-BR" dirty="0"/>
                  <a:t>O movimento rotacional da haste em movimento horizontal do carro: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b="0" i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1.6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05D0A6A-E5E5-459C-816E-7C0737DCB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16" y="1077369"/>
                <a:ext cx="5655397" cy="1377438"/>
              </a:xfrm>
              <a:prstGeom prst="rect">
                <a:avLst/>
              </a:prstGeom>
              <a:blipFill>
                <a:blip r:embed="rId8"/>
                <a:stretch>
                  <a:fillRect l="-970" r="-86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7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57839"/>
              </p:ext>
            </p:extLst>
          </p:nvPr>
        </p:nvGraphicFramePr>
        <p:xfrm>
          <a:off x="485775" y="655638"/>
          <a:ext cx="3863975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4" imgW="2145960" imgH="1942920" progId="Equation.DSMT4">
                  <p:embed/>
                </p:oleObj>
              </mc:Choice>
              <mc:Fallback>
                <p:oleObj name="Equation" r:id="rId4" imgW="2145960" imgH="194292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775" y="655638"/>
                        <a:ext cx="3863975" cy="349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10257"/>
              </p:ext>
            </p:extLst>
          </p:nvPr>
        </p:nvGraphicFramePr>
        <p:xfrm>
          <a:off x="5099050" y="1471902"/>
          <a:ext cx="2925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6" imgW="1828800" imgH="507960" progId="Equation.DSMT4">
                  <p:embed/>
                </p:oleObj>
              </mc:Choice>
              <mc:Fallback>
                <p:oleObj name="Equation" r:id="rId6" imgW="1828800" imgH="507960" progId="Equation.DSMT4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9050" y="1471902"/>
                        <a:ext cx="2925763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54240"/>
              </p:ext>
            </p:extLst>
          </p:nvPr>
        </p:nvGraphicFramePr>
        <p:xfrm>
          <a:off x="5099731" y="2601960"/>
          <a:ext cx="65849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8" imgW="4114800" imgH="660240" progId="Equation.DSMT4">
                  <p:embed/>
                </p:oleObj>
              </mc:Choice>
              <mc:Fallback>
                <p:oleObj name="Equation" r:id="rId8" imgW="4114800" imgH="660240" progId="Equation.DSMT4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9731" y="2601960"/>
                        <a:ext cx="65849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18447"/>
              </p:ext>
            </p:extLst>
          </p:nvPr>
        </p:nvGraphicFramePr>
        <p:xfrm>
          <a:off x="5099731" y="3975601"/>
          <a:ext cx="43894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0" imgW="2743200" imgH="634680" progId="Equation.DSMT4">
                  <p:embed/>
                </p:oleObj>
              </mc:Choice>
              <mc:Fallback>
                <p:oleObj name="Equation" r:id="rId10" imgW="2743200" imgH="63468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99731" y="3975601"/>
                        <a:ext cx="4389438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6386"/>
              </p:ext>
            </p:extLst>
          </p:nvPr>
        </p:nvGraphicFramePr>
        <p:xfrm>
          <a:off x="5099731" y="5564235"/>
          <a:ext cx="1809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2" imgW="1130040" imgH="253800" progId="Equation.DSMT4">
                  <p:embed/>
                </p:oleObj>
              </mc:Choice>
              <mc:Fallback>
                <p:oleObj name="Equation" r:id="rId12" imgW="1130040" imgH="2538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99731" y="5564235"/>
                        <a:ext cx="18097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hlinkClick r:id="rId3" action="ppaction://hlinksldjump"/>
            <a:extLst>
              <a:ext uri="{FF2B5EF4-FFF2-40B4-BE49-F238E27FC236}">
                <a16:creationId xmlns:a16="http://schemas.microsoft.com/office/drawing/2014/main" id="{38BA4692-77DD-4B49-81D3-05EFFB436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16845"/>
              </p:ext>
            </p:extLst>
          </p:nvPr>
        </p:nvGraphicFramePr>
        <p:xfrm>
          <a:off x="5099050" y="627928"/>
          <a:ext cx="6378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4" imgW="3543120" imgH="253800" progId="Equation.DSMT4">
                  <p:embed/>
                </p:oleObj>
              </mc:Choice>
              <mc:Fallback>
                <p:oleObj name="Equation" r:id="rId14" imgW="3543120" imgH="253800" progId="Equation.DSMT4">
                  <p:embed/>
                  <p:pic>
                    <p:nvPicPr>
                      <p:cNvPr id="3" name="Objeto 2">
                        <a:hlinkClick r:id="" action="ppaction://noaction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99050" y="627928"/>
                        <a:ext cx="63785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6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/>
        </p:nvSpPr>
        <p:spPr>
          <a:xfrm>
            <a:off x="2348180" y="2813890"/>
            <a:ext cx="7495640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 Sistema Pêndulo Invertido</a:t>
            </a:r>
          </a:p>
        </p:txBody>
      </p:sp>
    </p:spTree>
    <p:extLst>
      <p:ext uri="{BB962C8B-B14F-4D97-AF65-F5344CB8AC3E}">
        <p14:creationId xmlns:p14="http://schemas.microsoft.com/office/powerpoint/2010/main" val="5192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203" y="40053"/>
            <a:ext cx="4049457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8203" y="1462853"/>
            <a:ext cx="5776420" cy="4698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controle automático é essencial em qualquer campo da engenharia e da ciência. O controle automático é um componente importante intrínseco em sistemas de veículos espaciais, sistemas robóticos, modernos sistemas de manufatura e quaisquer operações industriais que envolvam controle de temperatura, pressão, umidade, viscosidade, vazão etc.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Assim, a teoria e a prática do controle automático é uma ferramenta importante e poderosa para os engenheiros e cientistas, ou seja, é desejável que engenheiros e cientistas estejam familiarizados com a teoria e a prática de controle automático.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180" y="305540"/>
            <a:ext cx="3414779" cy="2708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91" y="3376389"/>
            <a:ext cx="3481545" cy="27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176" y="109183"/>
            <a:ext cx="5875648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Pêndulo Invertido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64777" y="1410898"/>
            <a:ext cx="6104964" cy="427720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algn="just">
              <a:defRPr>
                <a:solidFill>
                  <a:schemeClr val="dk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pêndulo invertido é um sistema muito instável e de alto grau de complexidade, é um conceito muito difundido na área de automação e robótica já que seu estudo pode ser aplicado a vários campos do conhecimento, como por exemplo, esse modelo é o controle de posição de um foguete na fase de lançamento. O objetivo do problema de controle de posição é manter o foguete em uma posição vertical.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posição vertical do pêndulo invertido é instável pelo fato de que ele tende a se afastar dessa posição, de um lado ou para outro, a menos que seja aplicada uma força de controle adequada (OGATA, 1988).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60" y="1410898"/>
            <a:ext cx="4473327" cy="42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0257" y="177385"/>
            <a:ext cx="8291487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53034" y="1719140"/>
                <a:ext cx="6165180" cy="4443211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just"/>
                <a:r>
                  <a:rPr lang="pt-BR" dirty="0"/>
                  <a:t>A força de controle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é aplicada ao carro de massa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. Considerando que o centro de gravidade da haste do pêndulo esteja situado no centro geométrico dele e que o ângulo da haste a partir da linha vertical como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podemos definir as coordenadas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do centro de gravidade da haste como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pt-BR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. Assim, temos: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          1.1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1.2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4" y="1719140"/>
                <a:ext cx="6165180" cy="4443211"/>
              </a:xfrm>
              <a:prstGeom prst="rect">
                <a:avLst/>
              </a:prstGeom>
              <a:blipFill>
                <a:blip r:embed="rId3"/>
                <a:stretch>
                  <a:fillRect l="-889" r="-69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93" y="1719140"/>
            <a:ext cx="4563112" cy="44432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CaixaDeTexto 7"/>
          <p:cNvSpPr txBox="1"/>
          <p:nvPr/>
        </p:nvSpPr>
        <p:spPr>
          <a:xfrm>
            <a:off x="9423481" y="3065928"/>
            <a:ext cx="5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039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9604" y="109179"/>
            <a:ext cx="5875648" cy="80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hlinkClick r:id="rId3" action="ppaction://hlinksldjump"/>
              </p:cNvPr>
              <p:cNvSpPr txBox="1"/>
              <p:nvPr/>
            </p:nvSpPr>
            <p:spPr>
              <a:xfrm>
                <a:off x="167178" y="41944"/>
                <a:ext cx="5655397" cy="2142218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l"/>
                <a:r>
                  <a:rPr lang="pt-BR" dirty="0">
                    <a:latin typeface="Arial Narrow" panose="020B0606020202030204" pitchFamily="34" charset="0"/>
                  </a:rPr>
                  <a:t>O movimento rotacional da haste em torno de seu centro de gravidade é dado por</a:t>
                </a:r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𝑉𝑙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𝐻𝑙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           1.3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algn="l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>
                    <a:latin typeface="Arial Narrow" panose="020B0606020202030204" pitchFamily="34" charset="0"/>
                  </a:rPr>
                  <a:t>:    é o momento de inércia da haste em relação ao centro de  	gravidade</a:t>
                </a:r>
              </a:p>
            </p:txBody>
          </p:sp>
        </mc:Choice>
        <mc:Fallback xmlns="">
          <p:sp>
            <p:nvSpPr>
              <p:cNvPr id="7" name="CaixaDeTexto 6">
                <a:hlinkClick r:id="rId4" action="ppaction://hlinkpres?slideindex=1&amp;slidetitle=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" y="41944"/>
                <a:ext cx="5655397" cy="2142218"/>
              </a:xfrm>
              <a:prstGeom prst="rect">
                <a:avLst/>
              </a:prstGeom>
              <a:blipFill rotWithShape="0">
                <a:blip r:embed="rId5"/>
                <a:stretch>
                  <a:fillRect l="-861" b="-198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65" y="1162985"/>
            <a:ext cx="4641126" cy="4679679"/>
          </a:xfrm>
          <a:prstGeom prst="rect">
            <a:avLst/>
          </a:prstGeom>
          <a:ln>
            <a:solidFill>
              <a:srgbClr val="92D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hlinkClick r:id="rId7" action="ppaction://hlinksldjump"/>
              </p:cNvPr>
              <p:cNvSpPr txBox="1"/>
              <p:nvPr/>
            </p:nvSpPr>
            <p:spPr>
              <a:xfrm>
                <a:off x="167178" y="5399983"/>
                <a:ext cx="5655397" cy="1377438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just"/>
                <a:r>
                  <a:rPr lang="pt-BR" dirty="0"/>
                  <a:t>O movimento rotacional da haste em movimento horizontal do carro: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b="0" i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1.6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hlinkClick r:id="rId7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" y="5399983"/>
                <a:ext cx="5655397" cy="1377438"/>
              </a:xfrm>
              <a:prstGeom prst="rect">
                <a:avLst/>
              </a:prstGeom>
              <a:blipFill>
                <a:blip r:embed="rId8"/>
                <a:stretch>
                  <a:fillRect l="-861" r="-861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hlinkClick r:id="rId9" action="ppaction://hlinksldjump"/>
              </p:cNvPr>
              <p:cNvSpPr txBox="1"/>
              <p:nvPr/>
            </p:nvSpPr>
            <p:spPr>
              <a:xfrm>
                <a:off x="167178" y="2407025"/>
                <a:ext cx="5655397" cy="125543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l"/>
                <a:r>
                  <a:rPr lang="pt-BR" dirty="0"/>
                  <a:t>O movimento horizontal do centro de gravidade da haste é dado por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)             1.4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hlinkClick r:id="rId11" action="ppaction://hlinkpres?slideindex=1&amp;slidetitle=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" y="2407025"/>
                <a:ext cx="5655397" cy="1255437"/>
              </a:xfrm>
              <a:prstGeom prst="rect">
                <a:avLst/>
              </a:prstGeom>
              <a:blipFill rotWithShape="0">
                <a:blip r:embed="rId12"/>
                <a:stretch>
                  <a:fillRect l="-861" t="-193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hlinkClick r:id="rId13" action="ppaction://hlinksldjump"/>
              </p:cNvPr>
              <p:cNvSpPr txBox="1"/>
              <p:nvPr/>
            </p:nvSpPr>
            <p:spPr>
              <a:xfrm>
                <a:off x="167178" y="3868022"/>
                <a:ext cx="5655397" cy="133984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ctr">
                  <a:defRPr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l"/>
                <a:r>
                  <a:rPr lang="pt-BR" dirty="0"/>
                  <a:t>O movimento vertical do centro de gravidade da haste é: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         1.5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hlinkClick r:id="rId14" action="ppaction://hlinkpres?slideindex=1&amp;slidetitle=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" y="3868022"/>
                <a:ext cx="5655397" cy="1339847"/>
              </a:xfrm>
              <a:prstGeom prst="rect">
                <a:avLst/>
              </a:prstGeom>
              <a:blipFill rotWithShape="0">
                <a:blip r:embed="rId15"/>
                <a:stretch>
                  <a:fillRect l="-861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8179" y="243654"/>
            <a:ext cx="6955642" cy="845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hlinkClick r:id="rId3" action="ppaction://hlinksldjump"/>
              </p:cNvPr>
              <p:cNvSpPr txBox="1"/>
              <p:nvPr/>
            </p:nvSpPr>
            <p:spPr>
              <a:xfrm>
                <a:off x="140983" y="1405373"/>
                <a:ext cx="6763870" cy="5123331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just"/>
                <a:r>
                  <a:rPr lang="pt-BR" dirty="0"/>
                  <a:t>As equações 1.3 a 1.5 não são lineares pois possuem funções senoidais, dessa forma é necessário a realização da linearização. Assim, como o objetivo desse modelo de controle é manter o pêndulo invertido na posição vertical, ou seja, as grandezas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devem ser suficientemente pequenas. Dessa forma, podemos admitir que:</a:t>
                </a:r>
              </a:p>
              <a:p>
                <a:pPr algn="just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pt-BR" dirty="0"/>
                  <a:t>,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pt-BR" dirty="0"/>
              </a:p>
              <a:p>
                <a:pPr algn="ctr"/>
                <a:endParaRPr lang="pt-BR" u="sng" dirty="0"/>
              </a:p>
              <a:p>
                <a:pPr algn="just"/>
                <a:r>
                  <a:rPr lang="pt-BR" dirty="0"/>
                  <a:t>Então, as equações 1.3 a 1.5 podem ser linearizadas como a seguir: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𝑉𝑙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𝐻𝑙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1.7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1.8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        1.9</m:t>
                      </m:r>
                    </m:oMath>
                  </m:oMathPara>
                </a14:m>
                <a:endParaRPr lang="pt-BR" dirty="0"/>
              </a:p>
              <a:p>
                <a:endParaRPr lang="pt-B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hlinkClick r:id="rId4" action="ppaction://hlinkpres?slideindex=1&amp;slidetitle=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3" y="1405373"/>
                <a:ext cx="6763870" cy="5123331"/>
              </a:xfrm>
              <a:prstGeom prst="rect">
                <a:avLst/>
              </a:prstGeom>
              <a:blipFill>
                <a:blip r:embed="rId5"/>
                <a:stretch>
                  <a:fillRect l="-720" t="-238" r="-630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6" y="1405373"/>
            <a:ext cx="5056794" cy="5123331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5513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3980" y="0"/>
            <a:ext cx="7164040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34415" y="1482703"/>
                <a:ext cx="5818655" cy="4442435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Igualando as equações 1.8 e 1.9a obtemos: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𝑚𝑙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        1.10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Substituindo as equações 1.8 e 1.9 na equação 1.7, obtemos: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𝑚𝑔𝑙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𝑚𝑙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𝑚𝑔𝑙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       1.11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𝑚𝑔𝑙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1.11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5" y="1482703"/>
                <a:ext cx="5818655" cy="4442435"/>
              </a:xfrm>
              <a:prstGeom prst="rect">
                <a:avLst/>
              </a:prstGeom>
              <a:blipFill rotWithShape="0">
                <a:blip r:embed="rId3"/>
                <a:stretch>
                  <a:fillRect l="-83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6"/>
              <p:cNvSpPr txBox="1"/>
              <p:nvPr/>
            </p:nvSpPr>
            <p:spPr>
              <a:xfrm>
                <a:off x="6441141" y="1482704"/>
                <a:ext cx="5540187" cy="4442434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Substituindo a equação 1.11a na equação 1.10, podemos obter a primeira equação no espaço de estados: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den>
                          </m:f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𝑚𝑙</m:t>
                      </m:r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𝑚𝑔𝑙</m:t>
                          </m:r>
                        </m:num>
                        <m:den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</m:num>
                        <m:den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1.12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41" y="1482704"/>
                <a:ext cx="5540187" cy="4442434"/>
              </a:xfrm>
              <a:prstGeom prst="rect">
                <a:avLst/>
              </a:prstGeom>
              <a:blipFill rotWithShape="0">
                <a:blip r:embed="rId4"/>
                <a:stretch>
                  <a:fillRect l="-990" r="-660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20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3387" y="0"/>
            <a:ext cx="7285227" cy="12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Modelamento Matemático do Sistema - Parte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34415" y="1482702"/>
                <a:ext cx="6112597" cy="436574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just"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Por outro lado, se substituirmos a equação 1.11b na equação 1.10 obteremos a segunda equação no espaço de estado, assim temos: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𝑚𝑙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𝑚𝑔𝑙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  <m:acc>
                            <m:accPr>
                              <m:chr m:val="̈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                1.13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5" y="1482702"/>
                <a:ext cx="6112597" cy="4365747"/>
              </a:xfrm>
              <a:prstGeom prst="rect">
                <a:avLst/>
              </a:prstGeom>
              <a:blipFill rotWithShape="0">
                <a:blip r:embed="rId3"/>
                <a:stretch>
                  <a:fillRect l="-797" r="-79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6"/>
              <p:cNvSpPr txBox="1"/>
              <p:nvPr/>
            </p:nvSpPr>
            <p:spPr>
              <a:xfrm>
                <a:off x="6555345" y="1482703"/>
                <a:ext cx="5386443" cy="4365747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algn="just">
                  <a:defRPr>
                    <a:solidFill>
                      <a:schemeClr val="dk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pt-BR" dirty="0"/>
                  <a:t>Definiremos os coeficientes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como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Assim,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𝑚𝑔𝑙</m:t>
                          </m:r>
                        </m:num>
                        <m:den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𝑚𝑙</m:t>
                          </m:r>
                        </m:num>
                        <m:den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45" y="1482703"/>
                <a:ext cx="5386443" cy="4365747"/>
              </a:xfrm>
              <a:prstGeom prst="rect">
                <a:avLst/>
              </a:prstGeom>
              <a:blipFill rotWithShape="0">
                <a:blip r:embed="rId4"/>
                <a:stretch>
                  <a:fillRect l="-904" t="-139" r="-791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1074</Words>
  <Application>Microsoft Office PowerPoint</Application>
  <PresentationFormat>Widescreen</PresentationFormat>
  <Paragraphs>149</Paragraphs>
  <Slides>17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Cambria Math</vt:lpstr>
      <vt:lpstr>Century Gothic</vt:lpstr>
      <vt:lpstr>Times</vt:lpstr>
      <vt:lpstr>Times New Roman</vt:lpstr>
      <vt:lpstr>Wingdings 3</vt:lpstr>
      <vt:lpstr>Office Theme</vt:lpstr>
      <vt:lpstr>Equation</vt:lpstr>
      <vt:lpstr>Visio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Rocha Silva</dc:creator>
  <cp:lastModifiedBy>Walterley</cp:lastModifiedBy>
  <cp:revision>210</cp:revision>
  <cp:lastPrinted>2016-06-15T00:17:16Z</cp:lastPrinted>
  <dcterms:created xsi:type="dcterms:W3CDTF">2015-10-26T18:45:06Z</dcterms:created>
  <dcterms:modified xsi:type="dcterms:W3CDTF">2017-10-10T11:11:15Z</dcterms:modified>
</cp:coreProperties>
</file>