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7E682-324B-4281-BBC4-863695023FA5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59F30-C1B6-4E17-A3A7-3C6F358DEA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67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4DD4-C3CC-4B07-8B4F-B1B01A86358C}" type="datetimeFigureOut">
              <a:rPr lang="en-AU" smtClean="0"/>
              <a:t>28/09/2016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9D2E-70F5-4E31-8BFF-5291B54EC6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618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4C8D-597F-4000-9172-7CBACDA5F132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0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2CA5-FAB0-427B-BDEE-31D5C18D8AF7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52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C5C2-9325-496E-873E-31602E7CBC31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26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32C9-BE3D-48CC-9C1D-841AB4021643}" type="datetime1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233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8ADD-EE37-4AAE-A271-D0814D4D1887}" type="datetime1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20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A5A-1A1E-4308-86D0-02960FFCCEC2}" type="datetime1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88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F82A-B275-4351-B73D-7AF395B4AB1B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28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164-2C8C-4D7F-AAB0-2332D2280D64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08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26C-786E-4E7A-8A96-8F657F54A352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84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D82-8709-4C19-A61A-1592FC4AAD5C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9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6A57-E284-4CAE-A3BB-25B882894A33}" type="datetime1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03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2FB-93BF-4EA6-A8C0-9D459CF5815E}" type="datetime1">
              <a:rPr lang="en-AU" smtClean="0"/>
              <a:t>28/09/2016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E4AE-DD3E-43C9-8A1C-44D497A093A4}" type="datetime1">
              <a:rPr lang="en-AU" smtClean="0"/>
              <a:t>28/09/2016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C23-8622-4A11-BE49-A8B322034F48}" type="datetime1">
              <a:rPr lang="en-AU" smtClean="0"/>
              <a:t>28/09/2016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54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2D3-3EE3-436F-9CCC-5D8C2C92F529}" type="datetime1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6B35-5E5D-45DC-9060-F7FB922067D4}" type="datetime1">
              <a:rPr lang="en-AU" smtClean="0"/>
              <a:t>28/09/2016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74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0C94-6FAA-4529-BC99-99478592C1EE}" type="datetime1">
              <a:rPr lang="en-AU" smtClean="0"/>
              <a:t>28/09/2016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D2C027-27FA-4E5A-8682-4F7F173D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8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02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Razvoj konfigurabilnog sistema za generisanje i verifikaciju aplikacija za rad sa X.509 sertifikatima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6547"/>
            <a:ext cx="9144000" cy="997672"/>
          </a:xfrm>
        </p:spPr>
        <p:txBody>
          <a:bodyPr numCol="2">
            <a:normAutofit/>
          </a:bodyPr>
          <a:lstStyle/>
          <a:p>
            <a:pPr algn="ctr"/>
            <a:r>
              <a:rPr lang="sr-Latn-RS" dirty="0"/>
              <a:t>Kandidat:</a:t>
            </a:r>
          </a:p>
          <a:p>
            <a:pPr algn="ctr"/>
            <a:r>
              <a:rPr lang="sr-Latn-RS" dirty="0"/>
              <a:t>Bogdana Veselinović 375/12</a:t>
            </a:r>
          </a:p>
          <a:p>
            <a:pPr algn="ctr"/>
            <a:r>
              <a:rPr lang="sr-Latn-RS" dirty="0"/>
              <a:t>Mentor:</a:t>
            </a:r>
          </a:p>
          <a:p>
            <a:pPr algn="ctr"/>
            <a:r>
              <a:rPr lang="sr-Latn-RS" dirty="0"/>
              <a:t>doc. dr Žarko Stanisavljević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502070" y="5694219"/>
            <a:ext cx="318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/>
              <a:t>Elektrotehnički fakultet Beograd</a:t>
            </a:r>
          </a:p>
          <a:p>
            <a:pPr algn="ctr"/>
            <a:r>
              <a:rPr lang="sr-Latn-RS" dirty="0"/>
              <a:t>Septembar 2016.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819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5636" y="787782"/>
            <a:ext cx="895943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10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5000"/>
            <a:ext cx="3271261" cy="3678382"/>
          </a:xfrm>
        </p:spPr>
        <p:txBody>
          <a:bodyPr>
            <a:normAutofit/>
          </a:bodyPr>
          <a:lstStyle/>
          <a:p>
            <a:r>
              <a:rPr lang="sr-Latn-RS" dirty="0"/>
              <a:t>Interfejs CodeInterface</a:t>
            </a:r>
          </a:p>
          <a:p>
            <a:r>
              <a:rPr lang="sr-Latn-RS" dirty="0"/>
              <a:t>Logika aplikacije</a:t>
            </a:r>
          </a:p>
          <a:p>
            <a:r>
              <a:rPr lang="sr-Latn-RS" dirty="0"/>
              <a:t>Potrebno ga implementirati </a:t>
            </a:r>
          </a:p>
          <a:p>
            <a:r>
              <a:rPr lang="sr-Latn-RS" dirty="0"/>
              <a:t>Pomoću get/set metoda iz GuiInterface-a dobijaju se potrebni podaci sa GUI-a i prikazuju na njemu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94" y="1905000"/>
            <a:ext cx="5102671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3346" y="787782"/>
            <a:ext cx="868234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11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5000"/>
            <a:ext cx="3271261" cy="3678382"/>
          </a:xfrm>
        </p:spPr>
        <p:txBody>
          <a:bodyPr>
            <a:normAutofit/>
          </a:bodyPr>
          <a:lstStyle/>
          <a:p>
            <a:r>
              <a:rPr lang="sr-Latn-RS" dirty="0"/>
              <a:t>Paketi x509.v1 i x509.v3 enkapsuliraju i interfejs ka logici rada i interfejs ka GUI-u</a:t>
            </a:r>
          </a:p>
          <a:p>
            <a:r>
              <a:rPr lang="sr-Latn-RS" dirty="0"/>
              <a:t>To se postiže klasama CodeV1 i CodeV3</a:t>
            </a:r>
          </a:p>
          <a:p>
            <a:r>
              <a:rPr lang="sr-Latn-RS" dirty="0"/>
              <a:t>Nasleđuju metode CodeInterface-a i sadrže polje za pristup GUI-u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98" y="3535495"/>
            <a:ext cx="5286375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73" y="1066800"/>
            <a:ext cx="4267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8656" y="787782"/>
            <a:ext cx="992924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12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5000"/>
            <a:ext cx="3271261" cy="3678382"/>
          </a:xfrm>
        </p:spPr>
        <p:txBody>
          <a:bodyPr>
            <a:normAutofit/>
          </a:bodyPr>
          <a:lstStyle/>
          <a:p>
            <a:r>
              <a:rPr lang="sr-Latn-RS" dirty="0"/>
              <a:t>Implementacija koristi bouncy castle API i java.security paket</a:t>
            </a:r>
          </a:p>
          <a:p>
            <a:r>
              <a:rPr lang="sr-Latn-RS" dirty="0"/>
              <a:t>Postoje pomoćne klase za rad sa sertifikatima i njihovo skladištenje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86" y="1373320"/>
            <a:ext cx="5467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1782" y="787782"/>
            <a:ext cx="909797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13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5000"/>
            <a:ext cx="3271261" cy="3678382"/>
          </a:xfrm>
        </p:spPr>
        <p:txBody>
          <a:bodyPr>
            <a:normAutofit/>
          </a:bodyPr>
          <a:lstStyle/>
          <a:p>
            <a:r>
              <a:rPr lang="sr-Latn-RS" dirty="0"/>
              <a:t>Aplikacija za verifikaciju kreiranih sertifikata</a:t>
            </a:r>
          </a:p>
          <a:p>
            <a:r>
              <a:rPr lang="sr-Latn-RS" dirty="0"/>
              <a:t>Serverska i klijentska aplikacija</a:t>
            </a:r>
          </a:p>
          <a:p>
            <a:r>
              <a:rPr lang="sr-Latn-RS" dirty="0"/>
              <a:t>Handshake protokol</a:t>
            </a:r>
          </a:p>
          <a:p>
            <a:r>
              <a:rPr lang="sr-Latn-RS" dirty="0"/>
              <a:t>Keystore serverske aplikacije i Truststore klijentske aplikacije postavljaju se preko komandne linije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80" y="1905000"/>
            <a:ext cx="3029383" cy="29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korišćenja sistema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4074" y="787782"/>
            <a:ext cx="937506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14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5000"/>
            <a:ext cx="4184071" cy="887531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Tri grupe korisnika</a:t>
            </a:r>
          </a:p>
          <a:p>
            <a:r>
              <a:rPr lang="sr-Latn-RS" dirty="0"/>
              <a:t>Profesor - Konfiguracija GUI-a i izvoz u biblioteku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00" y="3334813"/>
            <a:ext cx="2190750" cy="2238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99" y="3583501"/>
            <a:ext cx="3815145" cy="2276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22" y="2907476"/>
            <a:ext cx="4467225" cy="44767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859876" y="1915169"/>
            <a:ext cx="4184071" cy="88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Student – implementacija funkcionalnosti</a:t>
            </a:r>
          </a:p>
        </p:txBody>
      </p:sp>
    </p:spTree>
    <p:extLst>
      <p:ext uri="{BB962C8B-B14F-4D97-AF65-F5344CB8AC3E}">
        <p14:creationId xmlns:p14="http://schemas.microsoft.com/office/powerpoint/2010/main" val="15583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korišćenja sistema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6364" y="787782"/>
            <a:ext cx="965215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15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5000"/>
            <a:ext cx="7994071" cy="935182"/>
          </a:xfrm>
        </p:spPr>
        <p:txBody>
          <a:bodyPr>
            <a:normAutofit/>
          </a:bodyPr>
          <a:lstStyle/>
          <a:p>
            <a:r>
              <a:rPr lang="sr-Latn-RS" dirty="0"/>
              <a:t>Korisnik realizovane aplikacije – kreira i potpisuje digitalne sertifikate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9" y="2459810"/>
            <a:ext cx="5207706" cy="3469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11" y="2533205"/>
            <a:ext cx="4539430" cy="31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5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korišćenja sistema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2510" y="787782"/>
            <a:ext cx="979070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16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4999"/>
            <a:ext cx="7994071" cy="1586345"/>
          </a:xfrm>
        </p:spPr>
        <p:txBody>
          <a:bodyPr>
            <a:normAutofit/>
          </a:bodyPr>
          <a:lstStyle/>
          <a:p>
            <a:r>
              <a:rPr lang="sr-Latn-RS" dirty="0"/>
              <a:t>Verifikacija kreiranih sertifikata</a:t>
            </a:r>
          </a:p>
          <a:p>
            <a:r>
              <a:rPr lang="sr-Latn-RS" dirty="0"/>
              <a:t>Slanje poruke od klijenta ka serveru</a:t>
            </a:r>
          </a:p>
          <a:p>
            <a:r>
              <a:rPr lang="sr-Latn-RS" dirty="0"/>
              <a:t>Klijent koristi sertifikate iz svog TrustStore-a da verifikuje potpis na serverskom sertifikatu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5" y="3456672"/>
            <a:ext cx="4457700" cy="2676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22" y="3456672"/>
            <a:ext cx="6115050" cy="1552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28" y="5258203"/>
            <a:ext cx="61912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0218" y="787782"/>
            <a:ext cx="951361" cy="365125"/>
          </a:xfrm>
        </p:spPr>
        <p:txBody>
          <a:bodyPr/>
          <a:lstStyle/>
          <a:p>
            <a:fld id="{C9D2C027-27FA-4E5A-8682-4F7F173D0F28}" type="slidenum">
              <a:rPr lang="en-AU" smtClean="0"/>
              <a:t>17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4999"/>
            <a:ext cx="7994071" cy="3844637"/>
          </a:xfrm>
        </p:spPr>
        <p:txBody>
          <a:bodyPr>
            <a:normAutofit/>
          </a:bodyPr>
          <a:lstStyle/>
          <a:p>
            <a:r>
              <a:rPr lang="sr-Latn-RS" sz="2400" dirty="0"/>
              <a:t>Ograničenja sistema </a:t>
            </a:r>
          </a:p>
          <a:p>
            <a:pPr lvl="1"/>
            <a:r>
              <a:rPr lang="sr-Latn-RS" sz="2000" dirty="0"/>
              <a:t>Ne podržava rad sa X.509 v2</a:t>
            </a:r>
          </a:p>
          <a:p>
            <a:pPr lvl="1"/>
            <a:r>
              <a:rPr lang="sr-Latn-RS" sz="2000" dirty="0"/>
              <a:t>Nisu podržane sve standardne ekstenzije</a:t>
            </a:r>
          </a:p>
          <a:p>
            <a:r>
              <a:rPr lang="sr-Latn-RS" sz="2400" dirty="0"/>
              <a:t>Moguće tačke proširenja</a:t>
            </a:r>
          </a:p>
          <a:p>
            <a:pPr lvl="1"/>
            <a:r>
              <a:rPr lang="sr-Latn-RS" sz="2000" dirty="0"/>
              <a:t>Dodavanje novih algoritama (GOST)</a:t>
            </a:r>
          </a:p>
          <a:p>
            <a:pPr lvl="1"/>
            <a:r>
              <a:rPr lang="sr-Latn-RS" sz="2000" dirty="0"/>
              <a:t>Dodavanje podrške za nove ekstenzije</a:t>
            </a:r>
          </a:p>
          <a:p>
            <a:r>
              <a:rPr lang="sr-Latn-RS" sz="2400" dirty="0"/>
              <a:t>Realizovani sistem ima za cilj da osobama koje ga koriste približi proces kreiranja digitalnih sertifikata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9943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0946" y="787782"/>
            <a:ext cx="1020634" cy="365125"/>
          </a:xfrm>
        </p:spPr>
        <p:txBody>
          <a:bodyPr/>
          <a:lstStyle/>
          <a:p>
            <a:r>
              <a:rPr lang="sr-Latn-RS" dirty="0"/>
              <a:t>18/18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40" y="1904999"/>
            <a:ext cx="7994071" cy="3844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6000" dirty="0"/>
              <a:t>HVALA NA PAŽNJI!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4019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800" dirty="0"/>
              <a:t>Uvod</a:t>
            </a:r>
          </a:p>
          <a:p>
            <a:r>
              <a:rPr lang="sr-Latn-RS" sz="2800" dirty="0"/>
              <a:t>Struktura X.509 sertifikata</a:t>
            </a:r>
          </a:p>
          <a:p>
            <a:r>
              <a:rPr lang="sr-Latn-RS" sz="2800" dirty="0"/>
              <a:t>Izdavanje sertifikata</a:t>
            </a:r>
          </a:p>
          <a:p>
            <a:r>
              <a:rPr lang="sr-Latn-RS" sz="2800" dirty="0"/>
              <a:t>Opis sistema</a:t>
            </a:r>
          </a:p>
          <a:p>
            <a:r>
              <a:rPr lang="sr-Latn-RS" sz="2800" dirty="0"/>
              <a:t>Primer korišćenja sistema</a:t>
            </a:r>
          </a:p>
          <a:p>
            <a:r>
              <a:rPr lang="sr-Latn-RS" sz="2800" dirty="0"/>
              <a:t>Zaključak</a:t>
            </a:r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2</a:t>
            </a:fld>
            <a:r>
              <a:rPr lang="sr-Latn-RS" dirty="0"/>
              <a:t>/18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129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1900" dirty="0"/>
              <a:t>Pojava algoritama za šifrovanje javnim ključem</a:t>
            </a:r>
          </a:p>
          <a:p>
            <a:r>
              <a:rPr lang="sr-Latn-RS" sz="1900" dirty="0"/>
              <a:t>Jedan od nedostataka </a:t>
            </a:r>
            <a:r>
              <a:rPr lang="sr-Latn-RS" sz="1900" i="1" dirty="0"/>
              <a:t>man-in-the-middle attack</a:t>
            </a:r>
          </a:p>
          <a:p>
            <a:r>
              <a:rPr lang="sr-Latn-RS" sz="1900" dirty="0"/>
              <a:t>Digitalni sertifikati vezuju informacije o javnom ključu sa njegovim vlasnikom</a:t>
            </a:r>
          </a:p>
          <a:p>
            <a:r>
              <a:rPr lang="sr-Latn-RS" sz="1900" dirty="0"/>
              <a:t>Sertifikacioni autoriteti izdaju sertifikate</a:t>
            </a:r>
          </a:p>
          <a:p>
            <a:r>
              <a:rPr lang="sr-Latn-RS" sz="1900" dirty="0"/>
              <a:t>Koriste se uglavnom u elektronskoj komunikaciji preko Interneta (SSL, e-mail, e-commerce)</a:t>
            </a:r>
          </a:p>
          <a:p>
            <a:r>
              <a:rPr lang="sr-Latn-RS" sz="1900" dirty="0"/>
              <a:t>Od velikog su značaja, a proces kreiranja i izdavanja dosta apstraktan</a:t>
            </a:r>
            <a:endParaRPr lang="en-AU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3</a:t>
            </a:fld>
            <a:r>
              <a:rPr lang="sr-Latn-RS" dirty="0"/>
              <a:t>/18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00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X.509 sertifikata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67006" cy="3740727"/>
          </a:xfrm>
        </p:spPr>
        <p:txBody>
          <a:bodyPr>
            <a:normAutofit/>
          </a:bodyPr>
          <a:lstStyle/>
          <a:p>
            <a:r>
              <a:rPr lang="sr-Latn-RS" dirty="0"/>
              <a:t>X.509 jedan od najpopularnijih standarda</a:t>
            </a:r>
          </a:p>
          <a:p>
            <a:r>
              <a:rPr lang="sr-Latn-RS" dirty="0"/>
              <a:t>Evolucija X.509 sertifikata</a:t>
            </a:r>
          </a:p>
          <a:p>
            <a:r>
              <a:rPr lang="sr-Latn-RS" dirty="0"/>
              <a:t>Verzija 3 omogućila dodavanje ekstenzija</a:t>
            </a:r>
          </a:p>
          <a:p>
            <a:r>
              <a:rPr lang="sr-Latn-RS" dirty="0"/>
              <a:t>Ekstenzije može da definiše svako, imaju tačno određeni format</a:t>
            </a:r>
          </a:p>
          <a:p>
            <a:r>
              <a:rPr lang="sr-Latn-RS" dirty="0"/>
              <a:t>Postoje standardne ekstenzije koje bi svaki sistem trebalo da može da prepozna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4</a:t>
            </a:fld>
            <a:r>
              <a:rPr lang="sr-Latn-RS" dirty="0"/>
              <a:t>/18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8" y="1905000"/>
            <a:ext cx="4150727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Izdavanje sertifikata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67006" cy="3740727"/>
          </a:xfrm>
        </p:spPr>
        <p:txBody>
          <a:bodyPr/>
          <a:lstStyle/>
          <a:p>
            <a:r>
              <a:rPr lang="sr-Latn-RS" sz="2400" dirty="0"/>
              <a:t>Sertifikacioni autoriteti</a:t>
            </a:r>
          </a:p>
          <a:p>
            <a:r>
              <a:rPr lang="sr-Latn-RS" sz="2400" dirty="0"/>
              <a:t>Organizacije u koje imamo poverenja</a:t>
            </a:r>
          </a:p>
          <a:p>
            <a:r>
              <a:rPr lang="sr-Latn-RS" sz="2400" dirty="0"/>
              <a:t>Potpisuju sadržaj sertifikata svojim privatnim ključem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5</a:t>
            </a:fld>
            <a:r>
              <a:rPr lang="sr-Latn-RS" dirty="0"/>
              <a:t>/18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8" y="2452254"/>
            <a:ext cx="4424928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3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7619999" cy="3823855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Aplikacija za generisanje i potpisivanje X.509 sertifikata</a:t>
            </a:r>
          </a:p>
          <a:p>
            <a:r>
              <a:rPr lang="sr-Latn-RS" dirty="0"/>
              <a:t>Aplikacija za verifikaciju kreiranih sertifikata</a:t>
            </a:r>
          </a:p>
          <a:p>
            <a:r>
              <a:rPr lang="sr-Latn-RS" dirty="0"/>
              <a:t>Implementiran u Javi</a:t>
            </a:r>
          </a:p>
          <a:p>
            <a:r>
              <a:rPr lang="sr-Latn-RS" dirty="0"/>
              <a:t>Konfigurabilan GUI</a:t>
            </a:r>
          </a:p>
          <a:p>
            <a:r>
              <a:rPr lang="sr-Latn-RS" dirty="0"/>
              <a:t>Funkcionalnosti:</a:t>
            </a:r>
          </a:p>
          <a:p>
            <a:pPr lvl="1"/>
            <a:r>
              <a:rPr lang="sr-Latn-RS" dirty="0"/>
              <a:t>Kreiranje ključeva (RSA, DSA, EC)</a:t>
            </a:r>
          </a:p>
          <a:p>
            <a:pPr lvl="1"/>
            <a:r>
              <a:rPr lang="sr-Latn-RS" dirty="0"/>
              <a:t>Uvoz/izvoz ključeva (.p12, AES enkripcija)</a:t>
            </a:r>
          </a:p>
          <a:p>
            <a:pPr lvl="1"/>
            <a:r>
              <a:rPr lang="sr-Latn-RS" dirty="0"/>
              <a:t>Pregled detalja sertifikata</a:t>
            </a:r>
          </a:p>
          <a:p>
            <a:pPr lvl="1"/>
            <a:r>
              <a:rPr lang="sr-Latn-RS" dirty="0"/>
              <a:t>Potpisivanje sertifikata</a:t>
            </a:r>
          </a:p>
          <a:p>
            <a:pPr lvl="1"/>
            <a:r>
              <a:rPr lang="sr-Latn-RS" dirty="0"/>
              <a:t>Uvoz/izvoz sertifikata</a:t>
            </a:r>
          </a:p>
          <a:p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6</a:t>
            </a:fld>
            <a:r>
              <a:rPr lang="sr-Latn-RS" dirty="0"/>
              <a:t>/18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19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7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2841770" cy="3352800"/>
          </a:xfrm>
        </p:spPr>
        <p:txBody>
          <a:bodyPr>
            <a:normAutofit/>
          </a:bodyPr>
          <a:lstStyle/>
          <a:p>
            <a:r>
              <a:rPr lang="sr-Latn-RS" dirty="0"/>
              <a:t>Raspored klasa po paketima takav da se kod lako izdvaja i exportuje u biblioteku</a:t>
            </a:r>
          </a:p>
          <a:p>
            <a:r>
              <a:rPr lang="sr-Latn-RS" dirty="0"/>
              <a:t>Ulazna tačka sistema u paketu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2" y="1476375"/>
            <a:ext cx="53244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8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2841770" cy="33528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Sva implementacija GUI-a u paketu gui, ograničen pristup paketu</a:t>
            </a:r>
          </a:p>
          <a:p>
            <a:r>
              <a:rPr lang="sr-Latn-RS" dirty="0"/>
              <a:t>Pristup preko GuiInterface-a</a:t>
            </a:r>
          </a:p>
          <a:p>
            <a:r>
              <a:rPr lang="sr-Latn-RS" dirty="0"/>
              <a:t>Glavni prozor podeljen na manje panele</a:t>
            </a:r>
          </a:p>
          <a:p>
            <a:r>
              <a:rPr lang="sr-Latn-RS" dirty="0"/>
              <a:t>Panel za ekstenzije – lako dodavanje novih</a:t>
            </a:r>
            <a:endParaRPr lang="en-AU" dirty="0"/>
          </a:p>
          <a:p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1" y="3282913"/>
            <a:ext cx="5183332" cy="2203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0" y="843661"/>
            <a:ext cx="5183331" cy="21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br>
              <a:rPr lang="sr-Latn-RS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200" dirty="0" err="1"/>
              <a:t>Razvoj</a:t>
            </a:r>
            <a:r>
              <a:rPr lang="en-AU" sz="1200" dirty="0"/>
              <a:t> </a:t>
            </a:r>
            <a:r>
              <a:rPr lang="en-AU" sz="1200" dirty="0" err="1"/>
              <a:t>konfigurabilnog</a:t>
            </a:r>
            <a:r>
              <a:rPr lang="en-AU" sz="1200" dirty="0"/>
              <a:t> </a:t>
            </a:r>
            <a:r>
              <a:rPr lang="en-AU" sz="1200" dirty="0" err="1"/>
              <a:t>sistema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</a:t>
            </a:r>
            <a:r>
              <a:rPr lang="en-AU" sz="1200" dirty="0" err="1"/>
              <a:t>generisanje</a:t>
            </a:r>
            <a:r>
              <a:rPr lang="en-AU" sz="1200" dirty="0"/>
              <a:t> </a:t>
            </a:r>
            <a:r>
              <a:rPr lang="en-AU" sz="1200" dirty="0" err="1"/>
              <a:t>i</a:t>
            </a:r>
            <a:r>
              <a:rPr lang="en-AU" sz="1200" dirty="0"/>
              <a:t> </a:t>
            </a:r>
            <a:r>
              <a:rPr lang="en-AU" sz="1200" dirty="0" err="1"/>
              <a:t>verifikaciju</a:t>
            </a:r>
            <a:r>
              <a:rPr lang="en-AU" sz="1200" dirty="0"/>
              <a:t> </a:t>
            </a:r>
            <a:r>
              <a:rPr lang="en-AU" sz="1200" dirty="0" err="1"/>
              <a:t>aplikacija</a:t>
            </a:r>
            <a:r>
              <a:rPr lang="en-AU" sz="1200" dirty="0"/>
              <a:t> </a:t>
            </a:r>
            <a:r>
              <a:rPr lang="en-AU" sz="1200" dirty="0" err="1"/>
              <a:t>za</a:t>
            </a:r>
            <a:r>
              <a:rPr lang="en-AU" sz="1200" dirty="0"/>
              <a:t> rad </a:t>
            </a:r>
            <a:r>
              <a:rPr lang="en-AU" sz="1200" dirty="0" err="1"/>
              <a:t>sa</a:t>
            </a:r>
            <a:r>
              <a:rPr lang="en-AU" sz="1200" dirty="0"/>
              <a:t> X.509 </a:t>
            </a:r>
            <a:r>
              <a:rPr lang="en-AU" sz="1200" dirty="0" err="1"/>
              <a:t>sertifikatima</a:t>
            </a:r>
            <a:endParaRPr lang="en-AU" sz="1200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027-27FA-4E5A-8682-4F7F173D0F28}" type="slidenum">
              <a:rPr lang="en-AU" smtClean="0"/>
              <a:t>9</a:t>
            </a:fld>
            <a:r>
              <a:rPr lang="sr-Latn-RS" dirty="0"/>
              <a:t>/18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397497"/>
            <a:ext cx="5771761" cy="969818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Svo upravljanje sertifikatima preko Toolbar panela</a:t>
            </a:r>
          </a:p>
          <a:p>
            <a:r>
              <a:rPr lang="sr-Latn-RS" dirty="0"/>
              <a:t>Pritisak na dugme aktivira poziv metoda interfejsa logike rada</a:t>
            </a:r>
            <a:endParaRPr lang="en-AU" dirty="0"/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0" y="624110"/>
            <a:ext cx="2851061" cy="5419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19" y="2426593"/>
            <a:ext cx="5039346" cy="35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439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718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Razvoj konfigurabilnog sistema za generisanje i verifikaciju aplikacija za rad sa X.509 sertifikatima</vt:lpstr>
      <vt:lpstr>Sadržaj</vt:lpstr>
      <vt:lpstr>Uvod</vt:lpstr>
      <vt:lpstr>Struktura X.509 sertifikata</vt:lpstr>
      <vt:lpstr>Izdavanje sertifikata</vt:lpstr>
      <vt:lpstr>Opis sistema </vt:lpstr>
      <vt:lpstr>Opis sistema </vt:lpstr>
      <vt:lpstr>Opis sistema </vt:lpstr>
      <vt:lpstr>Opis sistema </vt:lpstr>
      <vt:lpstr>Opis sistema </vt:lpstr>
      <vt:lpstr>Opis sistema </vt:lpstr>
      <vt:lpstr>Opis sistema </vt:lpstr>
      <vt:lpstr>Opis sistema </vt:lpstr>
      <vt:lpstr>Primer korišćenja sistema</vt:lpstr>
      <vt:lpstr>Primer korišćenja sistema</vt:lpstr>
      <vt:lpstr>Primer korišćenja sistema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konfigurabilnog sistema za generisanje i verifikaciju aplikacija za rad sa X.509 sertifikatima</dc:title>
  <dc:creator>Dusan Spasojevic</dc:creator>
  <cp:lastModifiedBy>Dusan Spasojevic</cp:lastModifiedBy>
  <cp:revision>73</cp:revision>
  <dcterms:created xsi:type="dcterms:W3CDTF">2016-09-28T21:09:24Z</dcterms:created>
  <dcterms:modified xsi:type="dcterms:W3CDTF">2016-09-29T00:31:06Z</dcterms:modified>
</cp:coreProperties>
</file>