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8" r:id="rId4"/>
    <p:sldId id="269" r:id="rId5"/>
    <p:sldId id="261" r:id="rId6"/>
    <p:sldId id="270" r:id="rId7"/>
    <p:sldId id="257" r:id="rId8"/>
    <p:sldId id="258" r:id="rId9"/>
    <p:sldId id="259" r:id="rId10"/>
    <p:sldId id="262" r:id="rId11"/>
    <p:sldId id="263" r:id="rId12"/>
    <p:sldId id="264" r:id="rId13"/>
    <p:sldId id="265"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8"/>
    <p:restoredTop sz="94702"/>
  </p:normalViewPr>
  <p:slideViewPr>
    <p:cSldViewPr snapToGrid="0" snapToObjects="1">
      <p:cViewPr varScale="1">
        <p:scale>
          <a:sx n="85" d="100"/>
          <a:sy n="85" d="100"/>
        </p:scale>
        <p:origin x="200"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531DD-72E5-3242-87DB-B9338A6E1F4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0679CAC-957B-5545-AC50-B3AA18D1C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40116D3-4AE4-A84E-B28E-DE38CA4A255F}"/>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5" name="Espaço Reservado para Rodapé 4">
            <a:extLst>
              <a:ext uri="{FF2B5EF4-FFF2-40B4-BE49-F238E27FC236}">
                <a16:creationId xmlns:a16="http://schemas.microsoft.com/office/drawing/2014/main" id="{D3547290-28EA-5341-AFCE-E677EAAA826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20231A-4688-1E4C-9D97-52CD75E56D5B}"/>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329412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0D280-5C4D-B344-9966-6EEC6690FB2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9DDE5B3-7AEB-CB4B-8AA8-A31CF5B4E287}"/>
              </a:ext>
            </a:extLst>
          </p:cNvPr>
          <p:cNvSpPr>
            <a:spLocks noGrp="1"/>
          </p:cNvSpPr>
          <p:nvPr>
            <p:ph type="body" orient="vert" idx="1"/>
          </p:nvPr>
        </p:nvSpPr>
        <p:spPr/>
        <p:txBody>
          <a:bodyPr vert="eaVert"/>
          <a:lstStyle/>
          <a:p>
            <a:r>
              <a:rPr lang="pt-BR"/>
              <a:t>Editar estilos de texto Mestre
Segundo nível
Terceiro nível
Quarto nível
Quinto nível</a:t>
            </a:r>
          </a:p>
        </p:txBody>
      </p:sp>
      <p:sp>
        <p:nvSpPr>
          <p:cNvPr id="4" name="Espaço Reservado para Data 3">
            <a:extLst>
              <a:ext uri="{FF2B5EF4-FFF2-40B4-BE49-F238E27FC236}">
                <a16:creationId xmlns:a16="http://schemas.microsoft.com/office/drawing/2014/main" id="{6ED6AE26-E93E-294B-AA68-5D045BF57833}"/>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5" name="Espaço Reservado para Rodapé 4">
            <a:extLst>
              <a:ext uri="{FF2B5EF4-FFF2-40B4-BE49-F238E27FC236}">
                <a16:creationId xmlns:a16="http://schemas.microsoft.com/office/drawing/2014/main" id="{80D68531-E2BF-B047-AB31-6CE952BB366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C67B61E-3558-B046-A17D-5B1AFC6FCC86}"/>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277624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68F494-E14D-A846-B187-4666DC26953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3267A7A-F093-3143-BE47-5A08B16390FF}"/>
              </a:ext>
            </a:extLst>
          </p:cNvPr>
          <p:cNvSpPr>
            <a:spLocks noGrp="1"/>
          </p:cNvSpPr>
          <p:nvPr>
            <p:ph type="body" orient="vert" idx="1"/>
          </p:nvPr>
        </p:nvSpPr>
        <p:spPr>
          <a:xfrm>
            <a:off x="838200" y="365125"/>
            <a:ext cx="7734300" cy="5811838"/>
          </a:xfrm>
        </p:spPr>
        <p:txBody>
          <a:bodyPr vert="eaVert"/>
          <a:lstStyle/>
          <a:p>
            <a:r>
              <a:rPr lang="pt-BR"/>
              <a:t>Editar estilos de texto Mestre
Segundo nível
Terceiro nível
Quarto nível
Quinto nível</a:t>
            </a:r>
          </a:p>
        </p:txBody>
      </p:sp>
      <p:sp>
        <p:nvSpPr>
          <p:cNvPr id="4" name="Espaço Reservado para Data 3">
            <a:extLst>
              <a:ext uri="{FF2B5EF4-FFF2-40B4-BE49-F238E27FC236}">
                <a16:creationId xmlns:a16="http://schemas.microsoft.com/office/drawing/2014/main" id="{2FC98E42-F00C-7743-ADFA-71A6832F04D6}"/>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5" name="Espaço Reservado para Rodapé 4">
            <a:extLst>
              <a:ext uri="{FF2B5EF4-FFF2-40B4-BE49-F238E27FC236}">
                <a16:creationId xmlns:a16="http://schemas.microsoft.com/office/drawing/2014/main" id="{813BE337-10A9-A247-A4CC-18FBA83ABB0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0E35DA-8E71-8E49-A9E3-201F07C67933}"/>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244409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9AA10-7517-8949-AFBC-61DE5FAF5FC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430448E-FD21-8B4A-9E62-B69D6FC333EF}"/>
              </a:ext>
            </a:extLst>
          </p:cNvPr>
          <p:cNvSpPr>
            <a:spLocks noGrp="1"/>
          </p:cNvSpPr>
          <p:nvPr>
            <p:ph idx="1"/>
          </p:nvPr>
        </p:nvSpPr>
        <p:spPr/>
        <p:txBody>
          <a:bodyPr/>
          <a:lstStyle/>
          <a:p>
            <a:r>
              <a:rPr lang="pt-BR"/>
              <a:t>Editar estilos de texto Mestre
Segundo nível
Terceiro nível
Quarto nível
Quinto nível</a:t>
            </a:r>
          </a:p>
        </p:txBody>
      </p:sp>
      <p:sp>
        <p:nvSpPr>
          <p:cNvPr id="4" name="Espaço Reservado para Data 3">
            <a:extLst>
              <a:ext uri="{FF2B5EF4-FFF2-40B4-BE49-F238E27FC236}">
                <a16:creationId xmlns:a16="http://schemas.microsoft.com/office/drawing/2014/main" id="{252944AB-3C01-4047-9E1E-D68057C6C795}"/>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5" name="Espaço Reservado para Rodapé 4">
            <a:extLst>
              <a:ext uri="{FF2B5EF4-FFF2-40B4-BE49-F238E27FC236}">
                <a16:creationId xmlns:a16="http://schemas.microsoft.com/office/drawing/2014/main" id="{C71C025F-C953-FB4A-AA60-DB3A9476853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D9693F8-5D08-894D-BF50-D0E8664C08CB}"/>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16968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E084D-5C2C-ED47-8B49-3B662BBAAD6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5A965B7-87E8-4F4F-B947-D43E9CBFF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pt-BR"/>
              <a:t>Editar estilos de texto Mestre
Segundo nível
Terceiro nível
Quarto nível
Quinto nível</a:t>
            </a:r>
          </a:p>
        </p:txBody>
      </p:sp>
      <p:sp>
        <p:nvSpPr>
          <p:cNvPr id="4" name="Espaço Reservado para Data 3">
            <a:extLst>
              <a:ext uri="{FF2B5EF4-FFF2-40B4-BE49-F238E27FC236}">
                <a16:creationId xmlns:a16="http://schemas.microsoft.com/office/drawing/2014/main" id="{E2E1339D-362D-B44F-8A39-E7E041F55235}"/>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5" name="Espaço Reservado para Rodapé 4">
            <a:extLst>
              <a:ext uri="{FF2B5EF4-FFF2-40B4-BE49-F238E27FC236}">
                <a16:creationId xmlns:a16="http://schemas.microsoft.com/office/drawing/2014/main" id="{4890FA4A-2F9D-1A43-9832-05C68036104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15669FA-92E3-1743-9B13-3767EBD3869D}"/>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111233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E678F1-8BB7-7A4B-B2C6-F734CD06143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EEC754A-2B95-C243-8030-7366F3E05154}"/>
              </a:ext>
            </a:extLst>
          </p:cNvPr>
          <p:cNvSpPr>
            <a:spLocks noGrp="1"/>
          </p:cNvSpPr>
          <p:nvPr>
            <p:ph sz="half" idx="1"/>
          </p:nvPr>
        </p:nvSpPr>
        <p:spPr>
          <a:xfrm>
            <a:off x="838200" y="1825625"/>
            <a:ext cx="5181600" cy="4351338"/>
          </a:xfrm>
        </p:spPr>
        <p:txBody>
          <a:bodyPr/>
          <a:lstStyle/>
          <a:p>
            <a:r>
              <a:rPr lang="pt-BR"/>
              <a:t>Editar estilos de texto Mestre
Segundo nível
Terceiro nível
Quarto nível
Quinto nível</a:t>
            </a:r>
          </a:p>
        </p:txBody>
      </p:sp>
      <p:sp>
        <p:nvSpPr>
          <p:cNvPr id="4" name="Espaço Reservado para Conteúdo 3">
            <a:extLst>
              <a:ext uri="{FF2B5EF4-FFF2-40B4-BE49-F238E27FC236}">
                <a16:creationId xmlns:a16="http://schemas.microsoft.com/office/drawing/2014/main" id="{A8080E74-A9FB-6347-AD2D-CA760A765CA9}"/>
              </a:ext>
            </a:extLst>
          </p:cNvPr>
          <p:cNvSpPr>
            <a:spLocks noGrp="1"/>
          </p:cNvSpPr>
          <p:nvPr>
            <p:ph sz="half" idx="2"/>
          </p:nvPr>
        </p:nvSpPr>
        <p:spPr>
          <a:xfrm>
            <a:off x="6172200" y="1825625"/>
            <a:ext cx="5181600" cy="4351338"/>
          </a:xfrm>
        </p:spPr>
        <p:txBody>
          <a:bodyPr/>
          <a:lstStyle/>
          <a:p>
            <a:r>
              <a:rPr lang="pt-BR"/>
              <a:t>Editar estilos de texto Mestre
Segundo nível
Terceiro nível
Quarto nível
Quinto nível</a:t>
            </a:r>
          </a:p>
        </p:txBody>
      </p:sp>
      <p:sp>
        <p:nvSpPr>
          <p:cNvPr id="5" name="Espaço Reservado para Data 4">
            <a:extLst>
              <a:ext uri="{FF2B5EF4-FFF2-40B4-BE49-F238E27FC236}">
                <a16:creationId xmlns:a16="http://schemas.microsoft.com/office/drawing/2014/main" id="{8F0885A5-EF56-C548-BCF7-8C1BB106FBBE}"/>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6" name="Espaço Reservado para Rodapé 5">
            <a:extLst>
              <a:ext uri="{FF2B5EF4-FFF2-40B4-BE49-F238E27FC236}">
                <a16:creationId xmlns:a16="http://schemas.microsoft.com/office/drawing/2014/main" id="{66329B69-0F30-904A-A228-88E23446936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ACC9D3A-F153-7C43-A9D8-81C85707AAED}"/>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88208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8EE16-940D-A546-A71E-865AC4D1488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4E58260-396A-6E4E-A1D7-95C6E4AEAF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pt-BR"/>
              <a:t>Editar estilos de texto Mestre
Segundo nível
Terceiro nível
Quarto nível
Quinto nível</a:t>
            </a:r>
          </a:p>
        </p:txBody>
      </p:sp>
      <p:sp>
        <p:nvSpPr>
          <p:cNvPr id="4" name="Espaço Reservado para Conteúdo 3">
            <a:extLst>
              <a:ext uri="{FF2B5EF4-FFF2-40B4-BE49-F238E27FC236}">
                <a16:creationId xmlns:a16="http://schemas.microsoft.com/office/drawing/2014/main" id="{D673518E-22B2-E649-B290-34A9AA997B61}"/>
              </a:ext>
            </a:extLst>
          </p:cNvPr>
          <p:cNvSpPr>
            <a:spLocks noGrp="1"/>
          </p:cNvSpPr>
          <p:nvPr>
            <p:ph sz="half" idx="2"/>
          </p:nvPr>
        </p:nvSpPr>
        <p:spPr>
          <a:xfrm>
            <a:off x="839788" y="2505075"/>
            <a:ext cx="5157787" cy="3684588"/>
          </a:xfrm>
        </p:spPr>
        <p:txBody>
          <a:bodyPr/>
          <a:lstStyle/>
          <a:p>
            <a:r>
              <a:rPr lang="pt-BR"/>
              <a:t>Editar estilos de texto Mestre
Segundo nível
Terceiro nível
Quarto nível
Quinto nível</a:t>
            </a:r>
          </a:p>
        </p:txBody>
      </p:sp>
      <p:sp>
        <p:nvSpPr>
          <p:cNvPr id="5" name="Espaço Reservado para Texto 4">
            <a:extLst>
              <a:ext uri="{FF2B5EF4-FFF2-40B4-BE49-F238E27FC236}">
                <a16:creationId xmlns:a16="http://schemas.microsoft.com/office/drawing/2014/main" id="{AD542BFB-2937-364E-B8A5-0ED069951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pt-BR"/>
              <a:t>Editar estilos de texto Mestre
Segundo nível
Terceiro nível
Quarto nível
Quinto nível</a:t>
            </a:r>
          </a:p>
        </p:txBody>
      </p:sp>
      <p:sp>
        <p:nvSpPr>
          <p:cNvPr id="6" name="Espaço Reservado para Conteúdo 5">
            <a:extLst>
              <a:ext uri="{FF2B5EF4-FFF2-40B4-BE49-F238E27FC236}">
                <a16:creationId xmlns:a16="http://schemas.microsoft.com/office/drawing/2014/main" id="{65D02CAE-0B6E-BB46-B1B5-E4F3DC8A5C83}"/>
              </a:ext>
            </a:extLst>
          </p:cNvPr>
          <p:cNvSpPr>
            <a:spLocks noGrp="1"/>
          </p:cNvSpPr>
          <p:nvPr>
            <p:ph sz="quarter" idx="4"/>
          </p:nvPr>
        </p:nvSpPr>
        <p:spPr>
          <a:xfrm>
            <a:off x="6172200" y="2505075"/>
            <a:ext cx="5183188" cy="3684588"/>
          </a:xfrm>
        </p:spPr>
        <p:txBody>
          <a:bodyPr/>
          <a:lstStyle/>
          <a:p>
            <a:r>
              <a:rPr lang="pt-BR"/>
              <a:t>Editar estilos de texto Mestre
Segundo nível
Terceiro nível
Quarto nível
Quinto nível</a:t>
            </a:r>
          </a:p>
        </p:txBody>
      </p:sp>
      <p:sp>
        <p:nvSpPr>
          <p:cNvPr id="7" name="Espaço Reservado para Data 6">
            <a:extLst>
              <a:ext uri="{FF2B5EF4-FFF2-40B4-BE49-F238E27FC236}">
                <a16:creationId xmlns:a16="http://schemas.microsoft.com/office/drawing/2014/main" id="{9F0EBD3A-13E0-0C45-949B-C90D8EB3A3AA}"/>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8" name="Espaço Reservado para Rodapé 7">
            <a:extLst>
              <a:ext uri="{FF2B5EF4-FFF2-40B4-BE49-F238E27FC236}">
                <a16:creationId xmlns:a16="http://schemas.microsoft.com/office/drawing/2014/main" id="{28E97262-18F6-8944-8937-999778A22AA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E2F76C6-A61F-B049-B381-32728B5A493C}"/>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303262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1D16F-5F1C-394F-9301-6051124AD6E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B0D6E43-A848-324D-A132-DC1565F60979}"/>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4" name="Espaço Reservado para Rodapé 3">
            <a:extLst>
              <a:ext uri="{FF2B5EF4-FFF2-40B4-BE49-F238E27FC236}">
                <a16:creationId xmlns:a16="http://schemas.microsoft.com/office/drawing/2014/main" id="{1D751658-BFC8-AE46-99E8-10A7435FBD1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D2F14A9-AF30-F341-BC54-C72849E18410}"/>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130407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DF90D20-4C8B-B847-946C-E7E4C834A2C1}"/>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3" name="Espaço Reservado para Rodapé 2">
            <a:extLst>
              <a:ext uri="{FF2B5EF4-FFF2-40B4-BE49-F238E27FC236}">
                <a16:creationId xmlns:a16="http://schemas.microsoft.com/office/drawing/2014/main" id="{06F10670-7DDD-4A40-9077-7BA51D7CEC5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86E80CD-582E-8843-BE8C-7D1279D98E97}"/>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427331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98EBC-A0ED-0E4A-9C12-523FC88D36D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E4CAAAC-6116-2D4E-B98B-56FCC1224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t-BR"/>
              <a:t>Editar estilos de texto Mestre
Segundo nível
Terceiro nível
Quarto nível
Quinto nível</a:t>
            </a:r>
          </a:p>
        </p:txBody>
      </p:sp>
      <p:sp>
        <p:nvSpPr>
          <p:cNvPr id="4" name="Espaço Reservado para Texto 3">
            <a:extLst>
              <a:ext uri="{FF2B5EF4-FFF2-40B4-BE49-F238E27FC236}">
                <a16:creationId xmlns:a16="http://schemas.microsoft.com/office/drawing/2014/main" id="{6E6B7B75-3646-1147-A539-FC30168F8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pt-BR"/>
              <a:t>Editar estilos de texto Mestre
Segundo nível
Terceiro nível
Quarto nível
Quinto nível</a:t>
            </a:r>
          </a:p>
        </p:txBody>
      </p:sp>
      <p:sp>
        <p:nvSpPr>
          <p:cNvPr id="5" name="Espaço Reservado para Data 4">
            <a:extLst>
              <a:ext uri="{FF2B5EF4-FFF2-40B4-BE49-F238E27FC236}">
                <a16:creationId xmlns:a16="http://schemas.microsoft.com/office/drawing/2014/main" id="{8CB8C644-4028-314A-BA1D-3BD822CB8A50}"/>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6" name="Espaço Reservado para Rodapé 5">
            <a:extLst>
              <a:ext uri="{FF2B5EF4-FFF2-40B4-BE49-F238E27FC236}">
                <a16:creationId xmlns:a16="http://schemas.microsoft.com/office/drawing/2014/main" id="{72127426-EA15-D345-B8D1-9F242DD215C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603E05E-7BDF-0B4B-9A7C-6396BF7B5D52}"/>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84959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4698B-FB16-6A46-B06D-0BBCA09BFC8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8C6308B2-4D11-0C42-91D6-5CE8BA11C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3627E1D-630E-914B-998F-CBF731F88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pt-BR"/>
              <a:t>Editar estilos de texto Mestre
Segundo nível
Terceiro nível
Quarto nível
Quinto nível</a:t>
            </a:r>
          </a:p>
        </p:txBody>
      </p:sp>
      <p:sp>
        <p:nvSpPr>
          <p:cNvPr id="5" name="Espaço Reservado para Data 4">
            <a:extLst>
              <a:ext uri="{FF2B5EF4-FFF2-40B4-BE49-F238E27FC236}">
                <a16:creationId xmlns:a16="http://schemas.microsoft.com/office/drawing/2014/main" id="{6E5527A3-E91E-D748-97DC-FECC350BF9CC}"/>
              </a:ext>
            </a:extLst>
          </p:cNvPr>
          <p:cNvSpPr>
            <a:spLocks noGrp="1"/>
          </p:cNvSpPr>
          <p:nvPr>
            <p:ph type="dt" sz="half" idx="10"/>
          </p:nvPr>
        </p:nvSpPr>
        <p:spPr/>
        <p:txBody>
          <a:bodyPr/>
          <a:lstStyle/>
          <a:p>
            <a:fld id="{E212D756-FD12-E544-BD0A-12E151CFAC85}" type="datetimeFigureOut">
              <a:rPr lang="pt-BR" smtClean="0"/>
              <a:t>07/09/18</a:t>
            </a:fld>
            <a:endParaRPr lang="pt-BR"/>
          </a:p>
        </p:txBody>
      </p:sp>
      <p:sp>
        <p:nvSpPr>
          <p:cNvPr id="6" name="Espaço Reservado para Rodapé 5">
            <a:extLst>
              <a:ext uri="{FF2B5EF4-FFF2-40B4-BE49-F238E27FC236}">
                <a16:creationId xmlns:a16="http://schemas.microsoft.com/office/drawing/2014/main" id="{9C3F3241-502F-EB41-B8EE-3B7EDC70BD1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6233E3C-5C24-7242-8120-DBCC0342F281}"/>
              </a:ext>
            </a:extLst>
          </p:cNvPr>
          <p:cNvSpPr>
            <a:spLocks noGrp="1"/>
          </p:cNvSpPr>
          <p:nvPr>
            <p:ph type="sldNum" sz="quarter" idx="12"/>
          </p:nvPr>
        </p:nvSpPr>
        <p:spPr/>
        <p:txBody>
          <a:bodyPr/>
          <a:lstStyle/>
          <a:p>
            <a:fld id="{4E00B62B-DE92-E54C-8BED-652EB63AB4C7}" type="slidenum">
              <a:rPr lang="pt-BR" smtClean="0"/>
              <a:t>‹nº›</a:t>
            </a:fld>
            <a:endParaRPr lang="pt-BR"/>
          </a:p>
        </p:txBody>
      </p:sp>
    </p:spTree>
    <p:extLst>
      <p:ext uri="{BB962C8B-B14F-4D97-AF65-F5344CB8AC3E}">
        <p14:creationId xmlns:p14="http://schemas.microsoft.com/office/powerpoint/2010/main" val="299261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8C6CCF2-C7D5-744B-BD8B-BFEE1CFC49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1CF65CF-C4D9-0E41-9DE4-D39F9B092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pt-BR"/>
              <a:t>Editar estilos de texto Mestre
Segundo nível
Terceiro nível
Quarto nível
Quinto nível</a:t>
            </a:r>
          </a:p>
        </p:txBody>
      </p:sp>
      <p:sp>
        <p:nvSpPr>
          <p:cNvPr id="4" name="Espaço Reservado para Data 3">
            <a:extLst>
              <a:ext uri="{FF2B5EF4-FFF2-40B4-BE49-F238E27FC236}">
                <a16:creationId xmlns:a16="http://schemas.microsoft.com/office/drawing/2014/main" id="{05830943-F0A9-0440-BF42-7E8DD66D0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2D756-FD12-E544-BD0A-12E151CFAC85}" type="datetimeFigureOut">
              <a:rPr lang="pt-BR" smtClean="0"/>
              <a:t>07/09/18</a:t>
            </a:fld>
            <a:endParaRPr lang="pt-BR"/>
          </a:p>
        </p:txBody>
      </p:sp>
      <p:sp>
        <p:nvSpPr>
          <p:cNvPr id="5" name="Espaço Reservado para Rodapé 4">
            <a:extLst>
              <a:ext uri="{FF2B5EF4-FFF2-40B4-BE49-F238E27FC236}">
                <a16:creationId xmlns:a16="http://schemas.microsoft.com/office/drawing/2014/main" id="{3EFAEE6B-A349-1946-ACE5-897430CC8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FA03DE1-8FD3-144A-94B9-760C16251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0B62B-DE92-E54C-8BED-652EB63AB4C7}" type="slidenum">
              <a:rPr lang="pt-BR" smtClean="0"/>
              <a:t>‹nº›</a:t>
            </a:fld>
            <a:endParaRPr lang="pt-BR"/>
          </a:p>
        </p:txBody>
      </p:sp>
    </p:spTree>
    <p:extLst>
      <p:ext uri="{BB962C8B-B14F-4D97-AF65-F5344CB8AC3E}">
        <p14:creationId xmlns:p14="http://schemas.microsoft.com/office/powerpoint/2010/main" val="2594777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6E823-D1D8-324A-AC9F-684BC7CAE052}"/>
              </a:ext>
            </a:extLst>
          </p:cNvPr>
          <p:cNvSpPr>
            <a:spLocks noGrp="1"/>
          </p:cNvSpPr>
          <p:nvPr>
            <p:ph type="ctrTitle"/>
          </p:nvPr>
        </p:nvSpPr>
        <p:spPr/>
        <p:txBody>
          <a:bodyPr>
            <a:normAutofit/>
          </a:bodyPr>
          <a:lstStyle/>
          <a:p>
            <a:r>
              <a:rPr lang="fr-FR" sz="4900" b="1" dirty="0"/>
              <a:t>Comment mieux gérer les quotas de production de lait au Québec?</a:t>
            </a:r>
            <a:br>
              <a:rPr lang="fr-FR" b="1" dirty="0"/>
            </a:br>
            <a:r>
              <a:rPr lang="fr-FR" sz="3600" dirty="0"/>
              <a:t>Une analyse de l'offre et de la demande</a:t>
            </a:r>
          </a:p>
        </p:txBody>
      </p:sp>
      <p:sp>
        <p:nvSpPr>
          <p:cNvPr id="3" name="Subtítulo 2">
            <a:extLst>
              <a:ext uri="{FF2B5EF4-FFF2-40B4-BE49-F238E27FC236}">
                <a16:creationId xmlns:a16="http://schemas.microsoft.com/office/drawing/2014/main" id="{4AC1ECFB-112A-E549-803C-79ADF1F0FFD1}"/>
              </a:ext>
            </a:extLst>
          </p:cNvPr>
          <p:cNvSpPr>
            <a:spLocks noGrp="1"/>
          </p:cNvSpPr>
          <p:nvPr>
            <p:ph type="subTitle" idx="1"/>
          </p:nvPr>
        </p:nvSpPr>
        <p:spPr/>
        <p:txBody>
          <a:bodyPr/>
          <a:lstStyle/>
          <a:p>
            <a:r>
              <a:rPr lang="fr-FR" dirty="0"/>
              <a:t>Vinicius Bordalo</a:t>
            </a:r>
          </a:p>
        </p:txBody>
      </p:sp>
    </p:spTree>
    <p:extLst>
      <p:ext uri="{BB962C8B-B14F-4D97-AF65-F5344CB8AC3E}">
        <p14:creationId xmlns:p14="http://schemas.microsoft.com/office/powerpoint/2010/main" val="334641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FB41A-AD69-3249-8E2B-AA7373F76269}"/>
              </a:ext>
            </a:extLst>
          </p:cNvPr>
          <p:cNvSpPr>
            <a:spLocks noGrp="1"/>
          </p:cNvSpPr>
          <p:nvPr>
            <p:ph type="title"/>
          </p:nvPr>
        </p:nvSpPr>
        <p:spPr/>
        <p:txBody>
          <a:bodyPr/>
          <a:lstStyle/>
          <a:p>
            <a:endParaRPr lang="fr-FR"/>
          </a:p>
        </p:txBody>
      </p:sp>
      <p:pic>
        <p:nvPicPr>
          <p:cNvPr id="5" name="Espaço Reservado para Conteúdo 4">
            <a:extLst>
              <a:ext uri="{FF2B5EF4-FFF2-40B4-BE49-F238E27FC236}">
                <a16:creationId xmlns:a16="http://schemas.microsoft.com/office/drawing/2014/main" id="{EFB636AA-3BA2-CC4A-B916-32E6600273FC}"/>
              </a:ext>
            </a:extLst>
          </p:cNvPr>
          <p:cNvPicPr>
            <a:picLocks noGrp="1" noChangeAspect="1"/>
          </p:cNvPicPr>
          <p:nvPr>
            <p:ph idx="1"/>
          </p:nvPr>
        </p:nvPicPr>
        <p:blipFill>
          <a:blip r:embed="rId2"/>
          <a:stretch>
            <a:fillRect/>
          </a:stretch>
        </p:blipFill>
        <p:spPr>
          <a:xfrm>
            <a:off x="2995434" y="393268"/>
            <a:ext cx="6201131" cy="6026452"/>
          </a:xfrm>
        </p:spPr>
      </p:pic>
    </p:spTree>
    <p:extLst>
      <p:ext uri="{BB962C8B-B14F-4D97-AF65-F5344CB8AC3E}">
        <p14:creationId xmlns:p14="http://schemas.microsoft.com/office/powerpoint/2010/main" val="178938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FB41A-AD69-3249-8E2B-AA7373F76269}"/>
              </a:ext>
            </a:extLst>
          </p:cNvPr>
          <p:cNvSpPr>
            <a:spLocks noGrp="1"/>
          </p:cNvSpPr>
          <p:nvPr>
            <p:ph type="title"/>
          </p:nvPr>
        </p:nvSpPr>
        <p:spPr/>
        <p:txBody>
          <a:bodyPr/>
          <a:lstStyle/>
          <a:p>
            <a:endParaRPr lang="fr-FR"/>
          </a:p>
        </p:txBody>
      </p:sp>
      <p:pic>
        <p:nvPicPr>
          <p:cNvPr id="7" name="Espaço Reservado para Conteúdo 6">
            <a:extLst>
              <a:ext uri="{FF2B5EF4-FFF2-40B4-BE49-F238E27FC236}">
                <a16:creationId xmlns:a16="http://schemas.microsoft.com/office/drawing/2014/main" id="{C164E045-092B-C644-9646-E3AD2A67D350}"/>
              </a:ext>
            </a:extLst>
          </p:cNvPr>
          <p:cNvPicPr>
            <a:picLocks noGrp="1" noChangeAspect="1"/>
          </p:cNvPicPr>
          <p:nvPr>
            <p:ph idx="1"/>
          </p:nvPr>
        </p:nvPicPr>
        <p:blipFill>
          <a:blip r:embed="rId2"/>
          <a:stretch>
            <a:fillRect/>
          </a:stretch>
        </p:blipFill>
        <p:spPr>
          <a:xfrm>
            <a:off x="3463208" y="748145"/>
            <a:ext cx="5265584" cy="5387254"/>
          </a:xfrm>
        </p:spPr>
      </p:pic>
    </p:spTree>
    <p:extLst>
      <p:ext uri="{BB962C8B-B14F-4D97-AF65-F5344CB8AC3E}">
        <p14:creationId xmlns:p14="http://schemas.microsoft.com/office/powerpoint/2010/main" val="409925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35BE5-8E38-894B-B5DB-065431CCBA52}"/>
              </a:ext>
            </a:extLst>
          </p:cNvPr>
          <p:cNvSpPr>
            <a:spLocks noGrp="1"/>
          </p:cNvSpPr>
          <p:nvPr>
            <p:ph type="title"/>
          </p:nvPr>
        </p:nvSpPr>
        <p:spPr/>
        <p:txBody>
          <a:bodyPr/>
          <a:lstStyle/>
          <a:p>
            <a:endParaRPr lang="fr-FR"/>
          </a:p>
        </p:txBody>
      </p:sp>
      <p:pic>
        <p:nvPicPr>
          <p:cNvPr id="5" name="Espaço Reservado para Conteúdo 4">
            <a:extLst>
              <a:ext uri="{FF2B5EF4-FFF2-40B4-BE49-F238E27FC236}">
                <a16:creationId xmlns:a16="http://schemas.microsoft.com/office/drawing/2014/main" id="{1A2AA0D6-A8AB-644D-A67C-B03EC4A53175}"/>
              </a:ext>
            </a:extLst>
          </p:cNvPr>
          <p:cNvPicPr>
            <a:picLocks noGrp="1" noChangeAspect="1"/>
          </p:cNvPicPr>
          <p:nvPr>
            <p:ph idx="1"/>
          </p:nvPr>
        </p:nvPicPr>
        <p:blipFill>
          <a:blip r:embed="rId2"/>
          <a:stretch>
            <a:fillRect/>
          </a:stretch>
        </p:blipFill>
        <p:spPr>
          <a:xfrm>
            <a:off x="1473298" y="609600"/>
            <a:ext cx="9245403" cy="5650490"/>
          </a:xfrm>
        </p:spPr>
      </p:pic>
    </p:spTree>
    <p:extLst>
      <p:ext uri="{BB962C8B-B14F-4D97-AF65-F5344CB8AC3E}">
        <p14:creationId xmlns:p14="http://schemas.microsoft.com/office/powerpoint/2010/main" val="338285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0296A-233C-4941-A06B-0375971B0454}"/>
              </a:ext>
            </a:extLst>
          </p:cNvPr>
          <p:cNvSpPr>
            <a:spLocks noGrp="1"/>
          </p:cNvSpPr>
          <p:nvPr>
            <p:ph type="title"/>
          </p:nvPr>
        </p:nvSpPr>
        <p:spPr/>
        <p:txBody>
          <a:bodyPr/>
          <a:lstStyle/>
          <a:p>
            <a:r>
              <a:rPr lang="fr-FR" dirty="0"/>
              <a:t>La production hors quota</a:t>
            </a:r>
          </a:p>
        </p:txBody>
      </p:sp>
      <p:pic>
        <p:nvPicPr>
          <p:cNvPr id="5" name="Espaço Reservado para Conteúdo 4">
            <a:extLst>
              <a:ext uri="{FF2B5EF4-FFF2-40B4-BE49-F238E27FC236}">
                <a16:creationId xmlns:a16="http://schemas.microsoft.com/office/drawing/2014/main" id="{D3C9E0B7-0232-3D40-9C3B-467A596D0C42}"/>
              </a:ext>
            </a:extLst>
          </p:cNvPr>
          <p:cNvPicPr>
            <a:picLocks noGrp="1" noChangeAspect="1"/>
          </p:cNvPicPr>
          <p:nvPr>
            <p:ph idx="1"/>
          </p:nvPr>
        </p:nvPicPr>
        <p:blipFill>
          <a:blip r:embed="rId2"/>
          <a:stretch>
            <a:fillRect/>
          </a:stretch>
        </p:blipFill>
        <p:spPr>
          <a:xfrm>
            <a:off x="2197107" y="1825625"/>
            <a:ext cx="7797786" cy="4351338"/>
          </a:xfrm>
        </p:spPr>
      </p:pic>
    </p:spTree>
    <p:extLst>
      <p:ext uri="{BB962C8B-B14F-4D97-AF65-F5344CB8AC3E}">
        <p14:creationId xmlns:p14="http://schemas.microsoft.com/office/powerpoint/2010/main" val="39093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5DC5F-CAA1-9D43-8788-1899B037D302}"/>
              </a:ext>
            </a:extLst>
          </p:cNvPr>
          <p:cNvSpPr>
            <a:spLocks noGrp="1"/>
          </p:cNvSpPr>
          <p:nvPr>
            <p:ph type="title"/>
          </p:nvPr>
        </p:nvSpPr>
        <p:spPr/>
        <p:txBody>
          <a:bodyPr>
            <a:normAutofit/>
          </a:bodyPr>
          <a:lstStyle/>
          <a:p>
            <a:r>
              <a:rPr lang="fr-FR" sz="4200" dirty="0"/>
              <a:t>La Commission Canadienne du Lait (CCL, 1966)</a:t>
            </a:r>
          </a:p>
        </p:txBody>
      </p:sp>
      <p:sp>
        <p:nvSpPr>
          <p:cNvPr id="3" name="Espaço Reservado para Conteúdo 2">
            <a:extLst>
              <a:ext uri="{FF2B5EF4-FFF2-40B4-BE49-F238E27FC236}">
                <a16:creationId xmlns:a16="http://schemas.microsoft.com/office/drawing/2014/main" id="{BFAF838F-A94F-204C-93DF-DBFB64F3820F}"/>
              </a:ext>
            </a:extLst>
          </p:cNvPr>
          <p:cNvSpPr>
            <a:spLocks noGrp="1"/>
          </p:cNvSpPr>
          <p:nvPr>
            <p:ph idx="1"/>
          </p:nvPr>
        </p:nvSpPr>
        <p:spPr/>
        <p:txBody>
          <a:bodyPr/>
          <a:lstStyle/>
          <a:p>
            <a:r>
              <a:rPr lang="fr-FR" dirty="0"/>
              <a:t>Coordonner les politiques laitières fédérales et provinciales et de créer un mécanisme de contrôle de la production laitière de manière à stabiliser les revenus et à éviter les surplus de production coûteux;</a:t>
            </a:r>
          </a:p>
          <a:p>
            <a:r>
              <a:rPr lang="fr-FR" dirty="0"/>
              <a:t>Depuis les débuts de la gestion de l’offre, elle veille à deux des trois piliers du système:</a:t>
            </a:r>
          </a:p>
          <a:p>
            <a:pPr lvl="1"/>
            <a:r>
              <a:rPr lang="fr-FR" dirty="0"/>
              <a:t>Le prix de soutien;</a:t>
            </a:r>
          </a:p>
          <a:p>
            <a:pPr lvl="1"/>
            <a:r>
              <a:rPr lang="fr-FR" dirty="0"/>
              <a:t>Le quota national de mise en marché (QMM).</a:t>
            </a:r>
          </a:p>
        </p:txBody>
      </p:sp>
    </p:spTree>
    <p:extLst>
      <p:ext uri="{BB962C8B-B14F-4D97-AF65-F5344CB8AC3E}">
        <p14:creationId xmlns:p14="http://schemas.microsoft.com/office/powerpoint/2010/main" val="184188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66906-7C1E-7B44-A1CD-B97CCA1BDFE3}"/>
              </a:ext>
            </a:extLst>
          </p:cNvPr>
          <p:cNvSpPr>
            <a:spLocks noGrp="1"/>
          </p:cNvSpPr>
          <p:nvPr>
            <p:ph type="title"/>
          </p:nvPr>
        </p:nvSpPr>
        <p:spPr/>
        <p:txBody>
          <a:bodyPr/>
          <a:lstStyle/>
          <a:p>
            <a:r>
              <a:rPr lang="fr-FR" dirty="0"/>
              <a:t>Le Système de Gestion de l’Offre (1970)</a:t>
            </a:r>
          </a:p>
        </p:txBody>
      </p:sp>
      <p:sp>
        <p:nvSpPr>
          <p:cNvPr id="3" name="Espaço Reservado para Conteúdo 2">
            <a:extLst>
              <a:ext uri="{FF2B5EF4-FFF2-40B4-BE49-F238E27FC236}">
                <a16:creationId xmlns:a16="http://schemas.microsoft.com/office/drawing/2014/main" id="{3A21448F-8E0C-6A44-8F59-2E5241638B03}"/>
              </a:ext>
            </a:extLst>
          </p:cNvPr>
          <p:cNvSpPr>
            <a:spLocks noGrp="1"/>
          </p:cNvSpPr>
          <p:nvPr>
            <p:ph idx="1"/>
          </p:nvPr>
        </p:nvSpPr>
        <p:spPr/>
        <p:txBody>
          <a:bodyPr>
            <a:normAutofit lnSpcReduction="10000"/>
          </a:bodyPr>
          <a:lstStyle/>
          <a:p>
            <a:pPr fontAlgn="base"/>
            <a:r>
              <a:rPr lang="fr-FR" dirty="0"/>
              <a:t>Le système de gestion des approvisionnements de lait de transformation a été établi au début des années 1970 pour contrer l'instabilité des prix, l'incertitude de l'offre et les fluctuations des revenus des producteurs qui étaient courants dans les années 1950 et 1960;</a:t>
            </a:r>
          </a:p>
          <a:p>
            <a:pPr fontAlgn="base"/>
            <a:r>
              <a:rPr lang="fr-FR" dirty="0"/>
              <a:t>Le contrôle de la production nationale au niveau de la ferme se fait grâce aux </a:t>
            </a:r>
            <a:r>
              <a:rPr lang="fr-FR" b="1" dirty="0"/>
              <a:t>Quotas de Mise en Marché</a:t>
            </a:r>
            <a:r>
              <a:rPr lang="fr-FR" dirty="0"/>
              <a:t> (QMM) établis dans le cadre du </a:t>
            </a:r>
            <a:r>
              <a:rPr lang="fr-FR" b="1" dirty="0"/>
              <a:t>Plan National de Commercialisation du Lait</a:t>
            </a:r>
            <a:r>
              <a:rPr lang="fr-FR" dirty="0"/>
              <a:t> (PNCL);</a:t>
            </a:r>
          </a:p>
          <a:p>
            <a:pPr fontAlgn="base"/>
            <a:r>
              <a:rPr lang="fr-FR" dirty="0"/>
              <a:t>La gestion des approvisionnements doit également tenir compte de certaines importations au Canada et d'une partie de la production qui est expédiée sur les marchés d'exportation.</a:t>
            </a:r>
          </a:p>
        </p:txBody>
      </p:sp>
    </p:spTree>
    <p:extLst>
      <p:ext uri="{BB962C8B-B14F-4D97-AF65-F5344CB8AC3E}">
        <p14:creationId xmlns:p14="http://schemas.microsoft.com/office/powerpoint/2010/main" val="272177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66906-7C1E-7B44-A1CD-B97CCA1BDFE3}"/>
              </a:ext>
            </a:extLst>
          </p:cNvPr>
          <p:cNvSpPr>
            <a:spLocks noGrp="1"/>
          </p:cNvSpPr>
          <p:nvPr>
            <p:ph type="title"/>
          </p:nvPr>
        </p:nvSpPr>
        <p:spPr/>
        <p:txBody>
          <a:bodyPr/>
          <a:lstStyle/>
          <a:p>
            <a:r>
              <a:rPr lang="fr-FR" dirty="0"/>
              <a:t>Système de gestion de l’offre (1970)</a:t>
            </a:r>
          </a:p>
        </p:txBody>
      </p:sp>
      <p:sp>
        <p:nvSpPr>
          <p:cNvPr id="3" name="Espaço Reservado para Conteúdo 2">
            <a:extLst>
              <a:ext uri="{FF2B5EF4-FFF2-40B4-BE49-F238E27FC236}">
                <a16:creationId xmlns:a16="http://schemas.microsoft.com/office/drawing/2014/main" id="{3A21448F-8E0C-6A44-8F59-2E5241638B03}"/>
              </a:ext>
            </a:extLst>
          </p:cNvPr>
          <p:cNvSpPr>
            <a:spLocks noGrp="1"/>
          </p:cNvSpPr>
          <p:nvPr>
            <p:ph idx="1"/>
          </p:nvPr>
        </p:nvSpPr>
        <p:spPr/>
        <p:txBody>
          <a:bodyPr>
            <a:normAutofit/>
          </a:bodyPr>
          <a:lstStyle/>
          <a:p>
            <a:pPr marL="0" indent="0" fontAlgn="base">
              <a:buNone/>
            </a:pPr>
            <a:r>
              <a:rPr lang="fr-FR" b="1" dirty="0"/>
              <a:t>La gestion de l'offre, c'est quoi?</a:t>
            </a:r>
          </a:p>
          <a:p>
            <a:pPr fontAlgn="base"/>
            <a:r>
              <a:rPr lang="fr-FR" dirty="0"/>
              <a:t>Le système de gestion de l'offre alloue des quotas de production aux producteurs de lait, d'</a:t>
            </a:r>
            <a:r>
              <a:rPr lang="fr-FR" dirty="0" err="1"/>
              <a:t>oeufs</a:t>
            </a:r>
            <a:r>
              <a:rPr lang="fr-FR" dirty="0"/>
              <a:t> et de volailles, ce qui leur assure un certain revenu sans subvention gouvernementale. Ottawa s'engage par ce système à limiter l'entrée de produits importés pour que la demande soit comblée par la production canadienne. Ce mécanisme a été mis en place dans les années 1970;</a:t>
            </a:r>
          </a:p>
          <a:p>
            <a:r>
              <a:rPr lang="fr-FR" dirty="0"/>
              <a:t>Le Canada est actuellement le seul pays au monde qui continue une politique de quotas de production.</a:t>
            </a:r>
          </a:p>
        </p:txBody>
      </p:sp>
    </p:spTree>
    <p:extLst>
      <p:ext uri="{BB962C8B-B14F-4D97-AF65-F5344CB8AC3E}">
        <p14:creationId xmlns:p14="http://schemas.microsoft.com/office/powerpoint/2010/main" val="264888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0CC84-9ED0-3C40-8B0C-A94F6EAC5023}"/>
              </a:ext>
            </a:extLst>
          </p:cNvPr>
          <p:cNvSpPr>
            <a:spLocks noGrp="1"/>
          </p:cNvSpPr>
          <p:nvPr>
            <p:ph type="title"/>
          </p:nvPr>
        </p:nvSpPr>
        <p:spPr/>
        <p:txBody>
          <a:bodyPr/>
          <a:lstStyle/>
          <a:p>
            <a:r>
              <a:rPr lang="fr-FR" dirty="0"/>
              <a:t>Prix de soutien</a:t>
            </a:r>
          </a:p>
        </p:txBody>
      </p:sp>
      <p:sp>
        <p:nvSpPr>
          <p:cNvPr id="3" name="Espaço Reservado para Conteúdo 2">
            <a:extLst>
              <a:ext uri="{FF2B5EF4-FFF2-40B4-BE49-F238E27FC236}">
                <a16:creationId xmlns:a16="http://schemas.microsoft.com/office/drawing/2014/main" id="{EA0D3367-5C2D-E447-BB8E-2A90A06BDE4D}"/>
              </a:ext>
            </a:extLst>
          </p:cNvPr>
          <p:cNvSpPr>
            <a:spLocks noGrp="1"/>
          </p:cNvSpPr>
          <p:nvPr>
            <p:ph idx="1"/>
          </p:nvPr>
        </p:nvSpPr>
        <p:spPr/>
        <p:txBody>
          <a:bodyPr/>
          <a:lstStyle/>
          <a:p>
            <a:r>
              <a:rPr lang="fr-FR" dirty="0"/>
              <a:t>La Commission Canadienne du Lait (CCL) mène des études annuelles sur le coûts de production (</a:t>
            </a:r>
            <a:r>
              <a:rPr lang="fr-FR" dirty="0" err="1"/>
              <a:t>CdP</a:t>
            </a:r>
            <a:r>
              <a:rPr lang="fr-FR" dirty="0"/>
              <a:t>) et établit les prix de soutien (beurre, poudre de lait écrémé, lait);</a:t>
            </a:r>
          </a:p>
          <a:p>
            <a:r>
              <a:rPr lang="fr-FR" dirty="0"/>
              <a:t>Il est annoncé en fin d'année et entre en vigueur le 1</a:t>
            </a:r>
            <a:r>
              <a:rPr lang="fr-FR" baseline="30000" dirty="0"/>
              <a:t>er</a:t>
            </a:r>
            <a:r>
              <a:rPr lang="fr-FR" dirty="0"/>
              <a:t> février de l'année suivante</a:t>
            </a:r>
          </a:p>
          <a:p>
            <a:pPr marL="0" indent="0">
              <a:buNone/>
            </a:pPr>
            <a:r>
              <a:rPr lang="fr-FR" b="1" u="sng" dirty="0"/>
              <a:t>Méthodologie</a:t>
            </a:r>
            <a:r>
              <a:rPr lang="fr-FR" dirty="0"/>
              <a:t>:</a:t>
            </a:r>
          </a:p>
          <a:p>
            <a:pPr lvl="1"/>
            <a:r>
              <a:rPr lang="fr-FR" dirty="0"/>
              <a:t>Coûts de production – variables, fixes, rendement du travail et du capital;</a:t>
            </a:r>
          </a:p>
          <a:p>
            <a:pPr lvl="1"/>
            <a:r>
              <a:rPr lang="fr-FR" dirty="0"/>
              <a:t>Facteurs économiques;</a:t>
            </a:r>
          </a:p>
          <a:p>
            <a:pPr lvl="1"/>
            <a:r>
              <a:rPr lang="fr-FR" dirty="0"/>
              <a:t>Enquête national auprès de producteurs.</a:t>
            </a:r>
          </a:p>
          <a:p>
            <a:endParaRPr lang="fr-FR" dirty="0"/>
          </a:p>
        </p:txBody>
      </p:sp>
    </p:spTree>
    <p:extLst>
      <p:ext uri="{BB962C8B-B14F-4D97-AF65-F5344CB8AC3E}">
        <p14:creationId xmlns:p14="http://schemas.microsoft.com/office/powerpoint/2010/main" val="246500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3D71A-B270-0342-B67B-27D9DAAF08E4}"/>
              </a:ext>
            </a:extLst>
          </p:cNvPr>
          <p:cNvSpPr>
            <a:spLocks noGrp="1"/>
          </p:cNvSpPr>
          <p:nvPr>
            <p:ph type="title"/>
          </p:nvPr>
        </p:nvSpPr>
        <p:spPr/>
        <p:txBody>
          <a:bodyPr/>
          <a:lstStyle/>
          <a:p>
            <a:r>
              <a:rPr lang="fr-FR" dirty="0"/>
              <a:t>Quotas de Mise en Marché (QMM)</a:t>
            </a:r>
          </a:p>
        </p:txBody>
      </p:sp>
      <p:sp>
        <p:nvSpPr>
          <p:cNvPr id="3" name="Espaço Reservado para Conteúdo 2">
            <a:extLst>
              <a:ext uri="{FF2B5EF4-FFF2-40B4-BE49-F238E27FC236}">
                <a16:creationId xmlns:a16="http://schemas.microsoft.com/office/drawing/2014/main" id="{4CBEDA0B-3404-814D-A194-9EE7189D6E5B}"/>
              </a:ext>
            </a:extLst>
          </p:cNvPr>
          <p:cNvSpPr>
            <a:spLocks noGrp="1"/>
          </p:cNvSpPr>
          <p:nvPr>
            <p:ph idx="1"/>
          </p:nvPr>
        </p:nvSpPr>
        <p:spPr/>
        <p:txBody>
          <a:bodyPr/>
          <a:lstStyle/>
          <a:p>
            <a:r>
              <a:rPr lang="fr-FR" dirty="0"/>
              <a:t>Le QMM est la cible de production nationale de lait de transformation;</a:t>
            </a:r>
          </a:p>
          <a:p>
            <a:r>
              <a:rPr lang="fr-FR" dirty="0"/>
              <a:t>La CCL fait des recommandations au Comité Canadien de Gestion des Approvisionnements de Lait (CCGAL) sur le QMM;</a:t>
            </a:r>
          </a:p>
          <a:p>
            <a:r>
              <a:rPr lang="fr-FR" dirty="0"/>
              <a:t>Le PNCL prévoit la part du QMM de chaque province et contient des dispositions pour le partage de toute augmentation ou diminution de ce quota;</a:t>
            </a:r>
          </a:p>
          <a:p>
            <a:r>
              <a:rPr lang="fr-FR" dirty="0"/>
              <a:t>Chaque province répartit sa part du QMM parmi ses producteurs selon ses propres politiques et les ententes de mise en commun.</a:t>
            </a:r>
          </a:p>
        </p:txBody>
      </p:sp>
    </p:spTree>
    <p:extLst>
      <p:ext uri="{BB962C8B-B14F-4D97-AF65-F5344CB8AC3E}">
        <p14:creationId xmlns:p14="http://schemas.microsoft.com/office/powerpoint/2010/main" val="147845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FB220-4A6A-ED48-AECC-E06CA8B9F7F7}"/>
              </a:ext>
            </a:extLst>
          </p:cNvPr>
          <p:cNvSpPr>
            <a:spLocks noGrp="1"/>
          </p:cNvSpPr>
          <p:nvPr>
            <p:ph type="title"/>
          </p:nvPr>
        </p:nvSpPr>
        <p:spPr/>
        <p:txBody>
          <a:bodyPr/>
          <a:lstStyle/>
          <a:p>
            <a:r>
              <a:rPr lang="fr-FR" dirty="0"/>
              <a:t>Les accords de libre-échange</a:t>
            </a:r>
          </a:p>
        </p:txBody>
      </p:sp>
      <p:sp>
        <p:nvSpPr>
          <p:cNvPr id="3" name="Espaço Reservado para Conteúdo 2">
            <a:extLst>
              <a:ext uri="{FF2B5EF4-FFF2-40B4-BE49-F238E27FC236}">
                <a16:creationId xmlns:a16="http://schemas.microsoft.com/office/drawing/2014/main" id="{DE2B0B58-6E32-474F-9A51-D1D605D94833}"/>
              </a:ext>
            </a:extLst>
          </p:cNvPr>
          <p:cNvSpPr>
            <a:spLocks noGrp="1"/>
          </p:cNvSpPr>
          <p:nvPr>
            <p:ph idx="1"/>
          </p:nvPr>
        </p:nvSpPr>
        <p:spPr/>
        <p:txBody>
          <a:bodyPr>
            <a:normAutofit/>
          </a:bodyPr>
          <a:lstStyle/>
          <a:p>
            <a:r>
              <a:rPr lang="fr-FR" b="1" u="sng" dirty="0"/>
              <a:t>L’ALENA</a:t>
            </a:r>
          </a:p>
          <a:p>
            <a:pPr lvl="1"/>
            <a:r>
              <a:rPr lang="fr-FR" dirty="0"/>
              <a:t>Le lobby américain des produits laitiers réclame l’élimination du système de gestion de l’offre canadienne qui frappe les importation d’un droit de douane de 270%;</a:t>
            </a:r>
          </a:p>
          <a:p>
            <a:pPr lvl="1"/>
            <a:r>
              <a:rPr lang="fr-FR" dirty="0"/>
              <a:t>L’industrie laitière canadienne accuse les États-Unis de verser des subventions inéquitables à ses producteurs agricoles;</a:t>
            </a:r>
          </a:p>
          <a:p>
            <a:pPr marL="457200" lvl="1" indent="0">
              <a:buNone/>
            </a:pPr>
            <a:endParaRPr lang="fr-FR" b="1" dirty="0"/>
          </a:p>
          <a:p>
            <a:pPr marL="457200" lvl="1" indent="0">
              <a:buNone/>
            </a:pPr>
            <a:r>
              <a:rPr lang="fr-FR" b="1" dirty="0"/>
              <a:t>Le « lait </a:t>
            </a:r>
            <a:r>
              <a:rPr lang="fr-FR" b="1" dirty="0" err="1"/>
              <a:t>diafiltré</a:t>
            </a:r>
            <a:r>
              <a:rPr lang="fr-FR" b="1" dirty="0"/>
              <a:t> » américain</a:t>
            </a:r>
            <a:r>
              <a:rPr lang="fr-FR" dirty="0"/>
              <a:t>:</a:t>
            </a:r>
          </a:p>
          <a:p>
            <a:pPr marL="457200" lvl="1" indent="0">
              <a:buNone/>
            </a:pPr>
            <a:r>
              <a:rPr lang="fr-FR" dirty="0"/>
              <a:t>L’industrie laitière canadienne a trouvé une entente avec le Canada pour vendre sa propre protéine de lait à prix réduit qui vient barrer la route aux exportateurs américains. </a:t>
            </a:r>
          </a:p>
        </p:txBody>
      </p:sp>
    </p:spTree>
    <p:extLst>
      <p:ext uri="{BB962C8B-B14F-4D97-AF65-F5344CB8AC3E}">
        <p14:creationId xmlns:p14="http://schemas.microsoft.com/office/powerpoint/2010/main" val="328120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66906-7C1E-7B44-A1CD-B97CCA1BDFE3}"/>
              </a:ext>
            </a:extLst>
          </p:cNvPr>
          <p:cNvSpPr>
            <a:spLocks noGrp="1"/>
          </p:cNvSpPr>
          <p:nvPr>
            <p:ph type="title"/>
          </p:nvPr>
        </p:nvSpPr>
        <p:spPr/>
        <p:txBody>
          <a:bodyPr/>
          <a:lstStyle/>
          <a:p>
            <a:r>
              <a:rPr lang="fr-FR" dirty="0"/>
              <a:t>Les accords de libre-échange</a:t>
            </a:r>
          </a:p>
        </p:txBody>
      </p:sp>
      <p:sp>
        <p:nvSpPr>
          <p:cNvPr id="3" name="Espaço Reservado para Conteúdo 2">
            <a:extLst>
              <a:ext uri="{FF2B5EF4-FFF2-40B4-BE49-F238E27FC236}">
                <a16:creationId xmlns:a16="http://schemas.microsoft.com/office/drawing/2014/main" id="{3A21448F-8E0C-6A44-8F59-2E5241638B03}"/>
              </a:ext>
            </a:extLst>
          </p:cNvPr>
          <p:cNvSpPr>
            <a:spLocks noGrp="1"/>
          </p:cNvSpPr>
          <p:nvPr>
            <p:ph idx="1"/>
          </p:nvPr>
        </p:nvSpPr>
        <p:spPr/>
        <p:txBody>
          <a:bodyPr/>
          <a:lstStyle/>
          <a:p>
            <a:r>
              <a:rPr lang="fr-FR" b="1" u="sng" dirty="0"/>
              <a:t>L’Accord de Partenariat </a:t>
            </a:r>
            <a:r>
              <a:rPr lang="fr-FR" b="1" u="sng" dirty="0" err="1"/>
              <a:t>Transpacifique</a:t>
            </a:r>
            <a:r>
              <a:rPr lang="fr-FR" b="1" u="sng" dirty="0"/>
              <a:t> (PTP)</a:t>
            </a:r>
          </a:p>
          <a:p>
            <a:pPr lvl="1"/>
            <a:r>
              <a:rPr lang="fr-FR" dirty="0"/>
              <a:t>Entériné le 8 mars 2018;</a:t>
            </a:r>
          </a:p>
          <a:p>
            <a:pPr lvl="1"/>
            <a:r>
              <a:rPr lang="fr-FR" dirty="0"/>
              <a:t>Le PTP et l’accord économique et commercial global (AECG) avec l'Union européenne feront augmenter de 5% leurs exportations de produits laitiers au Canada.</a:t>
            </a:r>
          </a:p>
          <a:p>
            <a:pPr lvl="1"/>
            <a:endParaRPr lang="fr-FR" dirty="0"/>
          </a:p>
          <a:p>
            <a:endParaRPr lang="fr-FR" dirty="0"/>
          </a:p>
        </p:txBody>
      </p:sp>
    </p:spTree>
    <p:extLst>
      <p:ext uri="{BB962C8B-B14F-4D97-AF65-F5344CB8AC3E}">
        <p14:creationId xmlns:p14="http://schemas.microsoft.com/office/powerpoint/2010/main" val="313895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66906-7C1E-7B44-A1CD-B97CCA1BDFE3}"/>
              </a:ext>
            </a:extLst>
          </p:cNvPr>
          <p:cNvSpPr>
            <a:spLocks noGrp="1"/>
          </p:cNvSpPr>
          <p:nvPr>
            <p:ph type="title"/>
          </p:nvPr>
        </p:nvSpPr>
        <p:spPr/>
        <p:txBody>
          <a:bodyPr/>
          <a:lstStyle/>
          <a:p>
            <a:r>
              <a:rPr lang="fr-FR" dirty="0"/>
              <a:t>Les accords de libre-échange</a:t>
            </a:r>
          </a:p>
        </p:txBody>
      </p:sp>
      <p:sp>
        <p:nvSpPr>
          <p:cNvPr id="3" name="Espaço Reservado para Conteúdo 2">
            <a:extLst>
              <a:ext uri="{FF2B5EF4-FFF2-40B4-BE49-F238E27FC236}">
                <a16:creationId xmlns:a16="http://schemas.microsoft.com/office/drawing/2014/main" id="{3A21448F-8E0C-6A44-8F59-2E5241638B03}"/>
              </a:ext>
            </a:extLst>
          </p:cNvPr>
          <p:cNvSpPr>
            <a:spLocks noGrp="1"/>
          </p:cNvSpPr>
          <p:nvPr>
            <p:ph idx="1"/>
          </p:nvPr>
        </p:nvSpPr>
        <p:spPr/>
        <p:txBody>
          <a:bodyPr/>
          <a:lstStyle/>
          <a:p>
            <a:r>
              <a:rPr lang="fr-FR" dirty="0"/>
              <a:t>L’accord économique et commercial global (AECG) avec l'Union européenne</a:t>
            </a:r>
          </a:p>
          <a:p>
            <a:pPr lvl="1"/>
            <a:r>
              <a:rPr lang="fr-FR" dirty="0"/>
              <a:t>Mis en place le programme d’investissement sur les fermes laitières;</a:t>
            </a:r>
          </a:p>
          <a:p>
            <a:pPr lvl="1"/>
            <a:endParaRPr lang="fr-FR" dirty="0"/>
          </a:p>
        </p:txBody>
      </p:sp>
    </p:spTree>
    <p:extLst>
      <p:ext uri="{BB962C8B-B14F-4D97-AF65-F5344CB8AC3E}">
        <p14:creationId xmlns:p14="http://schemas.microsoft.com/office/powerpoint/2010/main" val="36263933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402</Words>
  <Application>Microsoft Macintosh PowerPoint</Application>
  <PresentationFormat>Widescreen</PresentationFormat>
  <Paragraphs>42</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Comment mieux gérer les quotas de production de lait au Québec? Une analyse de l'offre et de la demande</vt:lpstr>
      <vt:lpstr>La Commission Canadienne du Lait (CCL, 1966)</vt:lpstr>
      <vt:lpstr>Le Système de Gestion de l’Offre (1970)</vt:lpstr>
      <vt:lpstr>Système de gestion de l’offre (1970)</vt:lpstr>
      <vt:lpstr>Prix de soutien</vt:lpstr>
      <vt:lpstr>Quotas de Mise en Marché (QMM)</vt:lpstr>
      <vt:lpstr>Les accords de libre-échange</vt:lpstr>
      <vt:lpstr>Les accords de libre-échange</vt:lpstr>
      <vt:lpstr>Les accords de libre-échange</vt:lpstr>
      <vt:lpstr>Apresentação do PowerPoint</vt:lpstr>
      <vt:lpstr>Apresentação do PowerPoint</vt:lpstr>
      <vt:lpstr>Apresentação do PowerPoint</vt:lpstr>
      <vt:lpstr>La production hors quota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Usuário do Microsoft Office</dc:creator>
  <cp:lastModifiedBy>Usuário do Microsoft Office</cp:lastModifiedBy>
  <cp:revision>37</cp:revision>
  <dcterms:created xsi:type="dcterms:W3CDTF">2018-09-07T04:11:38Z</dcterms:created>
  <dcterms:modified xsi:type="dcterms:W3CDTF">2018-09-07T22:40:59Z</dcterms:modified>
</cp:coreProperties>
</file>