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88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Since linear regression shows the linear relationship, which means it finds how the value of the dependent variable is changing according to the value of the independent variable.</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canva.com/design/DAGTIl_5iNg/cLtp_MHfTkJguCeuVjyFew/edit?utm_content=DAGTIl_5iNg&amp;utm_campaign=designshare&amp;utm_medium=link2&amp;utm_source=sharebutto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khanacademy.org/math/probability/descriptive-statistics/central_tendency/e/mean_median_and_mode"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bbc.co.uk/bitesize/articles/z99jpbk#zwk6ywx"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scribbr.com/statistics/standard-deviati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en.wikipedia.org/wiki/Statistical_dispersion" TargetMode="External"/><Relationship Id="rId4" Type="http://schemas.openxmlformats.org/officeDocument/2006/relationships/hyperlink" Target="https://www.scribbr.com/statistics/varianc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Statistical_dispersi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docs.google.com/document/d/1Z1NtFExOW_MafAtQ3Sau30rGb-MZuz8ToufqKYKEV4s/edit#bookmark=id.sx4xkz51zacu" TargetMode="External"/><Relationship Id="rId4" Type="http://schemas.openxmlformats.org/officeDocument/2006/relationships/hyperlink" Target="https://www.scribbr.com/methodology/population-vs-sampl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khanacademy.org/math/ap-statistics/summarizing-quantitative-data-ap/measuring-spread-quantitative/v/visual-standard-deviation"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docs.google.com/document/d/1q9_Q7CZ23cgJUDmrG5ZmWUeCg-vwF4umInhW23c_Ug4/edit?usp=sharin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investopedia.com/terms/m/mean.asp"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investopedia.com/terms/v/variance.asp#:~:text=The%20term%20variance%20refers%20to,other%20number%20in%20the%20set."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www.investopedia.com/terms/l/linearrelationship.asp" TargetMode="Externa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investopedia.com/terms/l/linearrelationship.asp"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www.investopedia.com/terms/l/linearrelationship.asp" TargetMode="Externa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investopedia.com/terms/l/linearrelationship.asp"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investopedia.com/ask/answers/032515/what-does-it-mean-if-correlation-coefficient-positive-negative-or-zero.asp"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ideo" Target="https://youtu.be/uW0TapQ6UQU?si=cp_UHzl0G2PELQrD" TargetMode="Externa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hyperlink" Target="https://docs.google.com/document/d/1vSRbUjQH-7j1aTj_S3EA5I4f4gy-sExFSS9w842gksE/edit?usp=sharing"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comptia.org/content/guides/what-is-data-analytics" TargetMode="External"/><Relationship Id="rId2" Type="http://schemas.openxmlformats.org/officeDocument/2006/relationships/hyperlink" Target="https://www.mckinsey.com/business-functions/strategy-and-corporate-finance/our-insights/the-strategy-analytics-revolution"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mc/articles/PMC5037948/"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pandas.pydata.or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5037948/"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s://www.ncbi.nlm.nih.gov/pmc/articles/PMC503794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1E39"/>
        </a:solidFill>
        <a:effectLst/>
      </p:bgPr>
    </p:bg>
    <p:spTree>
      <p:nvGrpSpPr>
        <p:cNvPr id="1" name=""/>
        <p:cNvGrpSpPr/>
        <p:nvPr/>
      </p:nvGrpSpPr>
      <p:grpSpPr>
        <a:xfrm>
          <a:off x="0" y="0"/>
          <a:ext cx="0" cy="0"/>
          <a:chOff x="0" y="0"/>
          <a:chExt cx="0" cy="0"/>
        </a:xfrm>
      </p:grpSpPr>
      <p:sp>
        <p:nvSpPr>
          <p:cNvPr id="2" name="Freeform 2">
            <a:extLst>
              <a:ext uri="{C183D7F6-B498-43B3-948B-1728B52AA6E4}">
                <adec:decorative xmlns="" xmlns:adec="http://schemas.microsoft.com/office/drawing/2017/decorative" val="1"/>
              </a:ext>
            </a:extLst>
          </p:cNvPr>
          <p:cNvSpPr/>
          <p:nvPr/>
        </p:nvSpPr>
        <p:spPr>
          <a:xfrm>
            <a:off x="-1785101" y="-9426443"/>
            <a:ext cx="21858203" cy="21858203"/>
          </a:xfrm>
          <a:custGeom>
            <a:avLst/>
            <a:gdLst/>
            <a:ahLst/>
            <a:cxnLst/>
            <a:rect l="l" t="t" r="r" b="b"/>
            <a:pathLst>
              <a:path w="21858203" h="21858203">
                <a:moveTo>
                  <a:pt x="0" y="0"/>
                </a:moveTo>
                <a:lnTo>
                  <a:pt x="21858202" y="0"/>
                </a:lnTo>
                <a:lnTo>
                  <a:pt x="21858202" y="21858203"/>
                </a:lnTo>
                <a:lnTo>
                  <a:pt x="0" y="21858203"/>
                </a:lnTo>
                <a:lnTo>
                  <a:pt x="0" y="0"/>
                </a:lnTo>
                <a:close/>
              </a:path>
            </a:pathLst>
          </a:custGeom>
          <a:blipFill>
            <a:blip r:embed="rId2">
              <a:alphaModFix amt="70000"/>
              <a:extLst>
                <a:ext uri="{96DAC541-7B7A-43D3-8B79-37D633B846F1}">
                  <asvg:svgBlip xmlns="" xmlns:asvg="http://schemas.microsoft.com/office/drawing/2016/SVG/main" r:embed="rId3"/>
                </a:ext>
              </a:extLst>
            </a:blip>
            <a:stretch>
              <a:fillRect/>
            </a:stretch>
          </a:blipFill>
        </p:spPr>
      </p:sp>
      <p:sp>
        <p:nvSpPr>
          <p:cNvPr id="3" name="Freeform 3" descr="Per Scholas Logo"/>
          <p:cNvSpPr/>
          <p:nvPr/>
        </p:nvSpPr>
        <p:spPr>
          <a:xfrm>
            <a:off x="-226607" y="3484711"/>
            <a:ext cx="13268571" cy="4011074"/>
          </a:xfrm>
          <a:custGeom>
            <a:avLst/>
            <a:gdLst/>
            <a:ahLst/>
            <a:cxnLst/>
            <a:rect l="l" t="t" r="r" b="b"/>
            <a:pathLst>
              <a:path w="13268571" h="4011074">
                <a:moveTo>
                  <a:pt x="0" y="0"/>
                </a:moveTo>
                <a:lnTo>
                  <a:pt x="13268571" y="0"/>
                </a:lnTo>
                <a:lnTo>
                  <a:pt x="13268571" y="4011074"/>
                </a:lnTo>
                <a:lnTo>
                  <a:pt x="0" y="4011074"/>
                </a:lnTo>
                <a:lnTo>
                  <a:pt x="0" y="0"/>
                </a:lnTo>
                <a:close/>
              </a:path>
            </a:pathLst>
          </a:custGeom>
          <a:blipFill>
            <a:blip r:embed="rId4"/>
            <a:stretch>
              <a:fillRect/>
            </a:stretch>
          </a:blipFill>
        </p:spPr>
      </p:sp>
      <p:sp>
        <p:nvSpPr>
          <p:cNvPr id="4" name="TextBox 4"/>
          <p:cNvSpPr txBox="1"/>
          <p:nvPr/>
        </p:nvSpPr>
        <p:spPr>
          <a:xfrm>
            <a:off x="908967" y="6312806"/>
            <a:ext cx="10190255" cy="3426035"/>
          </a:xfrm>
          <a:prstGeom prst="rect">
            <a:avLst/>
          </a:prstGeom>
        </p:spPr>
        <p:txBody>
          <a:bodyPr lIns="0" tIns="0" rIns="0" bIns="0" rtlCol="0" anchor="t">
            <a:spAutoFit/>
          </a:bodyPr>
          <a:lstStyle/>
          <a:p>
            <a:pPr algn="l">
              <a:lnSpc>
                <a:spcPts val="9081"/>
              </a:lnSpc>
            </a:pPr>
            <a:r>
              <a:rPr lang="en-US" sz="6486" b="1">
                <a:solidFill>
                  <a:srgbClr val="FEC14F"/>
                </a:solidFill>
                <a:latin typeface="Nitti Grotesk 1 Bold"/>
                <a:ea typeface="Nitti Grotesk 1 Bold"/>
                <a:cs typeface="Nitti Grotesk 1 Bold"/>
                <a:sym typeface="Nitti Grotesk 1 Bold"/>
              </a:rPr>
              <a:t> Introduction to Statistics Analysis and Basic Statistics for Data Analysis</a:t>
            </a:r>
          </a:p>
        </p:txBody>
      </p:sp>
      <p:grpSp>
        <p:nvGrpSpPr>
          <p:cNvPr id="5" name="Group 5"/>
          <p:cNvGrpSpPr/>
          <p:nvPr/>
        </p:nvGrpSpPr>
        <p:grpSpPr>
          <a:xfrm>
            <a:off x="9296309" y="336114"/>
            <a:ext cx="19554562" cy="10222630"/>
            <a:chOff x="0" y="0"/>
            <a:chExt cx="26072750" cy="13630174"/>
          </a:xfrm>
        </p:grpSpPr>
        <p:sp>
          <p:nvSpPr>
            <p:cNvPr id="6" name="AutoShape 6"/>
            <p:cNvSpPr/>
            <p:nvPr/>
          </p:nvSpPr>
          <p:spPr>
            <a:xfrm flipV="1">
              <a:off x="1565642" y="10570085"/>
              <a:ext cx="3838648" cy="736359"/>
            </a:xfrm>
            <a:prstGeom prst="line">
              <a:avLst/>
            </a:prstGeom>
            <a:ln w="63500" cap="flat">
              <a:solidFill>
                <a:srgbClr val="09507C"/>
              </a:solidFill>
              <a:prstDash val="solid"/>
              <a:headEnd type="oval" w="lg" len="lg"/>
              <a:tailEnd type="none" w="sm" len="sm"/>
            </a:ln>
          </p:spPr>
        </p:sp>
        <p:sp>
          <p:nvSpPr>
            <p:cNvPr id="7" name="AutoShape 7"/>
            <p:cNvSpPr/>
            <p:nvPr/>
          </p:nvSpPr>
          <p:spPr>
            <a:xfrm flipV="1">
              <a:off x="0" y="10990590"/>
              <a:ext cx="5315389" cy="897283"/>
            </a:xfrm>
            <a:prstGeom prst="line">
              <a:avLst/>
            </a:prstGeom>
            <a:ln w="63500" cap="flat">
              <a:solidFill>
                <a:srgbClr val="7DC5D7"/>
              </a:solidFill>
              <a:prstDash val="solid"/>
              <a:headEnd type="oval" w="lg" len="lg"/>
              <a:tailEnd type="none" w="sm" len="sm"/>
            </a:ln>
          </p:spPr>
        </p:sp>
        <p:sp>
          <p:nvSpPr>
            <p:cNvPr id="8" name="AutoShape 8"/>
            <p:cNvSpPr/>
            <p:nvPr/>
          </p:nvSpPr>
          <p:spPr>
            <a:xfrm flipV="1">
              <a:off x="1565642" y="11934348"/>
              <a:ext cx="5164094" cy="508131"/>
            </a:xfrm>
            <a:prstGeom prst="line">
              <a:avLst/>
            </a:prstGeom>
            <a:ln w="63500" cap="flat">
              <a:solidFill>
                <a:srgbClr val="0079C0"/>
              </a:solidFill>
              <a:prstDash val="solid"/>
              <a:headEnd type="oval" w="lg" len="lg"/>
              <a:tailEnd type="none" w="sm" len="sm"/>
            </a:ln>
          </p:spPr>
        </p:sp>
        <p:sp>
          <p:nvSpPr>
            <p:cNvPr id="9" name="AutoShape 9"/>
            <p:cNvSpPr/>
            <p:nvPr/>
          </p:nvSpPr>
          <p:spPr>
            <a:xfrm>
              <a:off x="4603891" y="11470982"/>
              <a:ext cx="1422998" cy="0"/>
            </a:xfrm>
            <a:prstGeom prst="line">
              <a:avLst/>
            </a:prstGeom>
            <a:ln w="63500" cap="flat">
              <a:solidFill>
                <a:srgbClr val="09507C"/>
              </a:solidFill>
              <a:prstDash val="solid"/>
              <a:headEnd type="oval" w="lg" len="lg"/>
              <a:tailEnd type="oval" w="lg" len="lg"/>
            </a:ln>
          </p:spPr>
        </p:sp>
        <p:sp>
          <p:nvSpPr>
            <p:cNvPr id="10" name="AutoShape 10"/>
            <p:cNvSpPr/>
            <p:nvPr/>
          </p:nvSpPr>
          <p:spPr>
            <a:xfrm>
              <a:off x="7200023" y="10627235"/>
              <a:ext cx="5100977" cy="0"/>
            </a:xfrm>
            <a:prstGeom prst="line">
              <a:avLst/>
            </a:prstGeom>
            <a:ln w="63500" cap="flat">
              <a:solidFill>
                <a:srgbClr val="009CDB"/>
              </a:solidFill>
              <a:prstDash val="solid"/>
              <a:headEnd type="oval" w="lg" len="lg"/>
              <a:tailEnd type="oval" w="lg" len="lg"/>
            </a:ln>
          </p:spPr>
        </p:sp>
        <p:sp>
          <p:nvSpPr>
            <p:cNvPr id="11" name="AutoShape 11"/>
            <p:cNvSpPr/>
            <p:nvPr/>
          </p:nvSpPr>
          <p:spPr>
            <a:xfrm>
              <a:off x="2749374" y="10570085"/>
              <a:ext cx="9551627" cy="470738"/>
            </a:xfrm>
            <a:prstGeom prst="line">
              <a:avLst/>
            </a:prstGeom>
            <a:ln w="63500" cap="flat">
              <a:solidFill>
                <a:srgbClr val="09507C"/>
              </a:solidFill>
              <a:prstDash val="solid"/>
              <a:headEnd type="oval" w="lg" len="lg"/>
              <a:tailEnd type="oval" w="lg" len="lg"/>
            </a:ln>
          </p:spPr>
        </p:sp>
        <p:sp>
          <p:nvSpPr>
            <p:cNvPr id="12" name="AutoShape 12"/>
            <p:cNvSpPr/>
            <p:nvPr/>
          </p:nvSpPr>
          <p:spPr>
            <a:xfrm>
              <a:off x="3835897" y="11617221"/>
              <a:ext cx="9200348" cy="0"/>
            </a:xfrm>
            <a:prstGeom prst="line">
              <a:avLst/>
            </a:prstGeom>
            <a:ln w="63500" cap="flat">
              <a:solidFill>
                <a:srgbClr val="7DC5D7"/>
              </a:solidFill>
              <a:prstDash val="solid"/>
              <a:headEnd type="none" w="sm" len="sm"/>
              <a:tailEnd type="none" w="sm" len="sm"/>
            </a:ln>
          </p:spPr>
        </p:sp>
        <p:sp>
          <p:nvSpPr>
            <p:cNvPr id="13" name="AutoShape 13"/>
            <p:cNvSpPr/>
            <p:nvPr/>
          </p:nvSpPr>
          <p:spPr>
            <a:xfrm>
              <a:off x="4528390" y="11934348"/>
              <a:ext cx="14441275" cy="907421"/>
            </a:xfrm>
            <a:prstGeom prst="line">
              <a:avLst/>
            </a:prstGeom>
            <a:ln w="63500" cap="flat">
              <a:solidFill>
                <a:srgbClr val="0079C0"/>
              </a:solidFill>
              <a:prstDash val="solid"/>
              <a:headEnd type="none" w="sm" len="sm"/>
              <a:tailEnd type="none" w="sm" len="sm"/>
            </a:ln>
          </p:spPr>
        </p:sp>
        <p:sp>
          <p:nvSpPr>
            <p:cNvPr id="14" name="AutoShape 14"/>
            <p:cNvSpPr/>
            <p:nvPr/>
          </p:nvSpPr>
          <p:spPr>
            <a:xfrm flipV="1">
              <a:off x="4921288" y="12299159"/>
              <a:ext cx="6260269" cy="0"/>
            </a:xfrm>
            <a:prstGeom prst="line">
              <a:avLst/>
            </a:prstGeom>
            <a:ln w="63500" cap="flat">
              <a:solidFill>
                <a:srgbClr val="0079C0"/>
              </a:solidFill>
              <a:prstDash val="solid"/>
              <a:headEnd type="oval" w="lg" len="lg"/>
              <a:tailEnd type="oval" w="lg" len="lg"/>
            </a:ln>
          </p:spPr>
        </p:sp>
        <p:sp>
          <p:nvSpPr>
            <p:cNvPr id="15" name="AutoShape 15"/>
            <p:cNvSpPr/>
            <p:nvPr/>
          </p:nvSpPr>
          <p:spPr>
            <a:xfrm>
              <a:off x="7435850" y="539102"/>
              <a:ext cx="12212101" cy="438988"/>
            </a:xfrm>
            <a:prstGeom prst="line">
              <a:avLst/>
            </a:prstGeom>
            <a:ln w="63500" cap="flat">
              <a:solidFill>
                <a:srgbClr val="09507C"/>
              </a:solidFill>
              <a:prstDash val="solid"/>
              <a:headEnd type="oval" w="lg" len="lg"/>
              <a:tailEnd type="oval" w="lg" len="lg"/>
            </a:ln>
          </p:spPr>
        </p:sp>
        <p:sp>
          <p:nvSpPr>
            <p:cNvPr id="16" name="AutoShape 16"/>
            <p:cNvSpPr/>
            <p:nvPr/>
          </p:nvSpPr>
          <p:spPr>
            <a:xfrm>
              <a:off x="5647050" y="95250"/>
              <a:ext cx="4572169" cy="443852"/>
            </a:xfrm>
            <a:prstGeom prst="line">
              <a:avLst/>
            </a:prstGeom>
            <a:ln w="63500" cap="flat">
              <a:solidFill>
                <a:srgbClr val="09507C"/>
              </a:solidFill>
              <a:prstDash val="solid"/>
              <a:headEnd type="oval" w="lg" len="lg"/>
              <a:tailEnd type="none" w="sm" len="sm"/>
            </a:ln>
          </p:spPr>
        </p:sp>
        <p:sp>
          <p:nvSpPr>
            <p:cNvPr id="17" name="AutoShape 17"/>
            <p:cNvSpPr/>
            <p:nvPr/>
          </p:nvSpPr>
          <p:spPr>
            <a:xfrm flipV="1">
              <a:off x="4562132" y="883027"/>
              <a:ext cx="7436287" cy="507255"/>
            </a:xfrm>
            <a:prstGeom prst="line">
              <a:avLst/>
            </a:prstGeom>
            <a:ln w="63500" cap="flat">
              <a:solidFill>
                <a:srgbClr val="7DC5D7"/>
              </a:solidFill>
              <a:prstDash val="solid"/>
              <a:headEnd type="oval" w="lg" len="lg"/>
              <a:tailEnd type="none" w="sm" len="sm"/>
            </a:ln>
          </p:spPr>
        </p:sp>
        <p:sp>
          <p:nvSpPr>
            <p:cNvPr id="18" name="AutoShape 18"/>
            <p:cNvSpPr/>
            <p:nvPr/>
          </p:nvSpPr>
          <p:spPr>
            <a:xfrm>
              <a:off x="9085479" y="883027"/>
              <a:ext cx="11054965" cy="253627"/>
            </a:xfrm>
            <a:prstGeom prst="line">
              <a:avLst/>
            </a:prstGeom>
            <a:ln w="63500" cap="flat">
              <a:solidFill>
                <a:srgbClr val="7DC5D7"/>
              </a:solidFill>
              <a:prstDash val="solid"/>
              <a:headEnd type="none" w="sm" len="sm"/>
              <a:tailEnd type="none" w="sm" len="sm"/>
            </a:ln>
          </p:spPr>
        </p:sp>
        <p:sp>
          <p:nvSpPr>
            <p:cNvPr id="19" name="AutoShape 19"/>
            <p:cNvSpPr/>
            <p:nvPr/>
          </p:nvSpPr>
          <p:spPr>
            <a:xfrm>
              <a:off x="11631475" y="1453781"/>
              <a:ext cx="14441275" cy="907421"/>
            </a:xfrm>
            <a:prstGeom prst="line">
              <a:avLst/>
            </a:prstGeom>
            <a:ln w="63500" cap="flat">
              <a:solidFill>
                <a:srgbClr val="F58832"/>
              </a:solidFill>
              <a:prstDash val="solid"/>
              <a:headEnd type="none" w="sm" len="sm"/>
              <a:tailEnd type="none" w="sm" len="sm"/>
            </a:ln>
          </p:spPr>
        </p:sp>
        <p:sp>
          <p:nvSpPr>
            <p:cNvPr id="20" name="AutoShape 20"/>
            <p:cNvSpPr/>
            <p:nvPr/>
          </p:nvSpPr>
          <p:spPr>
            <a:xfrm flipV="1">
              <a:off x="8668726" y="1453781"/>
              <a:ext cx="5164094" cy="508131"/>
            </a:xfrm>
            <a:prstGeom prst="line">
              <a:avLst/>
            </a:prstGeom>
            <a:ln w="63500" cap="flat">
              <a:solidFill>
                <a:srgbClr val="09507C"/>
              </a:solidFill>
              <a:prstDash val="solid"/>
              <a:headEnd type="oval" w="lg" len="lg"/>
              <a:tailEnd type="none" w="sm" len="sm"/>
            </a:ln>
          </p:spPr>
        </p:sp>
        <p:sp>
          <p:nvSpPr>
            <p:cNvPr id="21" name="AutoShape 21"/>
            <p:cNvSpPr/>
            <p:nvPr/>
          </p:nvSpPr>
          <p:spPr>
            <a:xfrm>
              <a:off x="11238770" y="3409725"/>
              <a:ext cx="5100977" cy="0"/>
            </a:xfrm>
            <a:prstGeom prst="line">
              <a:avLst/>
            </a:prstGeom>
            <a:ln w="63500" cap="flat">
              <a:solidFill>
                <a:srgbClr val="009CDB"/>
              </a:solidFill>
              <a:prstDash val="solid"/>
              <a:headEnd type="oval" w="lg" len="lg"/>
              <a:tailEnd type="oval" w="lg" len="lg"/>
            </a:ln>
          </p:spPr>
        </p:sp>
        <p:sp>
          <p:nvSpPr>
            <p:cNvPr id="22" name="AutoShape 22"/>
            <p:cNvSpPr/>
            <p:nvPr/>
          </p:nvSpPr>
          <p:spPr>
            <a:xfrm>
              <a:off x="1929090" y="1922214"/>
              <a:ext cx="12212101" cy="438988"/>
            </a:xfrm>
            <a:prstGeom prst="line">
              <a:avLst/>
            </a:prstGeom>
            <a:ln w="63500" cap="flat">
              <a:solidFill>
                <a:srgbClr val="09507C"/>
              </a:solidFill>
              <a:prstDash val="solid"/>
              <a:headEnd type="oval" w="lg" len="lg"/>
              <a:tailEnd type="oval" w="lg" len="lg"/>
            </a:ln>
          </p:spPr>
        </p:sp>
        <p:sp>
          <p:nvSpPr>
            <p:cNvPr id="23" name="AutoShape 23"/>
            <p:cNvSpPr/>
            <p:nvPr/>
          </p:nvSpPr>
          <p:spPr>
            <a:xfrm flipV="1">
              <a:off x="8035140" y="8961897"/>
              <a:ext cx="3963279" cy="736359"/>
            </a:xfrm>
            <a:prstGeom prst="line">
              <a:avLst/>
            </a:prstGeom>
            <a:ln w="63500" cap="flat">
              <a:solidFill>
                <a:srgbClr val="09507C"/>
              </a:solidFill>
              <a:prstDash val="solid"/>
              <a:headEnd type="oval" w="lg" len="lg"/>
              <a:tailEnd type="none" w="sm" len="sm"/>
            </a:ln>
          </p:spPr>
        </p:sp>
        <p:sp>
          <p:nvSpPr>
            <p:cNvPr id="24" name="AutoShape 24"/>
            <p:cNvSpPr/>
            <p:nvPr/>
          </p:nvSpPr>
          <p:spPr>
            <a:xfrm flipV="1">
              <a:off x="6809668" y="9577978"/>
              <a:ext cx="7436287" cy="507255"/>
            </a:xfrm>
            <a:prstGeom prst="line">
              <a:avLst/>
            </a:prstGeom>
            <a:ln w="63500" cap="flat">
              <a:solidFill>
                <a:srgbClr val="7DC5D7"/>
              </a:solidFill>
              <a:prstDash val="solid"/>
              <a:headEnd type="oval" w="lg" len="lg"/>
              <a:tailEnd type="none" w="sm" len="sm"/>
            </a:ln>
          </p:spPr>
        </p:sp>
        <p:sp>
          <p:nvSpPr>
            <p:cNvPr id="25" name="AutoShape 25"/>
            <p:cNvSpPr/>
            <p:nvPr/>
          </p:nvSpPr>
          <p:spPr>
            <a:xfrm>
              <a:off x="7513723" y="3473225"/>
              <a:ext cx="6028177" cy="693155"/>
            </a:xfrm>
            <a:prstGeom prst="line">
              <a:avLst/>
            </a:prstGeom>
            <a:ln w="63500" cap="flat">
              <a:solidFill>
                <a:srgbClr val="009CDB"/>
              </a:solidFill>
              <a:prstDash val="solid"/>
              <a:headEnd type="oval" w="lg" len="lg"/>
              <a:tailEnd type="none" w="sm" len="sm"/>
            </a:ln>
          </p:spPr>
        </p:sp>
        <p:sp>
          <p:nvSpPr>
            <p:cNvPr id="26" name="AutoShape 26"/>
            <p:cNvSpPr/>
            <p:nvPr/>
          </p:nvSpPr>
          <p:spPr>
            <a:xfrm>
              <a:off x="7488432" y="2788051"/>
              <a:ext cx="5564468" cy="0"/>
            </a:xfrm>
            <a:prstGeom prst="line">
              <a:avLst/>
            </a:prstGeom>
            <a:ln w="63500" cap="flat">
              <a:solidFill>
                <a:srgbClr val="0079C0"/>
              </a:solidFill>
              <a:prstDash val="solid"/>
              <a:headEnd type="oval" w="lg" len="lg"/>
              <a:tailEnd type="oval" w="lg" len="lg"/>
            </a:ln>
          </p:spPr>
        </p:sp>
        <p:sp>
          <p:nvSpPr>
            <p:cNvPr id="27" name="AutoShape 27">
              <a:extLst>
                <a:ext uri="{C183D7F6-B498-43B3-948B-1728B52AA6E4}">
                  <adec:decorative xmlns="" xmlns:adec="http://schemas.microsoft.com/office/drawing/2017/decorative" val="1"/>
                </a:ext>
              </a:extLst>
            </p:cNvPr>
            <p:cNvSpPr/>
            <p:nvPr/>
          </p:nvSpPr>
          <p:spPr>
            <a:xfrm>
              <a:off x="9040213" y="31750"/>
              <a:ext cx="5100977" cy="0"/>
            </a:xfrm>
            <a:prstGeom prst="line">
              <a:avLst/>
            </a:prstGeom>
            <a:ln w="63500" cap="flat">
              <a:solidFill>
                <a:srgbClr val="009CDB"/>
              </a:solidFill>
              <a:prstDash val="solid"/>
              <a:headEnd type="oval" w="lg" len="lg"/>
              <a:tailEnd type="oval" w="lg" len="lg"/>
            </a:ln>
          </p:spPr>
        </p:sp>
        <p:sp>
          <p:nvSpPr>
            <p:cNvPr id="28" name="AutoShape 28"/>
            <p:cNvSpPr/>
            <p:nvPr/>
          </p:nvSpPr>
          <p:spPr>
            <a:xfrm flipV="1">
              <a:off x="9040213" y="4693777"/>
              <a:ext cx="3838648" cy="736359"/>
            </a:xfrm>
            <a:prstGeom prst="line">
              <a:avLst/>
            </a:prstGeom>
            <a:ln w="63500" cap="flat">
              <a:solidFill>
                <a:srgbClr val="09507C"/>
              </a:solidFill>
              <a:prstDash val="solid"/>
              <a:headEnd type="oval" w="lg" len="lg"/>
              <a:tailEnd type="none" w="sm" len="sm"/>
            </a:ln>
          </p:spPr>
        </p:sp>
        <p:sp>
          <p:nvSpPr>
            <p:cNvPr id="29" name="AutoShape 29"/>
            <p:cNvSpPr/>
            <p:nvPr/>
          </p:nvSpPr>
          <p:spPr>
            <a:xfrm>
              <a:off x="8292975" y="4420380"/>
              <a:ext cx="5100977" cy="0"/>
            </a:xfrm>
            <a:prstGeom prst="line">
              <a:avLst/>
            </a:prstGeom>
            <a:ln w="63500" cap="flat">
              <a:solidFill>
                <a:srgbClr val="0079C0"/>
              </a:solidFill>
              <a:prstDash val="solid"/>
              <a:headEnd type="oval" w="lg" len="lg"/>
              <a:tailEnd type="oval" w="lg" len="lg"/>
            </a:ln>
          </p:spPr>
        </p:sp>
        <p:sp>
          <p:nvSpPr>
            <p:cNvPr id="30" name="AutoShape 30"/>
            <p:cNvSpPr/>
            <p:nvPr/>
          </p:nvSpPr>
          <p:spPr>
            <a:xfrm>
              <a:off x="9750512" y="7352029"/>
              <a:ext cx="2466502" cy="651881"/>
            </a:xfrm>
            <a:prstGeom prst="line">
              <a:avLst/>
            </a:prstGeom>
            <a:ln w="63500" cap="flat">
              <a:solidFill>
                <a:srgbClr val="7DC5D7"/>
              </a:solidFill>
              <a:prstDash val="solid"/>
              <a:headEnd type="oval" w="lg" len="lg"/>
              <a:tailEnd type="none" w="sm" len="sm"/>
            </a:ln>
          </p:spPr>
        </p:sp>
        <p:sp>
          <p:nvSpPr>
            <p:cNvPr id="31" name="AutoShape 31"/>
            <p:cNvSpPr/>
            <p:nvPr/>
          </p:nvSpPr>
          <p:spPr>
            <a:xfrm>
              <a:off x="8731843" y="8480340"/>
              <a:ext cx="5100977" cy="0"/>
            </a:xfrm>
            <a:prstGeom prst="line">
              <a:avLst/>
            </a:prstGeom>
            <a:ln w="63500" cap="flat">
              <a:solidFill>
                <a:srgbClr val="0079C0"/>
              </a:solidFill>
              <a:prstDash val="solid"/>
              <a:headEnd type="oval" w="lg" len="lg"/>
              <a:tailEnd type="oval" w="lg" len="lg"/>
            </a:ln>
          </p:spPr>
        </p:sp>
        <p:sp>
          <p:nvSpPr>
            <p:cNvPr id="32" name="AutoShape 32"/>
            <p:cNvSpPr/>
            <p:nvPr/>
          </p:nvSpPr>
          <p:spPr>
            <a:xfrm>
              <a:off x="10485756" y="6652685"/>
              <a:ext cx="12212101" cy="438988"/>
            </a:xfrm>
            <a:prstGeom prst="line">
              <a:avLst/>
            </a:prstGeom>
            <a:ln w="63500" cap="flat">
              <a:solidFill>
                <a:srgbClr val="09507C"/>
              </a:solidFill>
              <a:prstDash val="solid"/>
              <a:headEnd type="oval" w="lg" len="lg"/>
              <a:tailEnd type="oval" w="lg" len="lg"/>
            </a:ln>
          </p:spPr>
        </p:sp>
        <p:sp>
          <p:nvSpPr>
            <p:cNvPr id="33" name="AutoShape 33"/>
            <p:cNvSpPr/>
            <p:nvPr/>
          </p:nvSpPr>
          <p:spPr>
            <a:xfrm>
              <a:off x="10485756" y="6004215"/>
              <a:ext cx="5100977" cy="0"/>
            </a:xfrm>
            <a:prstGeom prst="line">
              <a:avLst/>
            </a:prstGeom>
            <a:ln w="63500" cap="flat">
              <a:solidFill>
                <a:srgbClr val="009CDB"/>
              </a:solidFill>
              <a:prstDash val="solid"/>
              <a:headEnd type="oval" w="lg" len="lg"/>
              <a:tailEnd type="oval" w="lg" len="lg"/>
            </a:ln>
          </p:spPr>
        </p:sp>
        <p:sp>
          <p:nvSpPr>
            <p:cNvPr id="34" name="AutoShape 34"/>
            <p:cNvSpPr/>
            <p:nvPr/>
          </p:nvSpPr>
          <p:spPr>
            <a:xfrm>
              <a:off x="7945765" y="12905269"/>
              <a:ext cx="6028177" cy="693155"/>
            </a:xfrm>
            <a:prstGeom prst="line">
              <a:avLst/>
            </a:prstGeom>
            <a:ln w="63500" cap="flat">
              <a:solidFill>
                <a:srgbClr val="009CDB"/>
              </a:solidFill>
              <a:prstDash val="solid"/>
              <a:headEnd type="oval" w="lg" len="lg"/>
              <a:tailEnd type="none" w="sm" len="sm"/>
            </a:ln>
          </p:spPr>
        </p:sp>
      </p:grpSp>
      <p:sp>
        <p:nvSpPr>
          <p:cNvPr id="35" name="Freeform 35">
            <a:hlinkClick r:id="rId5" tooltip="https://www.canva.com/design/DAGTIl_5iNg/cLtp_MHfTkJguCeuVjyFew/edit?utm_content=DAGTIl_5iNg&amp;utm_campaign=designshare&amp;utm_medium=link2&amp;utm_source=sharebutton"/>
          </p:cNvPr>
          <p:cNvSpPr/>
          <p:nvPr/>
        </p:nvSpPr>
        <p:spPr>
          <a:xfrm>
            <a:off x="0" y="9536351"/>
            <a:ext cx="750649" cy="750649"/>
          </a:xfrm>
          <a:custGeom>
            <a:avLst/>
            <a:gdLst/>
            <a:ahLst/>
            <a:cxnLst/>
            <a:rect l="l" t="t" r="r" b="b"/>
            <a:pathLst>
              <a:path w="750649" h="750649">
                <a:moveTo>
                  <a:pt x="0" y="0"/>
                </a:moveTo>
                <a:lnTo>
                  <a:pt x="750649" y="0"/>
                </a:lnTo>
                <a:lnTo>
                  <a:pt x="750649" y="750649"/>
                </a:lnTo>
                <a:lnTo>
                  <a:pt x="0" y="750649"/>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36" name="TextBox 3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38" name="TextBox 3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45244"/>
          </a:xfrm>
          <a:prstGeom prst="rect">
            <a:avLst/>
          </a:prstGeom>
        </p:spPr>
        <p:txBody>
          <a:bodyPr lIns="0" tIns="0" rIns="0" bIns="0" rtlCol="0" anchor="t">
            <a:spAutoFit/>
          </a:bodyPr>
          <a:lstStyle/>
          <a:p>
            <a:pPr algn="l">
              <a:lnSpc>
                <a:spcPts val="8539"/>
              </a:lnSpc>
            </a:pPr>
            <a:r>
              <a:rPr lang="en-US" sz="6099" b="1">
                <a:solidFill>
                  <a:srgbClr val="0079C0"/>
                </a:solidFill>
                <a:latin typeface="Nitti Grotesk 1 Bold"/>
                <a:ea typeface="Nitti Grotesk 1 Bold"/>
                <a:cs typeface="Nitti Grotesk 1 Bold"/>
                <a:sym typeface="Nitti Grotesk 1 Bold"/>
              </a:rPr>
              <a:t>Descriptive Statistics</a:t>
            </a:r>
            <a:r>
              <a:rPr lang="en-US" sz="6099" b="1">
                <a:solidFill>
                  <a:srgbClr val="09507C"/>
                </a:solidFill>
                <a:latin typeface="Nitti Grotesk 1 Bold"/>
                <a:ea typeface="Nitti Grotesk 1 Bold"/>
                <a:cs typeface="Nitti Grotesk 1 Bold"/>
                <a:sym typeface="Nitti Grotesk 1 Bold"/>
              </a:rPr>
              <a:t> - Central Tendency (1 of 5)</a:t>
            </a:r>
          </a:p>
        </p:txBody>
      </p:sp>
      <p:sp>
        <p:nvSpPr>
          <p:cNvPr id="5" name="TextBox 5"/>
          <p:cNvSpPr txBox="1"/>
          <p:nvPr/>
        </p:nvSpPr>
        <p:spPr>
          <a:xfrm>
            <a:off x="591730" y="2081275"/>
            <a:ext cx="8268682" cy="3412977"/>
          </a:xfrm>
          <a:prstGeom prst="rect">
            <a:avLst/>
          </a:prstGeom>
        </p:spPr>
        <p:txBody>
          <a:bodyPr lIns="0" tIns="0" rIns="0" bIns="0" rtlCol="0" anchor="t">
            <a:spAutoFit/>
          </a:bodyPr>
          <a:lstStyle/>
          <a:p>
            <a:pPr algn="l">
              <a:lnSpc>
                <a:spcPts val="3331"/>
              </a:lnSpc>
            </a:pPr>
            <a:r>
              <a:rPr lang="en-US" sz="2799" b="1">
                <a:solidFill>
                  <a:srgbClr val="0079C0"/>
                </a:solidFill>
                <a:latin typeface="Arial Bold"/>
                <a:ea typeface="Arial Bold"/>
                <a:cs typeface="Arial Bold"/>
                <a:sym typeface="Arial Bold"/>
              </a:rPr>
              <a:t> </a:t>
            </a:r>
            <a:r>
              <a:rPr lang="en-US" sz="2799" b="1">
                <a:solidFill>
                  <a:srgbClr val="09507C"/>
                </a:solidFill>
                <a:latin typeface="Arial Bold"/>
                <a:ea typeface="Arial Bold"/>
                <a:cs typeface="Arial Bold"/>
                <a:sym typeface="Arial Bold"/>
              </a:rPr>
              <a:t>Definition</a:t>
            </a:r>
            <a:r>
              <a:rPr lang="en-US" sz="2799" b="1">
                <a:solidFill>
                  <a:srgbClr val="0079C0"/>
                </a:solidFill>
                <a:latin typeface="Arial Bold"/>
                <a:ea typeface="Arial Bold"/>
                <a:cs typeface="Arial Bold"/>
                <a:sym typeface="Arial Bold"/>
              </a:rPr>
              <a:t>: </a:t>
            </a:r>
            <a:r>
              <a:rPr lang="en-US" sz="2799">
                <a:solidFill>
                  <a:srgbClr val="434343"/>
                </a:solidFill>
                <a:latin typeface="Arial"/>
                <a:ea typeface="Arial"/>
                <a:cs typeface="Arial"/>
                <a:sym typeface="Arial"/>
              </a:rPr>
              <a:t>Central tendency refers to the value derived from the random variables from the set of data that reflects the center of the data distribution. </a:t>
            </a:r>
          </a:p>
          <a:p>
            <a:pPr algn="l">
              <a:lnSpc>
                <a:spcPts val="3331"/>
              </a:lnSpc>
            </a:pPr>
            <a:endParaRPr lang="en-US" sz="2799">
              <a:solidFill>
                <a:srgbClr val="434343"/>
              </a:solidFill>
              <a:latin typeface="Arial"/>
              <a:ea typeface="Arial"/>
              <a:cs typeface="Arial"/>
              <a:sym typeface="Arial"/>
            </a:endParaRPr>
          </a:p>
          <a:p>
            <a:pPr algn="l">
              <a:lnSpc>
                <a:spcPts val="3331"/>
              </a:lnSpc>
            </a:pPr>
            <a:r>
              <a:rPr lang="en-US" sz="2799" b="1">
                <a:solidFill>
                  <a:srgbClr val="09507C"/>
                </a:solidFill>
                <a:latin typeface="Arial Bold"/>
                <a:ea typeface="Arial Bold"/>
                <a:cs typeface="Arial Bold"/>
                <a:sym typeface="Arial Bold"/>
              </a:rPr>
              <a:t>Measures of central tendency:</a:t>
            </a:r>
            <a:r>
              <a:rPr lang="en-US" sz="2799">
                <a:solidFill>
                  <a:srgbClr val="434343"/>
                </a:solidFill>
                <a:latin typeface="Arial"/>
                <a:ea typeface="Arial"/>
                <a:cs typeface="Arial"/>
                <a:sym typeface="Arial"/>
              </a:rPr>
              <a:t> Helps you find the middle or the average of a dataset. The three most common measures of central tendency are the </a:t>
            </a:r>
            <a:r>
              <a:rPr lang="en-US" sz="2799" b="1">
                <a:solidFill>
                  <a:srgbClr val="434343"/>
                </a:solidFill>
                <a:latin typeface="Arial Bold"/>
                <a:ea typeface="Arial Bold"/>
                <a:cs typeface="Arial Bold"/>
                <a:sym typeface="Arial Bold"/>
              </a:rPr>
              <a:t>mean, mode,</a:t>
            </a:r>
            <a:r>
              <a:rPr lang="en-US" sz="2799">
                <a:solidFill>
                  <a:srgbClr val="434343"/>
                </a:solidFill>
                <a:latin typeface="Arial"/>
                <a:ea typeface="Arial"/>
                <a:cs typeface="Arial"/>
                <a:sym typeface="Arial"/>
              </a:rPr>
              <a:t> and </a:t>
            </a:r>
            <a:r>
              <a:rPr lang="en-US" sz="2799" b="1">
                <a:solidFill>
                  <a:srgbClr val="434343"/>
                </a:solidFill>
                <a:latin typeface="Arial Bold"/>
                <a:ea typeface="Arial Bold"/>
                <a:cs typeface="Arial Bold"/>
                <a:sym typeface="Arial Bold"/>
              </a:rPr>
              <a:t>median</a:t>
            </a:r>
            <a:r>
              <a:rPr lang="en-US" sz="2799">
                <a:solidFill>
                  <a:srgbClr val="434343"/>
                </a:solidFill>
                <a:latin typeface="Arial"/>
                <a:ea typeface="Arial"/>
                <a:cs typeface="Arial"/>
                <a:sym typeface="Arial"/>
              </a:rPr>
              <a:t>.</a:t>
            </a:r>
          </a:p>
        </p:txBody>
      </p:sp>
      <p:sp>
        <p:nvSpPr>
          <p:cNvPr id="6" name="Freeform 6" descr=" Desc﻿riptive Stati﻿stics"/>
          <p:cNvSpPr/>
          <p:nvPr/>
        </p:nvSpPr>
        <p:spPr>
          <a:xfrm>
            <a:off x="8765569" y="2004123"/>
            <a:ext cx="9291659" cy="7799158"/>
          </a:xfrm>
          <a:custGeom>
            <a:avLst/>
            <a:gdLst/>
            <a:ahLst/>
            <a:cxnLst/>
            <a:rect l="l" t="t" r="r" b="b"/>
            <a:pathLst>
              <a:path w="9291659" h="7799158">
                <a:moveTo>
                  <a:pt x="0" y="0"/>
                </a:moveTo>
                <a:lnTo>
                  <a:pt x="9291659" y="0"/>
                </a:lnTo>
                <a:lnTo>
                  <a:pt x="9291659" y="7799159"/>
                </a:lnTo>
                <a:lnTo>
                  <a:pt x="0" y="7799159"/>
                </a:lnTo>
                <a:lnTo>
                  <a:pt x="0" y="0"/>
                </a:lnTo>
                <a:close/>
              </a:path>
            </a:pathLst>
          </a:custGeom>
          <a:blipFill>
            <a:blip r:embed="rId3"/>
            <a:stretch>
              <a:fillRect/>
            </a:stretch>
          </a:blipFill>
        </p:spPr>
      </p:sp>
      <p:sp>
        <p:nvSpPr>
          <p:cNvPr id="7" name="TextBox 7"/>
          <p:cNvSpPr txBox="1"/>
          <p:nvPr/>
        </p:nvSpPr>
        <p:spPr>
          <a:xfrm>
            <a:off x="11817218" y="9755657"/>
            <a:ext cx="2633514" cy="316230"/>
          </a:xfrm>
          <a:prstGeom prst="rect">
            <a:avLst/>
          </a:prstGeom>
        </p:spPr>
        <p:txBody>
          <a:bodyPr lIns="0" tIns="0" rIns="0" bIns="0" rtlCol="0" anchor="t">
            <a:spAutoFit/>
          </a:bodyPr>
          <a:lstStyle/>
          <a:p>
            <a:pPr marL="0" lvl="0" indent="0" algn="ctr">
              <a:lnSpc>
                <a:spcPts val="2520"/>
              </a:lnSpc>
              <a:spcBef>
                <a:spcPct val="0"/>
              </a:spcBef>
            </a:pPr>
            <a:r>
              <a:rPr lang="en-US" sz="1800" b="1">
                <a:solidFill>
                  <a:srgbClr val="000000"/>
                </a:solidFill>
                <a:latin typeface="Nitti Grotesk 1 Bold"/>
                <a:ea typeface="Nitti Grotesk 1 Bold"/>
                <a:cs typeface="Nitti Grotesk 1 Bold"/>
                <a:sym typeface="Nitti Grotesk 1 Bold"/>
              </a:rPr>
              <a:t>Source: careerfoundry.com</a:t>
            </a:r>
          </a:p>
        </p:txBody>
      </p:sp>
      <p:sp>
        <p:nvSpPr>
          <p:cNvPr id="8" name="TextBox 8"/>
          <p:cNvSpPr txBox="1"/>
          <p:nvPr/>
        </p:nvSpPr>
        <p:spPr>
          <a:xfrm>
            <a:off x="9081678" y="2005075"/>
            <a:ext cx="2316978" cy="763706"/>
          </a:xfrm>
          <a:prstGeom prst="rect">
            <a:avLst/>
          </a:prstGeom>
        </p:spPr>
        <p:txBody>
          <a:bodyPr lIns="0" tIns="0" rIns="0" bIns="0" rtlCol="0" anchor="t">
            <a:spAutoFit/>
          </a:bodyPr>
          <a:lstStyle/>
          <a:p>
            <a:pPr algn="ctr">
              <a:lnSpc>
                <a:spcPts val="6207"/>
              </a:lnSpc>
              <a:spcBef>
                <a:spcPct val="0"/>
              </a:spcBef>
            </a:pPr>
            <a:r>
              <a:rPr lang="en-US" sz="4433" b="1">
                <a:solidFill>
                  <a:srgbClr val="009CDB"/>
                </a:solidFill>
                <a:latin typeface="Nitti Grotesk 1 Bold"/>
                <a:ea typeface="Nitti Grotesk 1 Bold"/>
                <a:cs typeface="Nitti Grotesk 1 Bold"/>
                <a:sym typeface="Nitti Grotesk 1 Bold"/>
              </a:rPr>
              <a:t>Example: </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- 10</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6925531" y="3822367"/>
            <a:ext cx="5248222" cy="1656201"/>
          </a:xfrm>
          <a:custGeom>
            <a:avLst/>
            <a:gdLst/>
            <a:ahLst/>
            <a:cxnLst/>
            <a:rect l="l" t="t" r="r" b="b"/>
            <a:pathLst>
              <a:path w="5248222" h="1656201">
                <a:moveTo>
                  <a:pt x="0" y="0"/>
                </a:moveTo>
                <a:lnTo>
                  <a:pt x="5248222" y="0"/>
                </a:lnTo>
                <a:lnTo>
                  <a:pt x="5248222" y="1656202"/>
                </a:lnTo>
                <a:lnTo>
                  <a:pt x="0" y="1656202"/>
                </a:lnTo>
                <a:lnTo>
                  <a:pt x="0" y="0"/>
                </a:lnTo>
                <a:close/>
              </a:path>
            </a:pathLst>
          </a:custGeom>
          <a:blipFill>
            <a:blip r:embed="rId3"/>
            <a:stretch>
              <a:fillRect l="-15401" t="-2331" r="-6156" b="-8991"/>
            </a:stretch>
          </a:blipFill>
          <a:ln w="19050" cap="sq">
            <a:solidFill>
              <a:srgbClr val="000000"/>
            </a:solidFill>
            <a:prstDash val="dash"/>
            <a:miter/>
          </a:ln>
        </p:spPr>
      </p:sp>
      <p:sp>
        <p:nvSpPr>
          <p:cNvPr id="5" name="TextBox 5"/>
          <p:cNvSpPr txBox="1"/>
          <p:nvPr/>
        </p:nvSpPr>
        <p:spPr>
          <a:xfrm>
            <a:off x="888394" y="761365"/>
            <a:ext cx="15754350" cy="1019242"/>
          </a:xfrm>
          <a:prstGeom prst="rect">
            <a:avLst/>
          </a:prstGeom>
        </p:spPr>
        <p:txBody>
          <a:bodyPr lIns="0" tIns="0" rIns="0" bIns="0" rtlCol="0" anchor="t">
            <a:spAutoFit/>
          </a:bodyPr>
          <a:lstStyle/>
          <a:p>
            <a:pPr algn="l">
              <a:lnSpc>
                <a:spcPts val="8399"/>
              </a:lnSpc>
            </a:pPr>
            <a:r>
              <a:rPr lang="en-US" sz="5999" b="1">
                <a:solidFill>
                  <a:srgbClr val="0079C0"/>
                </a:solidFill>
                <a:latin typeface="Nitti Grotesk 1 Bold"/>
                <a:ea typeface="Nitti Grotesk 1 Bold"/>
                <a:cs typeface="Nitti Grotesk 1 Bold"/>
                <a:sym typeface="Nitti Grotesk 1 Bold"/>
              </a:rPr>
              <a:t>Descriptive Statistics </a:t>
            </a:r>
            <a:r>
              <a:rPr lang="en-US" sz="5999" b="1">
                <a:solidFill>
                  <a:srgbClr val="09507C"/>
                </a:solidFill>
                <a:latin typeface="Nitti Grotesk 1 Bold"/>
                <a:ea typeface="Nitti Grotesk 1 Bold"/>
                <a:cs typeface="Nitti Grotesk 1 Bold"/>
                <a:sym typeface="Nitti Grotesk 1 Bold"/>
              </a:rPr>
              <a:t>-</a:t>
            </a:r>
            <a:r>
              <a:rPr lang="en-US" sz="5999" b="1">
                <a:solidFill>
                  <a:srgbClr val="0079C0"/>
                </a:solidFill>
                <a:latin typeface="Nitti Grotesk 1 Bold"/>
                <a:ea typeface="Nitti Grotesk 1 Bold"/>
                <a:cs typeface="Nitti Grotesk 1 Bold"/>
                <a:sym typeface="Nitti Grotesk 1 Bold"/>
              </a:rPr>
              <a:t> </a:t>
            </a:r>
            <a:r>
              <a:rPr lang="en-US" sz="5999" b="1">
                <a:solidFill>
                  <a:srgbClr val="09507C"/>
                </a:solidFill>
                <a:latin typeface="Nitti Grotesk 1 Bold"/>
                <a:ea typeface="Nitti Grotesk 1 Bold"/>
                <a:cs typeface="Nitti Grotesk 1 Bold"/>
                <a:sym typeface="Nitti Grotesk 1 Bold"/>
              </a:rPr>
              <a:t>Central Tendency (2 of 5)</a:t>
            </a:r>
          </a:p>
        </p:txBody>
      </p:sp>
      <p:sp>
        <p:nvSpPr>
          <p:cNvPr id="6" name="TextBox 6"/>
          <p:cNvSpPr txBox="1"/>
          <p:nvPr/>
        </p:nvSpPr>
        <p:spPr>
          <a:xfrm>
            <a:off x="728464" y="2225497"/>
            <a:ext cx="16636855" cy="1425420"/>
          </a:xfrm>
          <a:prstGeom prst="rect">
            <a:avLst/>
          </a:prstGeom>
        </p:spPr>
        <p:txBody>
          <a:bodyPr lIns="0" tIns="0" rIns="0" bIns="0" rtlCol="0" anchor="t">
            <a:spAutoFit/>
          </a:bodyPr>
          <a:lstStyle/>
          <a:p>
            <a:pPr algn="l">
              <a:lnSpc>
                <a:spcPts val="3611"/>
              </a:lnSpc>
            </a:pPr>
            <a:r>
              <a:rPr lang="en-US" sz="2799" b="1">
                <a:solidFill>
                  <a:srgbClr val="09507C"/>
                </a:solidFill>
                <a:latin typeface="Arial Bold"/>
                <a:ea typeface="Arial Bold"/>
                <a:cs typeface="Arial Bold"/>
                <a:sym typeface="Arial Bold"/>
              </a:rPr>
              <a:t>Mean (Average)</a:t>
            </a:r>
            <a:r>
              <a:rPr lang="en-US" sz="2799" b="1">
                <a:solidFill>
                  <a:srgbClr val="232323"/>
                </a:solidFill>
                <a:latin typeface="Arial Bold"/>
                <a:ea typeface="Arial Bold"/>
                <a:cs typeface="Arial Bold"/>
                <a:sym typeface="Arial Bold"/>
              </a:rPr>
              <a:t>:</a:t>
            </a:r>
            <a:r>
              <a:rPr lang="en-US" sz="2799">
                <a:solidFill>
                  <a:srgbClr val="232323"/>
                </a:solidFill>
                <a:latin typeface="Arial"/>
                <a:ea typeface="Arial"/>
                <a:cs typeface="Arial"/>
                <a:sym typeface="Arial"/>
              </a:rPr>
              <a:t> Calculating the average value of a dataset to understand its central tendency. It is calculated by summing all of the values and dividing them by the number of data points. The mean provides a measure of central tendency and helps in understanding the typical value in the dataset.</a:t>
            </a:r>
          </a:p>
        </p:txBody>
      </p:sp>
      <p:sp>
        <p:nvSpPr>
          <p:cNvPr id="7" name="TextBox 7"/>
          <p:cNvSpPr txBox="1"/>
          <p:nvPr/>
        </p:nvSpPr>
        <p:spPr>
          <a:xfrm>
            <a:off x="447142" y="5281469"/>
            <a:ext cx="16636855" cy="4454843"/>
          </a:xfrm>
          <a:prstGeom prst="rect">
            <a:avLst/>
          </a:prstGeom>
        </p:spPr>
        <p:txBody>
          <a:bodyPr lIns="0" tIns="0" rIns="0" bIns="0" rtlCol="0" anchor="t">
            <a:spAutoFit/>
          </a:bodyPr>
          <a:lstStyle/>
          <a:p>
            <a:pPr algn="l">
              <a:lnSpc>
                <a:spcPts val="3611"/>
              </a:lnSpc>
            </a:pPr>
            <a:r>
              <a:rPr lang="en-US" sz="2799" b="1">
                <a:solidFill>
                  <a:srgbClr val="000000"/>
                </a:solidFill>
                <a:latin typeface="Arial Bold"/>
                <a:ea typeface="Arial Bold"/>
                <a:cs typeface="Arial Bold"/>
                <a:sym typeface="Arial Bold"/>
              </a:rPr>
              <a:t>Example</a:t>
            </a:r>
            <a:r>
              <a:rPr lang="en-US" sz="2799" b="1">
                <a:solidFill>
                  <a:srgbClr val="09507C"/>
                </a:solidFill>
                <a:latin typeface="Arial Bold"/>
                <a:ea typeface="Arial Bold"/>
                <a:cs typeface="Arial Bold"/>
                <a:sym typeface="Arial Bold"/>
              </a:rPr>
              <a:t>:</a:t>
            </a:r>
          </a:p>
          <a:p>
            <a:pPr algn="l">
              <a:lnSpc>
                <a:spcPts val="3483"/>
              </a:lnSpc>
            </a:pPr>
            <a:r>
              <a:rPr lang="en-US" sz="2700">
                <a:solidFill>
                  <a:srgbClr val="000000"/>
                </a:solidFill>
                <a:latin typeface="Arial"/>
                <a:ea typeface="Arial"/>
                <a:cs typeface="Arial"/>
                <a:sym typeface="Arial"/>
              </a:rPr>
              <a:t>The ages of people in the checkout queue at Aldi are as follows: </a:t>
            </a:r>
            <a:r>
              <a:rPr lang="en-US" sz="2700" b="1">
                <a:solidFill>
                  <a:srgbClr val="0079C0"/>
                </a:solidFill>
                <a:latin typeface="Arial Bold"/>
                <a:ea typeface="Arial Bold"/>
                <a:cs typeface="Arial Bold"/>
                <a:sym typeface="Arial Bold"/>
              </a:rPr>
              <a:t>23,54,2,6,20,25,21,64,19,19,75,36.23,54,2,6,20,25,21,64,19,19,75,36</a:t>
            </a:r>
            <a:r>
              <a:rPr lang="en-US" sz="2700">
                <a:solidFill>
                  <a:srgbClr val="000000"/>
                </a:solidFill>
                <a:latin typeface="Arial"/>
                <a:ea typeface="Arial"/>
                <a:cs typeface="Arial"/>
                <a:sym typeface="Arial"/>
              </a:rPr>
              <a:t>. Find the</a:t>
            </a:r>
            <a:r>
              <a:rPr lang="en-US" sz="2700" b="1">
                <a:solidFill>
                  <a:srgbClr val="F58832"/>
                </a:solidFill>
                <a:latin typeface="Arial Bold"/>
                <a:ea typeface="Arial Bold"/>
                <a:cs typeface="Arial Bold"/>
                <a:sym typeface="Arial Bold"/>
              </a:rPr>
              <a:t> </a:t>
            </a:r>
            <a:r>
              <a:rPr lang="en-US" sz="2700" b="1">
                <a:solidFill>
                  <a:srgbClr val="000000"/>
                </a:solidFill>
                <a:latin typeface="Arial Bold"/>
                <a:ea typeface="Arial Bold"/>
                <a:cs typeface="Arial Bold"/>
                <a:sym typeface="Arial Bold"/>
              </a:rPr>
              <a:t>mean</a:t>
            </a:r>
            <a:r>
              <a:rPr lang="en-US" sz="2700" b="1">
                <a:solidFill>
                  <a:srgbClr val="F58832"/>
                </a:solidFill>
                <a:latin typeface="Arial Bold"/>
                <a:ea typeface="Arial Bold"/>
                <a:cs typeface="Arial Bold"/>
                <a:sym typeface="Arial Bold"/>
              </a:rPr>
              <a:t>.</a:t>
            </a:r>
          </a:p>
          <a:p>
            <a:pPr algn="l">
              <a:lnSpc>
                <a:spcPts val="3483"/>
              </a:lnSpc>
            </a:pPr>
            <a:endParaRPr lang="en-US" sz="2700" b="1">
              <a:solidFill>
                <a:srgbClr val="F58832"/>
              </a:solidFill>
              <a:latin typeface="Arial Bold"/>
              <a:ea typeface="Arial Bold"/>
              <a:cs typeface="Arial Bold"/>
              <a:sym typeface="Arial Bold"/>
            </a:endParaRPr>
          </a:p>
          <a:p>
            <a:pPr algn="l">
              <a:lnSpc>
                <a:spcPts val="3483"/>
              </a:lnSpc>
            </a:pPr>
            <a:r>
              <a:rPr lang="en-US" sz="2700" b="1">
                <a:solidFill>
                  <a:srgbClr val="000000"/>
                </a:solidFill>
                <a:latin typeface="Arial Bold"/>
                <a:ea typeface="Arial Bold"/>
                <a:cs typeface="Arial Bold"/>
                <a:sym typeface="Arial Bold"/>
              </a:rPr>
              <a:t>Solution: </a:t>
            </a:r>
            <a:r>
              <a:rPr lang="en-US" sz="2700">
                <a:solidFill>
                  <a:srgbClr val="000000"/>
                </a:solidFill>
                <a:latin typeface="Arial"/>
                <a:ea typeface="Arial"/>
                <a:cs typeface="Arial"/>
                <a:sym typeface="Arial"/>
              </a:rPr>
              <a:t>To find the mean add all of the observed numbers together then divide by the number of observations, which, in this case, is </a:t>
            </a:r>
            <a:r>
              <a:rPr lang="en-US" sz="2700" b="1">
                <a:solidFill>
                  <a:srgbClr val="0079C0"/>
                </a:solidFill>
                <a:latin typeface="Arial Bold"/>
                <a:ea typeface="Arial Bold"/>
                <a:cs typeface="Arial Bold"/>
                <a:sym typeface="Arial Bold"/>
              </a:rPr>
              <a:t>12</a:t>
            </a:r>
            <a:r>
              <a:rPr lang="en-US" sz="2700">
                <a:solidFill>
                  <a:srgbClr val="000000"/>
                </a:solidFill>
                <a:latin typeface="Arial"/>
                <a:ea typeface="Arial"/>
                <a:cs typeface="Arial"/>
                <a:sym typeface="Arial"/>
              </a:rPr>
              <a:t>.</a:t>
            </a:r>
          </a:p>
          <a:p>
            <a:pPr algn="l">
              <a:lnSpc>
                <a:spcPts val="3483"/>
              </a:lnSpc>
            </a:pPr>
            <a:endParaRPr lang="en-US" sz="2700">
              <a:solidFill>
                <a:srgbClr val="000000"/>
              </a:solidFill>
              <a:latin typeface="Arial"/>
              <a:ea typeface="Arial"/>
              <a:cs typeface="Arial"/>
              <a:sym typeface="Arial"/>
            </a:endParaRPr>
          </a:p>
          <a:p>
            <a:pPr algn="l">
              <a:lnSpc>
                <a:spcPts val="3483"/>
              </a:lnSpc>
            </a:pPr>
            <a:r>
              <a:rPr lang="en-US" sz="2700" b="1">
                <a:solidFill>
                  <a:srgbClr val="0079C0"/>
                </a:solidFill>
                <a:latin typeface="Arial Bold"/>
                <a:ea typeface="Arial Bold"/>
                <a:cs typeface="Arial Bold"/>
                <a:sym typeface="Arial Bold"/>
              </a:rPr>
              <a:t> Mean = 23+54+2+6+20+25+21+64+19+19+75+3612 / 12</a:t>
            </a:r>
          </a:p>
          <a:p>
            <a:pPr algn="l">
              <a:lnSpc>
                <a:spcPts val="3483"/>
              </a:lnSpc>
            </a:pPr>
            <a:r>
              <a:rPr lang="en-US" sz="2700">
                <a:solidFill>
                  <a:srgbClr val="434343"/>
                </a:solidFill>
                <a:latin typeface="Arial"/>
                <a:ea typeface="Arial"/>
                <a:cs typeface="Arial"/>
                <a:sym typeface="Arial"/>
              </a:rPr>
              <a:t> </a:t>
            </a:r>
            <a:r>
              <a:rPr lang="en-US" sz="2700" b="1">
                <a:solidFill>
                  <a:srgbClr val="0079C0"/>
                </a:solidFill>
                <a:latin typeface="Arial Bold"/>
                <a:ea typeface="Arial Bold"/>
                <a:cs typeface="Arial Bold"/>
                <a:sym typeface="Arial Bold"/>
              </a:rPr>
              <a:t>Mean </a:t>
            </a:r>
            <a:r>
              <a:rPr lang="en-US" sz="2700">
                <a:solidFill>
                  <a:srgbClr val="434343"/>
                </a:solidFill>
                <a:latin typeface="Arial"/>
                <a:ea typeface="Arial"/>
                <a:cs typeface="Arial"/>
                <a:sym typeface="Arial"/>
              </a:rPr>
              <a:t>= </a:t>
            </a:r>
            <a:r>
              <a:rPr lang="en-US" sz="2700" b="1">
                <a:solidFill>
                  <a:srgbClr val="0079C0"/>
                </a:solidFill>
                <a:latin typeface="Arial Bold"/>
                <a:ea typeface="Arial Bold"/>
                <a:cs typeface="Arial Bold"/>
                <a:sym typeface="Arial Bold"/>
              </a:rPr>
              <a:t>364 / 12</a:t>
            </a:r>
          </a:p>
          <a:p>
            <a:pPr algn="l">
              <a:lnSpc>
                <a:spcPts val="3483"/>
              </a:lnSpc>
            </a:pPr>
            <a:r>
              <a:rPr lang="en-US" sz="2700">
                <a:solidFill>
                  <a:srgbClr val="434343"/>
                </a:solidFill>
                <a:latin typeface="Arial"/>
                <a:ea typeface="Arial"/>
                <a:cs typeface="Arial"/>
                <a:sym typeface="Arial"/>
              </a:rPr>
              <a:t> </a:t>
            </a:r>
            <a:r>
              <a:rPr lang="en-US" sz="2700" b="1">
                <a:solidFill>
                  <a:srgbClr val="0079C0"/>
                </a:solidFill>
                <a:latin typeface="Arial Bold"/>
                <a:ea typeface="Arial Bold"/>
                <a:cs typeface="Arial Bold"/>
                <a:sym typeface="Arial Bold"/>
              </a:rPr>
              <a:t>Mean </a:t>
            </a:r>
            <a:r>
              <a:rPr lang="en-US" sz="2700">
                <a:solidFill>
                  <a:srgbClr val="434343"/>
                </a:solidFill>
                <a:latin typeface="Arial"/>
                <a:ea typeface="Arial"/>
                <a:cs typeface="Arial"/>
                <a:sym typeface="Arial"/>
              </a:rPr>
              <a:t>= </a:t>
            </a:r>
            <a:r>
              <a:rPr lang="en-US" sz="2700" b="1">
                <a:solidFill>
                  <a:srgbClr val="0079C0"/>
                </a:solidFill>
                <a:latin typeface="Arial Bold"/>
                <a:ea typeface="Arial Bold"/>
                <a:cs typeface="Arial Bold"/>
                <a:sym typeface="Arial Bold"/>
              </a:rPr>
              <a:t>30.33333</a:t>
            </a:r>
          </a:p>
        </p:txBody>
      </p:sp>
      <p:sp>
        <p:nvSpPr>
          <p:cNvPr id="8" name="TextBox 7"/>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0" name="TextBox 9"/>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- 11</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grpSp>
        <p:nvGrpSpPr>
          <p:cNvPr id="4" name="Group 4"/>
          <p:cNvGrpSpPr/>
          <p:nvPr/>
        </p:nvGrpSpPr>
        <p:grpSpPr>
          <a:xfrm>
            <a:off x="4852497" y="3591366"/>
            <a:ext cx="7826144" cy="1157188"/>
            <a:chOff x="0" y="0"/>
            <a:chExt cx="2061207" cy="304774"/>
          </a:xfrm>
        </p:grpSpPr>
        <p:sp>
          <p:nvSpPr>
            <p:cNvPr id="5" name="Freeform 5"/>
            <p:cNvSpPr/>
            <p:nvPr/>
          </p:nvSpPr>
          <p:spPr>
            <a:xfrm>
              <a:off x="0" y="0"/>
              <a:ext cx="2061207" cy="304774"/>
            </a:xfrm>
            <a:custGeom>
              <a:avLst/>
              <a:gdLst/>
              <a:ahLst/>
              <a:cxnLst/>
              <a:rect l="l" t="t" r="r" b="b"/>
              <a:pathLst>
                <a:path w="2061207" h="304774">
                  <a:moveTo>
                    <a:pt x="0" y="0"/>
                  </a:moveTo>
                  <a:lnTo>
                    <a:pt x="2061207" y="0"/>
                  </a:lnTo>
                  <a:lnTo>
                    <a:pt x="2061207" y="304774"/>
                  </a:lnTo>
                  <a:lnTo>
                    <a:pt x="0" y="304774"/>
                  </a:lnTo>
                  <a:close/>
                </a:path>
              </a:pathLst>
            </a:custGeom>
            <a:solidFill>
              <a:srgbClr val="FFF9EE"/>
            </a:solidFill>
            <a:ln w="38100" cap="sq">
              <a:solidFill>
                <a:srgbClr val="000000"/>
              </a:solidFill>
              <a:prstDash val="sysDot"/>
              <a:miter/>
            </a:ln>
          </p:spPr>
        </p:sp>
        <p:sp>
          <p:nvSpPr>
            <p:cNvPr id="6" name="TextBox 6"/>
            <p:cNvSpPr txBox="1"/>
            <p:nvPr/>
          </p:nvSpPr>
          <p:spPr>
            <a:xfrm>
              <a:off x="0" y="-76200"/>
              <a:ext cx="2061207" cy="380974"/>
            </a:xfrm>
            <a:prstGeom prst="rect">
              <a:avLst/>
            </a:prstGeom>
          </p:spPr>
          <p:txBody>
            <a:bodyPr lIns="50800" tIns="50800" rIns="50800" bIns="50800" rtlCol="0" anchor="ctr"/>
            <a:lstStyle/>
            <a:p>
              <a:pPr algn="ctr">
                <a:lnSpc>
                  <a:spcPts val="2520"/>
                </a:lnSpc>
              </a:pPr>
              <a:endParaRPr/>
            </a:p>
          </p:txBody>
        </p:sp>
      </p:grpSp>
      <p:sp>
        <p:nvSpPr>
          <p:cNvPr id="7" name="TextBox 7"/>
          <p:cNvSpPr txBox="1"/>
          <p:nvPr/>
        </p:nvSpPr>
        <p:spPr>
          <a:xfrm>
            <a:off x="888394" y="761365"/>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Descriptive Statistics </a:t>
            </a:r>
            <a:r>
              <a:rPr lang="en-US" sz="5899" b="1">
                <a:solidFill>
                  <a:srgbClr val="09507C"/>
                </a:solidFill>
                <a:latin typeface="Nitti Grotesk 1 Bold"/>
                <a:ea typeface="Nitti Grotesk 1 Bold"/>
                <a:cs typeface="Nitti Grotesk 1 Bold"/>
                <a:sym typeface="Nitti Grotesk 1 Bold"/>
              </a:rPr>
              <a:t>-</a:t>
            </a:r>
            <a:r>
              <a:rPr lang="en-US" sz="5899" b="1">
                <a:solidFill>
                  <a:srgbClr val="0079C0"/>
                </a:solidFill>
                <a:latin typeface="Nitti Grotesk 1 Bold"/>
                <a:ea typeface="Nitti Grotesk 1 Bold"/>
                <a:cs typeface="Nitti Grotesk 1 Bold"/>
                <a:sym typeface="Nitti Grotesk 1 Bold"/>
              </a:rPr>
              <a:t> </a:t>
            </a:r>
            <a:r>
              <a:rPr lang="en-US" sz="5899" b="1">
                <a:solidFill>
                  <a:srgbClr val="09507C"/>
                </a:solidFill>
                <a:latin typeface="Nitti Grotesk 1 Bold"/>
                <a:ea typeface="Nitti Grotesk 1 Bold"/>
                <a:cs typeface="Nitti Grotesk 1 Bold"/>
                <a:sym typeface="Nitti Grotesk 1 Bold"/>
              </a:rPr>
              <a:t>Central Tendency (3 of 5)</a:t>
            </a:r>
          </a:p>
        </p:txBody>
      </p:sp>
      <p:sp>
        <p:nvSpPr>
          <p:cNvPr id="8" name="TextBox 8"/>
          <p:cNvSpPr txBox="1"/>
          <p:nvPr/>
        </p:nvSpPr>
        <p:spPr>
          <a:xfrm>
            <a:off x="592774" y="2335412"/>
            <a:ext cx="16666526" cy="1528981"/>
          </a:xfrm>
          <a:prstGeom prst="rect">
            <a:avLst/>
          </a:prstGeom>
        </p:spPr>
        <p:txBody>
          <a:bodyPr lIns="0" tIns="0" rIns="0" bIns="0" rtlCol="0" anchor="t">
            <a:spAutoFit/>
          </a:bodyPr>
          <a:lstStyle/>
          <a:p>
            <a:pPr algn="l">
              <a:lnSpc>
                <a:spcPts val="3919"/>
              </a:lnSpc>
              <a:spcBef>
                <a:spcPct val="0"/>
              </a:spcBef>
            </a:pPr>
            <a:r>
              <a:rPr lang="en-US" sz="2799" b="1">
                <a:solidFill>
                  <a:srgbClr val="09507C"/>
                </a:solidFill>
                <a:latin typeface="Arial Bold"/>
                <a:ea typeface="Arial Bold"/>
                <a:cs typeface="Arial Bold"/>
                <a:sym typeface="Arial Bold"/>
              </a:rPr>
              <a:t>Mode: </a:t>
            </a:r>
            <a:r>
              <a:rPr lang="en-US" sz="2799">
                <a:solidFill>
                  <a:srgbClr val="232323"/>
                </a:solidFill>
                <a:latin typeface="Arial"/>
                <a:ea typeface="Arial"/>
                <a:cs typeface="Arial"/>
                <a:sym typeface="Arial"/>
              </a:rPr>
              <a:t>Finding the most frequently occurring value in a dataset. It is a measure of central tendency that tells you the most popular choice or most common characteristic of your sample, especially in categorical data.</a:t>
            </a:r>
          </a:p>
        </p:txBody>
      </p:sp>
      <p:sp>
        <p:nvSpPr>
          <p:cNvPr id="9" name="TextBox 9"/>
          <p:cNvSpPr txBox="1"/>
          <p:nvPr/>
        </p:nvSpPr>
        <p:spPr>
          <a:xfrm>
            <a:off x="4129890" y="3827554"/>
            <a:ext cx="9271358" cy="570511"/>
          </a:xfrm>
          <a:prstGeom prst="rect">
            <a:avLst/>
          </a:prstGeom>
        </p:spPr>
        <p:txBody>
          <a:bodyPr lIns="0" tIns="0" rIns="0" bIns="0" rtlCol="0" anchor="t">
            <a:spAutoFit/>
          </a:bodyPr>
          <a:lstStyle/>
          <a:p>
            <a:pPr algn="ctr">
              <a:lnSpc>
                <a:spcPts val="4258"/>
              </a:lnSpc>
              <a:spcBef>
                <a:spcPct val="0"/>
              </a:spcBef>
            </a:pPr>
            <a:r>
              <a:rPr lang="en-US" sz="3041" b="1">
                <a:solidFill>
                  <a:srgbClr val="09507C"/>
                </a:solidFill>
                <a:latin typeface="Arial Bold"/>
                <a:ea typeface="Arial Bold"/>
                <a:cs typeface="Arial Bold"/>
                <a:sym typeface="Arial Bold"/>
              </a:rPr>
              <a:t>Mode = Highest Frequency value/item</a:t>
            </a:r>
          </a:p>
        </p:txBody>
      </p:sp>
      <p:sp>
        <p:nvSpPr>
          <p:cNvPr id="10" name="TextBox 10"/>
          <p:cNvSpPr txBox="1"/>
          <p:nvPr/>
        </p:nvSpPr>
        <p:spPr>
          <a:xfrm>
            <a:off x="592774" y="4786654"/>
            <a:ext cx="16666526" cy="3014980"/>
          </a:xfrm>
          <a:prstGeom prst="rect">
            <a:avLst/>
          </a:prstGeom>
        </p:spPr>
        <p:txBody>
          <a:bodyPr lIns="0" tIns="0" rIns="0" bIns="0" rtlCol="0" anchor="t">
            <a:spAutoFit/>
          </a:bodyPr>
          <a:lstStyle/>
          <a:p>
            <a:pPr algn="l">
              <a:lnSpc>
                <a:spcPts val="3919"/>
              </a:lnSpc>
            </a:pPr>
            <a:r>
              <a:rPr lang="en-US" sz="2799" b="1">
                <a:solidFill>
                  <a:srgbClr val="000000"/>
                </a:solidFill>
                <a:latin typeface="Arial Bold"/>
                <a:ea typeface="Arial Bold"/>
                <a:cs typeface="Arial Bold"/>
                <a:sym typeface="Arial Bold"/>
              </a:rPr>
              <a:t>Example: </a:t>
            </a:r>
            <a:r>
              <a:rPr lang="en-US" sz="2799">
                <a:solidFill>
                  <a:srgbClr val="000000"/>
                </a:solidFill>
                <a:latin typeface="Arial"/>
                <a:ea typeface="Arial"/>
                <a:cs typeface="Arial"/>
                <a:sym typeface="Arial"/>
              </a:rPr>
              <a:t>The ages of people in the checkout queue at Aldi are as</a:t>
            </a:r>
            <a:r>
              <a:rPr lang="en-US" sz="2799" b="1">
                <a:solidFill>
                  <a:srgbClr val="09507C"/>
                </a:solidFill>
                <a:latin typeface="Arial Bold"/>
                <a:ea typeface="Arial Bold"/>
                <a:cs typeface="Arial Bold"/>
                <a:sym typeface="Arial Bold"/>
              </a:rPr>
              <a:t> </a:t>
            </a:r>
            <a:r>
              <a:rPr lang="en-US" sz="2799">
                <a:solidFill>
                  <a:srgbClr val="000000"/>
                </a:solidFill>
                <a:latin typeface="Arial"/>
                <a:ea typeface="Arial"/>
                <a:cs typeface="Arial"/>
                <a:sym typeface="Arial"/>
              </a:rPr>
              <a:t>follows</a:t>
            </a:r>
            <a:r>
              <a:rPr lang="en-US" sz="2799" b="1">
                <a:solidFill>
                  <a:srgbClr val="000000"/>
                </a:solidFill>
                <a:latin typeface="Arial Bold"/>
                <a:ea typeface="Arial Bold"/>
                <a:cs typeface="Arial Bold"/>
                <a:sym typeface="Arial Bold"/>
              </a:rPr>
              <a:t>:</a:t>
            </a:r>
            <a:r>
              <a:rPr lang="en-US" sz="2799" b="1">
                <a:solidFill>
                  <a:srgbClr val="09507C"/>
                </a:solidFill>
                <a:latin typeface="Arial Bold"/>
                <a:ea typeface="Arial Bold"/>
                <a:cs typeface="Arial Bold"/>
                <a:sym typeface="Arial Bold"/>
              </a:rPr>
              <a:t> 23,54,2,6,20,25,21,64,19,19,75,36.23,54,2,6,20,25,21,64,19,19,75,36.</a:t>
            </a:r>
            <a:r>
              <a:rPr lang="en-US" sz="2799">
                <a:solidFill>
                  <a:srgbClr val="09507C"/>
                </a:solidFill>
                <a:latin typeface="Arial"/>
                <a:ea typeface="Arial"/>
                <a:cs typeface="Arial"/>
                <a:sym typeface="Arial"/>
              </a:rPr>
              <a:t> </a:t>
            </a:r>
            <a:r>
              <a:rPr lang="en-US" sz="2799">
                <a:solidFill>
                  <a:srgbClr val="000000"/>
                </a:solidFill>
                <a:latin typeface="Arial"/>
                <a:ea typeface="Arial"/>
                <a:cs typeface="Arial"/>
                <a:sym typeface="Arial"/>
              </a:rPr>
              <a:t>Find the</a:t>
            </a:r>
            <a:r>
              <a:rPr lang="en-US" sz="2799" b="1">
                <a:solidFill>
                  <a:srgbClr val="000000"/>
                </a:solidFill>
                <a:latin typeface="Arial Bold"/>
                <a:ea typeface="Arial Bold"/>
                <a:cs typeface="Arial Bold"/>
                <a:sym typeface="Arial Bold"/>
              </a:rPr>
              <a:t> Mode.</a:t>
            </a:r>
          </a:p>
          <a:p>
            <a:pPr algn="l">
              <a:lnSpc>
                <a:spcPts val="3919"/>
              </a:lnSpc>
            </a:pPr>
            <a:endParaRPr lang="en-US" sz="2799" b="1">
              <a:solidFill>
                <a:srgbClr val="000000"/>
              </a:solidFill>
              <a:latin typeface="Arial Bold"/>
              <a:ea typeface="Arial Bold"/>
              <a:cs typeface="Arial Bold"/>
              <a:sym typeface="Arial Bold"/>
            </a:endParaRPr>
          </a:p>
          <a:p>
            <a:pPr algn="l">
              <a:lnSpc>
                <a:spcPts val="3919"/>
              </a:lnSpc>
            </a:pPr>
            <a:r>
              <a:rPr lang="en-US" sz="2799" b="1">
                <a:solidFill>
                  <a:srgbClr val="000000"/>
                </a:solidFill>
                <a:latin typeface="Arial Bold"/>
                <a:ea typeface="Arial Bold"/>
                <a:cs typeface="Arial Bold"/>
                <a:sym typeface="Arial Bold"/>
              </a:rPr>
              <a:t>Solution</a:t>
            </a:r>
          </a:p>
          <a:p>
            <a:pPr algn="l">
              <a:lnSpc>
                <a:spcPts val="3919"/>
              </a:lnSpc>
            </a:pPr>
            <a:r>
              <a:rPr lang="en-US" sz="2799">
                <a:solidFill>
                  <a:srgbClr val="000000"/>
                </a:solidFill>
                <a:latin typeface="Arial"/>
                <a:ea typeface="Arial"/>
                <a:cs typeface="Arial"/>
                <a:sym typeface="Arial"/>
              </a:rPr>
              <a:t>The age that appears most frequently is the number </a:t>
            </a:r>
            <a:r>
              <a:rPr lang="en-US" sz="2799" b="1">
                <a:solidFill>
                  <a:srgbClr val="09507C"/>
                </a:solidFill>
                <a:latin typeface="Arial Bold"/>
                <a:ea typeface="Arial Bold"/>
                <a:cs typeface="Arial Bold"/>
                <a:sym typeface="Arial Bold"/>
              </a:rPr>
              <a:t>19</a:t>
            </a:r>
            <a:r>
              <a:rPr lang="en-US" sz="2799">
                <a:solidFill>
                  <a:srgbClr val="000000"/>
                </a:solidFill>
                <a:latin typeface="Arial"/>
                <a:ea typeface="Arial"/>
                <a:cs typeface="Arial"/>
                <a:sym typeface="Arial"/>
              </a:rPr>
              <a:t>; so the modal age is</a:t>
            </a:r>
            <a:r>
              <a:rPr lang="en-US" sz="2799">
                <a:solidFill>
                  <a:srgbClr val="09507C"/>
                </a:solidFill>
                <a:latin typeface="Arial"/>
                <a:ea typeface="Arial"/>
                <a:cs typeface="Arial"/>
                <a:sym typeface="Arial"/>
              </a:rPr>
              <a:t> </a:t>
            </a:r>
            <a:r>
              <a:rPr lang="en-US" sz="2799" b="1">
                <a:solidFill>
                  <a:srgbClr val="09507C"/>
                </a:solidFill>
                <a:latin typeface="Arial Bold"/>
                <a:ea typeface="Arial Bold"/>
                <a:cs typeface="Arial Bold"/>
                <a:sym typeface="Arial Bold"/>
              </a:rPr>
              <a:t>19.</a:t>
            </a:r>
          </a:p>
          <a:p>
            <a:pPr algn="l">
              <a:lnSpc>
                <a:spcPts val="3919"/>
              </a:lnSpc>
              <a:spcBef>
                <a:spcPct val="0"/>
              </a:spcBef>
            </a:pPr>
            <a:endParaRPr lang="en-US" sz="2799" b="1">
              <a:solidFill>
                <a:srgbClr val="09507C"/>
              </a:solidFill>
              <a:latin typeface="Arial Bold"/>
              <a:ea typeface="Arial Bold"/>
              <a:cs typeface="Arial Bold"/>
              <a:sym typeface="Arial Bold"/>
            </a:endParaRPr>
          </a:p>
        </p:txBody>
      </p:sp>
      <p:sp>
        <p:nvSpPr>
          <p:cNvPr id="11" name="TextBox 10"/>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3" name="TextBox 12"/>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- 12</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grpSp>
        <p:nvGrpSpPr>
          <p:cNvPr id="4" name="Group 4"/>
          <p:cNvGrpSpPr/>
          <p:nvPr/>
        </p:nvGrpSpPr>
        <p:grpSpPr>
          <a:xfrm>
            <a:off x="6763065" y="5143500"/>
            <a:ext cx="5235344" cy="926070"/>
            <a:chOff x="0" y="0"/>
            <a:chExt cx="1378856" cy="243903"/>
          </a:xfrm>
        </p:grpSpPr>
        <p:sp>
          <p:nvSpPr>
            <p:cNvPr id="5" name="Freeform 5"/>
            <p:cNvSpPr/>
            <p:nvPr/>
          </p:nvSpPr>
          <p:spPr>
            <a:xfrm>
              <a:off x="0" y="0"/>
              <a:ext cx="1378856" cy="243903"/>
            </a:xfrm>
            <a:custGeom>
              <a:avLst/>
              <a:gdLst/>
              <a:ahLst/>
              <a:cxnLst/>
              <a:rect l="l" t="t" r="r" b="b"/>
              <a:pathLst>
                <a:path w="1378856" h="243903">
                  <a:moveTo>
                    <a:pt x="0" y="0"/>
                  </a:moveTo>
                  <a:lnTo>
                    <a:pt x="1378856" y="0"/>
                  </a:lnTo>
                  <a:lnTo>
                    <a:pt x="1378856" y="243903"/>
                  </a:lnTo>
                  <a:lnTo>
                    <a:pt x="0" y="243903"/>
                  </a:lnTo>
                  <a:close/>
                </a:path>
              </a:pathLst>
            </a:custGeom>
            <a:solidFill>
              <a:srgbClr val="FFF9EE"/>
            </a:solidFill>
          </p:spPr>
        </p:sp>
        <p:sp>
          <p:nvSpPr>
            <p:cNvPr id="6" name="TextBox 6"/>
            <p:cNvSpPr txBox="1"/>
            <p:nvPr/>
          </p:nvSpPr>
          <p:spPr>
            <a:xfrm>
              <a:off x="0" y="-76200"/>
              <a:ext cx="1378856" cy="320103"/>
            </a:xfrm>
            <a:prstGeom prst="rect">
              <a:avLst/>
            </a:prstGeom>
          </p:spPr>
          <p:txBody>
            <a:bodyPr lIns="50800" tIns="50800" rIns="50800" bIns="50800" rtlCol="0" anchor="ctr"/>
            <a:lstStyle/>
            <a:p>
              <a:pPr algn="ctr">
                <a:lnSpc>
                  <a:spcPts val="2520"/>
                </a:lnSpc>
              </a:pPr>
              <a:endParaRPr/>
            </a:p>
          </p:txBody>
        </p:sp>
      </p:grpSp>
      <p:sp>
        <p:nvSpPr>
          <p:cNvPr id="7" name="TextBox 7"/>
          <p:cNvSpPr txBox="1"/>
          <p:nvPr/>
        </p:nvSpPr>
        <p:spPr>
          <a:xfrm>
            <a:off x="421016" y="2545849"/>
            <a:ext cx="17445968" cy="6042249"/>
          </a:xfrm>
          <a:prstGeom prst="rect">
            <a:avLst/>
          </a:prstGeom>
        </p:spPr>
        <p:txBody>
          <a:bodyPr lIns="0" tIns="0" rIns="0" bIns="0" rtlCol="0" anchor="t">
            <a:spAutoFit/>
          </a:bodyPr>
          <a:lstStyle/>
          <a:p>
            <a:pPr marL="604518" lvl="1" indent="-302259" algn="l">
              <a:lnSpc>
                <a:spcPts val="3611"/>
              </a:lnSpc>
              <a:buFont typeface="Arial"/>
              <a:buChar char="•"/>
            </a:pPr>
            <a:r>
              <a:rPr lang="en-US" sz="2799" b="1">
                <a:solidFill>
                  <a:srgbClr val="09507C"/>
                </a:solidFill>
                <a:latin typeface="Arial Bold"/>
                <a:ea typeface="Arial Bold"/>
                <a:cs typeface="Arial Bold"/>
                <a:sym typeface="Arial Bold"/>
              </a:rPr>
              <a:t>Median:</a:t>
            </a:r>
            <a:r>
              <a:rPr lang="en-US" sz="2799">
                <a:solidFill>
                  <a:srgbClr val="434343"/>
                </a:solidFill>
                <a:latin typeface="Arial"/>
                <a:ea typeface="Arial"/>
                <a:cs typeface="Arial"/>
                <a:sym typeface="Arial"/>
              </a:rPr>
              <a:t> Identifying the middle value in a dataset, which is helpful in understanding the distribution when the data is arranged in ascending or descending order. It divides the dataset into two equal halves to find the median, first arranging the data in ascending or descending order, and then:</a:t>
            </a:r>
          </a:p>
          <a:p>
            <a:pPr algn="l">
              <a:lnSpc>
                <a:spcPts val="3740"/>
              </a:lnSpc>
            </a:pPr>
            <a:endParaRPr lang="en-US" sz="2799">
              <a:solidFill>
                <a:srgbClr val="434343"/>
              </a:solidFill>
              <a:latin typeface="Arial"/>
              <a:ea typeface="Arial"/>
              <a:cs typeface="Arial"/>
              <a:sym typeface="Arial"/>
            </a:endParaRPr>
          </a:p>
          <a:p>
            <a:pPr algn="l">
              <a:lnSpc>
                <a:spcPts val="3611"/>
              </a:lnSpc>
            </a:pPr>
            <a:r>
              <a:rPr lang="en-US" sz="2799">
                <a:solidFill>
                  <a:srgbClr val="434343"/>
                </a:solidFill>
                <a:latin typeface="Arial"/>
                <a:ea typeface="Arial"/>
                <a:cs typeface="Arial"/>
                <a:sym typeface="Arial"/>
              </a:rPr>
              <a:t>- If the number of data points (n) is odd, the median is the middle value.</a:t>
            </a:r>
          </a:p>
          <a:p>
            <a:pPr algn="l">
              <a:lnSpc>
                <a:spcPts val="3740"/>
              </a:lnSpc>
            </a:pPr>
            <a:r>
              <a:rPr lang="en-US" sz="2899">
                <a:solidFill>
                  <a:srgbClr val="434343"/>
                </a:solidFill>
                <a:latin typeface="Arial"/>
                <a:ea typeface="Arial"/>
                <a:cs typeface="Arial"/>
                <a:sym typeface="Arial"/>
              </a:rPr>
              <a:t> </a:t>
            </a:r>
          </a:p>
          <a:p>
            <a:pPr algn="ctr">
              <a:lnSpc>
                <a:spcPts val="3740"/>
              </a:lnSpc>
            </a:pPr>
            <a:r>
              <a:rPr lang="en-US" sz="2899" b="1">
                <a:solidFill>
                  <a:srgbClr val="09507C"/>
                </a:solidFill>
                <a:latin typeface="Arial Bold"/>
                <a:ea typeface="Arial Bold"/>
                <a:cs typeface="Arial Bold"/>
                <a:sym typeface="Arial Bold"/>
              </a:rPr>
              <a:t>Median = (n + 1) / 2</a:t>
            </a:r>
          </a:p>
          <a:p>
            <a:pPr algn="ctr">
              <a:lnSpc>
                <a:spcPts val="3740"/>
              </a:lnSpc>
            </a:pPr>
            <a:endParaRPr lang="en-US" sz="2899" b="1">
              <a:solidFill>
                <a:srgbClr val="09507C"/>
              </a:solidFill>
              <a:latin typeface="Arial Bold"/>
              <a:ea typeface="Arial Bold"/>
              <a:cs typeface="Arial Bold"/>
              <a:sym typeface="Arial Bold"/>
            </a:endParaRPr>
          </a:p>
          <a:p>
            <a:pPr algn="l">
              <a:lnSpc>
                <a:spcPts val="3611"/>
              </a:lnSpc>
            </a:pPr>
            <a:endParaRPr lang="en-US" sz="2899" b="1">
              <a:solidFill>
                <a:srgbClr val="09507C"/>
              </a:solidFill>
              <a:latin typeface="Arial Bold"/>
              <a:ea typeface="Arial Bold"/>
              <a:cs typeface="Arial Bold"/>
              <a:sym typeface="Arial Bold"/>
            </a:endParaRPr>
          </a:p>
          <a:p>
            <a:pPr algn="l">
              <a:lnSpc>
                <a:spcPts val="3611"/>
              </a:lnSpc>
            </a:pPr>
            <a:endParaRPr lang="en-US" sz="2899" b="1">
              <a:solidFill>
                <a:srgbClr val="09507C"/>
              </a:solidFill>
              <a:latin typeface="Arial Bold"/>
              <a:ea typeface="Arial Bold"/>
              <a:cs typeface="Arial Bold"/>
              <a:sym typeface="Arial Bold"/>
            </a:endParaRPr>
          </a:p>
          <a:p>
            <a:pPr algn="l">
              <a:lnSpc>
                <a:spcPts val="3611"/>
              </a:lnSpc>
            </a:pPr>
            <a:r>
              <a:rPr lang="en-US" sz="2799">
                <a:solidFill>
                  <a:srgbClr val="434343"/>
                </a:solidFill>
                <a:latin typeface="Arial"/>
                <a:ea typeface="Arial"/>
                <a:cs typeface="Arial"/>
                <a:sym typeface="Arial"/>
              </a:rPr>
              <a:t>- If the number of data points (n) is even, take the two middle numbers, add them together and divide by 2.</a:t>
            </a:r>
          </a:p>
          <a:p>
            <a:pPr algn="l">
              <a:lnSpc>
                <a:spcPts val="3611"/>
              </a:lnSpc>
            </a:pPr>
            <a:endParaRPr lang="en-US" sz="2799">
              <a:solidFill>
                <a:srgbClr val="434343"/>
              </a:solidFill>
              <a:latin typeface="Arial"/>
              <a:ea typeface="Arial"/>
              <a:cs typeface="Arial"/>
              <a:sym typeface="Arial"/>
            </a:endParaRPr>
          </a:p>
          <a:p>
            <a:pPr algn="l">
              <a:lnSpc>
                <a:spcPts val="3624"/>
              </a:lnSpc>
            </a:pPr>
            <a:endParaRPr lang="en-US" sz="2799">
              <a:solidFill>
                <a:srgbClr val="434343"/>
              </a:solidFill>
              <a:latin typeface="Arial"/>
              <a:ea typeface="Arial"/>
              <a:cs typeface="Arial"/>
              <a:sym typeface="Arial"/>
            </a:endParaRPr>
          </a:p>
        </p:txBody>
      </p:sp>
      <p:grpSp>
        <p:nvGrpSpPr>
          <p:cNvPr id="8" name="Group 8"/>
          <p:cNvGrpSpPr/>
          <p:nvPr/>
        </p:nvGrpSpPr>
        <p:grpSpPr>
          <a:xfrm>
            <a:off x="4870765" y="7964523"/>
            <a:ext cx="9947043" cy="1293876"/>
            <a:chOff x="0" y="0"/>
            <a:chExt cx="2619797" cy="340774"/>
          </a:xfrm>
        </p:grpSpPr>
        <p:sp>
          <p:nvSpPr>
            <p:cNvPr id="9" name="Freeform 9"/>
            <p:cNvSpPr/>
            <p:nvPr/>
          </p:nvSpPr>
          <p:spPr>
            <a:xfrm>
              <a:off x="0" y="0"/>
              <a:ext cx="2619797" cy="340774"/>
            </a:xfrm>
            <a:custGeom>
              <a:avLst/>
              <a:gdLst/>
              <a:ahLst/>
              <a:cxnLst/>
              <a:rect l="l" t="t" r="r" b="b"/>
              <a:pathLst>
                <a:path w="2619797" h="340774">
                  <a:moveTo>
                    <a:pt x="0" y="0"/>
                  </a:moveTo>
                  <a:lnTo>
                    <a:pt x="2619797" y="0"/>
                  </a:lnTo>
                  <a:lnTo>
                    <a:pt x="2619797" y="340774"/>
                  </a:lnTo>
                  <a:lnTo>
                    <a:pt x="0" y="340774"/>
                  </a:lnTo>
                  <a:close/>
                </a:path>
              </a:pathLst>
            </a:custGeom>
            <a:solidFill>
              <a:srgbClr val="FFF9EE"/>
            </a:solidFill>
          </p:spPr>
        </p:sp>
        <p:sp>
          <p:nvSpPr>
            <p:cNvPr id="10" name="TextBox 10"/>
            <p:cNvSpPr txBox="1"/>
            <p:nvPr/>
          </p:nvSpPr>
          <p:spPr>
            <a:xfrm>
              <a:off x="0" y="-95250"/>
              <a:ext cx="2619797" cy="436024"/>
            </a:xfrm>
            <a:prstGeom prst="rect">
              <a:avLst/>
            </a:prstGeom>
          </p:spPr>
          <p:txBody>
            <a:bodyPr lIns="50800" tIns="50800" rIns="50800" bIns="50800" rtlCol="0" anchor="ctr"/>
            <a:lstStyle/>
            <a:p>
              <a:pPr algn="ctr">
                <a:lnSpc>
                  <a:spcPts val="3219"/>
                </a:lnSpc>
              </a:pPr>
              <a:r>
                <a:rPr lang="en-US" sz="2299" b="1">
                  <a:solidFill>
                    <a:srgbClr val="09507C"/>
                  </a:solidFill>
                  <a:latin typeface="Arial Bold"/>
                  <a:ea typeface="Arial Bold"/>
                  <a:cs typeface="Arial Bold"/>
                  <a:sym typeface="Arial Bold"/>
                </a:rPr>
                <a:t>Median    = middle number One (n1 )    +    middle number (n2) two</a:t>
              </a:r>
            </a:p>
            <a:p>
              <a:pPr algn="ctr">
                <a:lnSpc>
                  <a:spcPts val="3219"/>
                </a:lnSpc>
              </a:pPr>
              <a:r>
                <a:rPr lang="en-US" sz="2299" b="1">
                  <a:solidFill>
                    <a:srgbClr val="09507C"/>
                  </a:solidFill>
                  <a:latin typeface="Arial Bold"/>
                  <a:ea typeface="Arial Bold"/>
                  <a:cs typeface="Arial Bold"/>
                  <a:sym typeface="Arial Bold"/>
                </a:rPr>
                <a:t>       _____________________________________</a:t>
              </a:r>
            </a:p>
            <a:p>
              <a:pPr algn="ctr">
                <a:lnSpc>
                  <a:spcPts val="3219"/>
                </a:lnSpc>
              </a:pPr>
              <a:r>
                <a:rPr lang="en-US" sz="2299" b="1">
                  <a:solidFill>
                    <a:srgbClr val="09507C"/>
                  </a:solidFill>
                  <a:latin typeface="Arial Bold"/>
                  <a:ea typeface="Arial Bold"/>
                  <a:cs typeface="Arial Bold"/>
                  <a:sym typeface="Arial Bold"/>
                </a:rPr>
                <a:t>2</a:t>
              </a:r>
            </a:p>
          </p:txBody>
        </p:sp>
      </p:grpSp>
      <p:sp>
        <p:nvSpPr>
          <p:cNvPr id="11" name="Freeform 11"/>
          <p:cNvSpPr/>
          <p:nvPr/>
        </p:nvSpPr>
        <p:spPr>
          <a:xfrm>
            <a:off x="12351013" y="4842801"/>
            <a:ext cx="2466795" cy="1915103"/>
          </a:xfrm>
          <a:custGeom>
            <a:avLst/>
            <a:gdLst/>
            <a:ahLst/>
            <a:cxnLst/>
            <a:rect l="l" t="t" r="r" b="b"/>
            <a:pathLst>
              <a:path w="2466795" h="1915103">
                <a:moveTo>
                  <a:pt x="0" y="0"/>
                </a:moveTo>
                <a:lnTo>
                  <a:pt x="2466795" y="0"/>
                </a:lnTo>
                <a:lnTo>
                  <a:pt x="2466795" y="1915103"/>
                </a:lnTo>
                <a:lnTo>
                  <a:pt x="0" y="1915103"/>
                </a:lnTo>
                <a:lnTo>
                  <a:pt x="0" y="0"/>
                </a:lnTo>
                <a:close/>
              </a:path>
            </a:pathLst>
          </a:custGeom>
          <a:blipFill>
            <a:blip r:embed="rId3"/>
            <a:stretch>
              <a:fillRect l="-20506" t="-29485" r="-37674"/>
            </a:stretch>
          </a:blipFill>
          <a:ln w="28575" cap="sq">
            <a:solidFill>
              <a:srgbClr val="000000"/>
            </a:solidFill>
            <a:prstDash val="lgDash"/>
            <a:miter/>
          </a:ln>
        </p:spPr>
      </p:sp>
      <p:sp>
        <p:nvSpPr>
          <p:cNvPr id="12" name="TextBox 12"/>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Descriptive Statistics </a:t>
            </a:r>
            <a:r>
              <a:rPr lang="en-US" sz="5899" b="1">
                <a:solidFill>
                  <a:srgbClr val="09507C"/>
                </a:solidFill>
                <a:latin typeface="Nitti Grotesk 1 Bold"/>
                <a:ea typeface="Nitti Grotesk 1 Bold"/>
                <a:cs typeface="Nitti Grotesk 1 Bold"/>
                <a:sym typeface="Nitti Grotesk 1 Bold"/>
              </a:rPr>
              <a:t>- Central Tendency (4 of 5)</a:t>
            </a:r>
          </a:p>
        </p:txBody>
      </p:sp>
      <p:sp>
        <p:nvSpPr>
          <p:cNvPr id="13" name="TextBox 12"/>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5" name="TextBox 14"/>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- 13</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Descriptive Statistics</a:t>
            </a:r>
            <a:r>
              <a:rPr lang="en-US" sz="5899" b="1">
                <a:solidFill>
                  <a:srgbClr val="09507C"/>
                </a:solidFill>
                <a:latin typeface="Nitti Grotesk 1 Bold"/>
                <a:ea typeface="Nitti Grotesk 1 Bold"/>
                <a:cs typeface="Nitti Grotesk 1 Bold"/>
                <a:sym typeface="Nitti Grotesk 1 Bold"/>
              </a:rPr>
              <a:t> - Central Tendency (5 of 5)</a:t>
            </a:r>
          </a:p>
        </p:txBody>
      </p:sp>
      <p:sp>
        <p:nvSpPr>
          <p:cNvPr id="4" name="AutoShape 4">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597664" y="2371224"/>
            <a:ext cx="17092672" cy="7390003"/>
          </a:xfrm>
          <a:prstGeom prst="rect">
            <a:avLst/>
          </a:prstGeom>
        </p:spPr>
        <p:txBody>
          <a:bodyPr lIns="0" tIns="0" rIns="0" bIns="0" rtlCol="0" anchor="t">
            <a:spAutoFit/>
          </a:bodyPr>
          <a:lstStyle/>
          <a:p>
            <a:pPr algn="l">
              <a:lnSpc>
                <a:spcPts val="2967"/>
              </a:lnSpc>
            </a:pPr>
            <a:r>
              <a:rPr lang="en-US" sz="2300" b="1">
                <a:solidFill>
                  <a:srgbClr val="09507C"/>
                </a:solidFill>
                <a:latin typeface="Arial Bold"/>
                <a:ea typeface="Arial Bold"/>
                <a:cs typeface="Arial Bold"/>
                <a:sym typeface="Arial Bold"/>
              </a:rPr>
              <a:t>Median Example 1: </a:t>
            </a:r>
          </a:p>
          <a:p>
            <a:pPr algn="l">
              <a:lnSpc>
                <a:spcPts val="2967"/>
              </a:lnSpc>
            </a:pPr>
            <a:endParaRPr lang="en-US" sz="2300" b="1">
              <a:solidFill>
                <a:srgbClr val="09507C"/>
              </a:solidFill>
              <a:latin typeface="Arial Bold"/>
              <a:ea typeface="Arial Bold"/>
              <a:cs typeface="Arial Bold"/>
              <a:sym typeface="Arial Bold"/>
            </a:endParaRPr>
          </a:p>
          <a:p>
            <a:pPr algn="l">
              <a:lnSpc>
                <a:spcPts val="2967"/>
              </a:lnSpc>
            </a:pPr>
            <a:r>
              <a:rPr lang="en-US" sz="2300" b="1">
                <a:solidFill>
                  <a:srgbClr val="000000"/>
                </a:solidFill>
                <a:latin typeface="Arial Bold"/>
                <a:ea typeface="Arial Bold"/>
                <a:cs typeface="Arial Bold"/>
                <a:sym typeface="Arial Bold"/>
              </a:rPr>
              <a:t>To find the median, order the numbers in ascending and see which one is in the middle of the list.</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1:</a:t>
            </a:r>
            <a:r>
              <a:rPr lang="en-US" sz="2300">
                <a:solidFill>
                  <a:srgbClr val="000000"/>
                </a:solidFill>
                <a:latin typeface="Arial"/>
                <a:ea typeface="Arial"/>
                <a:cs typeface="Arial"/>
                <a:sym typeface="Arial"/>
              </a:rPr>
              <a:t>For the data set </a:t>
            </a:r>
            <a:r>
              <a:rPr lang="en-US" sz="2300" b="1">
                <a:solidFill>
                  <a:srgbClr val="F58832"/>
                </a:solidFill>
                <a:latin typeface="Arial Bold"/>
                <a:ea typeface="Arial Bold"/>
                <a:cs typeface="Arial Bold"/>
                <a:sym typeface="Arial Bold"/>
              </a:rPr>
              <a:t>1, 1, 2, </a:t>
            </a:r>
            <a:r>
              <a:rPr lang="en-US" sz="2300" b="1">
                <a:solidFill>
                  <a:srgbClr val="0079C0"/>
                </a:solidFill>
                <a:latin typeface="Arial Bold"/>
                <a:ea typeface="Arial Bold"/>
                <a:cs typeface="Arial Bold"/>
                <a:sym typeface="Arial Bold"/>
              </a:rPr>
              <a:t>5</a:t>
            </a:r>
            <a:r>
              <a:rPr lang="en-US" sz="2300" b="1">
                <a:solidFill>
                  <a:srgbClr val="F58832"/>
                </a:solidFill>
                <a:latin typeface="Arial Bold"/>
                <a:ea typeface="Arial Bold"/>
                <a:cs typeface="Arial Bold"/>
                <a:sym typeface="Arial Bold"/>
              </a:rPr>
              <a:t>, 6, 6, 9</a:t>
            </a:r>
            <a:r>
              <a:rPr lang="en-US" sz="2300">
                <a:solidFill>
                  <a:srgbClr val="000000"/>
                </a:solidFill>
                <a:latin typeface="Arial"/>
                <a:ea typeface="Arial"/>
                <a:cs typeface="Arial"/>
                <a:sym typeface="Arial"/>
              </a:rPr>
              <a:t> the median is </a:t>
            </a:r>
            <a:r>
              <a:rPr lang="en-US" sz="2300">
                <a:solidFill>
                  <a:srgbClr val="F58832"/>
                </a:solidFill>
                <a:latin typeface="Arial"/>
                <a:ea typeface="Arial"/>
                <a:cs typeface="Arial"/>
                <a:sym typeface="Arial"/>
              </a:rPr>
              <a:t>5. </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2</a:t>
            </a:r>
            <a:r>
              <a:rPr lang="en-US" sz="2300">
                <a:solidFill>
                  <a:srgbClr val="000000"/>
                </a:solidFill>
                <a:latin typeface="Arial"/>
                <a:ea typeface="Arial"/>
                <a:cs typeface="Arial"/>
                <a:sym typeface="Arial"/>
              </a:rPr>
              <a:t>: For the data set</a:t>
            </a:r>
            <a:r>
              <a:rPr lang="en-US" sz="2300">
                <a:solidFill>
                  <a:srgbClr val="F58832"/>
                </a:solidFill>
                <a:latin typeface="Arial"/>
                <a:ea typeface="Arial"/>
                <a:cs typeface="Arial"/>
                <a:sym typeface="Arial"/>
              </a:rPr>
              <a:t> </a:t>
            </a:r>
            <a:r>
              <a:rPr lang="en-US" sz="2300" b="1">
                <a:solidFill>
                  <a:srgbClr val="F58832"/>
                </a:solidFill>
                <a:latin typeface="Arial Bold"/>
                <a:ea typeface="Arial Bold"/>
                <a:cs typeface="Arial Bold"/>
                <a:sym typeface="Arial Bold"/>
              </a:rPr>
              <a:t>1, 1,</a:t>
            </a:r>
            <a:r>
              <a:rPr lang="en-US" sz="2300" b="1">
                <a:solidFill>
                  <a:srgbClr val="009CDB"/>
                </a:solidFill>
                <a:latin typeface="Arial Bold"/>
                <a:ea typeface="Arial Bold"/>
                <a:cs typeface="Arial Bold"/>
                <a:sym typeface="Arial Bold"/>
              </a:rPr>
              <a:t> 2, 6,</a:t>
            </a:r>
            <a:r>
              <a:rPr lang="en-US" sz="2300" b="1">
                <a:solidFill>
                  <a:srgbClr val="F58832"/>
                </a:solidFill>
                <a:latin typeface="Arial Bold"/>
                <a:ea typeface="Arial Bold"/>
                <a:cs typeface="Arial Bold"/>
                <a:sym typeface="Arial Bold"/>
              </a:rPr>
              <a:t> 6, 9</a:t>
            </a:r>
            <a:r>
              <a:rPr lang="en-US" sz="2300">
                <a:solidFill>
                  <a:srgbClr val="000000"/>
                </a:solidFill>
                <a:latin typeface="Arial"/>
                <a:ea typeface="Arial"/>
                <a:cs typeface="Arial"/>
                <a:sym typeface="Arial"/>
              </a:rPr>
              <a:t> the median is 4. Take the mean of </a:t>
            </a:r>
            <a:r>
              <a:rPr lang="en-US" sz="2300" b="1">
                <a:solidFill>
                  <a:srgbClr val="0079C0"/>
                </a:solidFill>
                <a:latin typeface="Arial Bold"/>
                <a:ea typeface="Arial Bold"/>
                <a:cs typeface="Arial Bold"/>
                <a:sym typeface="Arial Bold"/>
              </a:rPr>
              <a:t>2</a:t>
            </a:r>
            <a:r>
              <a:rPr lang="en-US" sz="2300">
                <a:solidFill>
                  <a:srgbClr val="000000"/>
                </a:solidFill>
                <a:latin typeface="Arial"/>
                <a:ea typeface="Arial"/>
                <a:cs typeface="Arial"/>
                <a:sym typeface="Arial"/>
              </a:rPr>
              <a:t> and </a:t>
            </a:r>
            <a:r>
              <a:rPr lang="en-US" sz="2300" b="1">
                <a:solidFill>
                  <a:srgbClr val="0079C0"/>
                </a:solidFill>
                <a:latin typeface="Arial Bold"/>
                <a:ea typeface="Arial Bold"/>
                <a:cs typeface="Arial Bold"/>
                <a:sym typeface="Arial Bold"/>
              </a:rPr>
              <a:t>6</a:t>
            </a:r>
            <a:r>
              <a:rPr lang="en-US" sz="2300">
                <a:solidFill>
                  <a:srgbClr val="000000"/>
                </a:solidFill>
                <a:latin typeface="Arial"/>
                <a:ea typeface="Arial"/>
                <a:cs typeface="Arial"/>
                <a:sym typeface="Arial"/>
              </a:rPr>
              <a:t> or, </a:t>
            </a:r>
            <a:r>
              <a:rPr lang="en-US" sz="2300" b="1">
                <a:solidFill>
                  <a:srgbClr val="0079C0"/>
                </a:solidFill>
                <a:latin typeface="Arial Bold"/>
                <a:ea typeface="Arial Bold"/>
                <a:cs typeface="Arial Bold"/>
                <a:sym typeface="Arial Bold"/>
              </a:rPr>
              <a:t>(2+6)/2 = 4</a:t>
            </a:r>
            <a:r>
              <a:rPr lang="en-US" sz="2300">
                <a:solidFill>
                  <a:srgbClr val="000000"/>
                </a:solidFill>
                <a:latin typeface="Arial"/>
                <a:ea typeface="Arial"/>
                <a:cs typeface="Arial"/>
                <a:sym typeface="Arial"/>
              </a:rPr>
              <a:t>.</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3:</a:t>
            </a:r>
            <a:r>
              <a:rPr lang="en-US" sz="2300">
                <a:solidFill>
                  <a:srgbClr val="000000"/>
                </a:solidFill>
                <a:latin typeface="Arial"/>
                <a:ea typeface="Arial"/>
                <a:cs typeface="Arial"/>
                <a:sym typeface="Arial"/>
              </a:rPr>
              <a:t> For the data set </a:t>
            </a:r>
            <a:r>
              <a:rPr lang="en-US" sz="2300" b="1">
                <a:solidFill>
                  <a:srgbClr val="F58832"/>
                </a:solidFill>
                <a:latin typeface="Arial Bold"/>
                <a:ea typeface="Arial Bold"/>
                <a:cs typeface="Arial Bold"/>
                <a:sym typeface="Arial Bold"/>
              </a:rPr>
              <a:t>3, 3, </a:t>
            </a:r>
            <a:r>
              <a:rPr lang="en-US" sz="2300" b="1">
                <a:solidFill>
                  <a:srgbClr val="0079C0"/>
                </a:solidFill>
                <a:latin typeface="Arial Bold"/>
                <a:ea typeface="Arial Bold"/>
                <a:cs typeface="Arial Bold"/>
                <a:sym typeface="Arial Bold"/>
              </a:rPr>
              <a:t>6</a:t>
            </a:r>
            <a:r>
              <a:rPr lang="en-US" sz="2300" b="1">
                <a:solidFill>
                  <a:srgbClr val="F58832"/>
                </a:solidFill>
                <a:latin typeface="Arial Bold"/>
                <a:ea typeface="Arial Bold"/>
                <a:cs typeface="Arial Bold"/>
                <a:sym typeface="Arial Bold"/>
              </a:rPr>
              <a:t>, 13, 100 </a:t>
            </a:r>
            <a:r>
              <a:rPr lang="en-US" sz="2300">
                <a:solidFill>
                  <a:srgbClr val="000000"/>
                </a:solidFill>
                <a:latin typeface="Arial"/>
                <a:ea typeface="Arial"/>
                <a:cs typeface="Arial"/>
                <a:sym typeface="Arial"/>
              </a:rPr>
              <a:t>the median is</a:t>
            </a:r>
            <a:r>
              <a:rPr lang="en-US" sz="2300" b="1">
                <a:solidFill>
                  <a:srgbClr val="0079C0"/>
                </a:solidFill>
                <a:latin typeface="Arial Bold"/>
                <a:ea typeface="Arial Bold"/>
                <a:cs typeface="Arial Bold"/>
                <a:sym typeface="Arial Bold"/>
              </a:rPr>
              <a:t> 6.</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4:</a:t>
            </a:r>
            <a:r>
              <a:rPr lang="en-US" sz="2300">
                <a:solidFill>
                  <a:srgbClr val="000000"/>
                </a:solidFill>
                <a:latin typeface="Arial"/>
                <a:ea typeface="Arial"/>
                <a:cs typeface="Arial"/>
                <a:sym typeface="Arial"/>
              </a:rPr>
              <a:t>For the data set </a:t>
            </a:r>
            <a:r>
              <a:rPr lang="en-US" sz="2300" b="1">
                <a:solidFill>
                  <a:srgbClr val="F58832"/>
                </a:solidFill>
                <a:latin typeface="Arial Bold"/>
                <a:ea typeface="Arial Bold"/>
                <a:cs typeface="Arial Bold"/>
                <a:sym typeface="Arial Bold"/>
              </a:rPr>
              <a:t>12, 13, 14, </a:t>
            </a:r>
            <a:r>
              <a:rPr lang="en-US" sz="2300" b="1">
                <a:solidFill>
                  <a:srgbClr val="0079C0"/>
                </a:solidFill>
                <a:latin typeface="Arial Bold"/>
                <a:ea typeface="Arial Bold"/>
                <a:cs typeface="Arial Bold"/>
                <a:sym typeface="Arial Bold"/>
              </a:rPr>
              <a:t>14, 14</a:t>
            </a:r>
            <a:r>
              <a:rPr lang="en-US" sz="2300" b="1">
                <a:solidFill>
                  <a:srgbClr val="F58832"/>
                </a:solidFill>
                <a:latin typeface="Arial Bold"/>
                <a:ea typeface="Arial Bold"/>
                <a:cs typeface="Arial Bold"/>
                <a:sym typeface="Arial Bold"/>
              </a:rPr>
              <a:t>, 15, 16, 17,</a:t>
            </a:r>
            <a:r>
              <a:rPr lang="en-US" sz="2300">
                <a:solidFill>
                  <a:srgbClr val="000000"/>
                </a:solidFill>
                <a:latin typeface="Arial"/>
                <a:ea typeface="Arial"/>
                <a:cs typeface="Arial"/>
                <a:sym typeface="Arial"/>
              </a:rPr>
              <a:t>  Take the mean of </a:t>
            </a:r>
            <a:r>
              <a:rPr lang="en-US" sz="2300" b="1">
                <a:solidFill>
                  <a:srgbClr val="0079C0"/>
                </a:solidFill>
                <a:latin typeface="Arial Bold"/>
                <a:ea typeface="Arial Bold"/>
                <a:cs typeface="Arial Bold"/>
                <a:sym typeface="Arial Bold"/>
              </a:rPr>
              <a:t>14</a:t>
            </a:r>
            <a:r>
              <a:rPr lang="en-US" sz="2300">
                <a:solidFill>
                  <a:srgbClr val="000000"/>
                </a:solidFill>
                <a:latin typeface="Arial"/>
                <a:ea typeface="Arial"/>
                <a:cs typeface="Arial"/>
                <a:sym typeface="Arial"/>
              </a:rPr>
              <a:t> and </a:t>
            </a:r>
            <a:r>
              <a:rPr lang="en-US" sz="2300" b="1">
                <a:solidFill>
                  <a:srgbClr val="0079C0"/>
                </a:solidFill>
                <a:latin typeface="Arial Bold"/>
                <a:ea typeface="Arial Bold"/>
                <a:cs typeface="Arial Bold"/>
                <a:sym typeface="Arial Bold"/>
              </a:rPr>
              <a:t>14</a:t>
            </a:r>
            <a:r>
              <a:rPr lang="en-US" sz="2300">
                <a:solidFill>
                  <a:srgbClr val="000000"/>
                </a:solidFill>
                <a:latin typeface="Arial"/>
                <a:ea typeface="Arial"/>
                <a:cs typeface="Arial"/>
                <a:sym typeface="Arial"/>
              </a:rPr>
              <a:t> or </a:t>
            </a:r>
            <a:r>
              <a:rPr lang="en-US" sz="2300" b="1">
                <a:solidFill>
                  <a:srgbClr val="0079C0"/>
                </a:solidFill>
                <a:latin typeface="Arial Bold"/>
                <a:ea typeface="Arial Bold"/>
                <a:cs typeface="Arial Bold"/>
                <a:sym typeface="Arial Bold"/>
              </a:rPr>
              <a:t>(14 + 14/2) = 14</a:t>
            </a:r>
            <a:r>
              <a:rPr lang="en-US" sz="2300">
                <a:solidFill>
                  <a:srgbClr val="000000"/>
                </a:solidFill>
                <a:latin typeface="Arial"/>
                <a:ea typeface="Arial"/>
                <a:cs typeface="Arial"/>
                <a:sym typeface="Arial"/>
              </a:rPr>
              <a:t> So, in both cases, the median is</a:t>
            </a:r>
            <a:r>
              <a:rPr lang="en-US" sz="2300" b="1">
                <a:solidFill>
                  <a:srgbClr val="0079C0"/>
                </a:solidFill>
                <a:latin typeface="Arial Bold"/>
                <a:ea typeface="Arial Bold"/>
                <a:cs typeface="Arial Bold"/>
                <a:sym typeface="Arial Bold"/>
              </a:rPr>
              <a:t> 14</a:t>
            </a:r>
            <a:r>
              <a:rPr lang="en-US" sz="2300">
                <a:solidFill>
                  <a:srgbClr val="000000"/>
                </a:solidFill>
                <a:latin typeface="Arial"/>
                <a:ea typeface="Arial"/>
                <a:cs typeface="Arial"/>
                <a:sym typeface="Arial"/>
              </a:rPr>
              <a:t>.</a:t>
            </a:r>
          </a:p>
          <a:p>
            <a:pPr marL="496571" lvl="1" indent="-248285" algn="l">
              <a:lnSpc>
                <a:spcPts val="4255"/>
              </a:lnSpc>
              <a:buFont typeface="Arial"/>
              <a:buChar char="•"/>
            </a:pPr>
            <a:r>
              <a:rPr lang="en-US" sz="2300" b="1">
                <a:solidFill>
                  <a:srgbClr val="000000"/>
                </a:solidFill>
                <a:latin typeface="Arial Bold"/>
                <a:ea typeface="Arial Bold"/>
                <a:cs typeface="Arial Bold"/>
                <a:sym typeface="Arial Bold"/>
              </a:rPr>
              <a:t>E.g 5</a:t>
            </a:r>
            <a:r>
              <a:rPr lang="en-US" sz="2300">
                <a:solidFill>
                  <a:srgbClr val="000000"/>
                </a:solidFill>
                <a:latin typeface="Arial"/>
                <a:ea typeface="Arial"/>
                <a:cs typeface="Arial"/>
                <a:sym typeface="Arial"/>
              </a:rPr>
              <a:t>:   The ages of people in the checkout queue at Aldi are as follows: </a:t>
            </a:r>
            <a:r>
              <a:rPr lang="en-US" sz="2300" b="1">
                <a:solidFill>
                  <a:srgbClr val="000000"/>
                </a:solidFill>
                <a:latin typeface="Arial Bold"/>
                <a:ea typeface="Arial Bold"/>
                <a:cs typeface="Arial Bold"/>
                <a:sym typeface="Arial Bold"/>
              </a:rPr>
              <a:t>3,54,2,6,20,25,21,64,19,19,75,36.23,54,2,6,20,25,21,64,19,19,75,36. </a:t>
            </a:r>
            <a:r>
              <a:rPr lang="en-US" sz="2300">
                <a:solidFill>
                  <a:srgbClr val="000000"/>
                </a:solidFill>
                <a:latin typeface="Arial"/>
                <a:ea typeface="Arial"/>
                <a:cs typeface="Arial"/>
                <a:sym typeface="Arial"/>
              </a:rPr>
              <a:t>To find the median first reorder the numbers in terms of size. </a:t>
            </a:r>
            <a:r>
              <a:rPr lang="en-US" sz="2300" b="1">
                <a:solidFill>
                  <a:srgbClr val="000000"/>
                </a:solidFill>
                <a:latin typeface="Arial Bold"/>
                <a:ea typeface="Arial Bold"/>
                <a:cs typeface="Arial Bold"/>
                <a:sym typeface="Arial Bold"/>
              </a:rPr>
              <a:t>2,6,19,19,20,21,23,25,36,54,64,75.2,6,19,19,20,21,23,25,36,54,64,75.</a:t>
            </a:r>
          </a:p>
          <a:p>
            <a:pPr marL="496571" lvl="1" indent="-248285" algn="l">
              <a:lnSpc>
                <a:spcPts val="4255"/>
              </a:lnSpc>
              <a:buFont typeface="Arial"/>
              <a:buChar char="•"/>
            </a:pPr>
            <a:r>
              <a:rPr lang="en-US" sz="2300">
                <a:solidFill>
                  <a:srgbClr val="000000"/>
                </a:solidFill>
                <a:latin typeface="Arial"/>
                <a:ea typeface="Arial"/>
                <a:cs typeface="Arial"/>
                <a:sym typeface="Arial"/>
              </a:rPr>
              <a:t>The number of data entries is 12, so the position of the median is : (12+1 / 2) =&gt; 13/2 =&gt; 6.5 .</a:t>
            </a:r>
          </a:p>
          <a:p>
            <a:pPr marL="496571" lvl="1" indent="-248285" algn="l">
              <a:lnSpc>
                <a:spcPts val="4255"/>
              </a:lnSpc>
              <a:buFont typeface="Arial"/>
              <a:buChar char="•"/>
            </a:pPr>
            <a:r>
              <a:rPr lang="en-US" sz="2300">
                <a:solidFill>
                  <a:srgbClr val="000000"/>
                </a:solidFill>
                <a:latin typeface="Arial"/>
                <a:ea typeface="Arial"/>
                <a:cs typeface="Arial"/>
                <a:sym typeface="Arial"/>
              </a:rPr>
              <a:t>This means the median is between the 66th and 77th values, which are 21 and 23 respectively. In this case we compute:</a:t>
            </a:r>
          </a:p>
          <a:p>
            <a:pPr algn="l">
              <a:lnSpc>
                <a:spcPts val="4255"/>
              </a:lnSpc>
            </a:pPr>
            <a:r>
              <a:rPr lang="en-US" sz="2300">
                <a:solidFill>
                  <a:srgbClr val="000000"/>
                </a:solidFill>
                <a:latin typeface="Arial"/>
                <a:ea typeface="Arial"/>
                <a:cs typeface="Arial"/>
                <a:sym typeface="Arial"/>
              </a:rPr>
              <a:t>                                                                                  </a:t>
            </a:r>
            <a:r>
              <a:rPr lang="en-US" sz="2300" b="1">
                <a:solidFill>
                  <a:srgbClr val="000000"/>
                </a:solidFill>
                <a:latin typeface="Arial Bold"/>
                <a:ea typeface="Arial Bold"/>
                <a:cs typeface="Arial Bold"/>
                <a:sym typeface="Arial Bold"/>
              </a:rPr>
              <a:t>21+23 / 2  =  22</a:t>
            </a:r>
            <a:r>
              <a:rPr lang="en-US" sz="2300">
                <a:solidFill>
                  <a:srgbClr val="000000"/>
                </a:solidFill>
                <a:latin typeface="Arial"/>
                <a:ea typeface="Arial"/>
                <a:cs typeface="Arial"/>
                <a:sym typeface="Arial"/>
              </a:rPr>
              <a:t> .</a:t>
            </a:r>
          </a:p>
          <a:p>
            <a:pPr algn="l">
              <a:lnSpc>
                <a:spcPts val="2875"/>
              </a:lnSpc>
            </a:pPr>
            <a:r>
              <a:rPr lang="en-US" sz="2300">
                <a:solidFill>
                  <a:srgbClr val="000000"/>
                </a:solidFill>
                <a:latin typeface="Arial"/>
                <a:ea typeface="Arial"/>
                <a:cs typeface="Arial"/>
                <a:sym typeface="Arial"/>
              </a:rPr>
              <a:t> So </a:t>
            </a:r>
            <a:r>
              <a:rPr lang="en-US" sz="2300" b="1">
                <a:solidFill>
                  <a:srgbClr val="000000"/>
                </a:solidFill>
                <a:latin typeface="Arial Bold"/>
                <a:ea typeface="Arial Bold"/>
                <a:cs typeface="Arial Bold"/>
                <a:sym typeface="Arial Bold"/>
              </a:rPr>
              <a:t>22 </a:t>
            </a:r>
            <a:r>
              <a:rPr lang="en-US" sz="2300">
                <a:solidFill>
                  <a:srgbClr val="000000"/>
                </a:solidFill>
                <a:latin typeface="Arial"/>
                <a:ea typeface="Arial"/>
                <a:cs typeface="Arial"/>
                <a:sym typeface="Arial"/>
              </a:rPr>
              <a:t>is the median age of people in the checkout queue at Aldi.</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- 14</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Example: Salaries (1 of 2)</a:t>
            </a:r>
          </a:p>
        </p:txBody>
      </p:sp>
      <p:sp>
        <p:nvSpPr>
          <p:cNvPr id="4" name="AutoShape 4">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468212" y="2564899"/>
            <a:ext cx="17351575" cy="7290436"/>
          </a:xfrm>
          <a:prstGeom prst="rect">
            <a:avLst/>
          </a:prstGeom>
        </p:spPr>
        <p:txBody>
          <a:bodyPr lIns="0" tIns="0" rIns="0" bIns="0" rtlCol="0" anchor="t">
            <a:spAutoFit/>
          </a:bodyPr>
          <a:lstStyle/>
          <a:p>
            <a:pPr algn="l">
              <a:lnSpc>
                <a:spcPts val="3000"/>
              </a:lnSpc>
            </a:pPr>
            <a:r>
              <a:rPr lang="en-US" sz="2400" b="1">
                <a:solidFill>
                  <a:srgbClr val="000000"/>
                </a:solidFill>
                <a:latin typeface="Arial Bold"/>
                <a:ea typeface="Arial Bold"/>
                <a:cs typeface="Arial Bold"/>
                <a:sym typeface="Arial Bold"/>
              </a:rPr>
              <a:t>Objective: </a:t>
            </a:r>
            <a:r>
              <a:rPr lang="en-US" sz="2400">
                <a:solidFill>
                  <a:srgbClr val="000000"/>
                </a:solidFill>
                <a:latin typeface="Arial"/>
                <a:ea typeface="Arial"/>
                <a:cs typeface="Arial"/>
                <a:sym typeface="Arial"/>
              </a:rPr>
              <a:t>Let’s analyze a dataset of company salaries to understand when to use the mean, median, and mode, and how each measure provides different insights into salary distribution, especially in the presence of outliers.</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a:solidFill>
                  <a:srgbClr val="000000"/>
                </a:solidFill>
                <a:latin typeface="Arial"/>
                <a:ea typeface="Arial"/>
                <a:cs typeface="Arial"/>
                <a:sym typeface="Arial"/>
              </a:rPr>
              <a:t>Imagine that we are looking at the annual salaries of employees at a company. Normally, these salaries would be in the thousands, but to make it simpler, we are going to ignore the extra zeros for now.</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a:solidFill>
                  <a:srgbClr val="000000"/>
                </a:solidFill>
                <a:latin typeface="Arial"/>
                <a:ea typeface="Arial"/>
                <a:cs typeface="Arial"/>
                <a:sym typeface="Arial"/>
              </a:rPr>
              <a:t>Here is the list of salaries we will work with:</a:t>
            </a:r>
            <a:r>
              <a:rPr lang="en-US" sz="2400" b="1">
                <a:solidFill>
                  <a:srgbClr val="F58832"/>
                </a:solidFill>
                <a:latin typeface="Arial Bold"/>
                <a:ea typeface="Arial Bold"/>
                <a:cs typeface="Arial Bold"/>
                <a:sym typeface="Arial Bold"/>
              </a:rPr>
              <a:t> 28, 29, 30, 30, 30, 31, 33, 35, 42, 45, 45, 47, 54, 88, 97,</a:t>
            </a:r>
            <a:r>
              <a:rPr lang="en-US" sz="2400">
                <a:solidFill>
                  <a:srgbClr val="000000"/>
                </a:solidFill>
                <a:latin typeface="Arial"/>
                <a:ea typeface="Arial"/>
                <a:cs typeface="Arial"/>
                <a:sym typeface="Arial"/>
              </a:rPr>
              <a:t> and </a:t>
            </a:r>
            <a:r>
              <a:rPr lang="en-US" sz="2400" b="1">
                <a:solidFill>
                  <a:srgbClr val="F58832"/>
                </a:solidFill>
                <a:latin typeface="Arial Bold"/>
                <a:ea typeface="Arial Bold"/>
                <a:cs typeface="Arial Bold"/>
                <a:sym typeface="Arial Bold"/>
              </a:rPr>
              <a:t>185</a:t>
            </a:r>
            <a:r>
              <a:rPr lang="en-US" sz="2400">
                <a:solidFill>
                  <a:srgbClr val="000000"/>
                </a:solidFill>
                <a:latin typeface="Arial"/>
                <a:ea typeface="Arial"/>
                <a:cs typeface="Arial"/>
                <a:sym typeface="Arial"/>
              </a:rPr>
              <a:t>.</a:t>
            </a:r>
          </a:p>
          <a:p>
            <a:pPr algn="l">
              <a:lnSpc>
                <a:spcPts val="3000"/>
              </a:lnSpc>
            </a:pPr>
            <a:r>
              <a:rPr lang="en-US" sz="2400">
                <a:solidFill>
                  <a:srgbClr val="000000"/>
                </a:solidFill>
                <a:latin typeface="Arial"/>
                <a:ea typeface="Arial"/>
                <a:cs typeface="Arial"/>
                <a:sym typeface="Arial"/>
              </a:rPr>
              <a:t>This data represents employees across the entire company from those who just started in senior leadership.</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b="1">
                <a:solidFill>
                  <a:srgbClr val="000000"/>
                </a:solidFill>
                <a:latin typeface="Arial Bold"/>
                <a:ea typeface="Arial Bold"/>
                <a:cs typeface="Arial Bold"/>
                <a:sym typeface="Arial Bold"/>
              </a:rPr>
              <a:t>1. Finding the Mean</a:t>
            </a:r>
          </a:p>
          <a:p>
            <a:pPr algn="l">
              <a:lnSpc>
                <a:spcPts val="3000"/>
              </a:lnSpc>
            </a:pPr>
            <a:r>
              <a:rPr lang="en-US" sz="2400">
                <a:solidFill>
                  <a:srgbClr val="000000"/>
                </a:solidFill>
                <a:latin typeface="Arial"/>
                <a:ea typeface="Arial"/>
                <a:cs typeface="Arial"/>
                <a:sym typeface="Arial"/>
              </a:rPr>
              <a:t>First, let’s calculate the</a:t>
            </a:r>
            <a:r>
              <a:rPr lang="en-US" sz="2400" b="1">
                <a:solidFill>
                  <a:srgbClr val="000000"/>
                </a:solidFill>
                <a:latin typeface="Arial Bold"/>
                <a:ea typeface="Arial Bold"/>
                <a:cs typeface="Arial Bold"/>
                <a:sym typeface="Arial Bold"/>
              </a:rPr>
              <a:t> mean (or the average)</a:t>
            </a:r>
            <a:r>
              <a:rPr lang="en-US" sz="2400">
                <a:solidFill>
                  <a:srgbClr val="000000"/>
                </a:solidFill>
                <a:latin typeface="Arial"/>
                <a:ea typeface="Arial"/>
                <a:cs typeface="Arial"/>
                <a:sym typeface="Arial"/>
              </a:rPr>
              <a:t>. To do this, we add up all of the salaries: </a:t>
            </a:r>
          </a:p>
          <a:p>
            <a:pPr algn="l">
              <a:lnSpc>
                <a:spcPts val="3000"/>
              </a:lnSpc>
            </a:pPr>
            <a:r>
              <a:rPr lang="en-US" sz="2400" b="1">
                <a:solidFill>
                  <a:srgbClr val="000000"/>
                </a:solidFill>
                <a:latin typeface="Arial Bold"/>
                <a:ea typeface="Arial Bold"/>
                <a:cs typeface="Arial Bold"/>
                <a:sym typeface="Arial Bold"/>
              </a:rPr>
              <a:t>28 + 29 + 30 + 30 + 30 + 31 + 33 + 35 + 42 + 45 + 45 + 47 + 54 + 88 + 97 + 185 = 849</a:t>
            </a:r>
            <a:r>
              <a:rPr lang="en-US" sz="2400">
                <a:solidFill>
                  <a:srgbClr val="000000"/>
                </a:solidFill>
                <a:latin typeface="Arial"/>
                <a:ea typeface="Arial"/>
                <a:cs typeface="Arial"/>
                <a:sym typeface="Arial"/>
              </a:rPr>
              <a:t>.</a:t>
            </a:r>
          </a:p>
          <a:p>
            <a:pPr algn="l">
              <a:lnSpc>
                <a:spcPts val="3000"/>
              </a:lnSpc>
            </a:pPr>
            <a:r>
              <a:rPr lang="en-US" sz="2400">
                <a:solidFill>
                  <a:srgbClr val="000000"/>
                </a:solidFill>
                <a:latin typeface="Arial"/>
                <a:ea typeface="Arial"/>
                <a:cs typeface="Arial"/>
                <a:sym typeface="Arial"/>
              </a:rPr>
              <a:t>Now, we divide the total by the number of employees (which is 16): </a:t>
            </a:r>
          </a:p>
          <a:p>
            <a:pPr algn="l">
              <a:lnSpc>
                <a:spcPts val="3000"/>
              </a:lnSpc>
            </a:pPr>
            <a:r>
              <a:rPr lang="en-US" sz="2400" b="1">
                <a:solidFill>
                  <a:srgbClr val="000000"/>
                </a:solidFill>
                <a:latin typeface="Arial Bold"/>
                <a:ea typeface="Arial Bold"/>
                <a:cs typeface="Arial Bold"/>
                <a:sym typeface="Arial Bold"/>
              </a:rPr>
              <a:t>849 ÷ 16 = 53</a:t>
            </a:r>
            <a:r>
              <a:rPr lang="en-US" sz="2400">
                <a:solidFill>
                  <a:srgbClr val="000000"/>
                </a:solidFill>
                <a:latin typeface="Arial"/>
                <a:ea typeface="Arial"/>
                <a:cs typeface="Arial"/>
                <a:sym typeface="Arial"/>
              </a:rPr>
              <a:t>. So, the mean salary is</a:t>
            </a:r>
            <a:r>
              <a:rPr lang="en-US" sz="2400" b="1">
                <a:solidFill>
                  <a:srgbClr val="000000"/>
                </a:solidFill>
                <a:latin typeface="Arial Bold"/>
                <a:ea typeface="Arial Bold"/>
                <a:cs typeface="Arial Bold"/>
                <a:sym typeface="Arial Bold"/>
              </a:rPr>
              <a:t> 53</a:t>
            </a:r>
            <a:r>
              <a:rPr lang="en-US" sz="2400">
                <a:solidFill>
                  <a:srgbClr val="000000"/>
                </a:solidFill>
                <a:latin typeface="Arial"/>
                <a:ea typeface="Arial"/>
                <a:cs typeface="Arial"/>
                <a:sym typeface="Arial"/>
              </a:rPr>
              <a:t>.</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b="1">
                <a:solidFill>
                  <a:srgbClr val="000000"/>
                </a:solidFill>
                <a:latin typeface="Arial Bold"/>
                <a:ea typeface="Arial Bold"/>
                <a:cs typeface="Arial Bold"/>
                <a:sym typeface="Arial Bold"/>
              </a:rPr>
              <a:t>2. Finding the Median</a:t>
            </a:r>
          </a:p>
          <a:p>
            <a:pPr algn="l">
              <a:lnSpc>
                <a:spcPts val="3000"/>
              </a:lnSpc>
            </a:pPr>
            <a:r>
              <a:rPr lang="en-US" sz="2400">
                <a:solidFill>
                  <a:srgbClr val="000000"/>
                </a:solidFill>
                <a:latin typeface="Arial"/>
                <a:ea typeface="Arial"/>
                <a:cs typeface="Arial"/>
                <a:sym typeface="Arial"/>
              </a:rPr>
              <a:t>Next, let's calculate the </a:t>
            </a:r>
            <a:r>
              <a:rPr lang="en-US" sz="2400" b="1">
                <a:solidFill>
                  <a:srgbClr val="000000"/>
                </a:solidFill>
                <a:latin typeface="Arial Bold"/>
                <a:ea typeface="Arial Bold"/>
                <a:cs typeface="Arial Bold"/>
                <a:sym typeface="Arial Bold"/>
              </a:rPr>
              <a:t>median</a:t>
            </a:r>
            <a:r>
              <a:rPr lang="en-US" sz="2400">
                <a:solidFill>
                  <a:srgbClr val="000000"/>
                </a:solidFill>
                <a:latin typeface="Arial"/>
                <a:ea typeface="Arial"/>
                <a:cs typeface="Arial"/>
                <a:sym typeface="Arial"/>
              </a:rPr>
              <a:t>. Our numbers are already sorted. Since there are 16 values, the </a:t>
            </a:r>
            <a:r>
              <a:rPr lang="en-US" sz="2400" b="1">
                <a:solidFill>
                  <a:srgbClr val="000000"/>
                </a:solidFill>
                <a:latin typeface="Arial Bold"/>
                <a:ea typeface="Arial Bold"/>
                <a:cs typeface="Arial Bold"/>
                <a:sym typeface="Arial Bold"/>
              </a:rPr>
              <a:t>median </a:t>
            </a:r>
            <a:r>
              <a:rPr lang="en-US" sz="2400">
                <a:solidFill>
                  <a:srgbClr val="000000"/>
                </a:solidFill>
                <a:latin typeface="Arial"/>
                <a:ea typeface="Arial"/>
                <a:cs typeface="Arial"/>
                <a:sym typeface="Arial"/>
              </a:rPr>
              <a:t>will be the average of the </a:t>
            </a:r>
            <a:r>
              <a:rPr lang="en-US" sz="2400" b="1">
                <a:solidFill>
                  <a:srgbClr val="000000"/>
                </a:solidFill>
                <a:latin typeface="Arial Bold"/>
                <a:ea typeface="Arial Bold"/>
                <a:cs typeface="Arial Bold"/>
                <a:sym typeface="Arial Bold"/>
              </a:rPr>
              <a:t>8th</a:t>
            </a:r>
            <a:r>
              <a:rPr lang="en-US" sz="2400">
                <a:solidFill>
                  <a:srgbClr val="000000"/>
                </a:solidFill>
                <a:latin typeface="Arial"/>
                <a:ea typeface="Arial"/>
                <a:cs typeface="Arial"/>
                <a:sym typeface="Arial"/>
              </a:rPr>
              <a:t> and </a:t>
            </a:r>
            <a:r>
              <a:rPr lang="en-US" sz="2400" b="1">
                <a:solidFill>
                  <a:srgbClr val="000000"/>
                </a:solidFill>
                <a:latin typeface="Arial Bold"/>
                <a:ea typeface="Arial Bold"/>
                <a:cs typeface="Arial Bold"/>
                <a:sym typeface="Arial Bold"/>
              </a:rPr>
              <a:t>9th </a:t>
            </a:r>
            <a:r>
              <a:rPr lang="en-US" sz="2400">
                <a:solidFill>
                  <a:srgbClr val="000000"/>
                </a:solidFill>
                <a:latin typeface="Arial"/>
                <a:ea typeface="Arial"/>
                <a:cs typeface="Arial"/>
                <a:sym typeface="Arial"/>
              </a:rPr>
              <a:t>numbers </a:t>
            </a:r>
            <a:r>
              <a:rPr lang="en-US" sz="2400" b="1">
                <a:solidFill>
                  <a:srgbClr val="000000"/>
                </a:solidFill>
                <a:latin typeface="Arial Bold"/>
                <a:ea typeface="Arial Bold"/>
                <a:cs typeface="Arial Bold"/>
                <a:sym typeface="Arial Bold"/>
              </a:rPr>
              <a:t>(35 and 42): </a:t>
            </a:r>
          </a:p>
          <a:p>
            <a:pPr algn="l">
              <a:lnSpc>
                <a:spcPts val="3000"/>
              </a:lnSpc>
            </a:pPr>
            <a:r>
              <a:rPr lang="en-US" sz="2400" b="1">
                <a:solidFill>
                  <a:srgbClr val="000000"/>
                </a:solidFill>
                <a:latin typeface="Arial Bold"/>
                <a:ea typeface="Arial Bold"/>
                <a:cs typeface="Arial Bold"/>
                <a:sym typeface="Arial Bold"/>
              </a:rPr>
              <a:t>(35 + 42) ÷ 2 = 38.5</a:t>
            </a:r>
            <a:r>
              <a:rPr lang="en-US" sz="2400">
                <a:solidFill>
                  <a:srgbClr val="000000"/>
                </a:solidFill>
                <a:latin typeface="Arial"/>
                <a:ea typeface="Arial"/>
                <a:cs typeface="Arial"/>
                <a:sym typeface="Arial"/>
              </a:rPr>
              <a:t>. So, the median salary is</a:t>
            </a:r>
            <a:r>
              <a:rPr lang="en-US" sz="2400" b="1">
                <a:solidFill>
                  <a:srgbClr val="000000"/>
                </a:solidFill>
                <a:latin typeface="Arial Bold"/>
                <a:ea typeface="Arial Bold"/>
                <a:cs typeface="Arial Bold"/>
                <a:sym typeface="Arial Bold"/>
              </a:rPr>
              <a:t> 38.5</a:t>
            </a:r>
            <a:r>
              <a:rPr lang="en-US" sz="2400">
                <a:solidFill>
                  <a:srgbClr val="000000"/>
                </a:solidFill>
                <a:latin typeface="Arial"/>
                <a:ea typeface="Arial"/>
                <a:cs typeface="Arial"/>
                <a:sym typeface="Arial"/>
              </a:rPr>
              <a:t>.</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- 15</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Example: Salaries (2 of 2)</a:t>
            </a:r>
          </a:p>
        </p:txBody>
      </p:sp>
      <p:sp>
        <p:nvSpPr>
          <p:cNvPr id="4" name="AutoShape 4">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511832" y="2677388"/>
            <a:ext cx="16747468" cy="6147435"/>
          </a:xfrm>
          <a:prstGeom prst="rect">
            <a:avLst/>
          </a:prstGeom>
        </p:spPr>
        <p:txBody>
          <a:bodyPr lIns="0" tIns="0" rIns="0" bIns="0" rtlCol="0" anchor="t">
            <a:spAutoFit/>
          </a:bodyPr>
          <a:lstStyle/>
          <a:p>
            <a:pPr algn="l">
              <a:lnSpc>
                <a:spcPts val="3000"/>
              </a:lnSpc>
            </a:pPr>
            <a:r>
              <a:rPr lang="en-US" sz="2400" b="1">
                <a:solidFill>
                  <a:srgbClr val="000000"/>
                </a:solidFill>
                <a:latin typeface="Arial Bold"/>
                <a:ea typeface="Arial Bold"/>
                <a:cs typeface="Arial Bold"/>
                <a:sym typeface="Arial Bold"/>
              </a:rPr>
              <a:t>3. Finding the Mode</a:t>
            </a:r>
          </a:p>
          <a:p>
            <a:pPr algn="l">
              <a:lnSpc>
                <a:spcPts val="3000"/>
              </a:lnSpc>
            </a:pPr>
            <a:r>
              <a:rPr lang="en-US" sz="2400">
                <a:solidFill>
                  <a:srgbClr val="000000"/>
                </a:solidFill>
                <a:latin typeface="Arial"/>
                <a:ea typeface="Arial"/>
                <a:cs typeface="Arial"/>
                <a:sym typeface="Arial"/>
              </a:rPr>
              <a:t>The </a:t>
            </a:r>
            <a:r>
              <a:rPr lang="en-US" sz="2400" b="1">
                <a:solidFill>
                  <a:srgbClr val="000000"/>
                </a:solidFill>
                <a:latin typeface="Arial Bold"/>
                <a:ea typeface="Arial Bold"/>
                <a:cs typeface="Arial Bold"/>
                <a:sym typeface="Arial Bold"/>
              </a:rPr>
              <a:t>mode </a:t>
            </a:r>
            <a:r>
              <a:rPr lang="en-US" sz="2400">
                <a:solidFill>
                  <a:srgbClr val="000000"/>
                </a:solidFill>
                <a:latin typeface="Arial"/>
                <a:ea typeface="Arial"/>
                <a:cs typeface="Arial"/>
                <a:sym typeface="Arial"/>
              </a:rPr>
              <a:t>is the value that appears most frequently in the data. Here, the number </a:t>
            </a:r>
            <a:r>
              <a:rPr lang="en-US" sz="2400" b="1">
                <a:solidFill>
                  <a:srgbClr val="000000"/>
                </a:solidFill>
                <a:latin typeface="Arial Bold"/>
                <a:ea typeface="Arial Bold"/>
                <a:cs typeface="Arial Bold"/>
                <a:sym typeface="Arial Bold"/>
              </a:rPr>
              <a:t>30</a:t>
            </a:r>
            <a:r>
              <a:rPr lang="en-US" sz="2400">
                <a:solidFill>
                  <a:srgbClr val="000000"/>
                </a:solidFill>
                <a:latin typeface="Arial"/>
                <a:ea typeface="Arial"/>
                <a:cs typeface="Arial"/>
                <a:sym typeface="Arial"/>
              </a:rPr>
              <a:t> appears three times, which is more than any other number. So, the mode salary is </a:t>
            </a:r>
            <a:r>
              <a:rPr lang="en-US" sz="2400" b="1">
                <a:solidFill>
                  <a:srgbClr val="000000"/>
                </a:solidFill>
                <a:latin typeface="Arial Bold"/>
                <a:ea typeface="Arial Bold"/>
                <a:cs typeface="Arial Bold"/>
                <a:sym typeface="Arial Bold"/>
              </a:rPr>
              <a:t>30</a:t>
            </a:r>
            <a:r>
              <a:rPr lang="en-US" sz="2400">
                <a:solidFill>
                  <a:srgbClr val="000000"/>
                </a:solidFill>
                <a:latin typeface="Arial"/>
                <a:ea typeface="Arial"/>
                <a:cs typeface="Arial"/>
                <a:sym typeface="Arial"/>
              </a:rPr>
              <a:t>.</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b="1">
                <a:solidFill>
                  <a:srgbClr val="000000"/>
                </a:solidFill>
                <a:latin typeface="Arial Bold"/>
                <a:ea typeface="Arial Bold"/>
                <a:cs typeface="Arial Bold"/>
                <a:sym typeface="Arial Bold"/>
              </a:rPr>
              <a:t>Understanding the Results:</a:t>
            </a:r>
          </a:p>
          <a:p>
            <a:pPr algn="l">
              <a:lnSpc>
                <a:spcPts val="3000"/>
              </a:lnSpc>
            </a:pPr>
            <a:endParaRPr lang="en-US" sz="2400" b="1">
              <a:solidFill>
                <a:srgbClr val="000000"/>
              </a:solidFill>
              <a:latin typeface="Arial Bold"/>
              <a:ea typeface="Arial Bold"/>
              <a:cs typeface="Arial Bold"/>
              <a:sym typeface="Arial Bold"/>
            </a:endParaRPr>
          </a:p>
          <a:p>
            <a:pPr algn="l">
              <a:lnSpc>
                <a:spcPts val="3000"/>
              </a:lnSpc>
            </a:pPr>
            <a:r>
              <a:rPr lang="en-US" sz="2400">
                <a:solidFill>
                  <a:srgbClr val="000000"/>
                </a:solidFill>
                <a:latin typeface="Arial"/>
                <a:ea typeface="Arial"/>
                <a:cs typeface="Arial"/>
                <a:sym typeface="Arial"/>
              </a:rPr>
              <a:t>Now, what do these values tell us?</a:t>
            </a:r>
          </a:p>
          <a:p>
            <a:pPr marL="518160" lvl="1" indent="-259080" algn="l">
              <a:lnSpc>
                <a:spcPts val="3000"/>
              </a:lnSpc>
              <a:buFont typeface="Arial"/>
              <a:buChar char="•"/>
            </a:pPr>
            <a:r>
              <a:rPr lang="en-US" sz="2400">
                <a:solidFill>
                  <a:srgbClr val="000000"/>
                </a:solidFill>
                <a:latin typeface="Arial"/>
                <a:ea typeface="Arial"/>
                <a:cs typeface="Arial"/>
                <a:sym typeface="Arial"/>
              </a:rPr>
              <a:t>The mean salary </a:t>
            </a:r>
            <a:r>
              <a:rPr lang="en-US" sz="2400" b="1">
                <a:solidFill>
                  <a:srgbClr val="000000"/>
                </a:solidFill>
                <a:latin typeface="Arial Bold"/>
                <a:ea typeface="Arial Bold"/>
                <a:cs typeface="Arial Bold"/>
                <a:sym typeface="Arial Bold"/>
              </a:rPr>
              <a:t>(53)</a:t>
            </a:r>
            <a:r>
              <a:rPr lang="en-US" sz="2400">
                <a:solidFill>
                  <a:srgbClr val="000000"/>
                </a:solidFill>
                <a:latin typeface="Arial"/>
                <a:ea typeface="Arial"/>
                <a:cs typeface="Arial"/>
                <a:sym typeface="Arial"/>
              </a:rPr>
              <a:t> gives us the average, but it is affected by the very high salary of 185, which pulls the average higher than what most employees earn.</a:t>
            </a:r>
          </a:p>
          <a:p>
            <a:pPr marL="518160" lvl="1" indent="-259080" algn="l">
              <a:lnSpc>
                <a:spcPts val="3000"/>
              </a:lnSpc>
              <a:buFont typeface="Arial"/>
              <a:buChar char="•"/>
            </a:pPr>
            <a:r>
              <a:rPr lang="en-US" sz="2400">
                <a:solidFill>
                  <a:srgbClr val="000000"/>
                </a:solidFill>
                <a:latin typeface="Arial"/>
                <a:ea typeface="Arial"/>
                <a:cs typeface="Arial"/>
                <a:sym typeface="Arial"/>
              </a:rPr>
              <a:t>The median salary</a:t>
            </a:r>
            <a:r>
              <a:rPr lang="en-US" sz="2400" b="1">
                <a:solidFill>
                  <a:srgbClr val="000000"/>
                </a:solidFill>
                <a:latin typeface="Arial Bold"/>
                <a:ea typeface="Arial Bold"/>
                <a:cs typeface="Arial Bold"/>
                <a:sym typeface="Arial Bold"/>
              </a:rPr>
              <a:t> (38.5)</a:t>
            </a:r>
            <a:r>
              <a:rPr lang="en-US" sz="2400">
                <a:solidFill>
                  <a:srgbClr val="000000"/>
                </a:solidFill>
                <a:latin typeface="Arial"/>
                <a:ea typeface="Arial"/>
                <a:cs typeface="Arial"/>
                <a:sym typeface="Arial"/>
              </a:rPr>
              <a:t> is a better reflection of what most employees are actually earning, as it is not influenced by the extreme values.</a:t>
            </a:r>
          </a:p>
          <a:p>
            <a:pPr marL="518160" lvl="1" indent="-259080" algn="l">
              <a:lnSpc>
                <a:spcPts val="3000"/>
              </a:lnSpc>
              <a:buFont typeface="Arial"/>
              <a:buChar char="•"/>
            </a:pPr>
            <a:r>
              <a:rPr lang="en-US" sz="2400">
                <a:solidFill>
                  <a:srgbClr val="000000"/>
                </a:solidFill>
                <a:latin typeface="Arial"/>
                <a:ea typeface="Arial"/>
                <a:cs typeface="Arial"/>
                <a:sym typeface="Arial"/>
              </a:rPr>
              <a:t>The mode</a:t>
            </a:r>
            <a:r>
              <a:rPr lang="en-US" sz="2400" b="1">
                <a:solidFill>
                  <a:srgbClr val="000000"/>
                </a:solidFill>
                <a:latin typeface="Arial Bold"/>
                <a:ea typeface="Arial Bold"/>
                <a:cs typeface="Arial Bold"/>
                <a:sym typeface="Arial Bold"/>
              </a:rPr>
              <a:t> (30) </a:t>
            </a:r>
            <a:r>
              <a:rPr lang="en-US" sz="2400">
                <a:solidFill>
                  <a:srgbClr val="000000"/>
                </a:solidFill>
                <a:latin typeface="Arial"/>
                <a:ea typeface="Arial"/>
                <a:cs typeface="Arial"/>
                <a:sym typeface="Arial"/>
              </a:rPr>
              <a:t>tells us that 30 is the most common salary in this company, which could be useful for those looking to apply and wondering what salary they are likely to get.</a:t>
            </a:r>
          </a:p>
          <a:p>
            <a:pPr algn="l">
              <a:lnSpc>
                <a:spcPts val="3000"/>
              </a:lnSpc>
            </a:pPr>
            <a:endParaRPr lang="en-US" sz="2400">
              <a:solidFill>
                <a:srgbClr val="000000"/>
              </a:solidFill>
              <a:latin typeface="Arial"/>
              <a:ea typeface="Arial"/>
              <a:cs typeface="Arial"/>
              <a:sym typeface="Arial"/>
            </a:endParaRPr>
          </a:p>
          <a:p>
            <a:pPr algn="l">
              <a:lnSpc>
                <a:spcPts val="3000"/>
              </a:lnSpc>
            </a:pPr>
            <a:r>
              <a:rPr lang="en-US" sz="2400">
                <a:solidFill>
                  <a:srgbClr val="000000"/>
                </a:solidFill>
                <a:latin typeface="Arial"/>
                <a:ea typeface="Arial"/>
                <a:cs typeface="Arial"/>
                <a:sym typeface="Arial"/>
              </a:rPr>
              <a:t>This is how you can use mean, median, and mode to get different insights from the same dataset!</a:t>
            </a:r>
          </a:p>
          <a:p>
            <a:pPr algn="l">
              <a:lnSpc>
                <a:spcPts val="3000"/>
              </a:lnSpc>
            </a:pPr>
            <a:endParaRPr lang="en-US" sz="2400">
              <a:solidFill>
                <a:srgbClr val="000000"/>
              </a:solidFill>
              <a:latin typeface="Arial"/>
              <a:ea typeface="Arial"/>
              <a:cs typeface="Arial"/>
              <a:sym typeface="Arial"/>
            </a:endParaRP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- 16</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274073"/>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971550"/>
            <a:ext cx="15754350" cy="1012190"/>
          </a:xfrm>
          <a:prstGeom prst="rect">
            <a:avLst/>
          </a:prstGeom>
        </p:spPr>
        <p:txBody>
          <a:bodyPr lIns="0" tIns="0" rIns="0" bIns="0" rtlCol="0" anchor="t">
            <a:spAutoFit/>
          </a:bodyPr>
          <a:lstStyle/>
          <a:p>
            <a:pPr algn="l">
              <a:lnSpc>
                <a:spcPts val="8259"/>
              </a:lnSpc>
            </a:pPr>
            <a:r>
              <a:rPr lang="en-US" sz="5899" b="1">
                <a:solidFill>
                  <a:srgbClr val="0079C0"/>
                </a:solidFill>
                <a:latin typeface="Nitti Grotesk 1 Bold"/>
                <a:ea typeface="Nitti Grotesk 1 Bold"/>
                <a:cs typeface="Nitti Grotesk 1 Bold"/>
                <a:sym typeface="Nitti Grotesk 1 Bold"/>
              </a:rPr>
              <a:t>Practice Activities - Central Tendency </a:t>
            </a:r>
          </a:p>
        </p:txBody>
      </p:sp>
      <p:sp>
        <p:nvSpPr>
          <p:cNvPr id="4" name="AutoShape 4">
            <a:extLst>
              <a:ext uri="{C183D7F6-B498-43B3-948B-1728B52AA6E4}">
                <adec:decorative xmlns="" xmlns:adec="http://schemas.microsoft.com/office/drawing/2017/decorative" val="1"/>
              </a:ext>
            </a:extLst>
          </p:cNvPr>
          <p:cNvSpPr/>
          <p:nvPr/>
        </p:nvSpPr>
        <p:spPr>
          <a:xfrm>
            <a:off x="-3259999" y="2307724"/>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664914" y="2441074"/>
            <a:ext cx="16747468" cy="1174242"/>
          </a:xfrm>
          <a:prstGeom prst="rect">
            <a:avLst/>
          </a:prstGeom>
        </p:spPr>
        <p:txBody>
          <a:bodyPr lIns="0" tIns="0" rIns="0" bIns="0" rtlCol="0" anchor="t">
            <a:spAutoFit/>
          </a:bodyPr>
          <a:lstStyle/>
          <a:p>
            <a:pPr marL="582928" lvl="1" indent="-291464" algn="l">
              <a:lnSpc>
                <a:spcPts val="4643"/>
              </a:lnSpc>
              <a:buFont typeface="Arial"/>
              <a:buChar char="•"/>
            </a:pPr>
            <a:r>
              <a:rPr lang="en-US" sz="2699">
                <a:solidFill>
                  <a:srgbClr val="000000"/>
                </a:solidFill>
                <a:latin typeface="Arial"/>
                <a:ea typeface="Arial"/>
                <a:cs typeface="Arial"/>
                <a:sym typeface="Arial"/>
              </a:rPr>
              <a:t>Practice Activity 1: </a:t>
            </a:r>
            <a:r>
              <a:rPr lang="en-US" sz="2699" u="sng">
                <a:solidFill>
                  <a:srgbClr val="000000"/>
                </a:solidFill>
                <a:latin typeface="Arial"/>
                <a:ea typeface="Arial"/>
                <a:cs typeface="Arial"/>
                <a:sym typeface="Arial"/>
                <a:hlinkClick r:id="rId3" tooltip="https://www.khanacademy.org/math/probability/descriptive-statistics/central_tendency/e/mean_median_and_mode"/>
              </a:rPr>
              <a:t>Click here  </a:t>
            </a:r>
            <a:r>
              <a:rPr lang="en-US" sz="2699">
                <a:solidFill>
                  <a:srgbClr val="000000"/>
                </a:solidFill>
                <a:latin typeface="Arial"/>
                <a:ea typeface="Arial"/>
                <a:cs typeface="Arial"/>
                <a:sym typeface="Arial"/>
              </a:rPr>
              <a:t>- </a:t>
            </a:r>
            <a:r>
              <a:rPr lang="en-US" sz="2699" u="sng">
                <a:solidFill>
                  <a:srgbClr val="000000"/>
                </a:solidFill>
                <a:latin typeface="Arial"/>
                <a:ea typeface="Arial"/>
                <a:cs typeface="Arial"/>
                <a:sym typeface="Arial"/>
                <a:hlinkClick r:id="rId3" tooltip="https://www.khanacademy.org/math/probability/descriptive-statistics/central_tendency/e/mean_median_and_mode"/>
              </a:rPr>
              <a:t>Khan Academy's test on finding the mean, median, and mode</a:t>
            </a:r>
          </a:p>
          <a:p>
            <a:pPr marL="582928" lvl="1" indent="-291464" algn="l">
              <a:lnSpc>
                <a:spcPts val="4643"/>
              </a:lnSpc>
              <a:buFont typeface="Arial"/>
              <a:buChar char="•"/>
            </a:pPr>
            <a:r>
              <a:rPr lang="en-US" sz="2699" u="sng">
                <a:solidFill>
                  <a:srgbClr val="000000"/>
                </a:solidFill>
                <a:latin typeface="Arial"/>
                <a:ea typeface="Arial"/>
                <a:cs typeface="Arial"/>
                <a:sym typeface="Arial"/>
                <a:hlinkClick r:id="rId4" tooltip="https://www.bbc.co.uk/bitesize/articles/z99jpbk#zwk6ywx"/>
              </a:rPr>
              <a:t>Practice Activity 2: Click here - Calculating the mean, median, and mode</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- 17</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a:t>
            </a:r>
            <a:r>
              <a:rPr lang="en-US" sz="6299" b="1">
                <a:solidFill>
                  <a:srgbClr val="09507C"/>
                </a:solidFill>
                <a:latin typeface="Nitti Grotesk 1 Bold"/>
                <a:ea typeface="Nitti Grotesk 1 Bold"/>
                <a:cs typeface="Nitti Grotesk 1 Bold"/>
                <a:sym typeface="Nitti Grotesk 1 Bold"/>
              </a:rPr>
              <a:t> Dispersion (1 of 5)</a:t>
            </a:r>
          </a:p>
        </p:txBody>
      </p:sp>
      <p:sp>
        <p:nvSpPr>
          <p:cNvPr id="5" name="TextBox 5"/>
          <p:cNvSpPr txBox="1"/>
          <p:nvPr/>
        </p:nvSpPr>
        <p:spPr>
          <a:xfrm>
            <a:off x="1028700" y="2344499"/>
            <a:ext cx="16636855" cy="6454213"/>
          </a:xfrm>
          <a:prstGeom prst="rect">
            <a:avLst/>
          </a:prstGeom>
        </p:spPr>
        <p:txBody>
          <a:bodyPr lIns="0" tIns="0" rIns="0" bIns="0" rtlCol="0" anchor="t">
            <a:spAutoFit/>
          </a:bodyPr>
          <a:lstStyle/>
          <a:p>
            <a:pPr algn="l">
              <a:lnSpc>
                <a:spcPts val="3611"/>
              </a:lnSpc>
            </a:pPr>
            <a:r>
              <a:rPr lang="en-US" sz="2799" b="1">
                <a:solidFill>
                  <a:srgbClr val="000000"/>
                </a:solidFill>
                <a:latin typeface="Arial Bold"/>
                <a:ea typeface="Arial Bold"/>
                <a:cs typeface="Arial Bold"/>
                <a:sym typeface="Arial Bold"/>
              </a:rPr>
              <a:t> Definition:</a:t>
            </a:r>
            <a:r>
              <a:rPr lang="en-US" sz="2799">
                <a:solidFill>
                  <a:srgbClr val="000000"/>
                </a:solidFill>
                <a:latin typeface="Arial"/>
                <a:ea typeface="Arial"/>
                <a:cs typeface="Arial"/>
                <a:sym typeface="Arial"/>
              </a:rPr>
              <a:t> </a:t>
            </a: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rPr>
              <a:t>Dispersion </a:t>
            </a:r>
            <a:r>
              <a:rPr lang="en-US" sz="2799">
                <a:solidFill>
                  <a:srgbClr val="232323"/>
                </a:solidFill>
                <a:latin typeface="Arial"/>
                <a:ea typeface="Arial"/>
                <a:cs typeface="Arial"/>
                <a:sym typeface="Arial"/>
              </a:rPr>
              <a:t>is the measure of </a:t>
            </a:r>
            <a:r>
              <a:rPr lang="en-US" sz="2799" b="1">
                <a:solidFill>
                  <a:srgbClr val="232323"/>
                </a:solidFill>
                <a:latin typeface="Arial Bold"/>
                <a:ea typeface="Arial Bold"/>
                <a:cs typeface="Arial Bold"/>
                <a:sym typeface="Arial Bold"/>
              </a:rPr>
              <a:t>variability </a:t>
            </a:r>
            <a:r>
              <a:rPr lang="en-US" sz="2799">
                <a:solidFill>
                  <a:srgbClr val="232323"/>
                </a:solidFill>
                <a:latin typeface="Arial"/>
                <a:ea typeface="Arial"/>
                <a:cs typeface="Arial"/>
                <a:sym typeface="Arial"/>
              </a:rPr>
              <a:t>in a dataset.  </a:t>
            </a:r>
            <a:r>
              <a:rPr lang="en-US" sz="2799" b="1">
                <a:solidFill>
                  <a:srgbClr val="232323"/>
                </a:solidFill>
                <a:latin typeface="Arial Bold"/>
                <a:ea typeface="Arial Bold"/>
                <a:cs typeface="Arial Bold"/>
                <a:sym typeface="Arial Bold"/>
              </a:rPr>
              <a:t>Variability </a:t>
            </a:r>
            <a:r>
              <a:rPr lang="en-US" sz="2799">
                <a:solidFill>
                  <a:srgbClr val="232323"/>
                </a:solidFill>
                <a:latin typeface="Arial"/>
                <a:ea typeface="Arial"/>
                <a:cs typeface="Arial"/>
                <a:sym typeface="Arial"/>
              </a:rPr>
              <a:t>describes how far apart data points lie from each other and from the center of a distribution. Along with measures of central tendency, measures of variability give you </a:t>
            </a:r>
            <a:r>
              <a:rPr lang="en-US" sz="2799" b="1">
                <a:solidFill>
                  <a:srgbClr val="232323"/>
                </a:solidFill>
                <a:latin typeface="Arial Bold"/>
                <a:ea typeface="Arial Bold"/>
                <a:cs typeface="Arial Bold"/>
                <a:sym typeface="Arial Bold"/>
              </a:rPr>
              <a:t>descriptive statistics</a:t>
            </a:r>
            <a:r>
              <a:rPr lang="en-US" sz="2799">
                <a:solidFill>
                  <a:srgbClr val="232323"/>
                </a:solidFill>
                <a:latin typeface="Arial"/>
                <a:ea typeface="Arial"/>
                <a:cs typeface="Arial"/>
                <a:sym typeface="Arial"/>
              </a:rPr>
              <a:t> that summarize your data. </a:t>
            </a:r>
          </a:p>
          <a:p>
            <a:pPr algn="l">
              <a:lnSpc>
                <a:spcPts val="3611"/>
              </a:lnSpc>
            </a:pPr>
            <a:endParaRPr lang="en-US" sz="2799">
              <a:solidFill>
                <a:srgbClr val="232323"/>
              </a:solidFill>
              <a:latin typeface="Arial"/>
              <a:ea typeface="Arial"/>
              <a:cs typeface="Arial"/>
              <a:sym typeface="Arial"/>
            </a:endParaRPr>
          </a:p>
          <a:p>
            <a:pPr marL="604519" lvl="1" indent="-302260" algn="l">
              <a:lnSpc>
                <a:spcPts val="3611"/>
              </a:lnSpc>
              <a:buFont typeface="Arial"/>
              <a:buChar char="•"/>
            </a:pPr>
            <a:r>
              <a:rPr lang="en-US" sz="2799">
                <a:solidFill>
                  <a:srgbClr val="232323"/>
                </a:solidFill>
                <a:latin typeface="Arial"/>
                <a:ea typeface="Arial"/>
                <a:cs typeface="Arial"/>
                <a:sym typeface="Arial"/>
              </a:rPr>
              <a:t>Understanding variability can help you grasp the likelihood of an event happening.</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a:solidFill>
                  <a:srgbClr val="232323"/>
                </a:solidFill>
                <a:latin typeface="Arial"/>
                <a:ea typeface="Arial"/>
                <a:cs typeface="Arial"/>
                <a:sym typeface="Arial"/>
              </a:rPr>
              <a:t>It is most commonly measured with the following:</a:t>
            </a:r>
          </a:p>
          <a:p>
            <a:pPr algn="l">
              <a:lnSpc>
                <a:spcPts val="3611"/>
              </a:lnSpc>
            </a:pPr>
            <a:endParaRPr lang="en-US" sz="2799">
              <a:solidFill>
                <a:srgbClr val="232323"/>
              </a:solidFill>
              <a:latin typeface="Arial"/>
              <a:ea typeface="Arial"/>
              <a:cs typeface="Arial"/>
              <a:sym typeface="Arial"/>
            </a:endParaRP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rPr>
              <a:t>Range:</a:t>
            </a:r>
            <a:r>
              <a:rPr lang="en-US" sz="2799">
                <a:solidFill>
                  <a:srgbClr val="232323"/>
                </a:solidFill>
                <a:latin typeface="Arial"/>
                <a:ea typeface="Arial"/>
                <a:cs typeface="Arial"/>
                <a:sym typeface="Arial"/>
              </a:rPr>
              <a:t> difference between the highest and lowest values.</a:t>
            </a: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hlinkClick r:id="rId3" tooltip="https://www.scribbr.com/statistics/standard-deviation/"/>
              </a:rPr>
              <a:t>Standard deviation</a:t>
            </a:r>
            <a:r>
              <a:rPr lang="en-US" sz="2799" b="1">
                <a:solidFill>
                  <a:srgbClr val="232323"/>
                </a:solidFill>
                <a:latin typeface="Arial Bold"/>
                <a:ea typeface="Arial Bold"/>
                <a:cs typeface="Arial Bold"/>
                <a:sym typeface="Arial Bold"/>
              </a:rPr>
              <a:t>: </a:t>
            </a:r>
            <a:r>
              <a:rPr lang="en-US" sz="2799">
                <a:solidFill>
                  <a:srgbClr val="232323"/>
                </a:solidFill>
                <a:latin typeface="Arial"/>
                <a:ea typeface="Arial"/>
                <a:cs typeface="Arial"/>
                <a:sym typeface="Arial"/>
              </a:rPr>
              <a:t>average distance from the mean.</a:t>
            </a: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hlinkClick r:id="rId4" tooltip="https://www.scribbr.com/statistics/variance/"/>
              </a:rPr>
              <a:t>Variance</a:t>
            </a:r>
            <a:r>
              <a:rPr lang="en-US" sz="2799">
                <a:solidFill>
                  <a:srgbClr val="232323"/>
                </a:solidFill>
                <a:latin typeface="Arial"/>
                <a:ea typeface="Arial"/>
                <a:cs typeface="Arial"/>
                <a:sym typeface="Arial"/>
              </a:rPr>
              <a:t>: average of squared distances from the mean.</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u="sng">
                <a:solidFill>
                  <a:srgbClr val="232323"/>
                </a:solidFill>
                <a:latin typeface="Arial"/>
                <a:ea typeface="Arial"/>
                <a:cs typeface="Arial"/>
                <a:sym typeface="Arial"/>
                <a:hlinkClick r:id="rId5" tooltip="https://en.wikipedia.org/wiki/Statistical_dispersion"/>
              </a:rPr>
              <a:t>These measures help to understand the distribution and consistency of data</a:t>
            </a:r>
            <a:r>
              <a:rPr lang="en-US" sz="2799">
                <a:solidFill>
                  <a:srgbClr val="232323"/>
                </a:solidFill>
                <a:latin typeface="Arial"/>
                <a:ea typeface="Arial"/>
                <a:cs typeface="Arial"/>
                <a:sym typeface="Arial"/>
              </a:rPr>
              <a:t>.</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- 18</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61365"/>
            <a:ext cx="15754350" cy="1052196"/>
          </a:xfrm>
          <a:prstGeom prst="rect">
            <a:avLst/>
          </a:prstGeom>
        </p:spPr>
        <p:txBody>
          <a:bodyPr lIns="0" tIns="0" rIns="0" bIns="0" rtlCol="0" anchor="t">
            <a:spAutoFit/>
          </a:bodyPr>
          <a:lstStyle/>
          <a:p>
            <a:pPr algn="l">
              <a:lnSpc>
                <a:spcPts val="8679"/>
              </a:lnSpc>
            </a:pPr>
            <a:r>
              <a:rPr lang="en-US" sz="6199" b="1">
                <a:solidFill>
                  <a:srgbClr val="0079C0"/>
                </a:solidFill>
                <a:latin typeface="Nitti Grotesk 1 Bold"/>
                <a:ea typeface="Nitti Grotesk 1 Bold"/>
                <a:cs typeface="Nitti Grotesk 1 Bold"/>
                <a:sym typeface="Nitti Grotesk 1 Bold"/>
              </a:rPr>
              <a:t>Types of Statistics: </a:t>
            </a:r>
            <a:r>
              <a:rPr lang="en-US" sz="6199" b="1">
                <a:solidFill>
                  <a:srgbClr val="09507C"/>
                </a:solidFill>
                <a:latin typeface="Nitti Grotesk 1 Bold"/>
                <a:ea typeface="Nitti Grotesk 1 Bold"/>
                <a:cs typeface="Nitti Grotesk 1 Bold"/>
                <a:sym typeface="Nitti Grotesk 1 Bold"/>
              </a:rPr>
              <a:t>Disper﻿sion (2 of 5) </a:t>
            </a:r>
          </a:p>
        </p:txBody>
      </p:sp>
      <p:sp>
        <p:nvSpPr>
          <p:cNvPr id="5" name="TextBox 5"/>
          <p:cNvSpPr txBox="1"/>
          <p:nvPr/>
        </p:nvSpPr>
        <p:spPr>
          <a:xfrm>
            <a:off x="622445" y="2343941"/>
            <a:ext cx="16636855" cy="4625721"/>
          </a:xfrm>
          <a:prstGeom prst="rect">
            <a:avLst/>
          </a:prstGeom>
        </p:spPr>
        <p:txBody>
          <a:bodyPr lIns="0" tIns="0" rIns="0" bIns="0" rtlCol="0" anchor="t">
            <a:spAutoFit/>
          </a:bodyPr>
          <a:lstStyle/>
          <a:p>
            <a:pPr algn="l">
              <a:lnSpc>
                <a:spcPts val="3611"/>
              </a:lnSpc>
            </a:pPr>
            <a:r>
              <a:rPr lang="en-US" sz="2799" b="1" u="sng">
                <a:solidFill>
                  <a:srgbClr val="000000"/>
                </a:solidFill>
                <a:latin typeface="Arial Bold"/>
                <a:ea typeface="Arial Bold"/>
                <a:cs typeface="Arial Bold"/>
                <a:sym typeface="Arial Bold"/>
                <a:hlinkClick r:id="rId3" tooltip="https://en.wikipedia.org/wiki/Statistical_dispersion"/>
              </a:rPr>
              <a:t>Standard Deviation</a:t>
            </a:r>
            <a:r>
              <a:rPr lang="en-US" sz="2799" u="sng">
                <a:solidFill>
                  <a:srgbClr val="000000"/>
                </a:solidFill>
                <a:latin typeface="Arial"/>
                <a:ea typeface="Arial"/>
                <a:cs typeface="Arial"/>
                <a:sym typeface="Arial"/>
              </a:rPr>
              <a:t> (σ)</a:t>
            </a:r>
            <a:r>
              <a:rPr lang="en-US" sz="2799" u="sng">
                <a:solidFill>
                  <a:srgbClr val="000000"/>
                </a:solidFill>
                <a:latin typeface="Arial"/>
                <a:ea typeface="Arial"/>
                <a:cs typeface="Arial"/>
                <a:sym typeface="Arial"/>
                <a:hlinkClick r:id="rId3" tooltip="https://en.wikipedia.org/wiki/Statistical_dispersion"/>
              </a:rPr>
              <a:t>:</a:t>
            </a:r>
            <a:r>
              <a:rPr lang="en-US" sz="2799">
                <a:solidFill>
                  <a:srgbClr val="000000"/>
                </a:solidFill>
                <a:latin typeface="Arial"/>
                <a:ea typeface="Arial"/>
                <a:cs typeface="Arial"/>
                <a:sym typeface="Arial"/>
              </a:rPr>
              <a:t> The standard deviation (σ) measures the spread (or dispersion) of data points around the mean. It quantifies the variability or uncertainty in the dataset, with higher values indicating more scattered data points. There are six steps for finding the standard deviation by hand:</a:t>
            </a:r>
          </a:p>
          <a:p>
            <a:pPr marL="604519" lvl="1" indent="-302260" algn="l">
              <a:lnSpc>
                <a:spcPts val="3611"/>
              </a:lnSpc>
              <a:buFont typeface="Arial"/>
              <a:buChar char="•"/>
            </a:pPr>
            <a:r>
              <a:rPr lang="en-US" sz="2799">
                <a:solidFill>
                  <a:srgbClr val="000000"/>
                </a:solidFill>
                <a:latin typeface="Arial"/>
                <a:ea typeface="Arial"/>
                <a:cs typeface="Arial"/>
                <a:sym typeface="Arial"/>
              </a:rPr>
              <a:t>List each score and find their mean.</a:t>
            </a:r>
          </a:p>
          <a:p>
            <a:pPr marL="604519" lvl="1" indent="-302260" algn="l">
              <a:lnSpc>
                <a:spcPts val="3611"/>
              </a:lnSpc>
              <a:buFont typeface="Arial"/>
              <a:buChar char="•"/>
            </a:pPr>
            <a:r>
              <a:rPr lang="en-US" sz="2799">
                <a:solidFill>
                  <a:srgbClr val="000000"/>
                </a:solidFill>
                <a:latin typeface="Arial"/>
                <a:ea typeface="Arial"/>
                <a:cs typeface="Arial"/>
                <a:sym typeface="Arial"/>
              </a:rPr>
              <a:t>Subtract the mean from each score to get the deviation from the mean.</a:t>
            </a:r>
          </a:p>
          <a:p>
            <a:pPr marL="604519" lvl="1" indent="-302260" algn="l">
              <a:lnSpc>
                <a:spcPts val="3611"/>
              </a:lnSpc>
              <a:buFont typeface="Arial"/>
              <a:buChar char="•"/>
            </a:pPr>
            <a:r>
              <a:rPr lang="en-US" sz="2799">
                <a:solidFill>
                  <a:srgbClr val="000000"/>
                </a:solidFill>
                <a:latin typeface="Arial"/>
                <a:ea typeface="Arial"/>
                <a:cs typeface="Arial"/>
                <a:sym typeface="Arial"/>
              </a:rPr>
              <a:t>Square each of the deviations.</a:t>
            </a:r>
          </a:p>
          <a:p>
            <a:pPr marL="604519" lvl="1" indent="-302260" algn="l">
              <a:lnSpc>
                <a:spcPts val="3611"/>
              </a:lnSpc>
              <a:buFont typeface="Arial"/>
              <a:buChar char="•"/>
            </a:pPr>
            <a:r>
              <a:rPr lang="en-US" sz="2799">
                <a:solidFill>
                  <a:srgbClr val="000000"/>
                </a:solidFill>
                <a:latin typeface="Arial"/>
                <a:ea typeface="Arial"/>
                <a:cs typeface="Arial"/>
                <a:sym typeface="Arial"/>
              </a:rPr>
              <a:t>Add up all of the squared deviations.</a:t>
            </a:r>
          </a:p>
          <a:p>
            <a:pPr marL="604519" lvl="1" indent="-302260" algn="l">
              <a:lnSpc>
                <a:spcPts val="3611"/>
              </a:lnSpc>
              <a:buFont typeface="Arial"/>
              <a:buChar char="•"/>
            </a:pPr>
            <a:r>
              <a:rPr lang="en-US" sz="2799">
                <a:solidFill>
                  <a:srgbClr val="000000"/>
                </a:solidFill>
                <a:latin typeface="Arial"/>
                <a:ea typeface="Arial"/>
                <a:cs typeface="Arial"/>
                <a:sym typeface="Arial"/>
              </a:rPr>
              <a:t>Divide the sum of the squared deviations by</a:t>
            </a:r>
            <a:r>
              <a:rPr lang="en-US" sz="2799" i="1">
                <a:solidFill>
                  <a:srgbClr val="000000"/>
                </a:solidFill>
                <a:latin typeface="Arial Italics"/>
                <a:ea typeface="Arial Italics"/>
                <a:cs typeface="Arial Italics"/>
                <a:sym typeface="Arial Italics"/>
              </a:rPr>
              <a:t> </a:t>
            </a:r>
            <a:r>
              <a:rPr lang="en-US" sz="2799" b="1" i="1">
                <a:solidFill>
                  <a:srgbClr val="000000"/>
                </a:solidFill>
                <a:latin typeface="Arial Bold Italics"/>
                <a:ea typeface="Arial Bold Italics"/>
                <a:cs typeface="Arial Bold Italics"/>
                <a:sym typeface="Arial Bold Italics"/>
              </a:rPr>
              <a:t>n – 1 </a:t>
            </a:r>
            <a:r>
              <a:rPr lang="en-US" sz="2799">
                <a:solidFill>
                  <a:srgbClr val="000000"/>
                </a:solidFill>
                <a:latin typeface="Arial"/>
                <a:ea typeface="Arial"/>
                <a:cs typeface="Arial"/>
                <a:sym typeface="Arial"/>
              </a:rPr>
              <a:t>(for a</a:t>
            </a:r>
            <a:r>
              <a:rPr lang="en-US" sz="2799" u="sng">
                <a:solidFill>
                  <a:srgbClr val="000000"/>
                </a:solidFill>
                <a:latin typeface="Arial"/>
                <a:ea typeface="Arial"/>
                <a:cs typeface="Arial"/>
                <a:sym typeface="Arial"/>
                <a:hlinkClick r:id="rId4" tooltip="https://www.scribbr.com/methodology/population-vs-sample/"/>
              </a:rPr>
              <a:t> sample</a:t>
            </a:r>
            <a:r>
              <a:rPr lang="en-US" sz="2799">
                <a:solidFill>
                  <a:srgbClr val="000000"/>
                </a:solidFill>
                <a:latin typeface="Arial"/>
                <a:ea typeface="Arial"/>
                <a:cs typeface="Arial"/>
                <a:sym typeface="Arial"/>
              </a:rPr>
              <a:t>) or </a:t>
            </a:r>
            <a:r>
              <a:rPr lang="en-US" sz="2799" b="1" i="1">
                <a:solidFill>
                  <a:srgbClr val="000000"/>
                </a:solidFill>
                <a:latin typeface="Arial Bold Italics"/>
                <a:ea typeface="Arial Bold Italics"/>
                <a:cs typeface="Arial Bold Italics"/>
                <a:sym typeface="Arial Bold Italics"/>
              </a:rPr>
              <a:t>N</a:t>
            </a:r>
            <a:r>
              <a:rPr lang="en-US" sz="2799">
                <a:solidFill>
                  <a:srgbClr val="000000"/>
                </a:solidFill>
                <a:latin typeface="Arial"/>
                <a:ea typeface="Arial"/>
                <a:cs typeface="Arial"/>
                <a:sym typeface="Arial"/>
              </a:rPr>
              <a:t> (for a population).</a:t>
            </a:r>
          </a:p>
          <a:p>
            <a:pPr marL="604519" lvl="1" indent="-302260" algn="l">
              <a:lnSpc>
                <a:spcPts val="3611"/>
              </a:lnSpc>
              <a:buFont typeface="Arial"/>
              <a:buChar char="•"/>
            </a:pPr>
            <a:r>
              <a:rPr lang="en-US" sz="2799">
                <a:solidFill>
                  <a:srgbClr val="000000"/>
                </a:solidFill>
                <a:latin typeface="Arial"/>
                <a:ea typeface="Arial"/>
                <a:cs typeface="Arial"/>
                <a:sym typeface="Arial"/>
              </a:rPr>
              <a:t>Find the square root of the number you found.</a:t>
            </a:r>
          </a:p>
          <a:p>
            <a:pPr marL="604519" lvl="1" indent="-302260" algn="l">
              <a:lnSpc>
                <a:spcPts val="3611"/>
              </a:lnSpc>
              <a:buFont typeface="Arial"/>
              <a:buChar char="•"/>
            </a:pPr>
            <a:r>
              <a:rPr lang="en-US" sz="2799">
                <a:solidFill>
                  <a:srgbClr val="000000"/>
                </a:solidFill>
                <a:latin typeface="Arial"/>
                <a:ea typeface="Arial"/>
                <a:cs typeface="Arial"/>
                <a:sym typeface="Arial"/>
              </a:rPr>
              <a:t>The standard deviation (σ) is a measure of how much a data set varies.</a:t>
            </a:r>
          </a:p>
        </p:txBody>
      </p:sp>
      <p:sp>
        <p:nvSpPr>
          <p:cNvPr id="6" name="TextBox 6"/>
          <p:cNvSpPr txBox="1"/>
          <p:nvPr/>
        </p:nvSpPr>
        <p:spPr>
          <a:xfrm>
            <a:off x="622445" y="7255710"/>
            <a:ext cx="15947988" cy="1033714"/>
          </a:xfrm>
          <a:prstGeom prst="rect">
            <a:avLst/>
          </a:prstGeom>
        </p:spPr>
        <p:txBody>
          <a:bodyPr lIns="0" tIns="0" rIns="0" bIns="0" rtlCol="0" anchor="t">
            <a:spAutoFit/>
          </a:bodyPr>
          <a:lstStyle/>
          <a:p>
            <a:pPr marL="0" lvl="0" indent="0" algn="l">
              <a:lnSpc>
                <a:spcPts val="3919"/>
              </a:lnSpc>
              <a:spcBef>
                <a:spcPct val="0"/>
              </a:spcBef>
            </a:pPr>
            <a:r>
              <a:rPr lang="en-US" sz="2799">
                <a:solidFill>
                  <a:srgbClr val="000000"/>
                </a:solidFill>
                <a:latin typeface="Arial"/>
                <a:ea typeface="Arial"/>
                <a:cs typeface="Arial"/>
                <a:sym typeface="Arial"/>
              </a:rPr>
              <a:t>In the actual case, the sample population is calculated where </a:t>
            </a:r>
            <a:r>
              <a:rPr lang="en-US" sz="2799" b="1" i="1">
                <a:solidFill>
                  <a:srgbClr val="000000"/>
                </a:solidFill>
                <a:latin typeface="Arial Bold Italics"/>
                <a:ea typeface="Arial Bold Italics"/>
                <a:cs typeface="Arial Bold Italics"/>
                <a:sym typeface="Arial Bold Italics"/>
              </a:rPr>
              <a:t>n</a:t>
            </a:r>
            <a:r>
              <a:rPr lang="en-US" sz="2799">
                <a:solidFill>
                  <a:srgbClr val="000000"/>
                </a:solidFill>
                <a:latin typeface="Arial"/>
                <a:ea typeface="Arial"/>
                <a:cs typeface="Arial"/>
                <a:sym typeface="Arial"/>
              </a:rPr>
              <a:t> is the size of the sample and</a:t>
            </a:r>
            <a:r>
              <a:rPr lang="en-US" sz="2799" b="1">
                <a:solidFill>
                  <a:srgbClr val="000000"/>
                </a:solidFill>
                <a:latin typeface="Arial Bold"/>
                <a:ea typeface="Arial Bold"/>
                <a:cs typeface="Arial Bold"/>
                <a:sym typeface="Arial Bold"/>
              </a:rPr>
              <a:t> </a:t>
            </a:r>
            <a:r>
              <a:rPr lang="en-US" sz="2799" b="1" i="1">
                <a:solidFill>
                  <a:srgbClr val="000000"/>
                </a:solidFill>
                <a:latin typeface="Arial Bold Italics"/>
                <a:ea typeface="Arial Bold Italics"/>
                <a:cs typeface="Arial Bold Italics"/>
                <a:sym typeface="Arial Bold Italics"/>
              </a:rPr>
              <a:t>n-1</a:t>
            </a:r>
            <a:r>
              <a:rPr lang="en-US" sz="2799" b="1">
                <a:solidFill>
                  <a:srgbClr val="000000"/>
                </a:solidFill>
                <a:latin typeface="Arial Bold"/>
                <a:ea typeface="Arial Bold"/>
                <a:cs typeface="Arial Bold"/>
                <a:sym typeface="Arial Bold"/>
              </a:rPr>
              <a:t> </a:t>
            </a:r>
            <a:r>
              <a:rPr lang="en-US" sz="2799">
                <a:solidFill>
                  <a:srgbClr val="000000"/>
                </a:solidFill>
                <a:latin typeface="Arial"/>
                <a:ea typeface="Arial"/>
                <a:cs typeface="Arial"/>
                <a:sym typeface="Arial"/>
              </a:rPr>
              <a:t>is the considered sample size.</a:t>
            </a:r>
          </a:p>
        </p:txBody>
      </p:sp>
      <p:sp>
        <p:nvSpPr>
          <p:cNvPr id="7" name="TextBox 7"/>
          <p:cNvSpPr txBox="1"/>
          <p:nvPr/>
        </p:nvSpPr>
        <p:spPr>
          <a:xfrm>
            <a:off x="3937331" y="9163050"/>
            <a:ext cx="10413339" cy="453434"/>
          </a:xfrm>
          <a:prstGeom prst="rect">
            <a:avLst/>
          </a:prstGeom>
        </p:spPr>
        <p:txBody>
          <a:bodyPr lIns="0" tIns="0" rIns="0" bIns="0" rtlCol="0" anchor="t">
            <a:spAutoFit/>
          </a:bodyPr>
          <a:lstStyle/>
          <a:p>
            <a:pPr marL="0" lvl="0" indent="0" algn="ctr">
              <a:lnSpc>
                <a:spcPts val="3359"/>
              </a:lnSpc>
              <a:spcBef>
                <a:spcPct val="0"/>
              </a:spcBef>
            </a:pPr>
            <a:r>
              <a:rPr lang="en-US" sz="2400" b="1" u="sng">
                <a:solidFill>
                  <a:srgbClr val="000000"/>
                </a:solidFill>
                <a:latin typeface="Arial Bold"/>
                <a:ea typeface="Arial Bold"/>
                <a:cs typeface="Arial Bold"/>
                <a:sym typeface="Arial Bold"/>
                <a:hlinkClick r:id="rId5" tooltip="https://docs.google.com/document/d/1Z1NtFExOW_MafAtQ3Sau30rGb-MZuz8ToufqKYKEV4s/edit#bookmark=id.sx4xkz51zacu"/>
              </a:rPr>
              <a:t>Visit the Wiki Document for more information about Standard Deviation</a:t>
            </a:r>
            <a:r>
              <a:rPr lang="en-US" sz="2400">
                <a:solidFill>
                  <a:srgbClr val="000000"/>
                </a:solidFill>
                <a:latin typeface="Arial"/>
                <a:ea typeface="Arial"/>
                <a:cs typeface="Arial"/>
                <a:sym typeface="Arial"/>
              </a:rPr>
              <a:t>.</a:t>
            </a:r>
          </a:p>
        </p:txBody>
      </p:sp>
      <p:sp>
        <p:nvSpPr>
          <p:cNvPr id="8" name="TextBox 7"/>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0" name="TextBox 9"/>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- 19</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Table of Contents</a:t>
            </a:r>
          </a:p>
        </p:txBody>
      </p:sp>
      <p:sp>
        <p:nvSpPr>
          <p:cNvPr id="5" name="TextBox 5"/>
          <p:cNvSpPr txBox="1"/>
          <p:nvPr/>
        </p:nvSpPr>
        <p:spPr>
          <a:xfrm>
            <a:off x="888394" y="2392592"/>
            <a:ext cx="10009708" cy="6462154"/>
          </a:xfrm>
          <a:prstGeom prst="rect">
            <a:avLst/>
          </a:prstGeom>
        </p:spPr>
        <p:txBody>
          <a:bodyPr lIns="0" tIns="0" rIns="0" bIns="0" rtlCol="0" anchor="t">
            <a:spAutoFit/>
          </a:bodyPr>
          <a:lstStyle/>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Overview of Statistics</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Benefits of Statistics</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Overview of Statistical Analysis</a:t>
            </a:r>
          </a:p>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Types of Statistics</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Types of Statistics: Descriptive Statistics</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Types of Statistics: Inferential Statistics</a:t>
            </a:r>
          </a:p>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What Is Linear Relationship?</a:t>
            </a:r>
          </a:p>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What Is Regression?</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Linear Regression</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Simple Linear Regression</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Multiple Linear Regression</a:t>
            </a:r>
          </a:p>
          <a:p>
            <a:pPr marL="643563" lvl="1" indent="-321781" algn="l">
              <a:lnSpc>
                <a:spcPts val="3875"/>
              </a:lnSpc>
              <a:buFont typeface="Arial"/>
              <a:buChar char="•"/>
            </a:pPr>
            <a:r>
              <a:rPr lang="en-US" sz="2980" spc="11" dirty="0">
                <a:solidFill>
                  <a:srgbClr val="232323"/>
                </a:solidFill>
                <a:latin typeface="Nitti Grotesk 1"/>
                <a:ea typeface="Nitti Grotesk 1"/>
                <a:cs typeface="Nitti Grotesk 1"/>
                <a:sym typeface="Nitti Grotesk 1"/>
              </a:rPr>
              <a:t>Overview of Correlation</a:t>
            </a:r>
          </a:p>
          <a:p>
            <a:pPr marL="1100763" lvl="2" indent="-321781">
              <a:lnSpc>
                <a:spcPts val="3875"/>
              </a:lnSpc>
              <a:buFont typeface="Arial"/>
              <a:buChar char="•"/>
            </a:pPr>
            <a:r>
              <a:rPr lang="en-US" sz="2980" spc="11" dirty="0">
                <a:solidFill>
                  <a:srgbClr val="232323"/>
                </a:solidFill>
                <a:latin typeface="Nitti Grotesk 1"/>
                <a:ea typeface="Nitti Grotesk 1"/>
                <a:cs typeface="Nitti Grotesk 1"/>
                <a:sym typeface="Nitti Grotesk 1"/>
              </a:rPr>
              <a:t>Correlation </a:t>
            </a:r>
            <a:r>
              <a:rPr lang="en-US" sz="2980" spc="11" dirty="0" err="1">
                <a:solidFill>
                  <a:srgbClr val="232323"/>
                </a:solidFill>
                <a:latin typeface="Nitti Grotesk 1"/>
                <a:ea typeface="Nitti Grotesk 1"/>
                <a:cs typeface="Nitti Grotesk 1"/>
                <a:sym typeface="Nitti Grotesk 1"/>
              </a:rPr>
              <a:t>Coefficie﻿nt</a:t>
            </a:r>
            <a:r>
              <a:rPr lang="en-US" sz="2980" spc="11" dirty="0">
                <a:solidFill>
                  <a:srgbClr val="232323"/>
                </a:solidFill>
                <a:latin typeface="Nitti Grotesk 1"/>
                <a:ea typeface="Nitti Grotesk 1"/>
                <a:cs typeface="Nitti Grotesk 1"/>
                <a:sym typeface="Nitti Grotesk 1"/>
              </a:rPr>
              <a:t> and Covariance</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61365"/>
            <a:ext cx="15754350" cy="1052196"/>
          </a:xfrm>
          <a:prstGeom prst="rect">
            <a:avLst/>
          </a:prstGeom>
        </p:spPr>
        <p:txBody>
          <a:bodyPr lIns="0" tIns="0" rIns="0" bIns="0" rtlCol="0" anchor="t">
            <a:spAutoFit/>
          </a:bodyPr>
          <a:lstStyle/>
          <a:p>
            <a:pPr algn="l">
              <a:lnSpc>
                <a:spcPts val="8679"/>
              </a:lnSpc>
            </a:pPr>
            <a:r>
              <a:rPr lang="en-US" sz="6199" b="1">
                <a:solidFill>
                  <a:srgbClr val="0079C0"/>
                </a:solidFill>
                <a:latin typeface="Nitti Grotesk 1 Bold"/>
                <a:ea typeface="Nitti Grotesk 1 Bold"/>
                <a:cs typeface="Nitti Grotesk 1 Bold"/>
                <a:sym typeface="Nitti Grotesk 1 Bold"/>
              </a:rPr>
              <a:t>Types of Statistics: </a:t>
            </a:r>
            <a:r>
              <a:rPr lang="en-US" sz="6199" b="1">
                <a:solidFill>
                  <a:srgbClr val="09507C"/>
                </a:solidFill>
                <a:latin typeface="Nitti Grotesk 1 Bold"/>
                <a:ea typeface="Nitti Grotesk 1 Bold"/>
                <a:cs typeface="Nitti Grotesk 1 Bold"/>
                <a:sym typeface="Nitti Grotesk 1 Bold"/>
              </a:rPr>
              <a:t>Disper﻿sion (3 of 5) </a:t>
            </a:r>
          </a:p>
        </p:txBody>
      </p:sp>
      <p:sp>
        <p:nvSpPr>
          <p:cNvPr id="5" name="TextBox 5"/>
          <p:cNvSpPr txBox="1"/>
          <p:nvPr/>
        </p:nvSpPr>
        <p:spPr>
          <a:xfrm>
            <a:off x="622445" y="2220849"/>
            <a:ext cx="16636855" cy="3254121"/>
          </a:xfrm>
          <a:prstGeom prst="rect">
            <a:avLst/>
          </a:prstGeom>
        </p:spPr>
        <p:txBody>
          <a:bodyPr lIns="0" tIns="0" rIns="0" bIns="0" rtlCol="0" anchor="t">
            <a:spAutoFit/>
          </a:bodyPr>
          <a:lstStyle/>
          <a:p>
            <a:pPr algn="ctr">
              <a:lnSpc>
                <a:spcPts val="3611"/>
              </a:lnSpc>
            </a:pPr>
            <a:r>
              <a:rPr lang="en-US" sz="2799" b="1" u="sng">
                <a:solidFill>
                  <a:srgbClr val="000000"/>
                </a:solidFill>
                <a:latin typeface="Arial Bold"/>
                <a:ea typeface="Arial Bold"/>
                <a:cs typeface="Arial Bold"/>
                <a:sym typeface="Arial Bold"/>
                <a:hlinkClick r:id="rId3" tooltip="https://www.khanacademy.org/math/ap-statistics/summarizing-quantitative-data-ap/measuring-spread-quantitative/v/visual-standard-deviation"/>
              </a:rPr>
              <a:t>Click here to Watch video for Standard Deviation</a:t>
            </a:r>
            <a:r>
              <a:rPr lang="en-US" sz="2799">
                <a:solidFill>
                  <a:srgbClr val="000000"/>
                </a:solidFill>
                <a:latin typeface="Arial"/>
                <a:ea typeface="Arial"/>
                <a:cs typeface="Arial"/>
                <a:sym typeface="Arial"/>
              </a:rPr>
              <a:t>.</a:t>
            </a:r>
          </a:p>
          <a:p>
            <a:pPr algn="l">
              <a:lnSpc>
                <a:spcPts val="3611"/>
              </a:lnSpc>
            </a:pPr>
            <a:endParaRPr lang="en-US" sz="2799">
              <a:solidFill>
                <a:srgbClr val="000000"/>
              </a:solidFill>
              <a:latin typeface="Arial"/>
              <a:ea typeface="Arial"/>
              <a:cs typeface="Arial"/>
              <a:sym typeface="Arial"/>
            </a:endParaRPr>
          </a:p>
          <a:p>
            <a:pPr algn="l">
              <a:lnSpc>
                <a:spcPts val="3611"/>
              </a:lnSpc>
            </a:pPr>
            <a:endParaRPr lang="en-US" sz="2799">
              <a:solidFill>
                <a:srgbClr val="000000"/>
              </a:solidFill>
              <a:latin typeface="Arial"/>
              <a:ea typeface="Arial"/>
              <a:cs typeface="Arial"/>
              <a:sym typeface="Arial"/>
            </a:endParaRPr>
          </a:p>
          <a:p>
            <a:pPr algn="l">
              <a:lnSpc>
                <a:spcPts val="3611"/>
              </a:lnSpc>
            </a:pPr>
            <a:endParaRPr lang="en-US" sz="2799">
              <a:solidFill>
                <a:srgbClr val="000000"/>
              </a:solidFill>
              <a:latin typeface="Arial"/>
              <a:ea typeface="Arial"/>
              <a:cs typeface="Arial"/>
              <a:sym typeface="Arial"/>
            </a:endParaRPr>
          </a:p>
          <a:p>
            <a:pPr algn="l">
              <a:lnSpc>
                <a:spcPts val="3611"/>
              </a:lnSpc>
            </a:pPr>
            <a:r>
              <a:rPr lang="en-US" sz="2799" b="1">
                <a:solidFill>
                  <a:srgbClr val="000000"/>
                </a:solidFill>
                <a:latin typeface="Arial Bold"/>
                <a:ea typeface="Arial Bold"/>
                <a:cs typeface="Arial Bold"/>
                <a:sym typeface="Arial Bold"/>
              </a:rPr>
              <a:t>Standard Deviation Example:</a:t>
            </a:r>
          </a:p>
          <a:p>
            <a:pPr algn="l">
              <a:lnSpc>
                <a:spcPts val="3611"/>
              </a:lnSpc>
            </a:pPr>
            <a:r>
              <a:rPr lang="en-US" sz="2799">
                <a:solidFill>
                  <a:srgbClr val="000000"/>
                </a:solidFill>
                <a:latin typeface="Arial"/>
                <a:ea typeface="Arial"/>
                <a:cs typeface="Arial"/>
                <a:sym typeface="Arial"/>
              </a:rPr>
              <a:t>For the standard deviation example, find the lab </a:t>
            </a:r>
            <a:r>
              <a:rPr lang="en-US" sz="2799" b="1" u="sng">
                <a:solidFill>
                  <a:srgbClr val="000000"/>
                </a:solidFill>
                <a:latin typeface="Arial Bold"/>
                <a:ea typeface="Arial Bold"/>
                <a:cs typeface="Arial Bold"/>
                <a:sym typeface="Arial Bold"/>
                <a:hlinkClick r:id="rId4" tooltip="https://docs.google.com/document/d/1q9_Q7CZ23cgJUDmrG5ZmWUeCg-vwF4umInhW23c_Ug4/edit?usp=sharing"/>
              </a:rPr>
              <a:t>GLAB 330.2.2 - Example: Standard deviation</a:t>
            </a:r>
            <a:r>
              <a:rPr lang="en-US" sz="2799">
                <a:solidFill>
                  <a:srgbClr val="000000"/>
                </a:solidFill>
                <a:latin typeface="Arial"/>
                <a:ea typeface="Arial"/>
                <a:cs typeface="Arial"/>
                <a:sym typeface="Arial"/>
              </a:rPr>
              <a:t> on Canvas under Assignment section.</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- 20</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grpSp>
        <p:nvGrpSpPr>
          <p:cNvPr id="4" name="Group 4"/>
          <p:cNvGrpSpPr/>
          <p:nvPr/>
        </p:nvGrpSpPr>
        <p:grpSpPr>
          <a:xfrm>
            <a:off x="10109909" y="4473129"/>
            <a:ext cx="7624556" cy="4442567"/>
            <a:chOff x="0" y="0"/>
            <a:chExt cx="2008114" cy="1170059"/>
          </a:xfrm>
        </p:grpSpPr>
        <p:sp>
          <p:nvSpPr>
            <p:cNvPr id="5" name="Freeform 5"/>
            <p:cNvSpPr/>
            <p:nvPr/>
          </p:nvSpPr>
          <p:spPr>
            <a:xfrm>
              <a:off x="0" y="0"/>
              <a:ext cx="2008113" cy="1170059"/>
            </a:xfrm>
            <a:custGeom>
              <a:avLst/>
              <a:gdLst/>
              <a:ahLst/>
              <a:cxnLst/>
              <a:rect l="l" t="t" r="r" b="b"/>
              <a:pathLst>
                <a:path w="2008113" h="1170059">
                  <a:moveTo>
                    <a:pt x="51785" y="0"/>
                  </a:moveTo>
                  <a:lnTo>
                    <a:pt x="1956328" y="0"/>
                  </a:lnTo>
                  <a:cubicBezTo>
                    <a:pt x="1984928" y="0"/>
                    <a:pt x="2008113" y="23185"/>
                    <a:pt x="2008113" y="51785"/>
                  </a:cubicBezTo>
                  <a:lnTo>
                    <a:pt x="2008113" y="1118274"/>
                  </a:lnTo>
                  <a:cubicBezTo>
                    <a:pt x="2008113" y="1146874"/>
                    <a:pt x="1984928" y="1170059"/>
                    <a:pt x="1956328" y="1170059"/>
                  </a:cubicBezTo>
                  <a:lnTo>
                    <a:pt x="51785" y="1170059"/>
                  </a:lnTo>
                  <a:cubicBezTo>
                    <a:pt x="23185" y="1170059"/>
                    <a:pt x="0" y="1146874"/>
                    <a:pt x="0" y="1118274"/>
                  </a:cubicBezTo>
                  <a:lnTo>
                    <a:pt x="0" y="51785"/>
                  </a:lnTo>
                  <a:cubicBezTo>
                    <a:pt x="0" y="23185"/>
                    <a:pt x="23185" y="0"/>
                    <a:pt x="51785" y="0"/>
                  </a:cubicBezTo>
                  <a:close/>
                </a:path>
              </a:pathLst>
            </a:custGeom>
            <a:solidFill>
              <a:srgbClr val="FFF9EE"/>
            </a:solidFill>
          </p:spPr>
        </p:sp>
        <p:sp>
          <p:nvSpPr>
            <p:cNvPr id="6" name="TextBox 6"/>
            <p:cNvSpPr txBox="1"/>
            <p:nvPr/>
          </p:nvSpPr>
          <p:spPr>
            <a:xfrm>
              <a:off x="0" y="-76200"/>
              <a:ext cx="2008114" cy="1246259"/>
            </a:xfrm>
            <a:prstGeom prst="rect">
              <a:avLst/>
            </a:prstGeom>
          </p:spPr>
          <p:txBody>
            <a:bodyPr lIns="50800" tIns="50800" rIns="50800" bIns="50800" rtlCol="0" anchor="ctr"/>
            <a:lstStyle/>
            <a:p>
              <a:pPr algn="ctr">
                <a:lnSpc>
                  <a:spcPts val="2520"/>
                </a:lnSpc>
              </a:pPr>
              <a:endParaRPr/>
            </a:p>
          </p:txBody>
        </p:sp>
      </p:grpSp>
      <p:sp>
        <p:nvSpPr>
          <p:cNvPr id="7" name="TextBox 7"/>
          <p:cNvSpPr txBox="1"/>
          <p:nvPr/>
        </p:nvSpPr>
        <p:spPr>
          <a:xfrm>
            <a:off x="10450357" y="4620412"/>
            <a:ext cx="6943661" cy="4295747"/>
          </a:xfrm>
          <a:prstGeom prst="rect">
            <a:avLst/>
          </a:prstGeom>
        </p:spPr>
        <p:txBody>
          <a:bodyPr lIns="0" tIns="0" rIns="0" bIns="0" rtlCol="0" anchor="t">
            <a:spAutoFit/>
          </a:bodyPr>
          <a:lstStyle/>
          <a:p>
            <a:pPr algn="l">
              <a:lnSpc>
                <a:spcPts val="3177"/>
              </a:lnSpc>
            </a:pPr>
            <a:r>
              <a:rPr lang="en-US" sz="2269" b="1">
                <a:solidFill>
                  <a:srgbClr val="000000"/>
                </a:solidFill>
                <a:latin typeface="Nitti Grotesk 1 Bold"/>
                <a:ea typeface="Nitti Grotesk 1 Bold"/>
                <a:cs typeface="Nitti Grotesk 1 Bold"/>
                <a:sym typeface="Nitti Grotesk 1 Bold"/>
              </a:rPr>
              <a:t>KEY TAKEAWAYS</a:t>
            </a:r>
          </a:p>
          <a:p>
            <a:pPr marL="533127" lvl="1" indent="-266563" algn="l">
              <a:lnSpc>
                <a:spcPts val="3457"/>
              </a:lnSpc>
              <a:buFont typeface="Arial"/>
              <a:buChar char="•"/>
            </a:pPr>
            <a:r>
              <a:rPr lang="en-US" sz="2469">
                <a:solidFill>
                  <a:srgbClr val="000000"/>
                </a:solidFill>
                <a:latin typeface="Nitti Grotesk 1"/>
                <a:ea typeface="Nitti Grotesk 1"/>
                <a:cs typeface="Nitti Grotesk 1"/>
                <a:sym typeface="Nitti Grotesk 1"/>
              </a:rPr>
              <a:t>Variance is a measurement of the spread between numbers in a data set.</a:t>
            </a:r>
          </a:p>
          <a:p>
            <a:pPr marL="533127" lvl="1" indent="-266563" algn="l">
              <a:lnSpc>
                <a:spcPts val="3457"/>
              </a:lnSpc>
              <a:buFont typeface="Arial"/>
              <a:buChar char="•"/>
            </a:pPr>
            <a:r>
              <a:rPr lang="en-US" sz="2469">
                <a:solidFill>
                  <a:srgbClr val="000000"/>
                </a:solidFill>
                <a:latin typeface="Nitti Grotesk 1"/>
                <a:ea typeface="Nitti Grotesk 1"/>
                <a:cs typeface="Nitti Grotesk 1"/>
                <a:sym typeface="Nitti Grotesk 1"/>
              </a:rPr>
              <a:t>Investors use variance to see how much risk an investment carries and whether it will be profitable.</a:t>
            </a:r>
          </a:p>
          <a:p>
            <a:pPr marL="533127" lvl="1" indent="-266563" algn="l">
              <a:lnSpc>
                <a:spcPts val="3457"/>
              </a:lnSpc>
              <a:spcBef>
                <a:spcPct val="0"/>
              </a:spcBef>
              <a:buFont typeface="Arial"/>
              <a:buChar char="•"/>
            </a:pPr>
            <a:r>
              <a:rPr lang="en-US" sz="2469">
                <a:solidFill>
                  <a:srgbClr val="000000"/>
                </a:solidFill>
                <a:latin typeface="Nitti Grotesk 1"/>
                <a:ea typeface="Nitti Grotesk 1"/>
                <a:cs typeface="Nitti Grotesk 1"/>
                <a:sym typeface="Nitti Grotesk 1"/>
              </a:rPr>
              <a:t>Variance is also used in finance to compare the relative performance of each asset in a portfolio to achieve the best asset allocation.</a:t>
            </a:r>
          </a:p>
          <a:p>
            <a:pPr marL="0" lvl="0" indent="0" algn="l">
              <a:lnSpc>
                <a:spcPts val="3177"/>
              </a:lnSpc>
              <a:spcBef>
                <a:spcPct val="0"/>
              </a:spcBef>
            </a:pPr>
            <a:endParaRPr lang="en-US" sz="2469">
              <a:solidFill>
                <a:srgbClr val="000000"/>
              </a:solidFill>
              <a:latin typeface="Nitti Grotesk 1"/>
              <a:ea typeface="Nitti Grotesk 1"/>
              <a:cs typeface="Nitti Grotesk 1"/>
              <a:sym typeface="Nitti Grotesk 1"/>
            </a:endParaRPr>
          </a:p>
        </p:txBody>
      </p:sp>
      <p:sp>
        <p:nvSpPr>
          <p:cNvPr id="8" name="TextBox 8"/>
          <p:cNvSpPr txBox="1"/>
          <p:nvPr/>
        </p:nvSpPr>
        <p:spPr>
          <a:xfrm>
            <a:off x="888394" y="794348"/>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Dispersion</a:t>
            </a:r>
            <a:r>
              <a:rPr lang="en-US" sz="6299" b="1">
                <a:solidFill>
                  <a:srgbClr val="0079C0"/>
                </a:solidFill>
                <a:latin typeface="Nitti Grotesk 1 Bold"/>
                <a:ea typeface="Nitti Grotesk 1 Bold"/>
                <a:cs typeface="Nitti Grotesk 1 Bold"/>
                <a:sym typeface="Nitti Grotesk 1 Bold"/>
              </a:rPr>
              <a:t> </a:t>
            </a:r>
            <a:r>
              <a:rPr lang="en-US" sz="6299" b="1">
                <a:solidFill>
                  <a:srgbClr val="09507C"/>
                </a:solidFill>
                <a:latin typeface="Nitti Grotesk 1 Bold"/>
                <a:ea typeface="Nitti Grotesk 1 Bold"/>
                <a:cs typeface="Nitti Grotesk 1 Bold"/>
                <a:sym typeface="Nitti Grotesk 1 Bold"/>
              </a:rPr>
              <a:t>(4 of 5)</a:t>
            </a:r>
          </a:p>
        </p:txBody>
      </p:sp>
      <p:sp>
        <p:nvSpPr>
          <p:cNvPr id="9" name="TextBox 9"/>
          <p:cNvSpPr txBox="1"/>
          <p:nvPr/>
        </p:nvSpPr>
        <p:spPr>
          <a:xfrm>
            <a:off x="588319" y="2276151"/>
            <a:ext cx="16383805" cy="1761092"/>
          </a:xfrm>
          <a:prstGeom prst="rect">
            <a:avLst/>
          </a:prstGeom>
        </p:spPr>
        <p:txBody>
          <a:bodyPr lIns="0" tIns="0" rIns="0" bIns="0" rtlCol="0" anchor="t">
            <a:spAutoFit/>
          </a:bodyPr>
          <a:lstStyle/>
          <a:p>
            <a:pPr algn="l">
              <a:lnSpc>
                <a:spcPts val="3354"/>
              </a:lnSpc>
            </a:pPr>
            <a:r>
              <a:rPr lang="en-US" sz="2600" b="1">
                <a:solidFill>
                  <a:srgbClr val="232323"/>
                </a:solidFill>
                <a:latin typeface="Arial Bold"/>
                <a:ea typeface="Arial Bold"/>
                <a:cs typeface="Arial Bold"/>
                <a:sym typeface="Arial Bold"/>
              </a:rPr>
              <a:t>Variance (σ2):</a:t>
            </a:r>
            <a:r>
              <a:rPr lang="en-US" sz="2600">
                <a:solidFill>
                  <a:srgbClr val="232323"/>
                </a:solidFill>
                <a:latin typeface="Arial"/>
                <a:ea typeface="Arial"/>
                <a:cs typeface="Arial"/>
                <a:sym typeface="Arial"/>
              </a:rPr>
              <a:t> Defines how far away the data points fall from the </a:t>
            </a:r>
            <a:r>
              <a:rPr lang="en-US" sz="2600" u="sng">
                <a:solidFill>
                  <a:srgbClr val="232323"/>
                </a:solidFill>
                <a:latin typeface="Arial"/>
                <a:ea typeface="Arial"/>
                <a:cs typeface="Arial"/>
                <a:sym typeface="Arial"/>
                <a:hlinkClick r:id="rId3" tooltip="https://www.investopedia.com/terms/m/mean.asp"/>
              </a:rPr>
              <a:t>mean</a:t>
            </a:r>
            <a:r>
              <a:rPr lang="en-US" sz="2600">
                <a:solidFill>
                  <a:srgbClr val="232323"/>
                </a:solidFill>
                <a:latin typeface="Arial"/>
                <a:ea typeface="Arial"/>
                <a:cs typeface="Arial"/>
                <a:sym typeface="Arial"/>
              </a:rPr>
              <a:t> (center), that is distribution of values. </a:t>
            </a:r>
          </a:p>
          <a:p>
            <a:pPr algn="l">
              <a:lnSpc>
                <a:spcPts val="3611"/>
              </a:lnSpc>
            </a:pPr>
            <a:endParaRPr lang="en-US" sz="2600">
              <a:solidFill>
                <a:srgbClr val="232323"/>
              </a:solidFill>
              <a:latin typeface="Arial"/>
              <a:ea typeface="Arial"/>
              <a:cs typeface="Arial"/>
              <a:sym typeface="Arial"/>
            </a:endParaRPr>
          </a:p>
          <a:p>
            <a:pPr marL="561341" lvl="1" indent="-280670" algn="l">
              <a:lnSpc>
                <a:spcPts val="3354"/>
              </a:lnSpc>
              <a:buFont typeface="Arial"/>
              <a:buChar char="•"/>
            </a:pPr>
            <a:r>
              <a:rPr lang="en-US" sz="2600" b="1">
                <a:solidFill>
                  <a:srgbClr val="232323"/>
                </a:solidFill>
                <a:latin typeface="Arial Bold"/>
                <a:ea typeface="Arial Bold"/>
                <a:cs typeface="Arial Bold"/>
                <a:sym typeface="Arial Bold"/>
              </a:rPr>
              <a:t>When a distribution has lower variability --&gt;</a:t>
            </a:r>
            <a:r>
              <a:rPr lang="en-US" sz="2600">
                <a:solidFill>
                  <a:srgbClr val="232323"/>
                </a:solidFill>
                <a:latin typeface="Arial"/>
                <a:ea typeface="Arial"/>
                <a:cs typeface="Arial"/>
                <a:sym typeface="Arial"/>
              </a:rPr>
              <a:t> the values in a dataset are more consistent.</a:t>
            </a:r>
          </a:p>
          <a:p>
            <a:pPr marL="561341" lvl="1" indent="-280670" algn="l">
              <a:lnSpc>
                <a:spcPts val="3354"/>
              </a:lnSpc>
              <a:buFont typeface="Arial"/>
              <a:buChar char="•"/>
            </a:pPr>
            <a:r>
              <a:rPr lang="en-US" sz="2600" b="1">
                <a:solidFill>
                  <a:srgbClr val="232323"/>
                </a:solidFill>
                <a:latin typeface="Arial Bold"/>
                <a:ea typeface="Arial Bold"/>
                <a:cs typeface="Arial Bold"/>
                <a:sym typeface="Arial Bold"/>
              </a:rPr>
              <a:t>When a distribution has higher variability --&gt; </a:t>
            </a:r>
            <a:r>
              <a:rPr lang="en-US" sz="2600">
                <a:solidFill>
                  <a:srgbClr val="232323"/>
                </a:solidFill>
                <a:latin typeface="Arial"/>
                <a:ea typeface="Arial"/>
                <a:cs typeface="Arial"/>
                <a:sym typeface="Arial"/>
              </a:rPr>
              <a:t>the data points are more dissimilar.</a:t>
            </a:r>
          </a:p>
        </p:txBody>
      </p:sp>
      <p:sp>
        <p:nvSpPr>
          <p:cNvPr id="10" name="TextBox 10"/>
          <p:cNvSpPr txBox="1"/>
          <p:nvPr/>
        </p:nvSpPr>
        <p:spPr>
          <a:xfrm>
            <a:off x="4777966" y="9413314"/>
            <a:ext cx="6809036" cy="453390"/>
          </a:xfrm>
          <a:prstGeom prst="rect">
            <a:avLst/>
          </a:prstGeom>
        </p:spPr>
        <p:txBody>
          <a:bodyPr lIns="0" tIns="0" rIns="0" bIns="0" rtlCol="0" anchor="t">
            <a:spAutoFit/>
          </a:bodyPr>
          <a:lstStyle/>
          <a:p>
            <a:pPr marL="0" lvl="0" indent="0" algn="ctr">
              <a:lnSpc>
                <a:spcPts val="3359"/>
              </a:lnSpc>
              <a:spcBef>
                <a:spcPct val="0"/>
              </a:spcBef>
            </a:pPr>
            <a:r>
              <a:rPr lang="en-US" sz="2400" b="1">
                <a:solidFill>
                  <a:srgbClr val="000000"/>
                </a:solidFill>
                <a:latin typeface="Arial Bold"/>
                <a:ea typeface="Arial Bold"/>
                <a:cs typeface="Arial Bold"/>
                <a:sym typeface="Arial Bold"/>
              </a:rPr>
              <a:t>Click here for</a:t>
            </a:r>
            <a:r>
              <a:rPr lang="en-US" sz="2400" b="1" u="sng">
                <a:solidFill>
                  <a:srgbClr val="000000"/>
                </a:solidFill>
                <a:latin typeface="Arial Bold"/>
                <a:ea typeface="Arial Bold"/>
                <a:cs typeface="Arial Bold"/>
                <a:sym typeface="Arial Bold"/>
                <a:hlinkClick r:id="rId4" tooltip="https://www.investopedia.com/terms/v/variance.asp#:~:text=The%20term%20variance%20refers%20to,other%20number%20in%20the%20set."/>
              </a:rPr>
              <a:t> more information about Variance</a:t>
            </a:r>
          </a:p>
        </p:txBody>
      </p:sp>
      <p:sp>
        <p:nvSpPr>
          <p:cNvPr id="11" name="TextBox 11"/>
          <p:cNvSpPr txBox="1"/>
          <p:nvPr/>
        </p:nvSpPr>
        <p:spPr>
          <a:xfrm>
            <a:off x="588319" y="4709752"/>
            <a:ext cx="9274482" cy="4005202"/>
          </a:xfrm>
          <a:prstGeom prst="rect">
            <a:avLst/>
          </a:prstGeom>
        </p:spPr>
        <p:txBody>
          <a:bodyPr lIns="0" tIns="0" rIns="0" bIns="0" rtlCol="0" anchor="t">
            <a:spAutoFit/>
          </a:bodyPr>
          <a:lstStyle/>
          <a:p>
            <a:pPr algn="l">
              <a:lnSpc>
                <a:spcPts val="3926"/>
              </a:lnSpc>
              <a:spcBef>
                <a:spcPct val="0"/>
              </a:spcBef>
            </a:pPr>
            <a:r>
              <a:rPr lang="en-US" sz="2804" b="1">
                <a:solidFill>
                  <a:srgbClr val="232323"/>
                </a:solidFill>
                <a:latin typeface="Arial Bold"/>
                <a:ea typeface="Arial Bold"/>
                <a:cs typeface="Arial Bold"/>
                <a:sym typeface="Arial Bold"/>
              </a:rPr>
              <a:t>How Do I Calculate Variance?</a:t>
            </a:r>
          </a:p>
          <a:p>
            <a:pPr algn="l">
              <a:lnSpc>
                <a:spcPts val="3926"/>
              </a:lnSpc>
              <a:spcBef>
                <a:spcPct val="0"/>
              </a:spcBef>
            </a:pPr>
            <a:r>
              <a:rPr lang="en-US" sz="2804">
                <a:solidFill>
                  <a:srgbClr val="232323"/>
                </a:solidFill>
                <a:latin typeface="Arial"/>
                <a:ea typeface="Arial"/>
                <a:cs typeface="Arial"/>
                <a:sym typeface="Arial"/>
              </a:rPr>
              <a:t>Follow these steps to compute variance:</a:t>
            </a:r>
          </a:p>
          <a:p>
            <a:pPr marL="605485" lvl="1" indent="-302742" algn="l">
              <a:lnSpc>
                <a:spcPts val="3926"/>
              </a:lnSpc>
              <a:buFont typeface="Arial"/>
              <a:buChar char="•"/>
            </a:pPr>
            <a:r>
              <a:rPr lang="en-US" sz="2804">
                <a:solidFill>
                  <a:srgbClr val="232323"/>
                </a:solidFill>
                <a:latin typeface="Arial"/>
                <a:ea typeface="Arial"/>
                <a:cs typeface="Arial"/>
                <a:sym typeface="Arial"/>
              </a:rPr>
              <a:t>Calculate the mean of the data.</a:t>
            </a:r>
          </a:p>
          <a:p>
            <a:pPr marL="605485" lvl="1" indent="-302742" algn="l">
              <a:lnSpc>
                <a:spcPts val="3926"/>
              </a:lnSpc>
              <a:buFont typeface="Arial"/>
              <a:buChar char="•"/>
            </a:pPr>
            <a:r>
              <a:rPr lang="en-US" sz="2804">
                <a:solidFill>
                  <a:srgbClr val="232323"/>
                </a:solidFill>
                <a:latin typeface="Arial"/>
                <a:ea typeface="Arial"/>
                <a:cs typeface="Arial"/>
                <a:sym typeface="Arial"/>
              </a:rPr>
              <a:t>Find each data point's difference from the mean value.</a:t>
            </a:r>
          </a:p>
          <a:p>
            <a:pPr marL="605485" lvl="1" indent="-302742" algn="l">
              <a:lnSpc>
                <a:spcPts val="3926"/>
              </a:lnSpc>
              <a:buFont typeface="Arial"/>
              <a:buChar char="•"/>
            </a:pPr>
            <a:r>
              <a:rPr lang="en-US" sz="2804">
                <a:solidFill>
                  <a:srgbClr val="232323"/>
                </a:solidFill>
                <a:latin typeface="Arial"/>
                <a:ea typeface="Arial"/>
                <a:cs typeface="Arial"/>
                <a:sym typeface="Arial"/>
              </a:rPr>
              <a:t>Square each of these values.</a:t>
            </a:r>
          </a:p>
          <a:p>
            <a:pPr marL="605485" lvl="1" indent="-302742" algn="l">
              <a:lnSpc>
                <a:spcPts val="3926"/>
              </a:lnSpc>
              <a:buFont typeface="Arial"/>
              <a:buChar char="•"/>
            </a:pPr>
            <a:r>
              <a:rPr lang="en-US" sz="2804">
                <a:solidFill>
                  <a:srgbClr val="232323"/>
                </a:solidFill>
                <a:latin typeface="Arial"/>
                <a:ea typeface="Arial"/>
                <a:cs typeface="Arial"/>
                <a:sym typeface="Arial"/>
              </a:rPr>
              <a:t>Add up all of the squared values.</a:t>
            </a:r>
          </a:p>
          <a:p>
            <a:pPr marL="605485" lvl="1" indent="-302742" algn="l">
              <a:lnSpc>
                <a:spcPts val="3926"/>
              </a:lnSpc>
              <a:buFont typeface="Arial"/>
              <a:buChar char="•"/>
            </a:pPr>
            <a:r>
              <a:rPr lang="en-US" sz="2804">
                <a:solidFill>
                  <a:srgbClr val="232323"/>
                </a:solidFill>
                <a:latin typeface="Arial"/>
                <a:ea typeface="Arial"/>
                <a:cs typeface="Arial"/>
                <a:sym typeface="Arial"/>
              </a:rPr>
              <a:t>Divide this sum of squares by</a:t>
            </a:r>
            <a:r>
              <a:rPr lang="en-US" sz="2804" b="1" i="1">
                <a:solidFill>
                  <a:srgbClr val="232323"/>
                </a:solidFill>
                <a:latin typeface="Arial Bold Italics"/>
                <a:ea typeface="Arial Bold Italics"/>
                <a:cs typeface="Arial Bold Italics"/>
                <a:sym typeface="Arial Bold Italics"/>
              </a:rPr>
              <a:t> n – 1</a:t>
            </a:r>
            <a:r>
              <a:rPr lang="en-US" sz="2804">
                <a:solidFill>
                  <a:srgbClr val="232323"/>
                </a:solidFill>
                <a:latin typeface="Arial"/>
                <a:ea typeface="Arial"/>
                <a:cs typeface="Arial"/>
                <a:sym typeface="Arial"/>
              </a:rPr>
              <a:t> (for a sample) or </a:t>
            </a:r>
            <a:r>
              <a:rPr lang="en-US" sz="2804" b="1">
                <a:solidFill>
                  <a:srgbClr val="232323"/>
                </a:solidFill>
                <a:latin typeface="Arial Bold"/>
                <a:ea typeface="Arial Bold"/>
                <a:cs typeface="Arial Bold"/>
                <a:sym typeface="Arial Bold"/>
              </a:rPr>
              <a:t>N</a:t>
            </a:r>
            <a:r>
              <a:rPr lang="en-US" sz="2804">
                <a:solidFill>
                  <a:srgbClr val="232323"/>
                </a:solidFill>
                <a:latin typeface="Arial"/>
                <a:ea typeface="Arial"/>
                <a:cs typeface="Arial"/>
                <a:sym typeface="Arial"/>
              </a:rPr>
              <a:t> (for the population).</a:t>
            </a:r>
          </a:p>
        </p:txBody>
      </p:sp>
      <p:sp>
        <p:nvSpPr>
          <p:cNvPr id="12" name="TextBox 11"/>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4" name="TextBox 13"/>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- 21</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7982648" y="3349003"/>
            <a:ext cx="7210921" cy="3182875"/>
          </a:xfrm>
          <a:custGeom>
            <a:avLst/>
            <a:gdLst/>
            <a:ahLst/>
            <a:cxnLst/>
            <a:rect l="l" t="t" r="r" b="b"/>
            <a:pathLst>
              <a:path w="7210921" h="3182875">
                <a:moveTo>
                  <a:pt x="0" y="0"/>
                </a:moveTo>
                <a:lnTo>
                  <a:pt x="7210921" y="0"/>
                </a:lnTo>
                <a:lnTo>
                  <a:pt x="7210921" y="3182875"/>
                </a:lnTo>
                <a:lnTo>
                  <a:pt x="0" y="3182875"/>
                </a:lnTo>
                <a:lnTo>
                  <a:pt x="0" y="0"/>
                </a:lnTo>
                <a:close/>
              </a:path>
            </a:pathLst>
          </a:custGeom>
          <a:blipFill>
            <a:blip r:embed="rId3"/>
            <a:stretch>
              <a:fillRect/>
            </a:stretch>
          </a:blipFill>
        </p:spPr>
      </p:sp>
      <p:grpSp>
        <p:nvGrpSpPr>
          <p:cNvPr id="5" name="Group 5"/>
          <p:cNvGrpSpPr/>
          <p:nvPr/>
        </p:nvGrpSpPr>
        <p:grpSpPr>
          <a:xfrm>
            <a:off x="919227" y="3476421"/>
            <a:ext cx="6056860" cy="3512752"/>
            <a:chOff x="0" y="0"/>
            <a:chExt cx="1595222" cy="925169"/>
          </a:xfrm>
        </p:grpSpPr>
        <p:sp>
          <p:nvSpPr>
            <p:cNvPr id="6" name="Freeform 6"/>
            <p:cNvSpPr/>
            <p:nvPr/>
          </p:nvSpPr>
          <p:spPr>
            <a:xfrm>
              <a:off x="0" y="0"/>
              <a:ext cx="1595222" cy="925169"/>
            </a:xfrm>
            <a:custGeom>
              <a:avLst/>
              <a:gdLst/>
              <a:ahLst/>
              <a:cxnLst/>
              <a:rect l="l" t="t" r="r" b="b"/>
              <a:pathLst>
                <a:path w="1595222" h="925169">
                  <a:moveTo>
                    <a:pt x="0" y="0"/>
                  </a:moveTo>
                  <a:lnTo>
                    <a:pt x="1595222" y="0"/>
                  </a:lnTo>
                  <a:lnTo>
                    <a:pt x="1595222" y="925169"/>
                  </a:lnTo>
                  <a:lnTo>
                    <a:pt x="0" y="925169"/>
                  </a:lnTo>
                  <a:close/>
                </a:path>
              </a:pathLst>
            </a:custGeom>
            <a:solidFill>
              <a:srgbClr val="FFF9EE"/>
            </a:solidFill>
            <a:ln w="9525" cap="sq">
              <a:solidFill>
                <a:srgbClr val="000000"/>
              </a:solidFill>
              <a:prstDash val="solid"/>
              <a:miter/>
            </a:ln>
          </p:spPr>
        </p:sp>
        <p:sp>
          <p:nvSpPr>
            <p:cNvPr id="7" name="TextBox 7"/>
            <p:cNvSpPr txBox="1"/>
            <p:nvPr/>
          </p:nvSpPr>
          <p:spPr>
            <a:xfrm>
              <a:off x="0" y="-76200"/>
              <a:ext cx="1595222" cy="1001369"/>
            </a:xfrm>
            <a:prstGeom prst="rect">
              <a:avLst/>
            </a:prstGeom>
          </p:spPr>
          <p:txBody>
            <a:bodyPr lIns="50800" tIns="50800" rIns="50800" bIns="50800" rtlCol="0" anchor="ctr"/>
            <a:lstStyle/>
            <a:p>
              <a:pPr algn="ctr">
                <a:lnSpc>
                  <a:spcPts val="2520"/>
                </a:lnSpc>
              </a:pPr>
              <a:endParaRPr/>
            </a:p>
          </p:txBody>
        </p:sp>
      </p:grpSp>
      <p:grpSp>
        <p:nvGrpSpPr>
          <p:cNvPr id="8" name="Group 8"/>
          <p:cNvGrpSpPr/>
          <p:nvPr/>
        </p:nvGrpSpPr>
        <p:grpSpPr>
          <a:xfrm>
            <a:off x="4977832" y="7112998"/>
            <a:ext cx="12936718" cy="2910349"/>
            <a:chOff x="0" y="0"/>
            <a:chExt cx="3407201" cy="766512"/>
          </a:xfrm>
        </p:grpSpPr>
        <p:sp>
          <p:nvSpPr>
            <p:cNvPr id="9" name="Freeform 9"/>
            <p:cNvSpPr/>
            <p:nvPr/>
          </p:nvSpPr>
          <p:spPr>
            <a:xfrm>
              <a:off x="0" y="0"/>
              <a:ext cx="3407201" cy="766512"/>
            </a:xfrm>
            <a:custGeom>
              <a:avLst/>
              <a:gdLst/>
              <a:ahLst/>
              <a:cxnLst/>
              <a:rect l="l" t="t" r="r" b="b"/>
              <a:pathLst>
                <a:path w="3407201" h="766512">
                  <a:moveTo>
                    <a:pt x="2394" y="0"/>
                  </a:moveTo>
                  <a:lnTo>
                    <a:pt x="3404808" y="0"/>
                  </a:lnTo>
                  <a:cubicBezTo>
                    <a:pt x="3405443" y="0"/>
                    <a:pt x="3406051" y="252"/>
                    <a:pt x="3406500" y="701"/>
                  </a:cubicBezTo>
                  <a:cubicBezTo>
                    <a:pt x="3406949" y="1150"/>
                    <a:pt x="3407201" y="1759"/>
                    <a:pt x="3407201" y="2394"/>
                  </a:cubicBezTo>
                  <a:lnTo>
                    <a:pt x="3407201" y="764118"/>
                  </a:lnTo>
                  <a:cubicBezTo>
                    <a:pt x="3407201" y="765440"/>
                    <a:pt x="3406130" y="766512"/>
                    <a:pt x="3404808" y="766512"/>
                  </a:cubicBezTo>
                  <a:lnTo>
                    <a:pt x="2394" y="766512"/>
                  </a:lnTo>
                  <a:cubicBezTo>
                    <a:pt x="1072" y="766512"/>
                    <a:pt x="0" y="765440"/>
                    <a:pt x="0" y="764118"/>
                  </a:cubicBezTo>
                  <a:lnTo>
                    <a:pt x="0" y="2394"/>
                  </a:lnTo>
                  <a:cubicBezTo>
                    <a:pt x="0" y="1072"/>
                    <a:pt x="1072" y="0"/>
                    <a:pt x="2394" y="0"/>
                  </a:cubicBezTo>
                  <a:close/>
                </a:path>
              </a:pathLst>
            </a:custGeom>
            <a:solidFill>
              <a:srgbClr val="DEEDF2"/>
            </a:solidFill>
            <a:ln w="38100" cap="sq">
              <a:solidFill>
                <a:srgbClr val="000000"/>
              </a:solidFill>
              <a:prstDash val="lgDash"/>
              <a:miter/>
            </a:ln>
          </p:spPr>
        </p:sp>
        <p:sp>
          <p:nvSpPr>
            <p:cNvPr id="10" name="TextBox 10"/>
            <p:cNvSpPr txBox="1"/>
            <p:nvPr/>
          </p:nvSpPr>
          <p:spPr>
            <a:xfrm>
              <a:off x="0" y="-76200"/>
              <a:ext cx="3407201" cy="842712"/>
            </a:xfrm>
            <a:prstGeom prst="rect">
              <a:avLst/>
            </a:prstGeom>
          </p:spPr>
          <p:txBody>
            <a:bodyPr lIns="50800" tIns="50800" rIns="50800" bIns="50800" rtlCol="0" anchor="ctr"/>
            <a:lstStyle/>
            <a:p>
              <a:pPr algn="ctr">
                <a:lnSpc>
                  <a:spcPts val="2520"/>
                </a:lnSpc>
              </a:pPr>
              <a:endParaRPr/>
            </a:p>
          </p:txBody>
        </p:sp>
      </p:grpSp>
      <p:sp>
        <p:nvSpPr>
          <p:cNvPr id="11" name="TextBox 11"/>
          <p:cNvSpPr txBox="1"/>
          <p:nvPr/>
        </p:nvSpPr>
        <p:spPr>
          <a:xfrm>
            <a:off x="1028700" y="3593389"/>
            <a:ext cx="5029556" cy="3267596"/>
          </a:xfrm>
          <a:prstGeom prst="rect">
            <a:avLst/>
          </a:prstGeom>
        </p:spPr>
        <p:txBody>
          <a:bodyPr lIns="0" tIns="0" rIns="0" bIns="0" rtlCol="0" anchor="t">
            <a:spAutoFit/>
          </a:bodyPr>
          <a:lstStyle/>
          <a:p>
            <a:pPr algn="l">
              <a:lnSpc>
                <a:spcPts val="3646"/>
              </a:lnSpc>
              <a:spcBef>
                <a:spcPct val="0"/>
              </a:spcBef>
            </a:pPr>
            <a:r>
              <a:rPr lang="en-US" sz="2604" b="1">
                <a:solidFill>
                  <a:srgbClr val="434343"/>
                </a:solidFill>
                <a:latin typeface="Nitti Grotesk 1 Bold"/>
                <a:ea typeface="Nitti Grotesk 1 Bold"/>
                <a:cs typeface="Nitti Grotesk 1 Bold"/>
                <a:sym typeface="Nitti Grotesk 1 Bold"/>
              </a:rPr>
              <a:t>How Do I Calculate Range?</a:t>
            </a:r>
          </a:p>
          <a:p>
            <a:pPr algn="l">
              <a:lnSpc>
                <a:spcPts val="3646"/>
              </a:lnSpc>
            </a:pPr>
            <a:r>
              <a:rPr lang="en-US" sz="2604">
                <a:solidFill>
                  <a:srgbClr val="434343"/>
                </a:solidFill>
                <a:latin typeface="Nitti Grotesk 1"/>
                <a:ea typeface="Nitti Grotesk 1"/>
                <a:cs typeface="Nitti Grotesk 1"/>
                <a:sym typeface="Nitti Grotesk 1"/>
              </a:rPr>
              <a:t>The formula to calculate the range is:</a:t>
            </a:r>
          </a:p>
          <a:p>
            <a:pPr algn="ctr">
              <a:lnSpc>
                <a:spcPts val="4346"/>
              </a:lnSpc>
            </a:pPr>
            <a:r>
              <a:rPr lang="en-US" sz="3104" b="1">
                <a:solidFill>
                  <a:srgbClr val="434343"/>
                </a:solidFill>
                <a:latin typeface="Consolas Bold"/>
                <a:ea typeface="Consolas Bold"/>
                <a:cs typeface="Consolas Bold"/>
                <a:sym typeface="Consolas Bold"/>
              </a:rPr>
              <a:t>R = H - L</a:t>
            </a:r>
          </a:p>
          <a:p>
            <a:pPr algn="l">
              <a:lnSpc>
                <a:spcPts val="3646"/>
              </a:lnSpc>
            </a:pPr>
            <a:endParaRPr lang="en-US" sz="3104" b="1">
              <a:solidFill>
                <a:srgbClr val="434343"/>
              </a:solidFill>
              <a:latin typeface="Consolas Bold"/>
              <a:ea typeface="Consolas Bold"/>
              <a:cs typeface="Consolas Bold"/>
              <a:sym typeface="Consolas Bold"/>
            </a:endParaRPr>
          </a:p>
          <a:p>
            <a:pPr marL="562306" lvl="1" indent="-281153" algn="l">
              <a:lnSpc>
                <a:spcPts val="3646"/>
              </a:lnSpc>
              <a:buFont typeface="Arial"/>
              <a:buChar char="•"/>
            </a:pPr>
            <a:r>
              <a:rPr lang="en-US" sz="2604">
                <a:solidFill>
                  <a:srgbClr val="434343"/>
                </a:solidFill>
                <a:latin typeface="Nitti Grotesk 1"/>
                <a:ea typeface="Nitti Grotesk 1"/>
                <a:cs typeface="Nitti Grotesk 1"/>
                <a:sym typeface="Nitti Grotesk 1"/>
              </a:rPr>
              <a:t>R = range</a:t>
            </a:r>
          </a:p>
          <a:p>
            <a:pPr marL="562306" lvl="1" indent="-281153" algn="l">
              <a:lnSpc>
                <a:spcPts val="3646"/>
              </a:lnSpc>
              <a:buFont typeface="Arial"/>
              <a:buChar char="•"/>
            </a:pPr>
            <a:r>
              <a:rPr lang="en-US" sz="2604">
                <a:solidFill>
                  <a:srgbClr val="434343"/>
                </a:solidFill>
                <a:latin typeface="Nitti Grotesk 1"/>
                <a:ea typeface="Nitti Grotesk 1"/>
                <a:cs typeface="Nitti Grotesk 1"/>
                <a:sym typeface="Nitti Grotesk 1"/>
              </a:rPr>
              <a:t>H = highest value</a:t>
            </a:r>
          </a:p>
          <a:p>
            <a:pPr marL="562306" lvl="1" indent="-281153" algn="l">
              <a:lnSpc>
                <a:spcPts val="3646"/>
              </a:lnSpc>
              <a:buFont typeface="Arial"/>
              <a:buChar char="•"/>
            </a:pPr>
            <a:r>
              <a:rPr lang="en-US" sz="2604">
                <a:solidFill>
                  <a:srgbClr val="434343"/>
                </a:solidFill>
                <a:latin typeface="Nitti Grotesk 1"/>
                <a:ea typeface="Nitti Grotesk 1"/>
                <a:cs typeface="Nitti Grotesk 1"/>
                <a:sym typeface="Nitti Grotesk 1"/>
              </a:rPr>
              <a:t>L = lowest value</a:t>
            </a:r>
          </a:p>
        </p:txBody>
      </p:sp>
      <p:sp>
        <p:nvSpPr>
          <p:cNvPr id="12" name="TextBox 12"/>
          <p:cNvSpPr txBox="1"/>
          <p:nvPr/>
        </p:nvSpPr>
        <p:spPr>
          <a:xfrm>
            <a:off x="792750" y="74587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Disper﻿sion (5 of 5) </a:t>
            </a:r>
          </a:p>
        </p:txBody>
      </p:sp>
      <p:sp>
        <p:nvSpPr>
          <p:cNvPr id="13" name="TextBox 13"/>
          <p:cNvSpPr txBox="1"/>
          <p:nvPr/>
        </p:nvSpPr>
        <p:spPr>
          <a:xfrm>
            <a:off x="1028700" y="2257101"/>
            <a:ext cx="16636855" cy="968077"/>
          </a:xfrm>
          <a:prstGeom prst="rect">
            <a:avLst/>
          </a:prstGeom>
        </p:spPr>
        <p:txBody>
          <a:bodyPr lIns="0" tIns="0" rIns="0" bIns="0" rtlCol="0" anchor="t">
            <a:spAutoFit/>
          </a:bodyPr>
          <a:lstStyle/>
          <a:p>
            <a:pPr algn="l">
              <a:lnSpc>
                <a:spcPts val="3611"/>
              </a:lnSpc>
            </a:pPr>
            <a:r>
              <a:rPr lang="en-US" sz="2799" b="1">
                <a:solidFill>
                  <a:srgbClr val="000000"/>
                </a:solidFill>
                <a:latin typeface="Arial Bold"/>
                <a:ea typeface="Arial Bold"/>
                <a:cs typeface="Arial Bold"/>
                <a:sym typeface="Arial Bold"/>
              </a:rPr>
              <a:t>Range : </a:t>
            </a:r>
            <a:r>
              <a:rPr lang="en-US" sz="2799">
                <a:solidFill>
                  <a:srgbClr val="000000"/>
                </a:solidFill>
                <a:latin typeface="Arial"/>
                <a:ea typeface="Arial"/>
                <a:cs typeface="Arial"/>
                <a:sym typeface="Arial"/>
              </a:rPr>
              <a:t>The range is the difference between the maximum and the minimum values in the dataset. It gives a simple measure of data spread, but is sensitive to outliers and extreme values.</a:t>
            </a:r>
          </a:p>
        </p:txBody>
      </p:sp>
      <p:sp>
        <p:nvSpPr>
          <p:cNvPr id="14" name="TextBox 14"/>
          <p:cNvSpPr txBox="1"/>
          <p:nvPr/>
        </p:nvSpPr>
        <p:spPr>
          <a:xfrm>
            <a:off x="5274422" y="7179673"/>
            <a:ext cx="12545317" cy="2660386"/>
          </a:xfrm>
          <a:prstGeom prst="rect">
            <a:avLst/>
          </a:prstGeom>
        </p:spPr>
        <p:txBody>
          <a:bodyPr lIns="0" tIns="0" rIns="0" bIns="0" rtlCol="0" anchor="t">
            <a:spAutoFit/>
          </a:bodyPr>
          <a:lstStyle/>
          <a:p>
            <a:pPr algn="l">
              <a:lnSpc>
                <a:spcPts val="3499"/>
              </a:lnSpc>
            </a:pPr>
            <a:r>
              <a:rPr lang="en-US" sz="2499">
                <a:solidFill>
                  <a:srgbClr val="000000"/>
                </a:solidFill>
                <a:latin typeface="Arial"/>
                <a:ea typeface="Arial"/>
                <a:cs typeface="Arial"/>
                <a:sym typeface="Arial"/>
              </a:rPr>
              <a:t>When both teams are considered, their </a:t>
            </a:r>
            <a:r>
              <a:rPr lang="en-US" sz="2499" b="1">
                <a:solidFill>
                  <a:srgbClr val="000000"/>
                </a:solidFill>
                <a:latin typeface="Arial Bold"/>
                <a:ea typeface="Arial Bold"/>
                <a:cs typeface="Arial Bold"/>
                <a:sym typeface="Arial Bold"/>
              </a:rPr>
              <a:t>Mode= 14.1, Median=15,</a:t>
            </a:r>
            <a:r>
              <a:rPr lang="en-US" sz="2499">
                <a:solidFill>
                  <a:srgbClr val="000000"/>
                </a:solidFill>
                <a:latin typeface="Arial"/>
                <a:ea typeface="Arial"/>
                <a:cs typeface="Arial"/>
                <a:sym typeface="Arial"/>
              </a:rPr>
              <a:t> and</a:t>
            </a:r>
            <a:r>
              <a:rPr lang="en-US" sz="2499" b="1">
                <a:solidFill>
                  <a:srgbClr val="000000"/>
                </a:solidFill>
                <a:latin typeface="Arial Bold"/>
                <a:ea typeface="Arial Bold"/>
                <a:cs typeface="Arial Bold"/>
                <a:sym typeface="Arial Bold"/>
              </a:rPr>
              <a:t> Mean=15</a:t>
            </a:r>
            <a:r>
              <a:rPr lang="en-US" sz="2499">
                <a:solidFill>
                  <a:srgbClr val="000000"/>
                </a:solidFill>
                <a:latin typeface="Arial"/>
                <a:ea typeface="Arial"/>
                <a:cs typeface="Arial"/>
                <a:sym typeface="Arial"/>
              </a:rPr>
              <a:t>. This implies that in order to accurately describe a distribution, you may require more information than the measurements of central tendency. Range is a measure of variability that comes into play in this situation. For the preceding example, the range will be:</a:t>
            </a:r>
          </a:p>
          <a:p>
            <a:pPr marL="539748" lvl="1" indent="-269874" algn="l">
              <a:lnSpc>
                <a:spcPts val="3499"/>
              </a:lnSpc>
              <a:buFont typeface="Arial"/>
              <a:buChar char="•"/>
            </a:pPr>
            <a:r>
              <a:rPr lang="en-US" sz="2499">
                <a:solidFill>
                  <a:srgbClr val="000000"/>
                </a:solidFill>
                <a:latin typeface="Arial"/>
                <a:ea typeface="Arial"/>
                <a:cs typeface="Arial"/>
                <a:sym typeface="Arial"/>
              </a:rPr>
              <a:t>(Team1) Range = 19.3 - 10.8 = 8.5</a:t>
            </a:r>
          </a:p>
          <a:p>
            <a:pPr marL="539748" lvl="1" indent="-269874" algn="l">
              <a:lnSpc>
                <a:spcPts val="3499"/>
              </a:lnSpc>
              <a:buFont typeface="Arial"/>
              <a:buChar char="•"/>
            </a:pPr>
            <a:r>
              <a:rPr lang="en-US" sz="2499">
                <a:solidFill>
                  <a:srgbClr val="000000"/>
                </a:solidFill>
                <a:latin typeface="Arial"/>
                <a:ea typeface="Arial"/>
                <a:cs typeface="Arial"/>
                <a:sym typeface="Arial"/>
              </a:rPr>
              <a:t>(Team2) Range = 27.7 - 0 = 27.7</a:t>
            </a:r>
          </a:p>
        </p:txBody>
      </p:sp>
      <p:sp>
        <p:nvSpPr>
          <p:cNvPr id="15" name="TextBox 14"/>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7" name="TextBox 16"/>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- 22</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9144000" y="6571801"/>
            <a:ext cx="8702565" cy="3342782"/>
          </a:xfrm>
          <a:custGeom>
            <a:avLst/>
            <a:gdLst/>
            <a:ahLst/>
            <a:cxnLst/>
            <a:rect l="l" t="t" r="r" b="b"/>
            <a:pathLst>
              <a:path w="8702565" h="3342782">
                <a:moveTo>
                  <a:pt x="0" y="0"/>
                </a:moveTo>
                <a:lnTo>
                  <a:pt x="8702565" y="0"/>
                </a:lnTo>
                <a:lnTo>
                  <a:pt x="8702565" y="3342782"/>
                </a:lnTo>
                <a:lnTo>
                  <a:pt x="0" y="3342782"/>
                </a:lnTo>
                <a:lnTo>
                  <a:pt x="0" y="0"/>
                </a:lnTo>
                <a:close/>
              </a:path>
            </a:pathLst>
          </a:custGeom>
          <a:blipFill>
            <a:blip r:embed="rId3"/>
            <a:stretch>
              <a:fillRect/>
            </a:stretch>
          </a:blipFill>
          <a:ln w="38100" cap="sq">
            <a:solidFill>
              <a:srgbClr val="000000"/>
            </a:solidFill>
            <a:prstDash val="dash"/>
            <a:miter/>
          </a:ln>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Inferential Statistics</a:t>
            </a:r>
          </a:p>
        </p:txBody>
      </p:sp>
      <p:sp>
        <p:nvSpPr>
          <p:cNvPr id="6" name="TextBox 6"/>
          <p:cNvSpPr txBox="1"/>
          <p:nvPr/>
        </p:nvSpPr>
        <p:spPr>
          <a:xfrm>
            <a:off x="1028700" y="2241299"/>
            <a:ext cx="16427115" cy="6912218"/>
          </a:xfrm>
          <a:prstGeom prst="rect">
            <a:avLst/>
          </a:prstGeom>
        </p:spPr>
        <p:txBody>
          <a:bodyPr lIns="0" tIns="0" rIns="0" bIns="0" rtlCol="0" anchor="t">
            <a:spAutoFit/>
          </a:bodyPr>
          <a:lstStyle/>
          <a:p>
            <a:pPr algn="l">
              <a:lnSpc>
                <a:spcPts val="3611"/>
              </a:lnSpc>
            </a:pPr>
            <a:r>
              <a:rPr lang="en-US" sz="2799" b="1">
                <a:solidFill>
                  <a:srgbClr val="434343"/>
                </a:solidFill>
                <a:latin typeface="Arial Bold"/>
                <a:ea typeface="Arial Bold"/>
                <a:cs typeface="Arial Bold"/>
                <a:sym typeface="Arial Bold"/>
              </a:rPr>
              <a:t>Inferential statistics</a:t>
            </a:r>
            <a:r>
              <a:rPr lang="en-US" sz="2799">
                <a:solidFill>
                  <a:srgbClr val="434343"/>
                </a:solidFill>
                <a:latin typeface="Arial"/>
                <a:ea typeface="Arial"/>
                <a:cs typeface="Arial"/>
                <a:sym typeface="Arial"/>
              </a:rPr>
              <a:t>: </a:t>
            </a:r>
          </a:p>
          <a:p>
            <a:pPr marL="604519" lvl="1" indent="-302260" algn="l">
              <a:lnSpc>
                <a:spcPts val="3611"/>
              </a:lnSpc>
              <a:buFont typeface="Arial"/>
              <a:buChar char="•"/>
            </a:pPr>
            <a:r>
              <a:rPr lang="en-US" sz="2799" b="1">
                <a:solidFill>
                  <a:srgbClr val="434343"/>
                </a:solidFill>
                <a:latin typeface="Arial Bold"/>
                <a:ea typeface="Arial Bold"/>
                <a:cs typeface="Arial Bold"/>
                <a:sym typeface="Arial Bold"/>
              </a:rPr>
              <a:t> </a:t>
            </a:r>
            <a:r>
              <a:rPr lang="en-US" sz="2799" b="1">
                <a:solidFill>
                  <a:srgbClr val="09507C"/>
                </a:solidFill>
                <a:latin typeface="Arial Bold"/>
                <a:ea typeface="Arial Bold"/>
                <a:cs typeface="Arial Bold"/>
                <a:sym typeface="Arial Bold"/>
              </a:rPr>
              <a:t>The purpose of Inferential Statistics is to make predictions about a population based on a sample of data</a:t>
            </a:r>
            <a:r>
              <a:rPr lang="en-US" sz="2799">
                <a:solidFill>
                  <a:srgbClr val="434343"/>
                </a:solidFill>
                <a:latin typeface="Arial"/>
                <a:ea typeface="Arial"/>
                <a:cs typeface="Arial"/>
                <a:sym typeface="Arial"/>
              </a:rPr>
              <a:t>. Mainly used to derive estimates about a large group (or population) and draw conclusions on the data based on hypotheses testing methods.</a:t>
            </a:r>
          </a:p>
          <a:p>
            <a:pPr marL="604519" lvl="1" indent="-302260" algn="l">
              <a:lnSpc>
                <a:spcPts val="3611"/>
              </a:lnSpc>
              <a:buFont typeface="Arial"/>
              <a:buChar char="•"/>
            </a:pPr>
            <a:r>
              <a:rPr lang="en-US" sz="2799">
                <a:solidFill>
                  <a:srgbClr val="434343"/>
                </a:solidFill>
                <a:latin typeface="Arial"/>
                <a:ea typeface="Arial"/>
                <a:cs typeface="Arial"/>
                <a:sym typeface="Arial"/>
              </a:rPr>
              <a:t>Uses sample data because it is more cost-effective and less tedious than collecting data from an entire population.</a:t>
            </a:r>
          </a:p>
          <a:p>
            <a:pPr marL="604519" lvl="1" indent="-302260" algn="l">
              <a:lnSpc>
                <a:spcPts val="3611"/>
              </a:lnSpc>
              <a:buFont typeface="Arial"/>
              <a:buChar char="•"/>
            </a:pPr>
            <a:r>
              <a:rPr lang="en-US" sz="2799">
                <a:solidFill>
                  <a:srgbClr val="434343"/>
                </a:solidFill>
                <a:latin typeface="Arial"/>
                <a:ea typeface="Arial"/>
                <a:cs typeface="Arial"/>
                <a:sym typeface="Arial"/>
              </a:rPr>
              <a:t>Uses methods of inferential statistics so that you can draw generalizations that apply the results of the sample to the population as a whole. </a:t>
            </a:r>
          </a:p>
          <a:p>
            <a:pPr algn="l">
              <a:lnSpc>
                <a:spcPts val="3611"/>
              </a:lnSpc>
            </a:pPr>
            <a:r>
              <a:rPr lang="en-US" sz="2799">
                <a:solidFill>
                  <a:srgbClr val="434343"/>
                </a:solidFill>
                <a:latin typeface="Arial"/>
                <a:ea typeface="Arial"/>
                <a:cs typeface="Arial"/>
                <a:sym typeface="Arial"/>
              </a:rPr>
              <a:t>purpose of Inferential Statistics?</a:t>
            </a:r>
          </a:p>
          <a:p>
            <a:pPr algn="l">
              <a:lnSpc>
                <a:spcPts val="3611"/>
              </a:lnSpc>
            </a:pPr>
            <a:endParaRPr lang="en-US" sz="2799">
              <a:solidFill>
                <a:srgbClr val="434343"/>
              </a:solidFill>
              <a:latin typeface="Arial"/>
              <a:ea typeface="Arial"/>
              <a:cs typeface="Arial"/>
              <a:sym typeface="Arial"/>
            </a:endParaRPr>
          </a:p>
          <a:p>
            <a:pPr algn="l">
              <a:lnSpc>
                <a:spcPts val="3611"/>
              </a:lnSpc>
            </a:pPr>
            <a:r>
              <a:rPr lang="en-US" sz="2799">
                <a:solidFill>
                  <a:srgbClr val="434343"/>
                </a:solidFill>
                <a:latin typeface="Arial"/>
                <a:ea typeface="Arial"/>
                <a:cs typeface="Arial"/>
                <a:sym typeface="Arial"/>
              </a:rPr>
              <a:t>Some common methodologies of Inferential </a:t>
            </a:r>
          </a:p>
          <a:p>
            <a:pPr algn="l">
              <a:lnSpc>
                <a:spcPts val="3611"/>
              </a:lnSpc>
            </a:pPr>
            <a:r>
              <a:rPr lang="en-US" sz="2799">
                <a:solidFill>
                  <a:srgbClr val="434343"/>
                </a:solidFill>
                <a:latin typeface="Arial"/>
                <a:ea typeface="Arial"/>
                <a:cs typeface="Arial"/>
                <a:sym typeface="Arial"/>
              </a:rPr>
              <a:t>Statistics include:</a:t>
            </a:r>
          </a:p>
          <a:p>
            <a:pPr marL="604519" lvl="1" indent="-302260" algn="l">
              <a:lnSpc>
                <a:spcPts val="3611"/>
              </a:lnSpc>
              <a:buFont typeface="Arial"/>
              <a:buChar char="•"/>
            </a:pPr>
            <a:r>
              <a:rPr lang="en-US" sz="2799" b="1">
                <a:solidFill>
                  <a:srgbClr val="434343"/>
                </a:solidFill>
                <a:latin typeface="Arial Bold"/>
                <a:ea typeface="Arial Bold"/>
                <a:cs typeface="Arial Bold"/>
                <a:sym typeface="Arial Bold"/>
              </a:rPr>
              <a:t>Hypothesis Testing</a:t>
            </a:r>
          </a:p>
          <a:p>
            <a:pPr marL="604519" lvl="1" indent="-302260" algn="l">
              <a:lnSpc>
                <a:spcPts val="3611"/>
              </a:lnSpc>
              <a:buFont typeface="Arial"/>
              <a:buChar char="•"/>
            </a:pPr>
            <a:r>
              <a:rPr lang="en-US" sz="2799" b="1">
                <a:solidFill>
                  <a:srgbClr val="434343"/>
                </a:solidFill>
                <a:latin typeface="Arial Bold"/>
                <a:ea typeface="Arial Bold"/>
                <a:cs typeface="Arial Bold"/>
                <a:sym typeface="Arial Bold"/>
              </a:rPr>
              <a:t>Confidence Intervals</a:t>
            </a:r>
          </a:p>
          <a:p>
            <a:pPr marL="604519" lvl="1" indent="-302260" algn="l">
              <a:lnSpc>
                <a:spcPts val="3611"/>
              </a:lnSpc>
              <a:buFont typeface="Arial"/>
              <a:buChar char="•"/>
            </a:pPr>
            <a:r>
              <a:rPr lang="en-US" sz="2799" b="1">
                <a:solidFill>
                  <a:srgbClr val="434343"/>
                </a:solidFill>
                <a:latin typeface="Arial Bold"/>
                <a:ea typeface="Arial Bold"/>
                <a:cs typeface="Arial Bold"/>
                <a:sym typeface="Arial Bold"/>
              </a:rPr>
              <a:t>Regression Analysis</a:t>
            </a:r>
          </a:p>
        </p:txBody>
      </p:sp>
      <p:sp>
        <p:nvSpPr>
          <p:cNvPr id="7" name="TextBox 6"/>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9" name="TextBox 8"/>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- 23</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Inferential Statistics</a:t>
            </a:r>
          </a:p>
        </p:txBody>
      </p:sp>
      <p:sp>
        <p:nvSpPr>
          <p:cNvPr id="5" name="TextBox 5"/>
          <p:cNvSpPr txBox="1"/>
          <p:nvPr/>
        </p:nvSpPr>
        <p:spPr>
          <a:xfrm>
            <a:off x="1028700" y="2181464"/>
            <a:ext cx="16230600" cy="6345175"/>
          </a:xfrm>
          <a:prstGeom prst="rect">
            <a:avLst/>
          </a:prstGeom>
        </p:spPr>
        <p:txBody>
          <a:bodyPr lIns="0" tIns="0" rIns="0" bIns="0" rtlCol="0" anchor="t">
            <a:spAutoFit/>
          </a:bodyPr>
          <a:lstStyle/>
          <a:p>
            <a:pPr algn="l">
              <a:lnSpc>
                <a:spcPts val="4127"/>
              </a:lnSpc>
            </a:pPr>
            <a:r>
              <a:rPr lang="en-US" sz="3199" b="1">
                <a:solidFill>
                  <a:srgbClr val="0079C0"/>
                </a:solidFill>
                <a:latin typeface="Arial Bold"/>
                <a:ea typeface="Arial Bold"/>
                <a:cs typeface="Arial Bold"/>
                <a:sym typeface="Arial Bold"/>
              </a:rPr>
              <a:t>Hypothesis Testing —</a:t>
            </a:r>
            <a:r>
              <a:rPr lang="en-US" sz="3199">
                <a:solidFill>
                  <a:srgbClr val="434343"/>
                </a:solidFill>
                <a:latin typeface="Arial"/>
                <a:ea typeface="Arial"/>
                <a:cs typeface="Arial"/>
                <a:sym typeface="Arial"/>
              </a:rPr>
              <a:t> Hypothesis testing makes use of inferential statistics and is used to analyze relationships between variables and make population comparisons through the use of sample data. For example, for studying the effectiveness of a vaccine by comparing outcomes in a control group, hypothesis tests can tell you whether the efficacy of a vaccine observed in a control group is likely to exist in the population as well.</a:t>
            </a:r>
          </a:p>
          <a:p>
            <a:pPr algn="l">
              <a:lnSpc>
                <a:spcPts val="4127"/>
              </a:lnSpc>
            </a:pPr>
            <a:endParaRPr lang="en-US" sz="3199">
              <a:solidFill>
                <a:srgbClr val="434343"/>
              </a:solidFill>
              <a:latin typeface="Arial"/>
              <a:ea typeface="Arial"/>
              <a:cs typeface="Arial"/>
              <a:sym typeface="Arial"/>
            </a:endParaRPr>
          </a:p>
          <a:p>
            <a:pPr algn="l">
              <a:lnSpc>
                <a:spcPts val="4127"/>
              </a:lnSpc>
            </a:pPr>
            <a:r>
              <a:rPr lang="en-US" sz="3199" b="1">
                <a:solidFill>
                  <a:srgbClr val="0079C0"/>
                </a:solidFill>
                <a:latin typeface="Arial Bold"/>
                <a:ea typeface="Arial Bold"/>
                <a:cs typeface="Arial Bold"/>
                <a:sym typeface="Arial Bold"/>
              </a:rPr>
              <a:t>Confidence Intervals —</a:t>
            </a:r>
            <a:r>
              <a:rPr lang="en-US" sz="3199" b="1">
                <a:solidFill>
                  <a:srgbClr val="009CDB"/>
                </a:solidFill>
                <a:latin typeface="Arial Bold"/>
                <a:ea typeface="Arial Bold"/>
                <a:cs typeface="Arial Bold"/>
                <a:sym typeface="Arial Bold"/>
              </a:rPr>
              <a:t> </a:t>
            </a:r>
            <a:r>
              <a:rPr lang="en-US" sz="3199">
                <a:solidFill>
                  <a:srgbClr val="000000"/>
                </a:solidFill>
                <a:latin typeface="Arial"/>
                <a:ea typeface="Arial"/>
                <a:cs typeface="Arial"/>
                <a:sym typeface="Arial"/>
              </a:rPr>
              <a:t>Confidence Intervals in</a:t>
            </a:r>
            <a:r>
              <a:rPr lang="en-US" sz="3199">
                <a:solidFill>
                  <a:srgbClr val="434343"/>
                </a:solidFill>
                <a:latin typeface="Arial"/>
                <a:ea typeface="Arial"/>
                <a:cs typeface="Arial"/>
                <a:sym typeface="Arial"/>
              </a:rPr>
              <a:t>corporate the uncertainty and sample errors to create a range of values the actual population value is likely to fall within.</a:t>
            </a:r>
          </a:p>
          <a:p>
            <a:pPr algn="l">
              <a:lnSpc>
                <a:spcPts val="4127"/>
              </a:lnSpc>
            </a:pPr>
            <a:endParaRPr lang="en-US" sz="3199">
              <a:solidFill>
                <a:srgbClr val="434343"/>
              </a:solidFill>
              <a:latin typeface="Arial"/>
              <a:ea typeface="Arial"/>
              <a:cs typeface="Arial"/>
              <a:sym typeface="Arial"/>
            </a:endParaRPr>
          </a:p>
          <a:p>
            <a:pPr algn="l">
              <a:lnSpc>
                <a:spcPts val="4127"/>
              </a:lnSpc>
            </a:pPr>
            <a:r>
              <a:rPr lang="en-US" sz="3199" b="1">
                <a:solidFill>
                  <a:srgbClr val="0079C0"/>
                </a:solidFill>
                <a:latin typeface="Arial Bold"/>
                <a:ea typeface="Arial Bold"/>
                <a:cs typeface="Arial Bold"/>
                <a:sym typeface="Arial Bold"/>
              </a:rPr>
              <a:t>Regression Analysis —</a:t>
            </a:r>
            <a:r>
              <a:rPr lang="en-US" sz="3199">
                <a:solidFill>
                  <a:srgbClr val="434343"/>
                </a:solidFill>
                <a:latin typeface="Arial"/>
                <a:ea typeface="Arial"/>
                <a:cs typeface="Arial"/>
                <a:sym typeface="Arial"/>
              </a:rPr>
              <a:t> Regression Analysis incorporates hypothesis tests that help determine whether the relationships observed in the sample data actually exist in the population rather than just the sample. </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- 24</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681058" y="2257101"/>
            <a:ext cx="16578242" cy="6911391"/>
          </a:xfrm>
          <a:prstGeom prst="rect">
            <a:avLst/>
          </a:prstGeom>
        </p:spPr>
        <p:txBody>
          <a:bodyPr lIns="0" tIns="0" rIns="0" bIns="0" rtlCol="0" anchor="t">
            <a:spAutoFit/>
          </a:bodyPr>
          <a:lstStyle/>
          <a:p>
            <a:pPr algn="l">
              <a:lnSpc>
                <a:spcPts val="3611"/>
              </a:lnSpc>
            </a:pPr>
            <a:r>
              <a:rPr lang="en-US" sz="2799">
                <a:solidFill>
                  <a:srgbClr val="232323"/>
                </a:solidFill>
                <a:latin typeface="Arial"/>
                <a:ea typeface="Arial"/>
                <a:cs typeface="Arial"/>
                <a:sym typeface="Arial"/>
              </a:rPr>
              <a:t>A linear relationship (or linear association) is a statistical term used to describe a straight-line relationship between</a:t>
            </a:r>
            <a:r>
              <a:rPr lang="en-US" sz="2799" b="1">
                <a:solidFill>
                  <a:srgbClr val="232323"/>
                </a:solidFill>
                <a:latin typeface="Arial Bold"/>
                <a:ea typeface="Arial Bold"/>
                <a:cs typeface="Arial Bold"/>
                <a:sym typeface="Arial Bold"/>
              </a:rPr>
              <a:t> two variables</a:t>
            </a:r>
            <a:r>
              <a:rPr lang="en-US" sz="2799">
                <a:solidFill>
                  <a:srgbClr val="232323"/>
                </a:solidFill>
                <a:latin typeface="Arial"/>
                <a:ea typeface="Arial"/>
                <a:cs typeface="Arial"/>
                <a:sym typeface="Arial"/>
              </a:rPr>
              <a:t>. Linear relationships can be expressed either in a graphical format </a:t>
            </a:r>
            <a:r>
              <a:rPr lang="en-US" sz="2799" b="1">
                <a:solidFill>
                  <a:srgbClr val="232323"/>
                </a:solidFill>
                <a:latin typeface="Arial Bold"/>
                <a:ea typeface="Arial Bold"/>
                <a:cs typeface="Arial Bold"/>
                <a:sym typeface="Arial Bold"/>
              </a:rPr>
              <a:t>where the variable and the constant are connected via a straight line</a:t>
            </a:r>
            <a:r>
              <a:rPr lang="en-US" sz="2799">
                <a:solidFill>
                  <a:srgbClr val="232323"/>
                </a:solidFill>
                <a:latin typeface="Arial"/>
                <a:ea typeface="Arial"/>
                <a:cs typeface="Arial"/>
                <a:sym typeface="Arial"/>
              </a:rPr>
              <a:t>, or in a mathematical format where the</a:t>
            </a:r>
            <a:r>
              <a:rPr lang="en-US" sz="2799" b="1">
                <a:solidFill>
                  <a:srgbClr val="232323"/>
                </a:solidFill>
                <a:latin typeface="Arial Bold"/>
                <a:ea typeface="Arial Bold"/>
                <a:cs typeface="Arial Bold"/>
                <a:sym typeface="Arial Bold"/>
              </a:rPr>
              <a:t> independent variable is multiplied by the slope coefficient, added by a constant,</a:t>
            </a:r>
            <a:r>
              <a:rPr lang="en-US" sz="2799">
                <a:solidFill>
                  <a:srgbClr val="232323"/>
                </a:solidFill>
                <a:latin typeface="Arial"/>
                <a:ea typeface="Arial"/>
                <a:cs typeface="Arial"/>
                <a:sym typeface="Arial"/>
              </a:rPr>
              <a:t> which determines the dependent variable.</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b="1">
                <a:solidFill>
                  <a:srgbClr val="232323"/>
                </a:solidFill>
                <a:latin typeface="Arial Bold"/>
                <a:ea typeface="Arial Bold"/>
                <a:cs typeface="Arial Bold"/>
                <a:sym typeface="Arial Bold"/>
              </a:rPr>
              <a:t>The Linear Equation Is:</a:t>
            </a:r>
            <a:r>
              <a:rPr lang="en-US" sz="2799">
                <a:solidFill>
                  <a:srgbClr val="232323"/>
                </a:solidFill>
                <a:latin typeface="Arial"/>
                <a:ea typeface="Arial"/>
                <a:cs typeface="Arial"/>
                <a:sym typeface="Arial"/>
              </a:rPr>
              <a:t> Mathematically, a linear relationship satisfies the equation:</a:t>
            </a:r>
          </a:p>
          <a:p>
            <a:pPr algn="l">
              <a:lnSpc>
                <a:spcPts val="3611"/>
              </a:lnSpc>
            </a:pPr>
            <a:endParaRPr lang="en-US" sz="2799">
              <a:solidFill>
                <a:srgbClr val="232323"/>
              </a:solidFill>
              <a:latin typeface="Arial"/>
              <a:ea typeface="Arial"/>
              <a:cs typeface="Arial"/>
              <a:sym typeface="Arial"/>
            </a:endParaRP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b="1">
                <a:solidFill>
                  <a:srgbClr val="232323"/>
                </a:solidFill>
                <a:latin typeface="Arial Bold"/>
                <a:ea typeface="Arial Bold"/>
                <a:cs typeface="Arial Bold"/>
                <a:sym typeface="Arial Bold"/>
              </a:rPr>
              <a:t>y = mx +b</a:t>
            </a:r>
          </a:p>
          <a:p>
            <a:pPr algn="l">
              <a:lnSpc>
                <a:spcPts val="3611"/>
              </a:lnSpc>
            </a:pPr>
            <a:r>
              <a:rPr lang="en-US" sz="2799" b="1">
                <a:solidFill>
                  <a:srgbClr val="232323"/>
                </a:solidFill>
                <a:latin typeface="Arial Bold"/>
                <a:ea typeface="Arial Bold"/>
                <a:cs typeface="Arial Bold"/>
                <a:sym typeface="Arial Bold"/>
              </a:rPr>
              <a:t>where:</a:t>
            </a:r>
          </a:p>
          <a:p>
            <a:pPr algn="l">
              <a:lnSpc>
                <a:spcPts val="3611"/>
              </a:lnSpc>
            </a:pPr>
            <a:r>
              <a:rPr lang="en-US" sz="2799" b="1">
                <a:solidFill>
                  <a:srgbClr val="232323"/>
                </a:solidFill>
                <a:latin typeface="Arial Bold"/>
                <a:ea typeface="Arial Bold"/>
                <a:cs typeface="Arial Bold"/>
                <a:sym typeface="Arial Bold"/>
              </a:rPr>
              <a:t>b = y-intercept</a:t>
            </a:r>
          </a:p>
          <a:p>
            <a:pPr algn="l">
              <a:lnSpc>
                <a:spcPts val="3611"/>
              </a:lnSpc>
            </a:pPr>
            <a:r>
              <a:rPr lang="en-US" sz="2799" b="1">
                <a:solidFill>
                  <a:srgbClr val="232323"/>
                </a:solidFill>
                <a:latin typeface="Arial Bold"/>
                <a:ea typeface="Arial Bold"/>
                <a:cs typeface="Arial Bold"/>
                <a:sym typeface="Arial Bold"/>
              </a:rPr>
              <a:t>m =slope</a:t>
            </a:r>
          </a:p>
          <a:p>
            <a:pPr algn="l">
              <a:lnSpc>
                <a:spcPts val="3611"/>
              </a:lnSpc>
            </a:pPr>
            <a:endParaRPr lang="en-US" sz="2799" b="1">
              <a:solidFill>
                <a:srgbClr val="232323"/>
              </a:solidFill>
              <a:latin typeface="Arial Bold"/>
              <a:ea typeface="Arial Bold"/>
              <a:cs typeface="Arial Bold"/>
              <a:sym typeface="Arial Bold"/>
            </a:endParaRPr>
          </a:p>
          <a:p>
            <a:pPr algn="l">
              <a:lnSpc>
                <a:spcPts val="3611"/>
              </a:lnSpc>
            </a:pPr>
            <a:endParaRPr lang="en-US" sz="2799" b="1">
              <a:solidFill>
                <a:srgbClr val="232323"/>
              </a:solidFill>
              <a:latin typeface="Arial Bold"/>
              <a:ea typeface="Arial Bold"/>
              <a:cs typeface="Arial Bold"/>
              <a:sym typeface="Arial Bold"/>
            </a:endParaRPr>
          </a:p>
        </p:txBody>
      </p:sp>
      <p:sp>
        <p:nvSpPr>
          <p:cNvPr id="5" name="Freeform 5"/>
          <p:cNvSpPr/>
          <p:nvPr/>
        </p:nvSpPr>
        <p:spPr>
          <a:xfrm>
            <a:off x="8083697" y="8364545"/>
            <a:ext cx="2475427" cy="1058198"/>
          </a:xfrm>
          <a:custGeom>
            <a:avLst/>
            <a:gdLst/>
            <a:ahLst/>
            <a:cxnLst/>
            <a:rect l="l" t="t" r="r" b="b"/>
            <a:pathLst>
              <a:path w="2475427" h="1058198">
                <a:moveTo>
                  <a:pt x="0" y="0"/>
                </a:moveTo>
                <a:lnTo>
                  <a:pt x="2475427" y="0"/>
                </a:lnTo>
                <a:lnTo>
                  <a:pt x="2475427" y="1058198"/>
                </a:lnTo>
                <a:lnTo>
                  <a:pt x="0" y="1058198"/>
                </a:lnTo>
                <a:lnTo>
                  <a:pt x="0" y="0"/>
                </a:lnTo>
                <a:close/>
              </a:path>
            </a:pathLst>
          </a:custGeom>
          <a:blipFill>
            <a:blip r:embed="rId3"/>
            <a:stretch>
              <a:fillRect r="-39205" b="-39205"/>
            </a:stretch>
          </a:blipFill>
        </p:spPr>
      </p:sp>
      <p:sp>
        <p:nvSpPr>
          <p:cNvPr id="6" name="Freeform 6"/>
          <p:cNvSpPr/>
          <p:nvPr/>
        </p:nvSpPr>
        <p:spPr>
          <a:xfrm>
            <a:off x="11878498" y="6017270"/>
            <a:ext cx="5870544" cy="3241030"/>
          </a:xfrm>
          <a:custGeom>
            <a:avLst/>
            <a:gdLst/>
            <a:ahLst/>
            <a:cxnLst/>
            <a:rect l="l" t="t" r="r" b="b"/>
            <a:pathLst>
              <a:path w="5870544" h="3241030">
                <a:moveTo>
                  <a:pt x="0" y="0"/>
                </a:moveTo>
                <a:lnTo>
                  <a:pt x="5870545" y="0"/>
                </a:lnTo>
                <a:lnTo>
                  <a:pt x="5870545" y="3241030"/>
                </a:lnTo>
                <a:lnTo>
                  <a:pt x="0" y="3241030"/>
                </a:lnTo>
                <a:lnTo>
                  <a:pt x="0" y="0"/>
                </a:lnTo>
                <a:close/>
              </a:path>
            </a:pathLst>
          </a:custGeom>
          <a:blipFill>
            <a:blip r:embed="rId4"/>
            <a:stretch>
              <a:fillRect/>
            </a:stretch>
          </a:blipFill>
          <a:ln w="9525" cap="sq">
            <a:solidFill>
              <a:srgbClr val="000000"/>
            </a:solidFill>
            <a:prstDash val="solid"/>
            <a:miter/>
          </a:ln>
        </p:spPr>
      </p:sp>
      <p:sp>
        <p:nvSpPr>
          <p:cNvPr id="7" name="TextBox 7"/>
          <p:cNvSpPr txBox="1"/>
          <p:nvPr/>
        </p:nvSpPr>
        <p:spPr>
          <a:xfrm>
            <a:off x="888394"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What Is a Linear Relationship?</a:t>
            </a:r>
          </a:p>
        </p:txBody>
      </p:sp>
      <p:sp>
        <p:nvSpPr>
          <p:cNvPr id="8" name="TextBox 8"/>
          <p:cNvSpPr txBox="1"/>
          <p:nvPr/>
        </p:nvSpPr>
        <p:spPr>
          <a:xfrm>
            <a:off x="3644521" y="5660574"/>
            <a:ext cx="7773390" cy="2968529"/>
          </a:xfrm>
          <a:prstGeom prst="rect">
            <a:avLst/>
          </a:prstGeom>
        </p:spPr>
        <p:txBody>
          <a:bodyPr lIns="0" tIns="0" rIns="0" bIns="0" rtlCol="0" anchor="t">
            <a:spAutoFit/>
          </a:bodyPr>
          <a:lstStyle/>
          <a:p>
            <a:pPr algn="l">
              <a:lnSpc>
                <a:spcPts val="3347"/>
              </a:lnSpc>
              <a:spcBef>
                <a:spcPct val="0"/>
              </a:spcBef>
            </a:pPr>
            <a:r>
              <a:rPr lang="en-US" sz="2390" b="1">
                <a:solidFill>
                  <a:srgbClr val="232323"/>
                </a:solidFill>
                <a:latin typeface="Arial Bold"/>
                <a:ea typeface="Arial Bold"/>
                <a:cs typeface="Arial Bold"/>
                <a:sym typeface="Arial Bold"/>
              </a:rPr>
              <a:t>In this equation, “x” and “y” are two variables, which are related by the parameters “m” and “b”. Graphically, y = mx + b plots in the x-y plane as a line with slope “m” and y-intercept “b.” The y-intercept “b” is simply the value of “y” when x = 0. The slope “m” is calculated from any two individual points (x1, y1) and (x2, y2) as:</a:t>
            </a:r>
          </a:p>
        </p:txBody>
      </p:sp>
      <p:sp>
        <p:nvSpPr>
          <p:cNvPr id="9" name="TextBox 9"/>
          <p:cNvSpPr txBox="1"/>
          <p:nvPr/>
        </p:nvSpPr>
        <p:spPr>
          <a:xfrm>
            <a:off x="2580863" y="9089879"/>
            <a:ext cx="4588631" cy="551428"/>
          </a:xfrm>
          <a:prstGeom prst="rect">
            <a:avLst/>
          </a:prstGeom>
        </p:spPr>
        <p:txBody>
          <a:bodyPr lIns="0" tIns="0" rIns="0" bIns="0" rtlCol="0" anchor="t">
            <a:spAutoFit/>
          </a:bodyPr>
          <a:lstStyle/>
          <a:p>
            <a:pPr marL="0" lvl="0" indent="0" algn="ctr">
              <a:lnSpc>
                <a:spcPts val="4100"/>
              </a:lnSpc>
              <a:spcBef>
                <a:spcPct val="0"/>
              </a:spcBef>
            </a:pPr>
            <a:r>
              <a:rPr lang="en-US" sz="2928" u="sng">
                <a:solidFill>
                  <a:srgbClr val="000000"/>
                </a:solidFill>
                <a:latin typeface="Arial"/>
                <a:ea typeface="Arial"/>
                <a:cs typeface="Arial"/>
                <a:sym typeface="Arial"/>
              </a:rPr>
              <a:t>C</a:t>
            </a:r>
            <a:r>
              <a:rPr lang="en-US" sz="2928" u="sng">
                <a:solidFill>
                  <a:srgbClr val="000000"/>
                </a:solidFill>
                <a:latin typeface="Arial"/>
                <a:ea typeface="Arial"/>
                <a:cs typeface="Arial"/>
                <a:sym typeface="Arial"/>
                <a:hlinkClick r:id="rId5" tooltip="https://www.investopedia.com/terms/l/linearrelationship.asp"/>
              </a:rPr>
              <a:t>lick here for the reference</a:t>
            </a:r>
            <a:r>
              <a:rPr lang="en-US" sz="2928" u="sng">
                <a:solidFill>
                  <a:srgbClr val="000000"/>
                </a:solidFill>
                <a:latin typeface="Arial"/>
                <a:ea typeface="Arial"/>
                <a:cs typeface="Arial"/>
                <a:sym typeface="Arial"/>
              </a:rPr>
              <a:t>.</a:t>
            </a:r>
          </a:p>
        </p:txBody>
      </p:sp>
      <p:sp>
        <p:nvSpPr>
          <p:cNvPr id="10" name="TextBox 10"/>
          <p:cNvSpPr txBox="1"/>
          <p:nvPr/>
        </p:nvSpPr>
        <p:spPr>
          <a:xfrm>
            <a:off x="15926890" y="5655050"/>
            <a:ext cx="1822152" cy="266733"/>
          </a:xfrm>
          <a:prstGeom prst="rect">
            <a:avLst/>
          </a:prstGeom>
        </p:spPr>
        <p:txBody>
          <a:bodyPr lIns="0" tIns="0" rIns="0" bIns="0" rtlCol="0" anchor="t">
            <a:spAutoFit/>
          </a:bodyPr>
          <a:lstStyle/>
          <a:p>
            <a:pPr algn="ctr">
              <a:lnSpc>
                <a:spcPts val="2100"/>
              </a:lnSpc>
              <a:spcBef>
                <a:spcPct val="0"/>
              </a:spcBef>
            </a:pPr>
            <a:r>
              <a:rPr lang="en-US" sz="1500" b="1">
                <a:solidFill>
                  <a:srgbClr val="09507C"/>
                </a:solidFill>
                <a:latin typeface="Nitti Grotesk 1 Bold"/>
                <a:ea typeface="Nitti Grotesk 1 Bold"/>
                <a:cs typeface="Nitti Grotesk 1 Bold"/>
                <a:sym typeface="Nitti Grotesk 1 Bold"/>
              </a:rPr>
              <a:t>img src: jukebox.esc13</a:t>
            </a:r>
          </a:p>
        </p:txBody>
      </p:sp>
      <p:sp>
        <p:nvSpPr>
          <p:cNvPr id="11" name="TextBox 10"/>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3" name="TextBox 12"/>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- 25</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9448559" y="3394467"/>
            <a:ext cx="8508237" cy="4663278"/>
          </a:xfrm>
          <a:custGeom>
            <a:avLst/>
            <a:gdLst/>
            <a:ahLst/>
            <a:cxnLst/>
            <a:rect l="l" t="t" r="r" b="b"/>
            <a:pathLst>
              <a:path w="8508237" h="4663278">
                <a:moveTo>
                  <a:pt x="0" y="0"/>
                </a:moveTo>
                <a:lnTo>
                  <a:pt x="8508237" y="0"/>
                </a:lnTo>
                <a:lnTo>
                  <a:pt x="8508237" y="4663278"/>
                </a:lnTo>
                <a:lnTo>
                  <a:pt x="0" y="4663278"/>
                </a:lnTo>
                <a:lnTo>
                  <a:pt x="0" y="0"/>
                </a:lnTo>
                <a:close/>
              </a:path>
            </a:pathLst>
          </a:custGeom>
          <a:blipFill>
            <a:blip r:embed="rId3"/>
            <a:stretch>
              <a:fillRect t="-18637"/>
            </a:stretch>
          </a:blipFill>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What Is Regression?</a:t>
            </a:r>
          </a:p>
        </p:txBody>
      </p:sp>
      <p:sp>
        <p:nvSpPr>
          <p:cNvPr id="6" name="TextBox 6"/>
          <p:cNvSpPr txBox="1"/>
          <p:nvPr/>
        </p:nvSpPr>
        <p:spPr>
          <a:xfrm>
            <a:off x="674315" y="2257101"/>
            <a:ext cx="8469685" cy="6454213"/>
          </a:xfrm>
          <a:prstGeom prst="rect">
            <a:avLst/>
          </a:prstGeom>
        </p:spPr>
        <p:txBody>
          <a:bodyPr lIns="0" tIns="0" rIns="0" bIns="0" rtlCol="0" anchor="t">
            <a:spAutoFit/>
          </a:bodyPr>
          <a:lstStyle/>
          <a:p>
            <a:pPr algn="l">
              <a:lnSpc>
                <a:spcPts val="3611"/>
              </a:lnSpc>
            </a:pPr>
            <a:r>
              <a:rPr lang="en-US" sz="2799">
                <a:solidFill>
                  <a:srgbClr val="232323"/>
                </a:solidFill>
                <a:latin typeface="Arial"/>
                <a:ea typeface="Arial"/>
                <a:cs typeface="Arial"/>
                <a:sym typeface="Arial"/>
              </a:rPr>
              <a:t>Regression is a statistical method used in finance, investing, and other disciplines that attempt to determine the strength and character of the relationship between </a:t>
            </a:r>
            <a:r>
              <a:rPr lang="en-US" sz="2799" b="1">
                <a:solidFill>
                  <a:srgbClr val="232323"/>
                </a:solidFill>
                <a:latin typeface="Arial Bold"/>
                <a:ea typeface="Arial Bold"/>
                <a:cs typeface="Arial Bold"/>
                <a:sym typeface="Arial Bold"/>
              </a:rPr>
              <a:t>one dependent variable</a:t>
            </a:r>
            <a:r>
              <a:rPr lang="en-US" sz="2799">
                <a:solidFill>
                  <a:srgbClr val="232323"/>
                </a:solidFill>
                <a:latin typeface="Arial"/>
                <a:ea typeface="Arial"/>
                <a:cs typeface="Arial"/>
                <a:sym typeface="Arial"/>
              </a:rPr>
              <a:t> (usually denoted by “Y”) and</a:t>
            </a:r>
            <a:r>
              <a:rPr lang="en-US" sz="2799" b="1">
                <a:solidFill>
                  <a:srgbClr val="232323"/>
                </a:solidFill>
                <a:latin typeface="Arial Bold"/>
                <a:ea typeface="Arial Bold"/>
                <a:cs typeface="Arial Bold"/>
                <a:sym typeface="Arial Bold"/>
              </a:rPr>
              <a:t> a series of other variables (known as independent variables).</a:t>
            </a:r>
          </a:p>
          <a:p>
            <a:pPr algn="l">
              <a:lnSpc>
                <a:spcPts val="3611"/>
              </a:lnSpc>
            </a:pPr>
            <a:endParaRPr lang="en-US" sz="2799" b="1">
              <a:solidFill>
                <a:srgbClr val="232323"/>
              </a:solidFill>
              <a:latin typeface="Arial Bold"/>
              <a:ea typeface="Arial Bold"/>
              <a:cs typeface="Arial Bold"/>
              <a:sym typeface="Arial Bold"/>
            </a:endParaRPr>
          </a:p>
          <a:p>
            <a:pPr algn="l">
              <a:lnSpc>
                <a:spcPts val="3611"/>
              </a:lnSpc>
            </a:pPr>
            <a:r>
              <a:rPr lang="en-US" sz="2799">
                <a:solidFill>
                  <a:srgbClr val="232323"/>
                </a:solidFill>
                <a:latin typeface="Arial"/>
                <a:ea typeface="Arial"/>
                <a:cs typeface="Arial"/>
                <a:sym typeface="Arial"/>
              </a:rPr>
              <a:t>A regression model is able to show whether changes observed in the dependent variable are associated with changes in one or more of the explanatory variables. It does this by essentially fitting a best-fit line and seeing how the data is dispersed around this line.</a:t>
            </a:r>
          </a:p>
          <a:p>
            <a:pPr algn="l">
              <a:lnSpc>
                <a:spcPts val="3611"/>
              </a:lnSpc>
            </a:pPr>
            <a:endParaRPr lang="en-US" sz="2799">
              <a:solidFill>
                <a:srgbClr val="232323"/>
              </a:solidFill>
              <a:latin typeface="Arial"/>
              <a:ea typeface="Arial"/>
              <a:cs typeface="Arial"/>
              <a:sym typeface="Arial"/>
            </a:endParaRPr>
          </a:p>
        </p:txBody>
      </p:sp>
      <p:sp>
        <p:nvSpPr>
          <p:cNvPr id="7" name="TextBox 6"/>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9" name="TextBox 8"/>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- 26</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12483766" y="3960996"/>
            <a:ext cx="5297304" cy="5297304"/>
          </a:xfrm>
          <a:custGeom>
            <a:avLst/>
            <a:gdLst/>
            <a:ahLst/>
            <a:cxnLst/>
            <a:rect l="l" t="t" r="r" b="b"/>
            <a:pathLst>
              <a:path w="5297304" h="5297304">
                <a:moveTo>
                  <a:pt x="0" y="0"/>
                </a:moveTo>
                <a:lnTo>
                  <a:pt x="5297304" y="0"/>
                </a:lnTo>
                <a:lnTo>
                  <a:pt x="5297304" y="5297304"/>
                </a:lnTo>
                <a:lnTo>
                  <a:pt x="0" y="5297304"/>
                </a:lnTo>
                <a:lnTo>
                  <a:pt x="0" y="0"/>
                </a:lnTo>
                <a:close/>
              </a:path>
            </a:pathLst>
          </a:custGeom>
          <a:blipFill>
            <a:blip r:embed="rId4"/>
            <a:stretch>
              <a:fillRect/>
            </a:stretch>
          </a:blipFill>
          <a:ln w="9525" cap="sq">
            <a:solidFill>
              <a:srgbClr val="000000"/>
            </a:solidFill>
            <a:prstDash val="solid"/>
            <a:miter/>
          </a:ln>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Linear Regress﻿ion</a:t>
            </a:r>
          </a:p>
        </p:txBody>
      </p:sp>
      <p:sp>
        <p:nvSpPr>
          <p:cNvPr id="6" name="TextBox 6"/>
          <p:cNvSpPr txBox="1"/>
          <p:nvPr/>
        </p:nvSpPr>
        <p:spPr>
          <a:xfrm>
            <a:off x="557755" y="2233003"/>
            <a:ext cx="11636909" cy="7210552"/>
          </a:xfrm>
          <a:prstGeom prst="rect">
            <a:avLst/>
          </a:prstGeom>
        </p:spPr>
        <p:txBody>
          <a:bodyPr lIns="0" tIns="0" rIns="0" bIns="0" rtlCol="0" anchor="t">
            <a:spAutoFit/>
          </a:bodyPr>
          <a:lstStyle/>
          <a:p>
            <a:pPr algn="l">
              <a:lnSpc>
                <a:spcPts val="3583"/>
              </a:lnSpc>
            </a:pPr>
            <a:r>
              <a:rPr lang="en-US" sz="2799">
                <a:solidFill>
                  <a:srgbClr val="232323"/>
                </a:solidFill>
                <a:latin typeface="Arial"/>
                <a:ea typeface="Arial"/>
                <a:cs typeface="Arial"/>
                <a:sym typeface="Arial"/>
              </a:rPr>
              <a:t>Linear regression is a data analysis technique that </a:t>
            </a:r>
            <a:r>
              <a:rPr lang="en-US" sz="2799" b="1">
                <a:solidFill>
                  <a:srgbClr val="232323"/>
                </a:solidFill>
                <a:latin typeface="Arial Bold"/>
                <a:ea typeface="Arial Bold"/>
                <a:cs typeface="Arial Bold"/>
                <a:sym typeface="Arial Bold"/>
              </a:rPr>
              <a:t>predicts the value of unknown data by using another related and known data value</a:t>
            </a:r>
            <a:r>
              <a:rPr lang="en-US" sz="2799">
                <a:solidFill>
                  <a:srgbClr val="232323"/>
                </a:solidFill>
                <a:latin typeface="Arial"/>
                <a:ea typeface="Arial"/>
                <a:cs typeface="Arial"/>
                <a:sym typeface="Arial"/>
              </a:rPr>
              <a:t>. It mathematically models the </a:t>
            </a:r>
            <a:r>
              <a:rPr lang="en-US" sz="2799" b="1">
                <a:solidFill>
                  <a:srgbClr val="232323"/>
                </a:solidFill>
                <a:latin typeface="Arial Bold"/>
                <a:ea typeface="Arial Bold"/>
                <a:cs typeface="Arial Bold"/>
                <a:sym typeface="Arial Bold"/>
              </a:rPr>
              <a:t>unknown </a:t>
            </a:r>
            <a:r>
              <a:rPr lang="en-US" sz="2799">
                <a:solidFill>
                  <a:srgbClr val="232323"/>
                </a:solidFill>
                <a:latin typeface="Arial"/>
                <a:ea typeface="Arial"/>
                <a:cs typeface="Arial"/>
                <a:sym typeface="Arial"/>
              </a:rPr>
              <a:t>or </a:t>
            </a:r>
            <a:r>
              <a:rPr lang="en-US" sz="2799" b="1">
                <a:solidFill>
                  <a:srgbClr val="232323"/>
                </a:solidFill>
                <a:latin typeface="Arial Bold"/>
                <a:ea typeface="Arial Bold"/>
                <a:cs typeface="Arial Bold"/>
                <a:sym typeface="Arial Bold"/>
              </a:rPr>
              <a:t>dependent variable</a:t>
            </a:r>
            <a:r>
              <a:rPr lang="en-US" sz="2799">
                <a:solidFill>
                  <a:srgbClr val="232323"/>
                </a:solidFill>
                <a:latin typeface="Arial"/>
                <a:ea typeface="Arial"/>
                <a:cs typeface="Arial"/>
                <a:sym typeface="Arial"/>
              </a:rPr>
              <a:t> and the </a:t>
            </a:r>
            <a:r>
              <a:rPr lang="en-US" sz="2799" b="1">
                <a:solidFill>
                  <a:srgbClr val="232323"/>
                </a:solidFill>
                <a:latin typeface="Arial Bold"/>
                <a:ea typeface="Arial Bold"/>
                <a:cs typeface="Arial Bold"/>
                <a:sym typeface="Arial Bold"/>
              </a:rPr>
              <a:t>known or independent variable </a:t>
            </a:r>
            <a:r>
              <a:rPr lang="en-US" sz="2799">
                <a:solidFill>
                  <a:srgbClr val="232323"/>
                </a:solidFill>
                <a:latin typeface="Arial"/>
                <a:ea typeface="Arial"/>
                <a:cs typeface="Arial"/>
                <a:sym typeface="Arial"/>
              </a:rPr>
              <a:t>as a </a:t>
            </a:r>
            <a:r>
              <a:rPr lang="en-US" sz="2799" b="1">
                <a:solidFill>
                  <a:srgbClr val="232323"/>
                </a:solidFill>
                <a:latin typeface="Arial Bold"/>
                <a:ea typeface="Arial Bold"/>
                <a:cs typeface="Arial Bold"/>
                <a:sym typeface="Arial Bold"/>
              </a:rPr>
              <a:t>linear equation</a:t>
            </a:r>
            <a:r>
              <a:rPr lang="en-US" sz="2799">
                <a:solidFill>
                  <a:srgbClr val="232323"/>
                </a:solidFill>
                <a:latin typeface="Arial"/>
                <a:ea typeface="Arial"/>
                <a:cs typeface="Arial"/>
                <a:sym typeface="Arial"/>
              </a:rPr>
              <a:t>. For instance, suppose you have data about your expenses and income for last year. Linear regression techniques analyze this data and determine that your expenses are half of your income. They then calculate an unknown future expense by halving a future known income.</a:t>
            </a:r>
          </a:p>
          <a:p>
            <a:pPr algn="l">
              <a:lnSpc>
                <a:spcPts val="3583"/>
              </a:lnSpc>
            </a:pPr>
            <a:endParaRPr lang="en-US" sz="2799">
              <a:solidFill>
                <a:srgbClr val="232323"/>
              </a:solidFill>
              <a:latin typeface="Arial"/>
              <a:ea typeface="Arial"/>
              <a:cs typeface="Arial"/>
              <a:sym typeface="Arial"/>
            </a:endParaRPr>
          </a:p>
          <a:p>
            <a:pPr algn="l">
              <a:lnSpc>
                <a:spcPts val="3583"/>
              </a:lnSpc>
            </a:pPr>
            <a:r>
              <a:rPr lang="en-US" sz="2799">
                <a:solidFill>
                  <a:srgbClr val="232323"/>
                </a:solidFill>
                <a:latin typeface="Arial"/>
                <a:ea typeface="Arial"/>
                <a:cs typeface="Arial"/>
                <a:sym typeface="Arial"/>
              </a:rPr>
              <a:t>Linear regression can be further divided into two types of the algorithm:</a:t>
            </a:r>
          </a:p>
          <a:p>
            <a:pPr marL="1209039" lvl="2" indent="-403013" algn="l">
              <a:lnSpc>
                <a:spcPts val="3583"/>
              </a:lnSpc>
              <a:buFont typeface="Arial"/>
              <a:buChar char="⚬"/>
            </a:pPr>
            <a:r>
              <a:rPr lang="en-US" sz="2799" b="1">
                <a:solidFill>
                  <a:srgbClr val="434343"/>
                </a:solidFill>
                <a:latin typeface="Arial Bold"/>
                <a:ea typeface="Arial Bold"/>
                <a:cs typeface="Arial Bold"/>
                <a:sym typeface="Arial Bold"/>
              </a:rPr>
              <a:t>Simple Linear Regression: </a:t>
            </a:r>
            <a:r>
              <a:rPr lang="en-US" sz="2799">
                <a:solidFill>
                  <a:srgbClr val="434343"/>
                </a:solidFill>
                <a:latin typeface="Arial"/>
                <a:ea typeface="Arial"/>
                <a:cs typeface="Arial"/>
                <a:sym typeface="Arial"/>
              </a:rPr>
              <a:t>If a single independent variable is used to predict the value of a numerical dependent variable.</a:t>
            </a:r>
          </a:p>
          <a:p>
            <a:pPr algn="l">
              <a:lnSpc>
                <a:spcPts val="3583"/>
              </a:lnSpc>
            </a:pPr>
            <a:endParaRPr lang="en-US" sz="2799">
              <a:solidFill>
                <a:srgbClr val="434343"/>
              </a:solidFill>
              <a:latin typeface="Arial"/>
              <a:ea typeface="Arial"/>
              <a:cs typeface="Arial"/>
              <a:sym typeface="Arial"/>
            </a:endParaRPr>
          </a:p>
          <a:p>
            <a:pPr marL="1209039" lvl="2" indent="-403013" algn="l">
              <a:lnSpc>
                <a:spcPts val="3583"/>
              </a:lnSpc>
              <a:buFont typeface="Arial"/>
              <a:buChar char="⚬"/>
            </a:pPr>
            <a:r>
              <a:rPr lang="en-US" sz="2799" b="1">
                <a:solidFill>
                  <a:srgbClr val="434343"/>
                </a:solidFill>
                <a:latin typeface="Arial Bold"/>
                <a:ea typeface="Arial Bold"/>
                <a:cs typeface="Arial Bold"/>
                <a:sym typeface="Arial Bold"/>
              </a:rPr>
              <a:t>Multiple Linear regression:</a:t>
            </a:r>
            <a:r>
              <a:rPr lang="en-US" sz="2799">
                <a:solidFill>
                  <a:srgbClr val="434343"/>
                </a:solidFill>
                <a:latin typeface="Arial"/>
                <a:ea typeface="Arial"/>
                <a:cs typeface="Arial"/>
                <a:sym typeface="Arial"/>
              </a:rPr>
              <a:t> If more than one independent variable is used to predict the value of a numerical dependent variable.</a:t>
            </a:r>
          </a:p>
        </p:txBody>
      </p:sp>
      <p:sp>
        <p:nvSpPr>
          <p:cNvPr id="7" name="TextBox 7"/>
          <p:cNvSpPr txBox="1"/>
          <p:nvPr/>
        </p:nvSpPr>
        <p:spPr>
          <a:xfrm>
            <a:off x="12483766" y="2257123"/>
            <a:ext cx="5382476" cy="1589573"/>
          </a:xfrm>
          <a:prstGeom prst="rect">
            <a:avLst/>
          </a:prstGeom>
        </p:spPr>
        <p:txBody>
          <a:bodyPr lIns="0" tIns="0" rIns="0" bIns="0" rtlCol="0" anchor="t">
            <a:spAutoFit/>
          </a:bodyPr>
          <a:lstStyle/>
          <a:p>
            <a:pPr algn="l">
              <a:lnSpc>
                <a:spcPts val="3210"/>
              </a:lnSpc>
              <a:spcBef>
                <a:spcPct val="0"/>
              </a:spcBef>
            </a:pPr>
            <a:r>
              <a:rPr lang="en-US" sz="2293" b="1">
                <a:solidFill>
                  <a:srgbClr val="09507C"/>
                </a:solidFill>
                <a:latin typeface="Nitti Grotesk 1 Bold"/>
                <a:ea typeface="Nitti Grotesk 1 Bold"/>
                <a:cs typeface="Nitti Grotesk 1 Bold"/>
                <a:sym typeface="Nitti Grotesk 1 Bold"/>
              </a:rPr>
              <a:t>The linear regression model provides a sloped straight line representing the relationship between the variables. Consider the below image:</a:t>
            </a:r>
          </a:p>
        </p:txBody>
      </p:sp>
      <p:sp>
        <p:nvSpPr>
          <p:cNvPr id="8" name="TextBox 8"/>
          <p:cNvSpPr txBox="1"/>
          <p:nvPr/>
        </p:nvSpPr>
        <p:spPr>
          <a:xfrm>
            <a:off x="13407815" y="9254558"/>
            <a:ext cx="3449206" cy="339893"/>
          </a:xfrm>
          <a:prstGeom prst="rect">
            <a:avLst/>
          </a:prstGeom>
        </p:spPr>
        <p:txBody>
          <a:bodyPr lIns="0" tIns="0" rIns="0" bIns="0" rtlCol="0" anchor="t">
            <a:spAutoFit/>
          </a:bodyPr>
          <a:lstStyle/>
          <a:p>
            <a:pPr algn="l">
              <a:lnSpc>
                <a:spcPts val="2790"/>
              </a:lnSpc>
              <a:spcBef>
                <a:spcPct val="0"/>
              </a:spcBef>
            </a:pPr>
            <a:r>
              <a:rPr lang="en-US" sz="1993" b="1">
                <a:solidFill>
                  <a:srgbClr val="232323"/>
                </a:solidFill>
                <a:latin typeface="Nitti Grotesk 1 Bold"/>
                <a:ea typeface="Nitti Grotesk 1 Bold"/>
                <a:cs typeface="Nitti Grotesk 1 Bold"/>
                <a:sym typeface="Nitti Grotesk 1 Bold"/>
              </a:rPr>
              <a:t>Source: analyticsvidhya.com</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- 27</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Simple Linear Regress﻿ion</a:t>
            </a:r>
          </a:p>
        </p:txBody>
      </p:sp>
      <p:sp>
        <p:nvSpPr>
          <p:cNvPr id="5" name="TextBox 5"/>
          <p:cNvSpPr txBox="1"/>
          <p:nvPr/>
        </p:nvSpPr>
        <p:spPr>
          <a:xfrm>
            <a:off x="534547" y="2262728"/>
            <a:ext cx="17031631" cy="3291310"/>
          </a:xfrm>
          <a:prstGeom prst="rect">
            <a:avLst/>
          </a:prstGeom>
        </p:spPr>
        <p:txBody>
          <a:bodyPr lIns="0" tIns="0" rIns="0" bIns="0" rtlCol="0" anchor="t">
            <a:spAutoFit/>
          </a:bodyPr>
          <a:lstStyle/>
          <a:p>
            <a:pPr algn="just">
              <a:lnSpc>
                <a:spcPts val="3191"/>
              </a:lnSpc>
            </a:pPr>
            <a:r>
              <a:rPr lang="en-US" sz="2799">
                <a:solidFill>
                  <a:srgbClr val="232323"/>
                </a:solidFill>
                <a:latin typeface="Arial"/>
                <a:ea typeface="Arial"/>
                <a:cs typeface="Arial"/>
                <a:sym typeface="Arial"/>
              </a:rPr>
              <a:t>Simple Linear Regression is a statistical method used to model the </a:t>
            </a:r>
            <a:r>
              <a:rPr lang="en-US" sz="2799" b="1">
                <a:solidFill>
                  <a:srgbClr val="232323"/>
                </a:solidFill>
                <a:latin typeface="Arial Bold"/>
                <a:ea typeface="Arial Bold"/>
                <a:cs typeface="Arial Bold"/>
                <a:sym typeface="Arial Bold"/>
              </a:rPr>
              <a:t>relationship between two variables; </a:t>
            </a:r>
            <a:r>
              <a:rPr lang="en-US" sz="2799">
                <a:solidFill>
                  <a:srgbClr val="232323"/>
                </a:solidFill>
                <a:latin typeface="Arial"/>
                <a:ea typeface="Arial"/>
                <a:cs typeface="Arial"/>
                <a:sym typeface="Arial"/>
              </a:rPr>
              <a:t> </a:t>
            </a:r>
            <a:r>
              <a:rPr lang="en-US" sz="2799" b="1">
                <a:solidFill>
                  <a:srgbClr val="F58832"/>
                </a:solidFill>
                <a:latin typeface="Arial Bold"/>
                <a:ea typeface="Arial Bold"/>
                <a:cs typeface="Arial Bold"/>
                <a:sym typeface="Arial Bold"/>
              </a:rPr>
              <a:t>one independent </a:t>
            </a:r>
            <a:r>
              <a:rPr lang="en-US" sz="2799">
                <a:solidFill>
                  <a:srgbClr val="232323"/>
                </a:solidFill>
                <a:latin typeface="Arial"/>
                <a:ea typeface="Arial"/>
                <a:cs typeface="Arial"/>
                <a:sym typeface="Arial"/>
              </a:rPr>
              <a:t>and </a:t>
            </a:r>
            <a:r>
              <a:rPr lang="en-US" sz="2799" b="1">
                <a:solidFill>
                  <a:srgbClr val="F58832"/>
                </a:solidFill>
                <a:latin typeface="Arial Bold"/>
                <a:ea typeface="Arial Bold"/>
                <a:cs typeface="Arial Bold"/>
                <a:sym typeface="Arial Bold"/>
              </a:rPr>
              <a:t>one dependent</a:t>
            </a:r>
            <a:r>
              <a:rPr lang="en-US" sz="2799">
                <a:solidFill>
                  <a:srgbClr val="232323"/>
                </a:solidFill>
                <a:latin typeface="Arial"/>
                <a:ea typeface="Arial"/>
                <a:cs typeface="Arial"/>
                <a:sym typeface="Arial"/>
              </a:rPr>
              <a:t>. It aims to find the best-fitting straight line that predicts the value of the dependent variable based on the value of the independent variable.</a:t>
            </a:r>
          </a:p>
          <a:p>
            <a:pPr algn="just">
              <a:lnSpc>
                <a:spcPts val="3077"/>
              </a:lnSpc>
            </a:pPr>
            <a:endParaRPr lang="en-US" sz="2799">
              <a:solidFill>
                <a:srgbClr val="232323"/>
              </a:solidFill>
              <a:latin typeface="Arial"/>
              <a:ea typeface="Arial"/>
              <a:cs typeface="Arial"/>
              <a:sym typeface="Arial"/>
            </a:endParaRPr>
          </a:p>
          <a:p>
            <a:pPr algn="just">
              <a:lnSpc>
                <a:spcPts val="3611"/>
              </a:lnSpc>
            </a:pPr>
            <a:endParaRPr lang="en-US" sz="2799">
              <a:solidFill>
                <a:srgbClr val="232323"/>
              </a:solidFill>
              <a:latin typeface="Arial"/>
              <a:ea typeface="Arial"/>
              <a:cs typeface="Arial"/>
              <a:sym typeface="Arial"/>
            </a:endParaRPr>
          </a:p>
          <a:p>
            <a:pPr algn="just">
              <a:lnSpc>
                <a:spcPts val="3363"/>
              </a:lnSpc>
            </a:pPr>
            <a:r>
              <a:rPr lang="en-US" sz="2899" b="1">
                <a:solidFill>
                  <a:srgbClr val="434343"/>
                </a:solidFill>
                <a:latin typeface="Arial Bold"/>
                <a:ea typeface="Arial Bold"/>
                <a:cs typeface="Arial Bold"/>
                <a:sym typeface="Arial Bold"/>
              </a:rPr>
              <a:t>SLR equation:</a:t>
            </a:r>
          </a:p>
          <a:p>
            <a:pPr algn="just">
              <a:lnSpc>
                <a:spcPts val="3285"/>
              </a:lnSpc>
            </a:pPr>
            <a:r>
              <a:rPr lang="en-US" sz="3099" spc="607">
                <a:solidFill>
                  <a:srgbClr val="434343"/>
                </a:solidFill>
                <a:latin typeface="Arial"/>
                <a:ea typeface="Arial"/>
                <a:cs typeface="Arial"/>
                <a:sym typeface="Arial"/>
              </a:rPr>
              <a:t>y=a+bX+u​</a:t>
            </a:r>
          </a:p>
          <a:p>
            <a:pPr algn="just">
              <a:lnSpc>
                <a:spcPts val="2756"/>
              </a:lnSpc>
            </a:pPr>
            <a:endParaRPr lang="en-US" sz="3099" spc="607">
              <a:solidFill>
                <a:srgbClr val="434343"/>
              </a:solidFill>
              <a:latin typeface="Arial"/>
              <a:ea typeface="Arial"/>
              <a:cs typeface="Arial"/>
              <a:sym typeface="Arial"/>
            </a:endParaRPr>
          </a:p>
        </p:txBody>
      </p:sp>
      <p:sp>
        <p:nvSpPr>
          <p:cNvPr id="6" name="TextBox 6"/>
          <p:cNvSpPr txBox="1"/>
          <p:nvPr/>
        </p:nvSpPr>
        <p:spPr>
          <a:xfrm>
            <a:off x="764034" y="6505892"/>
            <a:ext cx="16802144" cy="2847275"/>
          </a:xfrm>
          <a:prstGeom prst="rect">
            <a:avLst/>
          </a:prstGeom>
        </p:spPr>
        <p:txBody>
          <a:bodyPr lIns="0" tIns="0" rIns="0" bIns="0" rtlCol="0" anchor="t">
            <a:spAutoFit/>
          </a:bodyPr>
          <a:lstStyle/>
          <a:p>
            <a:pPr algn="l">
              <a:lnSpc>
                <a:spcPts val="3713"/>
              </a:lnSpc>
            </a:pPr>
            <a:r>
              <a:rPr lang="en-US" sz="2652" b="1">
                <a:solidFill>
                  <a:srgbClr val="09507C"/>
                </a:solidFill>
                <a:latin typeface="Consolas Bold"/>
                <a:ea typeface="Consolas Bold"/>
                <a:cs typeface="Consolas Bold"/>
                <a:sym typeface="Consolas Bold"/>
              </a:rPr>
              <a:t>where:</a:t>
            </a:r>
          </a:p>
          <a:p>
            <a:pPr algn="l">
              <a:lnSpc>
                <a:spcPts val="3713"/>
              </a:lnSpc>
            </a:pPr>
            <a:r>
              <a:rPr lang="en-US" sz="2652" b="1">
                <a:solidFill>
                  <a:srgbClr val="09507C"/>
                </a:solidFill>
                <a:latin typeface="Consolas Bold"/>
                <a:ea typeface="Consolas Bold"/>
                <a:cs typeface="Consolas Bold"/>
                <a:sym typeface="Consolas Bold"/>
              </a:rPr>
              <a:t>Y=The dependent variable you are trying to predictor explain</a:t>
            </a:r>
          </a:p>
          <a:p>
            <a:pPr algn="l">
              <a:lnSpc>
                <a:spcPts val="3713"/>
              </a:lnSpc>
            </a:pPr>
            <a:r>
              <a:rPr lang="en-US" sz="2652" b="1">
                <a:solidFill>
                  <a:srgbClr val="09507C"/>
                </a:solidFill>
                <a:latin typeface="Consolas Bold"/>
                <a:ea typeface="Consolas Bold"/>
                <a:cs typeface="Consolas Bold"/>
                <a:sym typeface="Consolas Bold"/>
              </a:rPr>
              <a:t>X=The explanatory (independent) variable(s) you are using to predict or associate with Y</a:t>
            </a:r>
          </a:p>
          <a:p>
            <a:pPr algn="l">
              <a:lnSpc>
                <a:spcPts val="3713"/>
              </a:lnSpc>
            </a:pPr>
            <a:r>
              <a:rPr lang="en-US" sz="2652" b="1">
                <a:solidFill>
                  <a:srgbClr val="09507C"/>
                </a:solidFill>
                <a:latin typeface="Consolas Bold"/>
                <a:ea typeface="Consolas Bold"/>
                <a:cs typeface="Consolas Bold"/>
                <a:sym typeface="Consolas Bold"/>
              </a:rPr>
              <a:t>a=The y-intercept</a:t>
            </a:r>
          </a:p>
          <a:p>
            <a:pPr algn="l">
              <a:lnSpc>
                <a:spcPts val="3713"/>
              </a:lnSpc>
            </a:pPr>
            <a:r>
              <a:rPr lang="en-US" sz="2652" b="1">
                <a:solidFill>
                  <a:srgbClr val="09507C"/>
                </a:solidFill>
                <a:latin typeface="Consolas Bold"/>
                <a:ea typeface="Consolas Bold"/>
                <a:cs typeface="Consolas Bold"/>
                <a:sym typeface="Consolas Bold"/>
              </a:rPr>
              <a:t>b=(beta coefficient) is the slope of the explanatoryvariable(s)</a:t>
            </a:r>
          </a:p>
          <a:p>
            <a:pPr algn="l">
              <a:lnSpc>
                <a:spcPts val="3713"/>
              </a:lnSpc>
              <a:spcBef>
                <a:spcPct val="0"/>
              </a:spcBef>
            </a:pPr>
            <a:r>
              <a:rPr lang="en-US" sz="2652" b="1">
                <a:solidFill>
                  <a:srgbClr val="09507C"/>
                </a:solidFill>
                <a:latin typeface="Consolas Bold"/>
                <a:ea typeface="Consolas Bold"/>
                <a:cs typeface="Consolas Bold"/>
                <a:sym typeface="Consolas Bold"/>
              </a:rPr>
              <a:t>u=The regression residual or error term​</a:t>
            </a:r>
          </a:p>
        </p:txBody>
      </p:sp>
      <p:sp>
        <p:nvSpPr>
          <p:cNvPr id="7" name="TextBox 6"/>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9" name="TextBox 8"/>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- 28</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descr="Pictorial representation of  Simple  linear regression model predictions"/>
          <p:cNvSpPr/>
          <p:nvPr/>
        </p:nvSpPr>
        <p:spPr>
          <a:xfrm>
            <a:off x="11385156" y="3139370"/>
            <a:ext cx="6715814" cy="4008259"/>
          </a:xfrm>
          <a:custGeom>
            <a:avLst/>
            <a:gdLst/>
            <a:ahLst/>
            <a:cxnLst/>
            <a:rect l="l" t="t" r="r" b="b"/>
            <a:pathLst>
              <a:path w="6715814" h="4008259">
                <a:moveTo>
                  <a:pt x="0" y="0"/>
                </a:moveTo>
                <a:lnTo>
                  <a:pt x="6715814" y="0"/>
                </a:lnTo>
                <a:lnTo>
                  <a:pt x="6715814" y="4008260"/>
                </a:lnTo>
                <a:lnTo>
                  <a:pt x="0" y="4008260"/>
                </a:lnTo>
                <a:lnTo>
                  <a:pt x="0" y="0"/>
                </a:lnTo>
                <a:close/>
              </a:path>
            </a:pathLst>
          </a:custGeom>
          <a:blipFill>
            <a:blip r:embed="rId4"/>
            <a:stretch>
              <a:fillRect l="-6352" r="-6389" b="-6098"/>
            </a:stretch>
          </a:blipFill>
          <a:ln w="38100" cap="sq">
            <a:solidFill>
              <a:srgbClr val="000000"/>
            </a:solidFill>
            <a:prstDash val="solid"/>
            <a:miter/>
          </a:ln>
        </p:spPr>
      </p:sp>
      <p:sp>
        <p:nvSpPr>
          <p:cNvPr id="5" name="TextBox 5"/>
          <p:cNvSpPr txBox="1"/>
          <p:nvPr/>
        </p:nvSpPr>
        <p:spPr>
          <a:xfrm>
            <a:off x="888394"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Example: Simple Linear Regress﻿ion</a:t>
            </a:r>
          </a:p>
        </p:txBody>
      </p:sp>
      <p:sp>
        <p:nvSpPr>
          <p:cNvPr id="6" name="TextBox 6"/>
          <p:cNvSpPr txBox="1"/>
          <p:nvPr/>
        </p:nvSpPr>
        <p:spPr>
          <a:xfrm>
            <a:off x="729725" y="2182139"/>
            <a:ext cx="10163721" cy="4460229"/>
          </a:xfrm>
          <a:prstGeom prst="rect">
            <a:avLst/>
          </a:prstGeom>
        </p:spPr>
        <p:txBody>
          <a:bodyPr lIns="0" tIns="0" rIns="0" bIns="0" rtlCol="0" anchor="t">
            <a:spAutoFit/>
          </a:bodyPr>
          <a:lstStyle/>
          <a:p>
            <a:pPr algn="just">
              <a:lnSpc>
                <a:spcPts val="3191"/>
              </a:lnSpc>
            </a:pPr>
            <a:r>
              <a:rPr lang="en-US" sz="2799">
                <a:solidFill>
                  <a:srgbClr val="232323"/>
                </a:solidFill>
                <a:latin typeface="Arial"/>
                <a:ea typeface="Arial"/>
                <a:cs typeface="Arial"/>
                <a:sym typeface="Arial"/>
              </a:rPr>
              <a:t>Suppose we take a scenario of house prices where our </a:t>
            </a:r>
            <a:r>
              <a:rPr lang="en-US" sz="2799" b="1">
                <a:solidFill>
                  <a:srgbClr val="232323"/>
                </a:solidFill>
                <a:latin typeface="Arial Bold"/>
                <a:ea typeface="Arial Bold"/>
                <a:cs typeface="Arial Bold"/>
                <a:sym typeface="Arial Bold"/>
              </a:rPr>
              <a:t>x-axis is the size of the house</a:t>
            </a:r>
            <a:r>
              <a:rPr lang="en-US" sz="2799">
                <a:solidFill>
                  <a:srgbClr val="232323"/>
                </a:solidFill>
                <a:latin typeface="Arial"/>
                <a:ea typeface="Arial"/>
                <a:cs typeface="Arial"/>
                <a:sym typeface="Arial"/>
              </a:rPr>
              <a:t>, and the</a:t>
            </a:r>
            <a:r>
              <a:rPr lang="en-US" sz="2799" b="1">
                <a:solidFill>
                  <a:srgbClr val="232323"/>
                </a:solidFill>
                <a:latin typeface="Arial Bold"/>
                <a:ea typeface="Arial Bold"/>
                <a:cs typeface="Arial Bold"/>
                <a:sym typeface="Arial Bold"/>
              </a:rPr>
              <a:t> y-axis is the price of the house</a:t>
            </a:r>
            <a:r>
              <a:rPr lang="en-US" sz="2799">
                <a:solidFill>
                  <a:srgbClr val="232323"/>
                </a:solidFill>
                <a:latin typeface="Arial"/>
                <a:ea typeface="Arial"/>
                <a:cs typeface="Arial"/>
                <a:sym typeface="Arial"/>
              </a:rPr>
              <a:t>. Suppose we draw scatter points randomly. Through this scatter point, we try to find the best-fit line, which is given by the equation:</a:t>
            </a:r>
          </a:p>
          <a:p>
            <a:pPr algn="ctr">
              <a:lnSpc>
                <a:spcPts val="3191"/>
              </a:lnSpc>
            </a:pPr>
            <a:r>
              <a:rPr lang="en-US" sz="2799" b="1">
                <a:solidFill>
                  <a:srgbClr val="09507C"/>
                </a:solidFill>
                <a:latin typeface="Arial Bold"/>
                <a:ea typeface="Arial Bold"/>
                <a:cs typeface="Arial Bold"/>
                <a:sym typeface="Arial Bold"/>
              </a:rPr>
              <a:t> equation: y = a + bx</a:t>
            </a:r>
          </a:p>
          <a:p>
            <a:pPr algn="just">
              <a:lnSpc>
                <a:spcPts val="3191"/>
              </a:lnSpc>
            </a:pPr>
            <a:endParaRPr lang="en-US" sz="2799" b="1">
              <a:solidFill>
                <a:srgbClr val="09507C"/>
              </a:solidFill>
              <a:latin typeface="Arial Bold"/>
              <a:ea typeface="Arial Bold"/>
              <a:cs typeface="Arial Bold"/>
              <a:sym typeface="Arial Bold"/>
            </a:endParaRPr>
          </a:p>
          <a:p>
            <a:pPr algn="just">
              <a:lnSpc>
                <a:spcPts val="3191"/>
              </a:lnSpc>
            </a:pPr>
            <a:r>
              <a:rPr lang="en-US" sz="2799">
                <a:solidFill>
                  <a:srgbClr val="000000"/>
                </a:solidFill>
                <a:latin typeface="Arial"/>
                <a:ea typeface="Arial"/>
                <a:cs typeface="Arial"/>
                <a:sym typeface="Arial"/>
              </a:rPr>
              <a:t>Suppose y is the price of the house, and x is the size of the house; then this equation seems like this:</a:t>
            </a:r>
          </a:p>
          <a:p>
            <a:pPr algn="ctr">
              <a:lnSpc>
                <a:spcPts val="3191"/>
              </a:lnSpc>
            </a:pPr>
            <a:r>
              <a:rPr lang="en-US" sz="2799">
                <a:solidFill>
                  <a:srgbClr val="434343"/>
                </a:solidFill>
                <a:latin typeface="Arial"/>
                <a:ea typeface="Arial"/>
                <a:cs typeface="Arial"/>
                <a:sym typeface="Arial"/>
              </a:rPr>
              <a:t>   </a:t>
            </a:r>
            <a:r>
              <a:rPr lang="en-US" sz="2799" b="1">
                <a:solidFill>
                  <a:srgbClr val="09507C"/>
                </a:solidFill>
                <a:latin typeface="Arial Bold"/>
                <a:ea typeface="Arial Bold"/>
                <a:cs typeface="Arial Bold"/>
                <a:sym typeface="Arial Bold"/>
              </a:rPr>
              <a:t>equation: price = a + b(size)</a:t>
            </a:r>
          </a:p>
          <a:p>
            <a:pPr algn="just">
              <a:lnSpc>
                <a:spcPts val="3191"/>
              </a:lnSpc>
            </a:pPr>
            <a:r>
              <a:rPr lang="en-US" sz="2799">
                <a:solidFill>
                  <a:srgbClr val="434343"/>
                </a:solidFill>
                <a:latin typeface="Arial"/>
                <a:ea typeface="Arial"/>
                <a:cs typeface="Arial"/>
                <a:sym typeface="Arial"/>
              </a:rPr>
              <a:t>             </a:t>
            </a:r>
            <a:r>
              <a:rPr lang="en-US" sz="2799">
                <a:solidFill>
                  <a:srgbClr val="000000"/>
                </a:solidFill>
                <a:latin typeface="Arial"/>
                <a:ea typeface="Arial"/>
                <a:cs typeface="Arial"/>
                <a:sym typeface="Arial"/>
              </a:rPr>
              <a:t>  where, a is an intercept and b is slope on that intercept</a:t>
            </a:r>
          </a:p>
        </p:txBody>
      </p:sp>
      <p:sp>
        <p:nvSpPr>
          <p:cNvPr id="7" name="TextBox 7"/>
          <p:cNvSpPr txBox="1"/>
          <p:nvPr/>
        </p:nvSpPr>
        <p:spPr>
          <a:xfrm>
            <a:off x="729725" y="8102635"/>
            <a:ext cx="16230600" cy="1529146"/>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Arial"/>
                <a:ea typeface="Arial"/>
                <a:cs typeface="Arial"/>
                <a:sym typeface="Arial"/>
              </a:rPr>
              <a:t>In the above equation, the intercept indicates what the base price of the house would be when the price of the house is 0. Meanwhile, the slope or coef (coefficient) indicates the unit increase in the slope, with the unit increase in size.</a:t>
            </a:r>
          </a:p>
        </p:txBody>
      </p:sp>
      <p:sp>
        <p:nvSpPr>
          <p:cNvPr id="8" name="TextBox 8"/>
          <p:cNvSpPr txBox="1"/>
          <p:nvPr/>
        </p:nvSpPr>
        <p:spPr>
          <a:xfrm>
            <a:off x="11109815" y="7395880"/>
            <a:ext cx="6991154" cy="323215"/>
          </a:xfrm>
          <a:prstGeom prst="rect">
            <a:avLst/>
          </a:prstGeom>
        </p:spPr>
        <p:txBody>
          <a:bodyPr lIns="0" tIns="0" rIns="0" bIns="0" rtlCol="0" anchor="t">
            <a:spAutoFit/>
          </a:bodyPr>
          <a:lstStyle/>
          <a:p>
            <a:pPr algn="ctr">
              <a:lnSpc>
                <a:spcPts val="2659"/>
              </a:lnSpc>
            </a:pPr>
            <a:r>
              <a:rPr lang="en-US" sz="1899" b="1" u="sng">
                <a:solidFill>
                  <a:srgbClr val="232323"/>
                </a:solidFill>
                <a:latin typeface="Nitti Grotesk 1 Bold"/>
                <a:ea typeface="Nitti Grotesk 1 Bold"/>
                <a:cs typeface="Nitti Grotesk 1 Bold"/>
                <a:sym typeface="Nitti Grotesk 1 Bold"/>
                <a:hlinkClick r:id="rId5" tooltip="https://www.investopedia.com/terms/l/linearrelationship.asp"/>
              </a:rPr>
              <a:t>Img src</a:t>
            </a:r>
            <a:r>
              <a:rPr lang="en-US" sz="1899" b="1">
                <a:solidFill>
                  <a:srgbClr val="232323"/>
                </a:solidFill>
                <a:latin typeface="Nitti Grotesk 1 Bold"/>
                <a:ea typeface="Nitti Grotesk 1 Bold"/>
                <a:cs typeface="Nitti Grotesk 1 Bold"/>
                <a:sym typeface="Nitti Grotesk 1 Bold"/>
              </a:rPr>
              <a:t>: www.investopedia.com</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- 29</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C183D7F6-B498-43B3-948B-1728B52AA6E4}">
                <adec:decorative xmlns="" xmlns:adec="http://schemas.microsoft.com/office/drawing/2017/decorative" val="1"/>
              </a:ext>
            </a:extLst>
          </p:cNvPr>
          <p:cNvSpPr/>
          <p:nvPr/>
        </p:nvSpPr>
        <p:spPr>
          <a:xfrm>
            <a:off x="-2526574" y="1986025"/>
            <a:ext cx="10456280" cy="0"/>
          </a:xfrm>
          <a:prstGeom prst="line">
            <a:avLst/>
          </a:prstGeom>
          <a:ln w="76200" cap="flat">
            <a:solidFill>
              <a:srgbClr val="FEC14F"/>
            </a:solidFill>
            <a:prstDash val="solid"/>
            <a:headEnd type="none" w="sm" len="sm"/>
            <a:tailEnd type="none" w="sm" len="sm"/>
          </a:ln>
        </p:spPr>
      </p:sp>
      <p:sp>
        <p:nvSpPr>
          <p:cNvPr id="3" name="TextBox 3"/>
          <p:cNvSpPr txBox="1"/>
          <p:nvPr/>
        </p:nvSpPr>
        <p:spPr>
          <a:xfrm>
            <a:off x="888394" y="2165824"/>
            <a:ext cx="16434669" cy="3632884"/>
          </a:xfrm>
          <a:prstGeom prst="rect">
            <a:avLst/>
          </a:prstGeom>
        </p:spPr>
        <p:txBody>
          <a:bodyPr lIns="0" tIns="0" rIns="0" bIns="0" rtlCol="0" anchor="t">
            <a:spAutoFit/>
          </a:bodyPr>
          <a:lstStyle/>
          <a:p>
            <a:pPr algn="l">
              <a:lnSpc>
                <a:spcPts val="3555"/>
              </a:lnSpc>
            </a:pPr>
            <a:r>
              <a:rPr lang="en-US" sz="2799">
                <a:solidFill>
                  <a:srgbClr val="434343"/>
                </a:solidFill>
                <a:latin typeface="Arial"/>
                <a:ea typeface="Arial"/>
                <a:cs typeface="Arial"/>
                <a:sym typeface="Arial"/>
              </a:rPr>
              <a:t>In this lesson, we will explore basic concepts of statistics and statistics analysis. Statistics play an important role in understanding a given feature’s behavior and the relation they inherit. This lesson gives you a brief overview of Statistical terms and explains their types and benefits.</a:t>
            </a:r>
          </a:p>
          <a:p>
            <a:pPr algn="l">
              <a:lnSpc>
                <a:spcPts val="3555"/>
              </a:lnSpc>
            </a:pPr>
            <a:endParaRPr lang="en-US" sz="2799">
              <a:solidFill>
                <a:srgbClr val="434343"/>
              </a:solidFill>
              <a:latin typeface="Arial"/>
              <a:ea typeface="Arial"/>
              <a:cs typeface="Arial"/>
              <a:sym typeface="Arial"/>
            </a:endParaRPr>
          </a:p>
          <a:p>
            <a:pPr algn="l">
              <a:lnSpc>
                <a:spcPts val="3555"/>
              </a:lnSpc>
            </a:pPr>
            <a:r>
              <a:rPr lang="en-US" sz="2799">
                <a:solidFill>
                  <a:srgbClr val="434343"/>
                </a:solidFill>
                <a:latin typeface="Arial"/>
                <a:ea typeface="Arial"/>
                <a:cs typeface="Arial"/>
                <a:sym typeface="Arial"/>
              </a:rPr>
              <a:t>Data Analytics also involves knowledge of advanced mathematics and programming; and thereby, Statistics serves as the first step towards understanding the Data Science and Data Analytics process. The results obtained by using Statistics for Data Analytics have helped in generating insights from data that drive business growth in the industry to stay ahead in the competitive world.</a:t>
            </a:r>
          </a:p>
        </p:txBody>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Introduction</a:t>
            </a:r>
          </a:p>
        </p:txBody>
      </p:sp>
      <p:sp>
        <p:nvSpPr>
          <p:cNvPr id="5" name="TextBox 4"/>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7" name="TextBox 6"/>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10728722" y="2468097"/>
            <a:ext cx="7188344" cy="5213245"/>
          </a:xfrm>
          <a:custGeom>
            <a:avLst/>
            <a:gdLst/>
            <a:ahLst/>
            <a:cxnLst/>
            <a:rect l="l" t="t" r="r" b="b"/>
            <a:pathLst>
              <a:path w="7188344" h="5213245">
                <a:moveTo>
                  <a:pt x="0" y="0"/>
                </a:moveTo>
                <a:lnTo>
                  <a:pt x="7188344" y="0"/>
                </a:lnTo>
                <a:lnTo>
                  <a:pt x="7188344" y="5213244"/>
                </a:lnTo>
                <a:lnTo>
                  <a:pt x="0" y="5213244"/>
                </a:lnTo>
                <a:lnTo>
                  <a:pt x="0" y="0"/>
                </a:lnTo>
                <a:close/>
              </a:path>
            </a:pathLst>
          </a:custGeom>
          <a:blipFill>
            <a:blip r:embed="rId4"/>
            <a:stretch>
              <a:fillRect/>
            </a:stretch>
          </a:blipFill>
          <a:ln w="9525" cap="sq">
            <a:solidFill>
              <a:srgbClr val="000000"/>
            </a:solidFill>
            <a:prstDash val="solid"/>
            <a:miter/>
          </a:ln>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Multiple Linear Regress﻿ion</a:t>
            </a:r>
          </a:p>
        </p:txBody>
      </p:sp>
      <p:sp>
        <p:nvSpPr>
          <p:cNvPr id="6" name="TextBox 6"/>
          <p:cNvSpPr txBox="1"/>
          <p:nvPr/>
        </p:nvSpPr>
        <p:spPr>
          <a:xfrm>
            <a:off x="589359" y="2259455"/>
            <a:ext cx="9867866" cy="5901706"/>
          </a:xfrm>
          <a:prstGeom prst="rect">
            <a:avLst/>
          </a:prstGeom>
        </p:spPr>
        <p:txBody>
          <a:bodyPr lIns="0" tIns="0" rIns="0" bIns="0" rtlCol="0" anchor="t">
            <a:spAutoFit/>
          </a:bodyPr>
          <a:lstStyle/>
          <a:p>
            <a:pPr algn="l">
              <a:lnSpc>
                <a:spcPts val="3226"/>
              </a:lnSpc>
            </a:pPr>
            <a:r>
              <a:rPr lang="en-US" sz="2830">
                <a:solidFill>
                  <a:srgbClr val="232323"/>
                </a:solidFill>
                <a:latin typeface="Arial"/>
                <a:ea typeface="Arial"/>
                <a:cs typeface="Arial"/>
                <a:sym typeface="Arial"/>
              </a:rPr>
              <a:t>Multiple Linear Regression (MLR) is an extension of Simple Linear Regression, as it takes more than one predictor variable to predict the response variable. We can define it as:</a:t>
            </a:r>
          </a:p>
          <a:p>
            <a:pPr algn="ctr">
              <a:lnSpc>
                <a:spcPts val="2998"/>
              </a:lnSpc>
            </a:pPr>
            <a:endParaRPr lang="en-US" sz="2830">
              <a:solidFill>
                <a:srgbClr val="232323"/>
              </a:solidFill>
              <a:latin typeface="Arial"/>
              <a:ea typeface="Arial"/>
              <a:cs typeface="Arial"/>
              <a:sym typeface="Arial"/>
            </a:endParaRPr>
          </a:p>
          <a:p>
            <a:pPr algn="ctr">
              <a:lnSpc>
                <a:spcPts val="2998"/>
              </a:lnSpc>
            </a:pPr>
            <a:r>
              <a:rPr lang="en-US" sz="2630">
                <a:solidFill>
                  <a:srgbClr val="232323"/>
                </a:solidFill>
                <a:latin typeface="Arial"/>
                <a:ea typeface="Arial"/>
                <a:cs typeface="Arial"/>
                <a:sym typeface="Arial"/>
              </a:rPr>
              <a:t>“</a:t>
            </a:r>
            <a:r>
              <a:rPr lang="en-US" sz="2630" i="1">
                <a:solidFill>
                  <a:srgbClr val="232323"/>
                </a:solidFill>
                <a:latin typeface="Arial Italics"/>
                <a:ea typeface="Arial Italics"/>
                <a:cs typeface="Arial Italics"/>
                <a:sym typeface="Arial Italics"/>
              </a:rPr>
              <a:t>Multiple Linear Regression is one of the important regression algorithms, which models the linear relationship between a single dependent continuous variable and more than one independent variable.”</a:t>
            </a:r>
          </a:p>
          <a:p>
            <a:pPr algn="l">
              <a:lnSpc>
                <a:spcPts val="3226"/>
              </a:lnSpc>
            </a:pPr>
            <a:endParaRPr lang="en-US" sz="2630" i="1">
              <a:solidFill>
                <a:srgbClr val="232323"/>
              </a:solidFill>
              <a:latin typeface="Arial Italics"/>
              <a:ea typeface="Arial Italics"/>
              <a:cs typeface="Arial Italics"/>
              <a:sym typeface="Arial Italics"/>
            </a:endParaRPr>
          </a:p>
          <a:p>
            <a:pPr algn="l">
              <a:lnSpc>
                <a:spcPts val="3226"/>
              </a:lnSpc>
            </a:pPr>
            <a:r>
              <a:rPr lang="en-US" sz="2830" b="1">
                <a:solidFill>
                  <a:srgbClr val="232323"/>
                </a:solidFill>
                <a:latin typeface="Arial Bold"/>
                <a:ea typeface="Arial Bold"/>
                <a:cs typeface="Arial Bold"/>
                <a:sym typeface="Arial Bold"/>
              </a:rPr>
              <a:t>Example</a:t>
            </a:r>
            <a:r>
              <a:rPr lang="en-US" sz="2830">
                <a:solidFill>
                  <a:srgbClr val="232323"/>
                </a:solidFill>
                <a:latin typeface="Arial"/>
                <a:ea typeface="Arial"/>
                <a:cs typeface="Arial"/>
                <a:sym typeface="Arial"/>
              </a:rPr>
              <a:t>: Prediction of CO2 emission based on engine size and number of cylinders in a car.</a:t>
            </a:r>
          </a:p>
          <a:p>
            <a:pPr algn="just">
              <a:lnSpc>
                <a:spcPts val="3781"/>
              </a:lnSpc>
            </a:pPr>
            <a:endParaRPr lang="en-US" sz="2830">
              <a:solidFill>
                <a:srgbClr val="232323"/>
              </a:solidFill>
              <a:latin typeface="Arial"/>
              <a:ea typeface="Arial"/>
              <a:cs typeface="Arial"/>
              <a:sym typeface="Arial"/>
            </a:endParaRPr>
          </a:p>
          <a:p>
            <a:pPr algn="ctr">
              <a:lnSpc>
                <a:spcPts val="2571"/>
              </a:lnSpc>
            </a:pPr>
            <a:r>
              <a:rPr lang="en-US" sz="2426" spc="332">
                <a:solidFill>
                  <a:srgbClr val="232323"/>
                </a:solidFill>
                <a:latin typeface="Arial"/>
                <a:ea typeface="Arial"/>
                <a:cs typeface="Arial"/>
                <a:sym typeface="Arial"/>
              </a:rPr>
              <a:t> </a:t>
            </a:r>
            <a:r>
              <a:rPr lang="en-US" sz="2426" b="1" spc="332">
                <a:solidFill>
                  <a:srgbClr val="071E39"/>
                </a:solidFill>
                <a:latin typeface="Arial Bold"/>
                <a:ea typeface="Arial Bold"/>
                <a:cs typeface="Arial Bold"/>
                <a:sym typeface="Arial Bold"/>
              </a:rPr>
              <a:t>MLR formula:</a:t>
            </a:r>
          </a:p>
          <a:p>
            <a:pPr algn="ctr">
              <a:lnSpc>
                <a:spcPts val="2783"/>
              </a:lnSpc>
            </a:pPr>
            <a:endParaRPr lang="en-US" sz="2426" b="1" spc="332">
              <a:solidFill>
                <a:srgbClr val="071E39"/>
              </a:solidFill>
              <a:latin typeface="Arial Bold"/>
              <a:ea typeface="Arial Bold"/>
              <a:cs typeface="Arial Bold"/>
              <a:sym typeface="Arial Bold"/>
            </a:endParaRPr>
          </a:p>
          <a:p>
            <a:pPr algn="ctr">
              <a:lnSpc>
                <a:spcPts val="2783"/>
              </a:lnSpc>
            </a:pPr>
            <a:r>
              <a:rPr lang="en-US" sz="2626" b="1" spc="359">
                <a:solidFill>
                  <a:srgbClr val="071E39"/>
                </a:solidFill>
                <a:latin typeface="Consolas Bold"/>
                <a:ea typeface="Consolas Bold"/>
                <a:cs typeface="Consolas Bold"/>
                <a:sym typeface="Consolas Bold"/>
              </a:rPr>
              <a:t>Y=a+b1​X1​+b2​X2​+b3​X3​+...+bt​Xt​+u</a:t>
            </a:r>
          </a:p>
        </p:txBody>
      </p:sp>
      <p:sp>
        <p:nvSpPr>
          <p:cNvPr id="7" name="TextBox 7"/>
          <p:cNvSpPr txBox="1"/>
          <p:nvPr/>
        </p:nvSpPr>
        <p:spPr>
          <a:xfrm>
            <a:off x="740402" y="7835488"/>
            <a:ext cx="10701089" cy="2167388"/>
          </a:xfrm>
          <a:prstGeom prst="rect">
            <a:avLst/>
          </a:prstGeom>
        </p:spPr>
        <p:txBody>
          <a:bodyPr lIns="0" tIns="0" rIns="0" bIns="0" rtlCol="0" anchor="t">
            <a:spAutoFit/>
          </a:bodyPr>
          <a:lstStyle/>
          <a:p>
            <a:pPr algn="l">
              <a:lnSpc>
                <a:spcPts val="2873"/>
              </a:lnSpc>
            </a:pPr>
            <a:r>
              <a:rPr lang="en-US" sz="2052" b="1">
                <a:solidFill>
                  <a:srgbClr val="09507C"/>
                </a:solidFill>
                <a:latin typeface="Nitti Grotesk 1 Bold"/>
                <a:ea typeface="Nitti Grotesk 1 Bold"/>
                <a:cs typeface="Nitti Grotesk 1 Bold"/>
                <a:sym typeface="Nitti Grotesk 1 Bold"/>
              </a:rPr>
              <a:t>where:</a:t>
            </a:r>
          </a:p>
          <a:p>
            <a:pPr algn="l">
              <a:lnSpc>
                <a:spcPts val="2873"/>
              </a:lnSpc>
            </a:pPr>
            <a:r>
              <a:rPr lang="en-US" sz="2052" b="1">
                <a:solidFill>
                  <a:srgbClr val="09507C"/>
                </a:solidFill>
                <a:latin typeface="Nitti Grotesk 1 Bold"/>
                <a:ea typeface="Nitti Grotesk 1 Bold"/>
                <a:cs typeface="Nitti Grotesk 1 Bold"/>
                <a:sym typeface="Nitti Grotesk 1 Bold"/>
              </a:rPr>
              <a:t>Y=The dependent variable you are trying to predictor explain.</a:t>
            </a:r>
          </a:p>
          <a:p>
            <a:pPr algn="l">
              <a:lnSpc>
                <a:spcPts val="2873"/>
              </a:lnSpc>
            </a:pPr>
            <a:r>
              <a:rPr lang="en-US" sz="2052" b="1">
                <a:solidFill>
                  <a:srgbClr val="09507C"/>
                </a:solidFill>
                <a:latin typeface="Nitti Grotesk 1 Bold"/>
                <a:ea typeface="Nitti Grotesk 1 Bold"/>
                <a:cs typeface="Nitti Grotesk 1 Bold"/>
                <a:sym typeface="Nitti Grotesk 1 Bold"/>
              </a:rPr>
              <a:t>X=The explanatory (independent) variable(s) you are using to predict or associate with Y.</a:t>
            </a:r>
          </a:p>
          <a:p>
            <a:pPr algn="l">
              <a:lnSpc>
                <a:spcPts val="2873"/>
              </a:lnSpc>
            </a:pPr>
            <a:r>
              <a:rPr lang="en-US" sz="2052" b="1">
                <a:solidFill>
                  <a:srgbClr val="09507C"/>
                </a:solidFill>
                <a:latin typeface="Nitti Grotesk 1 Bold"/>
                <a:ea typeface="Nitti Grotesk 1 Bold"/>
                <a:cs typeface="Nitti Grotesk 1 Bold"/>
                <a:sym typeface="Nitti Grotesk 1 Bold"/>
              </a:rPr>
              <a:t>a=The y-intercept.</a:t>
            </a:r>
          </a:p>
          <a:p>
            <a:pPr algn="l">
              <a:lnSpc>
                <a:spcPts val="2873"/>
              </a:lnSpc>
            </a:pPr>
            <a:r>
              <a:rPr lang="en-US" sz="2052" b="1">
                <a:solidFill>
                  <a:srgbClr val="09507C"/>
                </a:solidFill>
                <a:latin typeface="Nitti Grotesk 1 Bold"/>
                <a:ea typeface="Nitti Grotesk 1 Bold"/>
                <a:cs typeface="Nitti Grotesk 1 Bold"/>
                <a:sym typeface="Nitti Grotesk 1 Bold"/>
              </a:rPr>
              <a:t>b=(beta coefficient) is the slope of the explanatory variable(s).</a:t>
            </a:r>
          </a:p>
          <a:p>
            <a:pPr algn="l">
              <a:lnSpc>
                <a:spcPts val="2873"/>
              </a:lnSpc>
              <a:spcBef>
                <a:spcPct val="0"/>
              </a:spcBef>
            </a:pPr>
            <a:r>
              <a:rPr lang="en-US" sz="2052" b="1">
                <a:solidFill>
                  <a:srgbClr val="09507C"/>
                </a:solidFill>
                <a:latin typeface="Nitti Grotesk 1 Bold"/>
                <a:ea typeface="Nitti Grotesk 1 Bold"/>
                <a:cs typeface="Nitti Grotesk 1 Bold"/>
                <a:sym typeface="Nitti Grotesk 1 Bold"/>
              </a:rPr>
              <a:t>u=The regression residual or error term​.</a:t>
            </a:r>
          </a:p>
        </p:txBody>
      </p:sp>
      <p:sp>
        <p:nvSpPr>
          <p:cNvPr id="8" name="TextBox 8"/>
          <p:cNvSpPr txBox="1"/>
          <p:nvPr/>
        </p:nvSpPr>
        <p:spPr>
          <a:xfrm>
            <a:off x="11109815" y="8109966"/>
            <a:ext cx="6991154" cy="316230"/>
          </a:xfrm>
          <a:prstGeom prst="rect">
            <a:avLst/>
          </a:prstGeom>
        </p:spPr>
        <p:txBody>
          <a:bodyPr lIns="0" tIns="0" rIns="0" bIns="0" rtlCol="0" anchor="t">
            <a:spAutoFit/>
          </a:bodyPr>
          <a:lstStyle/>
          <a:p>
            <a:pPr algn="ctr">
              <a:lnSpc>
                <a:spcPts val="2520"/>
              </a:lnSpc>
              <a:spcBef>
                <a:spcPct val="0"/>
              </a:spcBef>
            </a:pPr>
            <a:r>
              <a:rPr lang="en-US" sz="1800" b="1" u="sng">
                <a:solidFill>
                  <a:srgbClr val="232323"/>
                </a:solidFill>
                <a:latin typeface="Nitti Grotesk 1 Bold"/>
                <a:ea typeface="Nitti Grotesk 1 Bold"/>
                <a:cs typeface="Nitti Grotesk 1 Bold"/>
                <a:sym typeface="Nitti Grotesk 1 Bold"/>
                <a:hlinkClick r:id="rId5" tooltip="https://www.investopedia.com/terms/l/linearrelationship.asp"/>
              </a:rPr>
              <a:t>Img src</a:t>
            </a:r>
            <a:r>
              <a:rPr lang="en-US" sz="1800" b="1">
                <a:solidFill>
                  <a:srgbClr val="232323"/>
                </a:solidFill>
                <a:latin typeface="Nitti Grotesk 1 Bold"/>
                <a:ea typeface="Nitti Grotesk 1 Bold"/>
                <a:cs typeface="Nitti Grotesk 1 Bold"/>
                <a:sym typeface="Nitti Grotesk 1 Bold"/>
              </a:rPr>
              <a:t>: www.investo</a:t>
            </a:r>
            <a:r>
              <a:rPr lang="en-US" sz="1800" b="1" u="none">
                <a:solidFill>
                  <a:srgbClr val="232323"/>
                </a:solidFill>
                <a:latin typeface="Nitti Grotesk 1 Bold"/>
                <a:ea typeface="Nitti Grotesk 1 Bold"/>
                <a:cs typeface="Nitti Grotesk 1 Bold"/>
                <a:sym typeface="Nitti Grotesk 1 Bold"/>
              </a:rPr>
              <a:t>pedi</a:t>
            </a:r>
            <a:r>
              <a:rPr lang="en-US" sz="1800" b="1">
                <a:solidFill>
                  <a:srgbClr val="232323"/>
                </a:solidFill>
                <a:latin typeface="Nitti Grotesk 1 Bold"/>
                <a:ea typeface="Nitti Grotesk 1 Bold"/>
                <a:cs typeface="Nitti Grotesk 1 Bold"/>
                <a:sym typeface="Nitti Grotesk 1 Bold"/>
              </a:rPr>
              <a:t>a.</a:t>
            </a:r>
            <a:r>
              <a:rPr lang="en-US" sz="1800" b="1" u="none">
                <a:solidFill>
                  <a:srgbClr val="232323"/>
                </a:solidFill>
                <a:latin typeface="Nitti Grotesk 1 Bold"/>
                <a:ea typeface="Nitti Grotesk 1 Bold"/>
                <a:cs typeface="Nitti Grotesk 1 Bold"/>
                <a:sym typeface="Nitti Grotesk 1 Bold"/>
              </a:rPr>
              <a:t>co</a:t>
            </a:r>
            <a:r>
              <a:rPr lang="en-US" sz="1800" b="1">
                <a:solidFill>
                  <a:srgbClr val="232323"/>
                </a:solidFill>
                <a:latin typeface="Nitti Grotesk 1 Bold"/>
                <a:ea typeface="Nitti Grotesk 1 Bold"/>
                <a:cs typeface="Nitti Grotesk 1 Bold"/>
                <a:sym typeface="Nitti Grotesk 1 Bold"/>
              </a:rPr>
              <a:t>m</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- 30</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10285471" y="2328925"/>
            <a:ext cx="6633777" cy="3820103"/>
          </a:xfrm>
          <a:custGeom>
            <a:avLst/>
            <a:gdLst/>
            <a:ahLst/>
            <a:cxnLst/>
            <a:rect l="l" t="t" r="r" b="b"/>
            <a:pathLst>
              <a:path w="6633777" h="3820103">
                <a:moveTo>
                  <a:pt x="0" y="0"/>
                </a:moveTo>
                <a:lnTo>
                  <a:pt x="6633777" y="0"/>
                </a:lnTo>
                <a:lnTo>
                  <a:pt x="6633777" y="3820104"/>
                </a:lnTo>
                <a:lnTo>
                  <a:pt x="0" y="3820104"/>
                </a:lnTo>
                <a:lnTo>
                  <a:pt x="0" y="0"/>
                </a:lnTo>
                <a:close/>
              </a:path>
            </a:pathLst>
          </a:custGeom>
          <a:blipFill>
            <a:blip r:embed="rId4"/>
            <a:stretch>
              <a:fillRect l="-7504" r="-2075" b="-5928"/>
            </a:stretch>
          </a:blipFill>
          <a:ln w="38100" cap="sq">
            <a:solidFill>
              <a:srgbClr val="000000"/>
            </a:solidFill>
            <a:prstDash val="lgDash"/>
            <a:miter/>
          </a:ln>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Example: Multiple Linear Regress﻿ion</a:t>
            </a:r>
          </a:p>
        </p:txBody>
      </p:sp>
      <p:sp>
        <p:nvSpPr>
          <p:cNvPr id="6" name="TextBox 6"/>
          <p:cNvSpPr txBox="1"/>
          <p:nvPr/>
        </p:nvSpPr>
        <p:spPr>
          <a:xfrm>
            <a:off x="573557" y="2175583"/>
            <a:ext cx="9237731" cy="7081923"/>
          </a:xfrm>
          <a:prstGeom prst="rect">
            <a:avLst/>
          </a:prstGeom>
        </p:spPr>
        <p:txBody>
          <a:bodyPr lIns="0" tIns="0" rIns="0" bIns="0" rtlCol="0" anchor="t">
            <a:spAutoFit/>
          </a:bodyPr>
          <a:lstStyle/>
          <a:p>
            <a:pPr algn="l">
              <a:lnSpc>
                <a:spcPts val="4619"/>
              </a:lnSpc>
            </a:pPr>
            <a:r>
              <a:rPr lang="en-US" sz="2799">
                <a:solidFill>
                  <a:srgbClr val="232323"/>
                </a:solidFill>
                <a:latin typeface="Arial"/>
                <a:ea typeface="Arial"/>
                <a:cs typeface="Arial"/>
                <a:sym typeface="Arial"/>
              </a:rPr>
              <a:t>If we take the same example as previously discussed, suppose:</a:t>
            </a:r>
          </a:p>
          <a:p>
            <a:pPr marL="604519" lvl="1" indent="-302260" algn="l">
              <a:lnSpc>
                <a:spcPts val="4619"/>
              </a:lnSpc>
              <a:buFont typeface="Arial"/>
              <a:buChar char="•"/>
            </a:pPr>
            <a:r>
              <a:rPr lang="en-US" sz="2799">
                <a:solidFill>
                  <a:srgbClr val="232323"/>
                </a:solidFill>
                <a:latin typeface="Arial"/>
                <a:ea typeface="Arial"/>
                <a:cs typeface="Arial"/>
                <a:sym typeface="Arial"/>
              </a:rPr>
              <a:t>b1 is the size of the house,</a:t>
            </a:r>
          </a:p>
          <a:p>
            <a:pPr marL="604519" lvl="1" indent="-302260" algn="l">
              <a:lnSpc>
                <a:spcPts val="4619"/>
              </a:lnSpc>
              <a:buFont typeface="Arial"/>
              <a:buChar char="•"/>
            </a:pPr>
            <a:r>
              <a:rPr lang="en-US" sz="2799">
                <a:solidFill>
                  <a:srgbClr val="232323"/>
                </a:solidFill>
                <a:latin typeface="Arial"/>
                <a:ea typeface="Arial"/>
                <a:cs typeface="Arial"/>
                <a:sym typeface="Arial"/>
              </a:rPr>
              <a:t>b2 is bad rooms in the house,</a:t>
            </a:r>
          </a:p>
          <a:p>
            <a:pPr marL="604519" lvl="1" indent="-302260" algn="l">
              <a:lnSpc>
                <a:spcPts val="4619"/>
              </a:lnSpc>
              <a:buFont typeface="Arial"/>
              <a:buChar char="•"/>
            </a:pPr>
            <a:r>
              <a:rPr lang="en-US" sz="2799">
                <a:solidFill>
                  <a:srgbClr val="232323"/>
                </a:solidFill>
                <a:latin typeface="Arial"/>
                <a:ea typeface="Arial"/>
                <a:cs typeface="Arial"/>
                <a:sym typeface="Arial"/>
              </a:rPr>
              <a:t>b3 is the locality of the house,</a:t>
            </a:r>
          </a:p>
          <a:p>
            <a:pPr marL="604519" lvl="1" indent="-302260" algn="l">
              <a:lnSpc>
                <a:spcPts val="4619"/>
              </a:lnSpc>
              <a:buFont typeface="Arial"/>
              <a:buChar char="•"/>
            </a:pPr>
            <a:r>
              <a:rPr lang="en-US" sz="2799">
                <a:solidFill>
                  <a:srgbClr val="232323"/>
                </a:solidFill>
                <a:latin typeface="Arial"/>
                <a:ea typeface="Arial"/>
                <a:cs typeface="Arial"/>
                <a:sym typeface="Arial"/>
              </a:rPr>
              <a:t>b4 is the condition of the house, and</a:t>
            </a:r>
          </a:p>
          <a:p>
            <a:pPr marL="604519" lvl="1" indent="-302260" algn="l">
              <a:lnSpc>
                <a:spcPts val="4619"/>
              </a:lnSpc>
              <a:buFont typeface="Arial"/>
              <a:buChar char="•"/>
            </a:pPr>
            <a:r>
              <a:rPr lang="en-US" sz="2799">
                <a:solidFill>
                  <a:srgbClr val="232323"/>
                </a:solidFill>
                <a:latin typeface="Arial"/>
                <a:ea typeface="Arial"/>
                <a:cs typeface="Arial"/>
                <a:sym typeface="Arial"/>
              </a:rPr>
              <a:t>b5 is our output feature, which is the price of the house.</a:t>
            </a:r>
          </a:p>
          <a:p>
            <a:pPr algn="l">
              <a:lnSpc>
                <a:spcPts val="4619"/>
              </a:lnSpc>
            </a:pPr>
            <a:r>
              <a:rPr lang="en-US" sz="2799">
                <a:solidFill>
                  <a:srgbClr val="232323"/>
                </a:solidFill>
                <a:latin typeface="Arial"/>
                <a:ea typeface="Arial"/>
                <a:cs typeface="Arial"/>
                <a:sym typeface="Arial"/>
              </a:rPr>
              <a:t>For multiple linear regression, the equation of simple linear regression </a:t>
            </a:r>
            <a:r>
              <a:rPr lang="en-US" sz="2799" b="1">
                <a:solidFill>
                  <a:srgbClr val="232323"/>
                </a:solidFill>
                <a:latin typeface="Arial Bold"/>
                <a:ea typeface="Arial Bold"/>
                <a:cs typeface="Arial Bold"/>
                <a:sym typeface="Arial Bold"/>
              </a:rPr>
              <a:t>y=a+bx </a:t>
            </a:r>
            <a:r>
              <a:rPr lang="en-US" sz="2799">
                <a:solidFill>
                  <a:srgbClr val="232323"/>
                </a:solidFill>
                <a:latin typeface="Arial"/>
                <a:ea typeface="Arial"/>
                <a:cs typeface="Arial"/>
                <a:sym typeface="Arial"/>
              </a:rPr>
              <a:t>is converted to something like this:</a:t>
            </a:r>
          </a:p>
          <a:p>
            <a:pPr marL="654250" lvl="1" indent="-327125" algn="just">
              <a:lnSpc>
                <a:spcPts val="5000"/>
              </a:lnSpc>
              <a:buFont typeface="Arial"/>
              <a:buChar char="•"/>
            </a:pPr>
            <a:r>
              <a:rPr lang="en-US" sz="3030" b="1" spc="78">
                <a:solidFill>
                  <a:srgbClr val="09507C"/>
                </a:solidFill>
                <a:latin typeface="Nitti Grotesk 1 Bold"/>
                <a:ea typeface="Nitti Grotesk 1 Bold"/>
                <a:cs typeface="Nitti Grotesk 1 Bold"/>
                <a:sym typeface="Nitti Grotesk 1 Bold"/>
              </a:rPr>
              <a:t>MLR equation: </a:t>
            </a:r>
          </a:p>
          <a:p>
            <a:pPr algn="just">
              <a:lnSpc>
                <a:spcPts val="5000"/>
              </a:lnSpc>
            </a:pPr>
            <a:r>
              <a:rPr lang="en-US" sz="3030" b="1" spc="78">
                <a:solidFill>
                  <a:srgbClr val="09507C"/>
                </a:solidFill>
                <a:latin typeface="Consolas Bold"/>
                <a:ea typeface="Consolas Bold"/>
                <a:cs typeface="Consolas Bold"/>
                <a:sym typeface="Consolas Bold"/>
              </a:rPr>
              <a:t>y = A+b1x1+b2x2+b3x3+b4x4</a:t>
            </a:r>
          </a:p>
        </p:txBody>
      </p:sp>
      <p:sp>
        <p:nvSpPr>
          <p:cNvPr id="7" name="TextBox 7"/>
          <p:cNvSpPr txBox="1"/>
          <p:nvPr/>
        </p:nvSpPr>
        <p:spPr>
          <a:xfrm>
            <a:off x="10285471" y="6177604"/>
            <a:ext cx="7405334" cy="2763520"/>
          </a:xfrm>
          <a:prstGeom prst="rect">
            <a:avLst/>
          </a:prstGeom>
        </p:spPr>
        <p:txBody>
          <a:bodyPr lIns="0" tIns="0" rIns="0" bIns="0" rtlCol="0" anchor="t">
            <a:spAutoFit/>
          </a:bodyPr>
          <a:lstStyle/>
          <a:p>
            <a:pPr algn="l">
              <a:lnSpc>
                <a:spcPts val="3080"/>
              </a:lnSpc>
            </a:pPr>
            <a:r>
              <a:rPr lang="en-US" sz="2200" i="1">
                <a:solidFill>
                  <a:srgbClr val="232323"/>
                </a:solidFill>
                <a:latin typeface="Arial Italics"/>
                <a:ea typeface="Arial Italics"/>
                <a:cs typeface="Arial Italics"/>
                <a:sym typeface="Arial Italics"/>
              </a:rPr>
              <a:t>Now our aim in using multiple linear regression is to compute</a:t>
            </a:r>
            <a:r>
              <a:rPr lang="en-US" sz="2200" b="1" i="1">
                <a:solidFill>
                  <a:srgbClr val="232323"/>
                </a:solidFill>
                <a:latin typeface="Arial Bold Italics"/>
                <a:ea typeface="Arial Bold Italics"/>
                <a:cs typeface="Arial Bold Italics"/>
                <a:sym typeface="Arial Bold Italics"/>
              </a:rPr>
              <a:t> a</a:t>
            </a:r>
            <a:r>
              <a:rPr lang="en-US" sz="2200" i="1">
                <a:solidFill>
                  <a:srgbClr val="232323"/>
                </a:solidFill>
                <a:latin typeface="Arial Italics"/>
                <a:ea typeface="Arial Italics"/>
                <a:cs typeface="Arial Italics"/>
                <a:sym typeface="Arial Italics"/>
              </a:rPr>
              <a:t>, which is an intercept. The key parameters </a:t>
            </a:r>
            <a:r>
              <a:rPr lang="en-US" sz="2200" b="1" i="1">
                <a:solidFill>
                  <a:srgbClr val="232323"/>
                </a:solidFill>
                <a:latin typeface="Arial Bold Italics"/>
                <a:ea typeface="Arial Bold Italics"/>
                <a:cs typeface="Arial Bold Italics"/>
                <a:sym typeface="Arial Bold Italics"/>
              </a:rPr>
              <a:t>b1, b2,  b3,</a:t>
            </a:r>
            <a:r>
              <a:rPr lang="en-US" sz="2200" i="1">
                <a:solidFill>
                  <a:srgbClr val="232323"/>
                </a:solidFill>
                <a:latin typeface="Arial Italics"/>
                <a:ea typeface="Arial Italics"/>
                <a:cs typeface="Arial Italics"/>
                <a:sym typeface="Arial Italics"/>
              </a:rPr>
              <a:t> and </a:t>
            </a:r>
            <a:r>
              <a:rPr lang="en-US" sz="2200" b="1" i="1">
                <a:solidFill>
                  <a:srgbClr val="232323"/>
                </a:solidFill>
                <a:latin typeface="Arial Bold Italics"/>
                <a:ea typeface="Arial Bold Italics"/>
                <a:cs typeface="Arial Bold Italics"/>
                <a:sym typeface="Arial Bold Italics"/>
              </a:rPr>
              <a:t>b4 </a:t>
            </a:r>
            <a:r>
              <a:rPr lang="en-US" sz="2200" i="1">
                <a:solidFill>
                  <a:srgbClr val="232323"/>
                </a:solidFill>
                <a:latin typeface="Arial Italics"/>
                <a:ea typeface="Arial Italics"/>
                <a:cs typeface="Arial Italics"/>
                <a:sym typeface="Arial Italics"/>
              </a:rPr>
              <a:t>are the slopes or coefficients concerning this independent feature. This basically indicates that if we increase the value of</a:t>
            </a:r>
            <a:r>
              <a:rPr lang="en-US" sz="2200" b="1" i="1">
                <a:solidFill>
                  <a:srgbClr val="232323"/>
                </a:solidFill>
                <a:latin typeface="Arial Bold Italics"/>
                <a:ea typeface="Arial Bold Italics"/>
                <a:cs typeface="Arial Bold Italics"/>
                <a:sym typeface="Arial Bold Italics"/>
              </a:rPr>
              <a:t> x1 by 1 unit</a:t>
            </a:r>
            <a:r>
              <a:rPr lang="en-US" sz="2200" i="1">
                <a:solidFill>
                  <a:srgbClr val="232323"/>
                </a:solidFill>
                <a:latin typeface="Arial Italics"/>
                <a:ea typeface="Arial Italics"/>
                <a:cs typeface="Arial Italics"/>
                <a:sym typeface="Arial Italics"/>
              </a:rPr>
              <a:t>, B1 will tell you how much it will affect the price of the house. The others </a:t>
            </a:r>
            <a:r>
              <a:rPr lang="en-US" sz="2200" b="1" i="1">
                <a:solidFill>
                  <a:srgbClr val="232323"/>
                </a:solidFill>
                <a:latin typeface="Arial Bold Italics"/>
                <a:ea typeface="Arial Bold Italics"/>
                <a:cs typeface="Arial Bold Italics"/>
                <a:sym typeface="Arial Bold Italics"/>
              </a:rPr>
              <a:t>b2, b3,</a:t>
            </a:r>
            <a:r>
              <a:rPr lang="en-US" sz="2200" i="1">
                <a:solidFill>
                  <a:srgbClr val="232323"/>
                </a:solidFill>
                <a:latin typeface="Arial Italics"/>
                <a:ea typeface="Arial Italics"/>
                <a:cs typeface="Arial Italics"/>
                <a:sym typeface="Arial Italics"/>
              </a:rPr>
              <a:t> and </a:t>
            </a:r>
            <a:r>
              <a:rPr lang="en-US" sz="2200" b="1" i="1">
                <a:solidFill>
                  <a:srgbClr val="232323"/>
                </a:solidFill>
                <a:latin typeface="Arial Bold Italics"/>
                <a:ea typeface="Arial Bold Italics"/>
                <a:cs typeface="Arial Bold Italics"/>
                <a:sym typeface="Arial Bold Italics"/>
              </a:rPr>
              <a:t>b4,</a:t>
            </a:r>
            <a:r>
              <a:rPr lang="en-US" sz="2200" i="1">
                <a:solidFill>
                  <a:srgbClr val="232323"/>
                </a:solidFill>
                <a:latin typeface="Arial Italics"/>
                <a:ea typeface="Arial Italics"/>
                <a:cs typeface="Arial Italics"/>
                <a:sym typeface="Arial Italics"/>
              </a:rPr>
              <a:t> also work similarly.</a:t>
            </a:r>
          </a:p>
        </p:txBody>
      </p:sp>
      <p:sp>
        <p:nvSpPr>
          <p:cNvPr id="8" name="TextBox 8"/>
          <p:cNvSpPr txBox="1"/>
          <p:nvPr/>
        </p:nvSpPr>
        <p:spPr>
          <a:xfrm>
            <a:off x="10106782" y="9007798"/>
            <a:ext cx="6991154" cy="316230"/>
          </a:xfrm>
          <a:prstGeom prst="rect">
            <a:avLst/>
          </a:prstGeom>
        </p:spPr>
        <p:txBody>
          <a:bodyPr lIns="0" tIns="0" rIns="0" bIns="0" rtlCol="0" anchor="t">
            <a:spAutoFit/>
          </a:bodyPr>
          <a:lstStyle/>
          <a:p>
            <a:pPr algn="ctr">
              <a:lnSpc>
                <a:spcPts val="2520"/>
              </a:lnSpc>
              <a:spcBef>
                <a:spcPct val="0"/>
              </a:spcBef>
            </a:pPr>
            <a:r>
              <a:rPr lang="en-US" sz="1800" b="1" u="sng">
                <a:solidFill>
                  <a:srgbClr val="232323"/>
                </a:solidFill>
                <a:latin typeface="Nitti Grotesk 1 Bold"/>
                <a:ea typeface="Nitti Grotesk 1 Bold"/>
                <a:cs typeface="Nitti Grotesk 1 Bold"/>
                <a:sym typeface="Nitti Grotesk 1 Bold"/>
                <a:hlinkClick r:id="rId5" tooltip="https://www.investopedia.com/terms/l/linearrelationship.asp"/>
              </a:rPr>
              <a:t>Img src</a:t>
            </a:r>
            <a:r>
              <a:rPr lang="en-US" sz="1800" b="1">
                <a:solidFill>
                  <a:srgbClr val="232323"/>
                </a:solidFill>
                <a:latin typeface="Nitti Grotesk 1 Bold"/>
                <a:ea typeface="Nitti Grotesk 1 Bold"/>
                <a:cs typeface="Nitti Grotesk 1 Bold"/>
                <a:sym typeface="Nitti Grotesk 1 Bold"/>
              </a:rPr>
              <a:t>: www.investo</a:t>
            </a:r>
            <a:r>
              <a:rPr lang="en-US" sz="1800" b="1" u="none">
                <a:solidFill>
                  <a:srgbClr val="232323"/>
                </a:solidFill>
                <a:latin typeface="Nitti Grotesk 1 Bold"/>
                <a:ea typeface="Nitti Grotesk 1 Bold"/>
                <a:cs typeface="Nitti Grotesk 1 Bold"/>
                <a:sym typeface="Nitti Grotesk 1 Bold"/>
              </a:rPr>
              <a:t>pedi</a:t>
            </a:r>
            <a:r>
              <a:rPr lang="en-US" sz="1800" b="1">
                <a:solidFill>
                  <a:srgbClr val="232323"/>
                </a:solidFill>
                <a:latin typeface="Nitti Grotesk 1 Bold"/>
                <a:ea typeface="Nitti Grotesk 1 Bold"/>
                <a:cs typeface="Nitti Grotesk 1 Bold"/>
                <a:sym typeface="Nitti Grotesk 1 Bold"/>
              </a:rPr>
              <a:t>a.</a:t>
            </a:r>
            <a:r>
              <a:rPr lang="en-US" sz="1800" b="1" u="none">
                <a:solidFill>
                  <a:srgbClr val="232323"/>
                </a:solidFill>
                <a:latin typeface="Nitti Grotesk 1 Bold"/>
                <a:ea typeface="Nitti Grotesk 1 Bold"/>
                <a:cs typeface="Nitti Grotesk 1 Bold"/>
                <a:sym typeface="Nitti Grotesk 1 Bold"/>
              </a:rPr>
              <a:t>co</a:t>
            </a:r>
            <a:r>
              <a:rPr lang="en-US" sz="1800" b="1">
                <a:solidFill>
                  <a:srgbClr val="232323"/>
                </a:solidFill>
                <a:latin typeface="Nitti Grotesk 1 Bold"/>
                <a:ea typeface="Nitti Grotesk 1 Bold"/>
                <a:cs typeface="Nitti Grotesk 1 Bold"/>
                <a:sym typeface="Nitti Grotesk 1 Bold"/>
              </a:rPr>
              <a:t>m</a:t>
            </a:r>
          </a:p>
        </p:txBody>
      </p:sp>
      <p:sp>
        <p:nvSpPr>
          <p:cNvPr id="9" name="TextBox 8"/>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1" name="TextBox 10"/>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- 31</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descr="Correlation"/>
          <p:cNvSpPr/>
          <p:nvPr/>
        </p:nvSpPr>
        <p:spPr>
          <a:xfrm>
            <a:off x="11901558" y="2417693"/>
            <a:ext cx="5285795" cy="7097762"/>
          </a:xfrm>
          <a:custGeom>
            <a:avLst/>
            <a:gdLst/>
            <a:ahLst/>
            <a:cxnLst/>
            <a:rect l="l" t="t" r="r" b="b"/>
            <a:pathLst>
              <a:path w="5285795" h="7097762">
                <a:moveTo>
                  <a:pt x="0" y="0"/>
                </a:moveTo>
                <a:lnTo>
                  <a:pt x="5285795" y="0"/>
                </a:lnTo>
                <a:lnTo>
                  <a:pt x="5285795" y="7097762"/>
                </a:lnTo>
                <a:lnTo>
                  <a:pt x="0" y="7097762"/>
                </a:lnTo>
                <a:lnTo>
                  <a:pt x="0" y="0"/>
                </a:lnTo>
                <a:close/>
              </a:path>
            </a:pathLst>
          </a:custGeom>
          <a:blipFill>
            <a:blip r:embed="rId3"/>
            <a:stretch>
              <a:fillRect/>
            </a:stretch>
          </a:blipFill>
          <a:ln w="38100" cap="sq">
            <a:solidFill>
              <a:srgbClr val="000000"/>
            </a:solidFill>
            <a:prstDash val="solid"/>
            <a:miter/>
          </a:ln>
        </p:spPr>
      </p:sp>
      <p:sp>
        <p:nvSpPr>
          <p:cNvPr id="5" name="TextBox 5"/>
          <p:cNvSpPr txBox="1"/>
          <p:nvPr/>
        </p:nvSpPr>
        <p:spPr>
          <a:xfrm>
            <a:off x="1028700"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Overview of Correlation</a:t>
            </a:r>
          </a:p>
        </p:txBody>
      </p:sp>
      <p:sp>
        <p:nvSpPr>
          <p:cNvPr id="6" name="TextBox 6"/>
          <p:cNvSpPr txBox="1"/>
          <p:nvPr/>
        </p:nvSpPr>
        <p:spPr>
          <a:xfrm>
            <a:off x="838795" y="2330378"/>
            <a:ext cx="10627069" cy="6911391"/>
          </a:xfrm>
          <a:prstGeom prst="rect">
            <a:avLst/>
          </a:prstGeom>
        </p:spPr>
        <p:txBody>
          <a:bodyPr lIns="0" tIns="0" rIns="0" bIns="0" rtlCol="0" anchor="t">
            <a:spAutoFit/>
          </a:bodyPr>
          <a:lstStyle/>
          <a:p>
            <a:pPr algn="l">
              <a:lnSpc>
                <a:spcPts val="3611"/>
              </a:lnSpc>
            </a:pPr>
            <a:r>
              <a:rPr lang="en-US" sz="2799">
                <a:solidFill>
                  <a:srgbClr val="232323"/>
                </a:solidFill>
                <a:latin typeface="Arial"/>
                <a:ea typeface="Arial"/>
                <a:cs typeface="Arial"/>
                <a:sym typeface="Arial"/>
              </a:rPr>
              <a:t>Correlation is a statistical metric for measuring to what extent different variables are interdependent. In other words, when we look at two variables over time, if one variable changes, how does this affect change in the other variable?</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a:solidFill>
                  <a:srgbClr val="232323"/>
                </a:solidFill>
                <a:latin typeface="Arial"/>
                <a:ea typeface="Arial"/>
                <a:cs typeface="Arial"/>
                <a:sym typeface="Arial"/>
              </a:rPr>
              <a:t>For example:</a:t>
            </a: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rPr>
              <a:t>Lung cancer --&gt; smoking</a:t>
            </a:r>
            <a:r>
              <a:rPr lang="en-US" sz="2799">
                <a:solidFill>
                  <a:srgbClr val="232323"/>
                </a:solidFill>
                <a:latin typeface="Arial"/>
                <a:ea typeface="Arial"/>
                <a:cs typeface="Arial"/>
                <a:sym typeface="Arial"/>
              </a:rPr>
              <a:t>: Smoking is known to be correlated to lung cancer since you have a higher chance of getting lung cancer if you smoke.</a:t>
            </a:r>
          </a:p>
          <a:p>
            <a:pPr algn="l">
              <a:lnSpc>
                <a:spcPts val="3611"/>
              </a:lnSpc>
            </a:pPr>
            <a:endParaRPr lang="en-US" sz="2799">
              <a:solidFill>
                <a:srgbClr val="232323"/>
              </a:solidFill>
              <a:latin typeface="Arial"/>
              <a:ea typeface="Arial"/>
              <a:cs typeface="Arial"/>
              <a:sym typeface="Arial"/>
            </a:endParaRPr>
          </a:p>
          <a:p>
            <a:pPr marL="604519" lvl="1" indent="-302260" algn="l">
              <a:lnSpc>
                <a:spcPts val="3611"/>
              </a:lnSpc>
              <a:buFont typeface="Arial"/>
              <a:buChar char="•"/>
            </a:pPr>
            <a:r>
              <a:rPr lang="en-US" sz="2799" b="1">
                <a:solidFill>
                  <a:srgbClr val="232323"/>
                </a:solidFill>
                <a:latin typeface="Arial Bold"/>
                <a:ea typeface="Arial Bold"/>
                <a:cs typeface="Arial Bold"/>
                <a:sym typeface="Arial Bold"/>
              </a:rPr>
              <a:t>Rain --&gt;  Umbrella:</a:t>
            </a:r>
            <a:r>
              <a:rPr lang="en-US" sz="2799">
                <a:solidFill>
                  <a:srgbClr val="232323"/>
                </a:solidFill>
                <a:latin typeface="Arial"/>
                <a:ea typeface="Arial"/>
                <a:cs typeface="Arial"/>
                <a:sym typeface="Arial"/>
              </a:rPr>
              <a:t> There is a correlation between umbrella and rain variables where more precipitation means more people use umbrellas. Also, if it did not rain, people would not carry umbrellas. Therefore, we can say that umbrellas and rain are interdependent, and by definition, they are correlated.</a:t>
            </a:r>
          </a:p>
        </p:txBody>
      </p:sp>
      <p:sp>
        <p:nvSpPr>
          <p:cNvPr id="7" name="TextBox 7"/>
          <p:cNvSpPr txBox="1"/>
          <p:nvPr/>
        </p:nvSpPr>
        <p:spPr>
          <a:xfrm>
            <a:off x="13731007" y="9664459"/>
            <a:ext cx="2320826" cy="389255"/>
          </a:xfrm>
          <a:prstGeom prst="rect">
            <a:avLst/>
          </a:prstGeom>
        </p:spPr>
        <p:txBody>
          <a:bodyPr lIns="0" tIns="0" rIns="0" bIns="0" rtlCol="0" anchor="t">
            <a:spAutoFit/>
          </a:bodyPr>
          <a:lstStyle/>
          <a:p>
            <a:pPr marL="0" lvl="0" indent="0" algn="ctr">
              <a:lnSpc>
                <a:spcPts val="3220"/>
              </a:lnSpc>
              <a:spcBef>
                <a:spcPct val="0"/>
              </a:spcBef>
            </a:pPr>
            <a:r>
              <a:rPr lang="en-US" sz="2300">
                <a:solidFill>
                  <a:srgbClr val="000000"/>
                </a:solidFill>
                <a:latin typeface="Nitti Grotesk 1"/>
                <a:ea typeface="Nitti Grotesk 1"/>
                <a:cs typeface="Nitti Grotesk 1"/>
                <a:sym typeface="Nitti Grotesk 1"/>
              </a:rPr>
              <a:t>source: google.com</a:t>
            </a:r>
          </a:p>
        </p:txBody>
      </p:sp>
      <p:sp>
        <p:nvSpPr>
          <p:cNvPr id="8" name="TextBox 7"/>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0" name="TextBox 9"/>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- 32</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descr="Correlation Coefficient and Covariance"/>
          <p:cNvSpPr/>
          <p:nvPr/>
        </p:nvSpPr>
        <p:spPr>
          <a:xfrm>
            <a:off x="1028700" y="6404939"/>
            <a:ext cx="10248304" cy="3000291"/>
          </a:xfrm>
          <a:custGeom>
            <a:avLst/>
            <a:gdLst/>
            <a:ahLst/>
            <a:cxnLst/>
            <a:rect l="l" t="t" r="r" b="b"/>
            <a:pathLst>
              <a:path w="10248304" h="3000291">
                <a:moveTo>
                  <a:pt x="0" y="0"/>
                </a:moveTo>
                <a:lnTo>
                  <a:pt x="10248304" y="0"/>
                </a:lnTo>
                <a:lnTo>
                  <a:pt x="10248304" y="3000290"/>
                </a:lnTo>
                <a:lnTo>
                  <a:pt x="0" y="3000290"/>
                </a:lnTo>
                <a:lnTo>
                  <a:pt x="0" y="0"/>
                </a:lnTo>
                <a:close/>
              </a:path>
            </a:pathLst>
          </a:custGeom>
          <a:blipFill>
            <a:blip r:embed="rId3"/>
            <a:stretch>
              <a:fillRect/>
            </a:stretch>
          </a:blipFill>
        </p:spPr>
      </p:sp>
      <p:grpSp>
        <p:nvGrpSpPr>
          <p:cNvPr id="5" name="Group 5"/>
          <p:cNvGrpSpPr/>
          <p:nvPr/>
        </p:nvGrpSpPr>
        <p:grpSpPr>
          <a:xfrm>
            <a:off x="11585854" y="6741921"/>
            <a:ext cx="6515115" cy="1774553"/>
            <a:chOff x="0" y="0"/>
            <a:chExt cx="1715915" cy="467372"/>
          </a:xfrm>
        </p:grpSpPr>
        <p:sp>
          <p:nvSpPr>
            <p:cNvPr id="6" name="Freeform 6"/>
            <p:cNvSpPr/>
            <p:nvPr/>
          </p:nvSpPr>
          <p:spPr>
            <a:xfrm>
              <a:off x="0" y="0"/>
              <a:ext cx="1715915" cy="467372"/>
            </a:xfrm>
            <a:custGeom>
              <a:avLst/>
              <a:gdLst/>
              <a:ahLst/>
              <a:cxnLst/>
              <a:rect l="l" t="t" r="r" b="b"/>
              <a:pathLst>
                <a:path w="1715915" h="467372">
                  <a:moveTo>
                    <a:pt x="0" y="0"/>
                  </a:moveTo>
                  <a:lnTo>
                    <a:pt x="1715915" y="0"/>
                  </a:lnTo>
                  <a:lnTo>
                    <a:pt x="1715915" y="467372"/>
                  </a:lnTo>
                  <a:lnTo>
                    <a:pt x="0" y="467372"/>
                  </a:lnTo>
                  <a:close/>
                </a:path>
              </a:pathLst>
            </a:custGeom>
            <a:solidFill>
              <a:srgbClr val="FFF9EE"/>
            </a:solidFill>
          </p:spPr>
        </p:sp>
        <p:sp>
          <p:nvSpPr>
            <p:cNvPr id="7" name="TextBox 7"/>
            <p:cNvSpPr txBox="1"/>
            <p:nvPr/>
          </p:nvSpPr>
          <p:spPr>
            <a:xfrm>
              <a:off x="0" y="-76200"/>
              <a:ext cx="1715915" cy="543572"/>
            </a:xfrm>
            <a:prstGeom prst="rect">
              <a:avLst/>
            </a:prstGeom>
          </p:spPr>
          <p:txBody>
            <a:bodyPr lIns="50800" tIns="50800" rIns="50800" bIns="50800" rtlCol="0" anchor="ctr"/>
            <a:lstStyle/>
            <a:p>
              <a:pPr algn="ctr">
                <a:lnSpc>
                  <a:spcPts val="2520"/>
                </a:lnSpc>
              </a:pPr>
              <a:endParaRPr/>
            </a:p>
          </p:txBody>
        </p:sp>
      </p:grpSp>
      <p:sp>
        <p:nvSpPr>
          <p:cNvPr id="8" name="TextBox 8"/>
          <p:cNvSpPr txBox="1"/>
          <p:nvPr/>
        </p:nvSpPr>
        <p:spPr>
          <a:xfrm>
            <a:off x="888394" y="751840"/>
            <a:ext cx="15754350" cy="1078198"/>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Correlation Coefficie﻿nt and Covariance</a:t>
            </a:r>
          </a:p>
        </p:txBody>
      </p:sp>
      <p:sp>
        <p:nvSpPr>
          <p:cNvPr id="9" name="TextBox 9"/>
          <p:cNvSpPr txBox="1"/>
          <p:nvPr/>
        </p:nvSpPr>
        <p:spPr>
          <a:xfrm>
            <a:off x="1028700" y="2257101"/>
            <a:ext cx="16636855" cy="3711145"/>
          </a:xfrm>
          <a:prstGeom prst="rect">
            <a:avLst/>
          </a:prstGeom>
        </p:spPr>
        <p:txBody>
          <a:bodyPr lIns="0" tIns="0" rIns="0" bIns="0" rtlCol="0" anchor="t">
            <a:spAutoFit/>
          </a:bodyPr>
          <a:lstStyle/>
          <a:p>
            <a:pPr algn="l">
              <a:lnSpc>
                <a:spcPts val="3611"/>
              </a:lnSpc>
            </a:pPr>
            <a:r>
              <a:rPr lang="en-US" sz="2799" b="1">
                <a:solidFill>
                  <a:srgbClr val="0079C0"/>
                </a:solidFill>
                <a:latin typeface="Arial Bold"/>
                <a:ea typeface="Arial Bold"/>
                <a:cs typeface="Arial Bold"/>
                <a:sym typeface="Arial Bold"/>
              </a:rPr>
              <a:t>Correlation Coefficient: </a:t>
            </a:r>
          </a:p>
          <a:p>
            <a:pPr marL="604519" lvl="1" indent="-302260" algn="l">
              <a:lnSpc>
                <a:spcPts val="3611"/>
              </a:lnSpc>
              <a:buFont typeface="Arial"/>
              <a:buChar char="•"/>
            </a:pPr>
            <a:r>
              <a:rPr lang="en-US" sz="2799">
                <a:solidFill>
                  <a:srgbClr val="232323"/>
                </a:solidFill>
                <a:latin typeface="Arial"/>
                <a:ea typeface="Arial"/>
                <a:cs typeface="Arial"/>
                <a:sym typeface="Arial"/>
              </a:rPr>
              <a:t>Quantifying the strength and direction of a linear relationship between two variables (x and y). For example, studying the correlation between study hours and exam scores.</a:t>
            </a:r>
          </a:p>
          <a:p>
            <a:pPr marL="604519" lvl="1" indent="-302260" algn="l">
              <a:lnSpc>
                <a:spcPts val="3611"/>
              </a:lnSpc>
              <a:buFont typeface="Arial"/>
              <a:buChar char="•"/>
            </a:pPr>
            <a:r>
              <a:rPr lang="en-US" sz="2799">
                <a:solidFill>
                  <a:srgbClr val="232323"/>
                </a:solidFill>
                <a:latin typeface="Arial"/>
                <a:ea typeface="Arial"/>
                <a:cs typeface="Arial"/>
                <a:sym typeface="Arial"/>
              </a:rPr>
              <a:t>A linear correlation coefficient that is greater than zero indicates a positive relationship. A value that is less than zero signifies a negative relationship. Finally, a value of zero indicates no relationship between the two variables.</a:t>
            </a:r>
          </a:p>
          <a:p>
            <a:pPr algn="l">
              <a:lnSpc>
                <a:spcPts val="3611"/>
              </a:lnSpc>
            </a:pPr>
            <a:endParaRPr lang="en-US" sz="2799">
              <a:solidFill>
                <a:srgbClr val="232323"/>
              </a:solidFill>
              <a:latin typeface="Arial"/>
              <a:ea typeface="Arial"/>
              <a:cs typeface="Arial"/>
              <a:sym typeface="Arial"/>
            </a:endParaRPr>
          </a:p>
          <a:p>
            <a:pPr algn="l">
              <a:lnSpc>
                <a:spcPts val="3611"/>
              </a:lnSpc>
            </a:pPr>
            <a:r>
              <a:rPr lang="en-US" sz="2799" b="1">
                <a:solidFill>
                  <a:srgbClr val="0079C0"/>
                </a:solidFill>
                <a:latin typeface="Arial Bold"/>
                <a:ea typeface="Arial Bold"/>
                <a:cs typeface="Arial Bold"/>
                <a:sym typeface="Arial Bold"/>
              </a:rPr>
              <a:t>Covariance:</a:t>
            </a:r>
            <a:r>
              <a:rPr lang="en-US" sz="2799" b="1">
                <a:solidFill>
                  <a:srgbClr val="000000"/>
                </a:solidFill>
                <a:latin typeface="Arial Bold"/>
                <a:ea typeface="Arial Bold"/>
                <a:cs typeface="Arial Bold"/>
                <a:sym typeface="Arial Bold"/>
              </a:rPr>
              <a:t> </a:t>
            </a:r>
            <a:r>
              <a:rPr lang="en-US" sz="2799">
                <a:solidFill>
                  <a:srgbClr val="000000"/>
                </a:solidFill>
                <a:latin typeface="Arial"/>
                <a:ea typeface="Arial"/>
                <a:cs typeface="Arial"/>
                <a:sym typeface="Arial"/>
              </a:rPr>
              <a:t>Measuring how much two variables change together.</a:t>
            </a:r>
          </a:p>
        </p:txBody>
      </p:sp>
      <p:sp>
        <p:nvSpPr>
          <p:cNvPr id="10" name="TextBox 10"/>
          <p:cNvSpPr txBox="1"/>
          <p:nvPr/>
        </p:nvSpPr>
        <p:spPr>
          <a:xfrm>
            <a:off x="4318406" y="9577118"/>
            <a:ext cx="7914233" cy="405765"/>
          </a:xfrm>
          <a:prstGeom prst="rect">
            <a:avLst/>
          </a:prstGeom>
        </p:spPr>
        <p:txBody>
          <a:bodyPr lIns="0" tIns="0" rIns="0" bIns="0" rtlCol="0" anchor="t">
            <a:spAutoFit/>
          </a:bodyPr>
          <a:lstStyle/>
          <a:p>
            <a:pPr marL="0" lvl="0" indent="0" algn="ctr">
              <a:lnSpc>
                <a:spcPts val="3359"/>
              </a:lnSpc>
              <a:spcBef>
                <a:spcPct val="0"/>
              </a:spcBef>
            </a:pPr>
            <a:r>
              <a:rPr lang="en-US" sz="2400" u="sng">
                <a:solidFill>
                  <a:srgbClr val="000000"/>
                </a:solidFill>
                <a:latin typeface="Nitti Grotesk 1"/>
                <a:ea typeface="Nitti Grotesk 1"/>
                <a:cs typeface="Nitti Grotesk 1"/>
                <a:sym typeface="Nitti Grotesk 1"/>
                <a:hlinkClick r:id="rId4" tooltip="https://www.investopedia.com/ask/answers/032515/what-does-it-mean-if-correlation-coefficient-positive-negative-or-zero.asp"/>
              </a:rPr>
              <a:t>Referral: For further information on correlation, please click here.</a:t>
            </a:r>
          </a:p>
        </p:txBody>
      </p:sp>
      <p:sp>
        <p:nvSpPr>
          <p:cNvPr id="11" name="TextBox 11"/>
          <p:cNvSpPr txBox="1"/>
          <p:nvPr/>
        </p:nvSpPr>
        <p:spPr>
          <a:xfrm>
            <a:off x="11679955" y="6884796"/>
            <a:ext cx="6246763" cy="1417320"/>
          </a:xfrm>
          <a:prstGeom prst="rect">
            <a:avLst/>
          </a:prstGeom>
        </p:spPr>
        <p:txBody>
          <a:bodyPr lIns="0" tIns="0" rIns="0" bIns="0" rtlCol="0" anchor="t">
            <a:spAutoFit/>
          </a:bodyPr>
          <a:lstStyle/>
          <a:p>
            <a:pPr marL="582928" lvl="1" indent="-291464" algn="ctr">
              <a:lnSpc>
                <a:spcPts val="3779"/>
              </a:lnSpc>
              <a:buFont typeface="Arial"/>
              <a:buChar char="•"/>
            </a:pPr>
            <a:r>
              <a:rPr lang="en-US" sz="2699" b="1">
                <a:solidFill>
                  <a:srgbClr val="000000"/>
                </a:solidFill>
                <a:latin typeface="Nitti Grotesk 1 Bold"/>
                <a:ea typeface="Nitti Grotesk 1 Bold"/>
                <a:cs typeface="Nitti Grotesk 1 Bold"/>
                <a:sym typeface="Nitti Grotesk 1 Bold"/>
              </a:rPr>
              <a:t>Close to +1: Large Positive relationship</a:t>
            </a:r>
          </a:p>
          <a:p>
            <a:pPr marL="582928" lvl="1" indent="-291464" algn="ctr">
              <a:lnSpc>
                <a:spcPts val="3779"/>
              </a:lnSpc>
              <a:buFont typeface="Arial"/>
              <a:buChar char="•"/>
            </a:pPr>
            <a:r>
              <a:rPr lang="en-US" sz="2699" b="1">
                <a:solidFill>
                  <a:srgbClr val="000000"/>
                </a:solidFill>
                <a:latin typeface="Nitti Grotesk 1 Bold"/>
                <a:ea typeface="Nitti Grotesk 1 Bold"/>
                <a:cs typeface="Nitti Grotesk 1 Bold"/>
                <a:sym typeface="Nitti Grotesk 1 Bold"/>
              </a:rPr>
              <a:t>Close to -1: Large Negative relationship</a:t>
            </a:r>
          </a:p>
          <a:p>
            <a:pPr marL="582928" lvl="1" indent="-291464" algn="l">
              <a:lnSpc>
                <a:spcPts val="3779"/>
              </a:lnSpc>
              <a:buFont typeface="Arial"/>
              <a:buChar char="•"/>
            </a:pPr>
            <a:r>
              <a:rPr lang="en-US" sz="2699" b="1">
                <a:solidFill>
                  <a:srgbClr val="000000"/>
                </a:solidFill>
                <a:latin typeface="Nitti Grotesk 1 Bold"/>
                <a:ea typeface="Nitti Grotesk 1 Bold"/>
                <a:cs typeface="Nitti Grotesk 1 Bold"/>
                <a:sym typeface="Nitti Grotesk 1 Bold"/>
              </a:rPr>
              <a:t>Close to 0: No relationship</a:t>
            </a:r>
          </a:p>
        </p:txBody>
      </p:sp>
      <p:sp>
        <p:nvSpPr>
          <p:cNvPr id="12" name="TextBox 11"/>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4" name="TextBox 13"/>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- 33</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3"/>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Video: Correlation Covariance</a:t>
            </a:r>
          </a:p>
        </p:txBody>
      </p:sp>
      <p:pic>
        <p:nvPicPr>
          <p:cNvPr id="5" name="Picture 5"/>
          <p:cNvPicPr>
            <a:picLocks noChangeAspect="1"/>
          </p:cNvPicPr>
          <p:nvPr>
            <a:videoFile r:link="rId1"/>
          </p:nvPr>
        </p:nvPicPr>
        <p:blipFill>
          <a:blip r:embed="rId4"/>
          <a:stretch>
            <a:fillRect/>
          </a:stretch>
        </p:blipFill>
        <p:spPr>
          <a:xfrm>
            <a:off x="2891314" y="2298700"/>
            <a:ext cx="13393740" cy="7528097"/>
          </a:xfrm>
          <a:prstGeom prst="rect">
            <a:avLst/>
          </a:prstGeom>
        </p:spPr>
      </p:pic>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- 34</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761365"/>
            <a:ext cx="15754350" cy="995713"/>
          </a:xfrm>
          <a:prstGeom prst="rect">
            <a:avLst/>
          </a:prstGeom>
        </p:spPr>
        <p:txBody>
          <a:bodyPr lIns="0" tIns="0" rIns="0" bIns="0" rtlCol="0" anchor="t">
            <a:spAutoFit/>
          </a:bodyPr>
          <a:lstStyle/>
          <a:p>
            <a:pPr algn="l">
              <a:lnSpc>
                <a:spcPts val="8119"/>
              </a:lnSpc>
            </a:pPr>
            <a:r>
              <a:rPr lang="en-US" sz="5799" b="1">
                <a:solidFill>
                  <a:srgbClr val="0079C0"/>
                </a:solidFill>
                <a:latin typeface="Nitti Grotesk 1 Bold"/>
                <a:ea typeface="Nitti Grotesk 1 Bold"/>
                <a:cs typeface="Nitti Grotesk 1 Bold"/>
                <a:sym typeface="Nitti Grotesk 1 Bold"/>
              </a:rPr>
              <a:t>Example: Correlation Coefficie﻿nt and Covariance</a:t>
            </a:r>
          </a:p>
        </p:txBody>
      </p:sp>
      <p:sp>
        <p:nvSpPr>
          <p:cNvPr id="5" name="TextBox 5"/>
          <p:cNvSpPr txBox="1"/>
          <p:nvPr/>
        </p:nvSpPr>
        <p:spPr>
          <a:xfrm>
            <a:off x="1028700" y="2257101"/>
            <a:ext cx="16527100" cy="1882433"/>
          </a:xfrm>
          <a:prstGeom prst="rect">
            <a:avLst/>
          </a:prstGeom>
        </p:spPr>
        <p:txBody>
          <a:bodyPr lIns="0" tIns="0" rIns="0" bIns="0" rtlCol="0" anchor="t">
            <a:spAutoFit/>
          </a:bodyPr>
          <a:lstStyle/>
          <a:p>
            <a:pPr algn="l">
              <a:lnSpc>
                <a:spcPts val="3611"/>
              </a:lnSpc>
            </a:pPr>
            <a:r>
              <a:rPr lang="en-US" sz="2799" u="sng">
                <a:solidFill>
                  <a:srgbClr val="000000"/>
                </a:solidFill>
                <a:latin typeface="Arial"/>
                <a:ea typeface="Arial"/>
                <a:cs typeface="Arial"/>
                <a:sym typeface="Arial"/>
                <a:hlinkClick r:id="rId3" tooltip="https://docs.google.com/document/d/1vSRbUjQH-7j1aTj_S3EA5I4f4gy-sExFSS9w842gksE/edit?usp=sharing"/>
              </a:rPr>
              <a:t>Click here to see the complete example for Correlation Coefficient and Covariance.</a:t>
            </a:r>
          </a:p>
          <a:p>
            <a:pPr algn="l">
              <a:lnSpc>
                <a:spcPts val="3611"/>
              </a:lnSpc>
            </a:pPr>
            <a:endParaRPr lang="en-US" sz="2799" u="sng">
              <a:solidFill>
                <a:srgbClr val="000000"/>
              </a:solidFill>
              <a:latin typeface="Arial"/>
              <a:ea typeface="Arial"/>
              <a:cs typeface="Arial"/>
              <a:sym typeface="Arial"/>
              <a:hlinkClick r:id="rId3" tooltip="https://docs.google.com/document/d/1vSRbUjQH-7j1aTj_S3EA5I4f4gy-sExFSS9w842gksE/edit?usp=sharing"/>
            </a:endParaRPr>
          </a:p>
          <a:p>
            <a:pPr algn="l">
              <a:lnSpc>
                <a:spcPts val="3611"/>
              </a:lnSpc>
            </a:pPr>
            <a:r>
              <a:rPr lang="en-US" sz="2799" u="sng">
                <a:solidFill>
                  <a:srgbClr val="000000"/>
                </a:solidFill>
                <a:latin typeface="Arial"/>
                <a:ea typeface="Arial"/>
                <a:cs typeface="Arial"/>
                <a:sym typeface="Arial"/>
              </a:rPr>
              <a:t>You can also </a:t>
            </a:r>
            <a:r>
              <a:rPr lang="en-US" sz="2799" u="sng">
                <a:solidFill>
                  <a:srgbClr val="000000"/>
                </a:solidFill>
                <a:latin typeface="Arial"/>
                <a:ea typeface="Arial"/>
                <a:cs typeface="Arial"/>
                <a:sym typeface="Arial"/>
                <a:hlinkClick r:id="rId3" tooltip="https://docs.google.com/document/d/1vSRbUjQH-7j1aTj_S3EA5I4f4gy-sExFSS9w842gksE/edit?usp=sharing"/>
              </a:rPr>
              <a:t>find the lab </a:t>
            </a:r>
            <a:r>
              <a:rPr lang="en-US" sz="2799" b="1" u="sng">
                <a:solidFill>
                  <a:srgbClr val="000000"/>
                </a:solidFill>
                <a:latin typeface="Arial Bold"/>
                <a:ea typeface="Arial Bold"/>
                <a:cs typeface="Arial Bold"/>
                <a:sym typeface="Arial Bold"/>
                <a:hlinkClick r:id="rId3" tooltip="https://docs.google.com/document/d/1vSRbUjQH-7j1aTj_S3EA5I4f4gy-sExFSS9w842gksE/edit?usp=sharing"/>
              </a:rPr>
              <a:t>GLAB 330.2.1 - Basic Example for Correlation Coefficient and Covariance </a:t>
            </a:r>
            <a:r>
              <a:rPr lang="en-US" sz="2799" u="sng">
                <a:solidFill>
                  <a:srgbClr val="000000"/>
                </a:solidFill>
                <a:latin typeface="Arial"/>
                <a:ea typeface="Arial"/>
                <a:cs typeface="Arial"/>
                <a:sym typeface="Arial"/>
                <a:hlinkClick r:id="rId3" tooltip="https://docs.google.com/document/d/1vSRbUjQH-7j1aTj_S3EA5I4f4gy-sExFSS9w842gksE/edit?usp=sharing"/>
              </a:rPr>
              <a:t>on Canvas under the Assignment section</a:t>
            </a:r>
            <a:r>
              <a:rPr lang="en-US" sz="2799">
                <a:solidFill>
                  <a:srgbClr val="000000"/>
                </a:solidFill>
                <a:latin typeface="Arial"/>
                <a:ea typeface="Arial"/>
                <a:cs typeface="Arial"/>
                <a:sym typeface="Arial"/>
              </a:rPr>
              <a:t>.</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- 35</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Knowledge Check</a:t>
            </a:r>
          </a:p>
        </p:txBody>
      </p:sp>
      <p:sp>
        <p:nvSpPr>
          <p:cNvPr id="3" name="AutoShape 3">
            <a:extLst>
              <a:ext uri="{C183D7F6-B498-43B3-948B-1728B52AA6E4}">
                <adec:decorative xmlns="" xmlns:adec="http://schemas.microsoft.com/office/drawing/2017/decorative" val="1"/>
              </a:ext>
            </a:extLst>
          </p:cNvPr>
          <p:cNvSpPr/>
          <p:nvPr/>
        </p:nvSpPr>
        <p:spPr>
          <a:xfrm>
            <a:off x="-3098074" y="1986025"/>
            <a:ext cx="10456280"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5786666" y="2336236"/>
            <a:ext cx="11944598" cy="2447779"/>
          </a:xfrm>
          <a:prstGeom prst="rect">
            <a:avLst/>
          </a:prstGeom>
        </p:spPr>
        <p:txBody>
          <a:bodyPr lIns="0" tIns="0" rIns="0" bIns="0" rtlCol="0" anchor="t">
            <a:spAutoFit/>
          </a:bodyPr>
          <a:lstStyle/>
          <a:p>
            <a:pPr marL="731030" lvl="1" indent="-365515" algn="l">
              <a:lnSpc>
                <a:spcPts val="4740"/>
              </a:lnSpc>
              <a:buFont typeface="Arial"/>
              <a:buChar char="•"/>
            </a:pPr>
            <a:r>
              <a:rPr lang="en-US" sz="3385">
                <a:solidFill>
                  <a:srgbClr val="434343"/>
                </a:solidFill>
                <a:latin typeface="Arial"/>
                <a:ea typeface="Arial"/>
                <a:cs typeface="Arial"/>
                <a:sym typeface="Arial"/>
              </a:rPr>
              <a:t>What Is the purpose of Regression?</a:t>
            </a:r>
          </a:p>
          <a:p>
            <a:pPr marL="731030" lvl="1" indent="-365515" algn="l">
              <a:lnSpc>
                <a:spcPts val="4740"/>
              </a:lnSpc>
              <a:buFont typeface="Arial"/>
              <a:buChar char="•"/>
            </a:pPr>
            <a:r>
              <a:rPr lang="en-US" sz="3385">
                <a:solidFill>
                  <a:srgbClr val="434343"/>
                </a:solidFill>
                <a:latin typeface="Arial"/>
                <a:ea typeface="Arial"/>
                <a:cs typeface="Arial"/>
                <a:sym typeface="Arial"/>
              </a:rPr>
              <a:t>What is the difference between linear and multiple regression?</a:t>
            </a:r>
          </a:p>
          <a:p>
            <a:pPr marL="731030" lvl="1" indent="-365515" algn="l">
              <a:lnSpc>
                <a:spcPts val="4740"/>
              </a:lnSpc>
              <a:buFont typeface="Arial"/>
              <a:buChar char="•"/>
            </a:pPr>
            <a:r>
              <a:rPr lang="en-US" sz="3385">
                <a:solidFill>
                  <a:srgbClr val="434343"/>
                </a:solidFill>
                <a:latin typeface="Arial"/>
                <a:ea typeface="Arial"/>
                <a:cs typeface="Arial"/>
                <a:sym typeface="Arial"/>
              </a:rPr>
              <a:t>What Makes a Multiple Regression Multiple?</a:t>
            </a:r>
          </a:p>
        </p:txBody>
      </p:sp>
      <p:sp>
        <p:nvSpPr>
          <p:cNvPr id="5" name="Freeform 5" descr="An outline of a head with a light bulb in it"/>
          <p:cNvSpPr/>
          <p:nvPr/>
        </p:nvSpPr>
        <p:spPr>
          <a:xfrm>
            <a:off x="1534511" y="3541816"/>
            <a:ext cx="3430600" cy="4241855"/>
          </a:xfrm>
          <a:custGeom>
            <a:avLst/>
            <a:gdLst/>
            <a:ahLst/>
            <a:cxnLst/>
            <a:rect l="l" t="t" r="r" b="b"/>
            <a:pathLst>
              <a:path w="3430600" h="4241855">
                <a:moveTo>
                  <a:pt x="0" y="0"/>
                </a:moveTo>
                <a:lnTo>
                  <a:pt x="3430601" y="0"/>
                </a:lnTo>
                <a:lnTo>
                  <a:pt x="3430601" y="4241855"/>
                </a:lnTo>
                <a:lnTo>
                  <a:pt x="0" y="424185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6" name="Freeform 6"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4"/>
            <a:stretch>
              <a:fillRect/>
            </a:stretch>
          </a:blipFill>
        </p:spPr>
      </p:sp>
      <p:sp>
        <p:nvSpPr>
          <p:cNvPr id="7" name="TextBox 6"/>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9" name="TextBox 8"/>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- 36</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Summary</a:t>
            </a:r>
          </a:p>
        </p:txBody>
      </p:sp>
      <p:sp>
        <p:nvSpPr>
          <p:cNvPr id="3" name="AutoShape 3">
            <a:extLst>
              <a:ext uri="{C183D7F6-B498-43B3-948B-1728B52AA6E4}">
                <adec:decorative xmlns="" xmlns:adec="http://schemas.microsoft.com/office/drawing/2017/decorative" val="1"/>
              </a:ext>
            </a:extLst>
          </p:cNvPr>
          <p:cNvSpPr/>
          <p:nvPr/>
        </p:nvSpPr>
        <p:spPr>
          <a:xfrm>
            <a:off x="-5866007" y="1986025"/>
            <a:ext cx="10456280"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2119375"/>
            <a:ext cx="16780827" cy="7919241"/>
          </a:xfrm>
          <a:prstGeom prst="rect">
            <a:avLst/>
          </a:prstGeom>
        </p:spPr>
        <p:txBody>
          <a:bodyPr lIns="0" tIns="0" rIns="0" bIns="0" rtlCol="0" anchor="t">
            <a:spAutoFit/>
          </a:bodyPr>
          <a:lstStyle/>
          <a:p>
            <a:pPr algn="l">
              <a:lnSpc>
                <a:spcPts val="3321"/>
              </a:lnSpc>
            </a:pPr>
            <a:r>
              <a:rPr lang="en-US" sz="2657">
                <a:solidFill>
                  <a:srgbClr val="000000"/>
                </a:solidFill>
                <a:latin typeface="Nitti Grotesk 1"/>
                <a:ea typeface="Nitti Grotesk 1"/>
                <a:cs typeface="Nitti Grotesk 1"/>
                <a:sym typeface="Nitti Grotesk 1"/>
              </a:rPr>
              <a:t>In this lesson, we discussed Statistical Analysis, which is the study of collection, analysis, interpretation, presentation, and organization of data. Statistics, combined with Data Mining help in better decision-making for providing measures and methodologies necessary for data mining and identifying patterns that help point to differences between random noise and significant findings.</a:t>
            </a:r>
          </a:p>
          <a:p>
            <a:pPr algn="l">
              <a:lnSpc>
                <a:spcPts val="3321"/>
              </a:lnSpc>
            </a:pPr>
            <a:endParaRPr lang="en-US" sz="2657">
              <a:solidFill>
                <a:srgbClr val="000000"/>
              </a:solidFill>
              <a:latin typeface="Nitti Grotesk 1"/>
              <a:ea typeface="Nitti Grotesk 1"/>
              <a:cs typeface="Nitti Grotesk 1"/>
              <a:sym typeface="Nitti Grotesk 1"/>
            </a:endParaRPr>
          </a:p>
          <a:p>
            <a:pPr algn="l">
              <a:lnSpc>
                <a:spcPts val="3321"/>
              </a:lnSpc>
            </a:pPr>
            <a:r>
              <a:rPr lang="en-US" sz="2657">
                <a:solidFill>
                  <a:srgbClr val="000000"/>
                </a:solidFill>
                <a:latin typeface="Nitti Grotesk 1"/>
                <a:ea typeface="Nitti Grotesk 1"/>
                <a:cs typeface="Nitti Grotesk 1"/>
                <a:sym typeface="Nitti Grotesk 1"/>
              </a:rPr>
              <a:t>In data analysis, two main statistical methodologies are used:</a:t>
            </a:r>
          </a:p>
          <a:p>
            <a:pPr marL="573731" lvl="1" indent="-286866" algn="l">
              <a:lnSpc>
                <a:spcPts val="3321"/>
              </a:lnSpc>
              <a:buFont typeface="Arial"/>
              <a:buChar char="•"/>
            </a:pPr>
            <a:r>
              <a:rPr lang="en-US" sz="2657" b="1">
                <a:solidFill>
                  <a:srgbClr val="000000"/>
                </a:solidFill>
                <a:latin typeface="Nitti Grotesk 1 Bold"/>
                <a:ea typeface="Nitti Grotesk 1 Bold"/>
                <a:cs typeface="Nitti Grotesk 1 Bold"/>
                <a:sym typeface="Nitti Grotesk 1 Bold"/>
              </a:rPr>
              <a:t>Descriptive statistics</a:t>
            </a:r>
            <a:r>
              <a:rPr lang="en-US" sz="2657">
                <a:solidFill>
                  <a:srgbClr val="000000"/>
                </a:solidFill>
                <a:latin typeface="Nitti Grotesk 1"/>
                <a:ea typeface="Nitti Grotesk 1"/>
                <a:cs typeface="Nitti Grotesk 1"/>
                <a:sym typeface="Nitti Grotesk 1"/>
              </a:rPr>
              <a:t> − data from the entire population or a sample is summarized with numerical descriptors (e.g.,  Mean or  Standard Deviation for Continuous Data; Frequency or Percentage for Categorical Data).</a:t>
            </a:r>
          </a:p>
          <a:p>
            <a:pPr marL="573731" lvl="1" indent="-286866" algn="l">
              <a:lnSpc>
                <a:spcPts val="3321"/>
              </a:lnSpc>
              <a:buFont typeface="Arial"/>
              <a:buChar char="•"/>
            </a:pPr>
            <a:r>
              <a:rPr lang="en-US" sz="2657" b="1">
                <a:solidFill>
                  <a:srgbClr val="000000"/>
                </a:solidFill>
                <a:latin typeface="Nitti Grotesk 1 Bold"/>
                <a:ea typeface="Nitti Grotesk 1 Bold"/>
                <a:cs typeface="Nitti Grotesk 1 Bold"/>
                <a:sym typeface="Nitti Grotesk 1 Bold"/>
              </a:rPr>
              <a:t>Inferential statistics</a:t>
            </a:r>
            <a:r>
              <a:rPr lang="en-US" sz="2657">
                <a:solidFill>
                  <a:srgbClr val="000000"/>
                </a:solidFill>
                <a:latin typeface="Nitti Grotesk 1"/>
                <a:ea typeface="Nitti Grotesk 1"/>
                <a:cs typeface="Nitti Grotesk 1"/>
                <a:sym typeface="Nitti Grotesk 1"/>
              </a:rPr>
              <a:t> − patterns in the sample data to draw inferences about the represented population or accounting for randomness:</a:t>
            </a:r>
          </a:p>
          <a:p>
            <a:pPr marL="1721193" lvl="2" indent="-573731" algn="l">
              <a:lnSpc>
                <a:spcPts val="3321"/>
              </a:lnSpc>
              <a:buFont typeface="Arial"/>
              <a:buChar char="⚬"/>
            </a:pPr>
            <a:r>
              <a:rPr lang="en-US" sz="2657">
                <a:solidFill>
                  <a:srgbClr val="000000"/>
                </a:solidFill>
                <a:latin typeface="Nitti Grotesk 1"/>
                <a:ea typeface="Nitti Grotesk 1"/>
                <a:cs typeface="Nitti Grotesk 1"/>
                <a:sym typeface="Nitti Grotesk 1"/>
              </a:rPr>
              <a:t>Answering </a:t>
            </a:r>
            <a:r>
              <a:rPr lang="en-US" sz="2657" i="1">
                <a:solidFill>
                  <a:srgbClr val="000000"/>
                </a:solidFill>
                <a:latin typeface="Nitti Grotesk 1 Italics"/>
                <a:ea typeface="Nitti Grotesk 1 Italics"/>
                <a:cs typeface="Nitti Grotesk 1 Italics"/>
                <a:sym typeface="Nitti Grotesk 1 Italics"/>
              </a:rPr>
              <a:t>yes/no</a:t>
            </a:r>
            <a:r>
              <a:rPr lang="en-US" sz="2657">
                <a:solidFill>
                  <a:srgbClr val="000000"/>
                </a:solidFill>
                <a:latin typeface="Nitti Grotesk 1"/>
                <a:ea typeface="Nitti Grotesk 1"/>
                <a:cs typeface="Nitti Grotesk 1"/>
                <a:sym typeface="Nitti Grotesk 1"/>
              </a:rPr>
              <a:t> questions about the data (hypothesis testing).</a:t>
            </a:r>
          </a:p>
          <a:p>
            <a:pPr marL="1721193" lvl="2" indent="-573731" algn="l">
              <a:lnSpc>
                <a:spcPts val="3321"/>
              </a:lnSpc>
              <a:buFont typeface="Arial"/>
              <a:buChar char="⚬"/>
            </a:pPr>
            <a:r>
              <a:rPr lang="en-US" sz="2657">
                <a:solidFill>
                  <a:srgbClr val="000000"/>
                </a:solidFill>
                <a:latin typeface="Nitti Grotesk 1"/>
                <a:ea typeface="Nitti Grotesk 1"/>
                <a:cs typeface="Nitti Grotesk 1"/>
                <a:sym typeface="Nitti Grotesk 1"/>
              </a:rPr>
              <a:t>Estimating numerical characteristics of the data (estimation).</a:t>
            </a:r>
          </a:p>
          <a:p>
            <a:pPr marL="1721193" lvl="2" indent="-573731" algn="l">
              <a:lnSpc>
                <a:spcPts val="3321"/>
              </a:lnSpc>
              <a:buFont typeface="Arial"/>
              <a:buChar char="⚬"/>
            </a:pPr>
            <a:r>
              <a:rPr lang="en-US" sz="2657">
                <a:solidFill>
                  <a:srgbClr val="000000"/>
                </a:solidFill>
                <a:latin typeface="Nitti Grotesk 1"/>
                <a:ea typeface="Nitti Grotesk 1"/>
                <a:cs typeface="Nitti Grotesk 1"/>
                <a:sym typeface="Nitti Grotesk 1"/>
              </a:rPr>
              <a:t>Describing associations within the data (correlation).</a:t>
            </a:r>
          </a:p>
          <a:p>
            <a:pPr marL="1721193" lvl="2" indent="-573731" algn="l">
              <a:lnSpc>
                <a:spcPts val="3321"/>
              </a:lnSpc>
              <a:buFont typeface="Arial"/>
              <a:buChar char="⚬"/>
            </a:pPr>
            <a:r>
              <a:rPr lang="en-US" sz="2657">
                <a:solidFill>
                  <a:srgbClr val="000000"/>
                </a:solidFill>
                <a:latin typeface="Nitti Grotesk 1"/>
                <a:ea typeface="Nitti Grotesk 1"/>
                <a:cs typeface="Nitti Grotesk 1"/>
                <a:sym typeface="Nitti Grotesk 1"/>
              </a:rPr>
              <a:t>Modeling relationships within the data (E.g. regression analysis).</a:t>
            </a:r>
          </a:p>
          <a:p>
            <a:pPr algn="l">
              <a:lnSpc>
                <a:spcPts val="3321"/>
              </a:lnSpc>
            </a:pPr>
            <a:endParaRPr lang="en-US" sz="2657">
              <a:solidFill>
                <a:srgbClr val="000000"/>
              </a:solidFill>
              <a:latin typeface="Nitti Grotesk 1"/>
              <a:ea typeface="Nitti Grotesk 1"/>
              <a:cs typeface="Nitti Grotesk 1"/>
              <a:sym typeface="Nitti Grotesk 1"/>
            </a:endParaRPr>
          </a:p>
          <a:p>
            <a:pPr algn="l">
              <a:lnSpc>
                <a:spcPts val="3321"/>
              </a:lnSpc>
            </a:pPr>
            <a:r>
              <a:rPr lang="en-US" sz="2657" b="1">
                <a:solidFill>
                  <a:srgbClr val="000000"/>
                </a:solidFill>
                <a:latin typeface="Nitti Grotesk 1 Bold"/>
                <a:ea typeface="Nitti Grotesk 1 Bold"/>
                <a:cs typeface="Nitti Grotesk 1 Bold"/>
                <a:sym typeface="Nitti Grotesk 1 Bold"/>
              </a:rPr>
              <a:t>Regression</a:t>
            </a:r>
            <a:r>
              <a:rPr lang="en-US" sz="2657">
                <a:solidFill>
                  <a:srgbClr val="000000"/>
                </a:solidFill>
                <a:latin typeface="Nitti Grotesk 1"/>
                <a:ea typeface="Nitti Grotesk 1"/>
                <a:cs typeface="Nitti Grotesk 1"/>
                <a:sym typeface="Nitti Grotesk 1"/>
              </a:rPr>
              <a:t> is the statistical method used to determine the strength and the relation between the independent and dependent variables. </a:t>
            </a:r>
            <a:r>
              <a:rPr lang="en-US" sz="2657" b="1">
                <a:solidFill>
                  <a:srgbClr val="000000"/>
                </a:solidFill>
                <a:latin typeface="Nitti Grotesk 1 Bold"/>
                <a:ea typeface="Nitti Grotesk 1 Bold"/>
                <a:cs typeface="Nitti Grotesk 1 Bold"/>
                <a:sym typeface="Nitti Grotesk 1 Bold"/>
              </a:rPr>
              <a:t>Multiple Linear Regression</a:t>
            </a:r>
            <a:r>
              <a:rPr lang="en-US" sz="2657">
                <a:solidFill>
                  <a:srgbClr val="000000"/>
                </a:solidFill>
                <a:latin typeface="Nitti Grotesk 1"/>
                <a:ea typeface="Nitti Grotesk 1"/>
                <a:cs typeface="Nitti Grotesk 1"/>
                <a:sym typeface="Nitti Grotesk 1"/>
              </a:rPr>
              <a:t> is an extension of </a:t>
            </a:r>
            <a:r>
              <a:rPr lang="en-US" sz="2657" b="1">
                <a:solidFill>
                  <a:srgbClr val="000000"/>
                </a:solidFill>
                <a:latin typeface="Nitti Grotesk 1 Bold"/>
                <a:ea typeface="Nitti Grotesk 1 Bold"/>
                <a:cs typeface="Nitti Grotesk 1 Bold"/>
                <a:sym typeface="Nitti Grotesk 1 Bold"/>
              </a:rPr>
              <a:t>Simple Linear Regression</a:t>
            </a:r>
            <a:r>
              <a:rPr lang="en-US" sz="2657">
                <a:solidFill>
                  <a:srgbClr val="000000"/>
                </a:solidFill>
                <a:latin typeface="Nitti Grotesk 1"/>
                <a:ea typeface="Nitti Grotesk 1"/>
                <a:cs typeface="Nitti Grotesk 1"/>
                <a:sym typeface="Nitti Grotesk 1"/>
              </a:rPr>
              <a:t>, where multiple independent variables are used to predict the dependent variable.</a:t>
            </a:r>
          </a:p>
          <a:p>
            <a:pPr algn="l">
              <a:lnSpc>
                <a:spcPts val="2946"/>
              </a:lnSpc>
            </a:pPr>
            <a:endParaRPr lang="en-US" sz="2657">
              <a:solidFill>
                <a:srgbClr val="000000"/>
              </a:solidFill>
              <a:latin typeface="Nitti Grotesk 1"/>
              <a:ea typeface="Nitti Grotesk 1"/>
              <a:cs typeface="Nitti Grotesk 1"/>
              <a:sym typeface="Nitti Grotesk 1"/>
            </a:endParaRPr>
          </a:p>
        </p:txBody>
      </p:sp>
      <p:sp>
        <p:nvSpPr>
          <p:cNvPr id="5" name="Freeform 5"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- 37</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References</a:t>
            </a:r>
          </a:p>
        </p:txBody>
      </p:sp>
      <p:sp>
        <p:nvSpPr>
          <p:cNvPr id="3" name="AutoShape 3">
            <a:extLst>
              <a:ext uri="{C183D7F6-B498-43B3-948B-1728B52AA6E4}">
                <adec:decorative xmlns="" xmlns:adec="http://schemas.microsoft.com/office/drawing/2017/decorative" val="1"/>
              </a:ext>
            </a:extLst>
          </p:cNvPr>
          <p:cNvSpPr/>
          <p:nvPr/>
        </p:nvSpPr>
        <p:spPr>
          <a:xfrm>
            <a:off x="-5866007" y="1986025"/>
            <a:ext cx="10456280"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888394" y="2226344"/>
            <a:ext cx="14692753" cy="6239609"/>
          </a:xfrm>
          <a:prstGeom prst="rect">
            <a:avLst/>
          </a:prstGeom>
        </p:spPr>
        <p:txBody>
          <a:bodyPr lIns="0" tIns="0" rIns="0" bIns="0" rtlCol="0" anchor="t">
            <a:spAutoFit/>
          </a:bodyPr>
          <a:lstStyle/>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McKinsey &amp; Company. “</a:t>
            </a:r>
            <a:r>
              <a:rPr lang="en-US" sz="2784" u="sng">
                <a:solidFill>
                  <a:srgbClr val="232323"/>
                </a:solidFill>
                <a:latin typeface="Nitti Grotesk 2"/>
                <a:ea typeface="Nitti Grotesk 2"/>
                <a:cs typeface="Nitti Grotesk 2"/>
                <a:sym typeface="Nitti Grotesk 2"/>
                <a:hlinkClick r:id="rId2" tooltip="https://www.mckinsey.com/business-functions/strategy-and-corporate-finance/our-insights/the-strategy-analytics-revolution"/>
              </a:rPr>
              <a:t>The strategy-analytics revolution</a:t>
            </a:r>
            <a:r>
              <a:rPr lang="en-US" sz="2784">
                <a:solidFill>
                  <a:srgbClr val="232323"/>
                </a:solidFill>
                <a:latin typeface="Nitti Grotesk 2"/>
                <a:ea typeface="Nitti Grotesk 2"/>
                <a:cs typeface="Nitti Grotesk 2"/>
                <a:sym typeface="Nitti Grotesk 2"/>
              </a:rPr>
              <a:t>, https://www.mckinsey.com/business-functions/strategy-and-corporate-finance/our-insights/the-strategy-analytics-revolution.” Accessed August 24, 2022.</a:t>
            </a:r>
          </a:p>
          <a:p>
            <a:pPr marL="601147" lvl="1" indent="-300573" algn="l">
              <a:lnSpc>
                <a:spcPts val="3480"/>
              </a:lnSpc>
              <a:buFont typeface="Arial"/>
              <a:buChar char="•"/>
            </a:pPr>
            <a:r>
              <a:rPr lang="en-US" sz="2784" u="sng">
                <a:solidFill>
                  <a:srgbClr val="232323"/>
                </a:solidFill>
                <a:latin typeface="Nitti Grotesk 2"/>
                <a:ea typeface="Nitti Grotesk 2"/>
                <a:cs typeface="Nitti Grotesk 2"/>
                <a:sym typeface="Nitti Grotesk 2"/>
                <a:hlinkClick r:id="rId3" tooltip="https://www.comptia.org/content/guides/what-is-data-analytics"/>
              </a:rPr>
              <a:t>https://www.comptia.org/content/guides/what-is-data-analytics</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https://www.coursera.org/articles/what-is-data-analysis-with-examples</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https://online.hbs.edu/blog/post/data-wrangling</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https://brainalyst.in/hypothesis-testing/</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https://www.cuemath.com/data/how-to-calculate-correlation-coefficient/</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https://online.stat.psu.edu/stat501/lesson/1/1.1</a:t>
            </a:r>
          </a:p>
          <a:p>
            <a:pPr marL="601147" lvl="1" indent="-300573" algn="l">
              <a:lnSpc>
                <a:spcPts val="3480"/>
              </a:lnSpc>
              <a:buFont typeface="Arial"/>
              <a:buChar char="•"/>
            </a:pPr>
            <a:r>
              <a:rPr lang="en-US" sz="2784">
                <a:solidFill>
                  <a:srgbClr val="232323"/>
                </a:solidFill>
                <a:latin typeface="Nitti Grotesk 2"/>
                <a:ea typeface="Nitti Grotesk 2"/>
                <a:cs typeface="Nitti Grotesk 2"/>
                <a:sym typeface="Nitti Grotesk 2"/>
              </a:rPr>
              <a:t>https://eng.libretexts.org/Bookshelves/Industrial_and_Systems_Engineering/Chemical_Process_Dynamics_and_Controls_%28Woolf%29/13%3A_Statistics_and_Probability_Background/13.01%3A_Basic_statistics-_mean_median_average_standard_deviation_z-scores_and_p-value</a:t>
            </a:r>
          </a:p>
          <a:p>
            <a:pPr algn="l">
              <a:lnSpc>
                <a:spcPts val="3730"/>
              </a:lnSpc>
            </a:pPr>
            <a:endParaRPr lang="en-US" sz="2784">
              <a:solidFill>
                <a:srgbClr val="232323"/>
              </a:solidFill>
              <a:latin typeface="Nitti Grotesk 2"/>
              <a:ea typeface="Nitti Grotesk 2"/>
              <a:cs typeface="Nitti Grotesk 2"/>
              <a:sym typeface="Nitti Grotesk 2"/>
            </a:endParaRPr>
          </a:p>
          <a:p>
            <a:pPr algn="l">
              <a:lnSpc>
                <a:spcPts val="3730"/>
              </a:lnSpc>
            </a:pPr>
            <a:endParaRPr lang="en-US" sz="2784">
              <a:solidFill>
                <a:srgbClr val="232323"/>
              </a:solidFill>
              <a:latin typeface="Nitti Grotesk 2"/>
              <a:ea typeface="Nitti Grotesk 2"/>
              <a:cs typeface="Nitti Grotesk 2"/>
              <a:sym typeface="Nitti Grotesk 2"/>
            </a:endParaRPr>
          </a:p>
        </p:txBody>
      </p:sp>
      <p:sp>
        <p:nvSpPr>
          <p:cNvPr id="5" name="Freeform 5"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4"/>
            <a:stretch>
              <a:fillRect/>
            </a:stretch>
          </a:blipFill>
        </p:spPr>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- 38</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C183D7F6-B498-43B3-948B-1728B52AA6E4}">
                <adec:decorative xmlns="" xmlns:adec="http://schemas.microsoft.com/office/drawing/2017/decorative" val="1"/>
              </a:ext>
            </a:extLst>
          </p:cNvPr>
          <p:cNvSpPr/>
          <p:nvPr/>
        </p:nvSpPr>
        <p:spPr>
          <a:xfrm>
            <a:off x="-2168956" y="-379953"/>
            <a:ext cx="11046905" cy="11046905"/>
          </a:xfrm>
          <a:custGeom>
            <a:avLst/>
            <a:gdLst/>
            <a:ahLst/>
            <a:cxnLst/>
            <a:rect l="l" t="t" r="r" b="b"/>
            <a:pathLst>
              <a:path w="11046905" h="11046905">
                <a:moveTo>
                  <a:pt x="0" y="0"/>
                </a:moveTo>
                <a:lnTo>
                  <a:pt x="11046905" y="0"/>
                </a:lnTo>
                <a:lnTo>
                  <a:pt x="11046905" y="11046906"/>
                </a:lnTo>
                <a:lnTo>
                  <a:pt x="0" y="1104690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a:extLst>
              <a:ext uri="{C183D7F6-B498-43B3-948B-1728B52AA6E4}">
                <adec:decorative xmlns="" xmlns:adec="http://schemas.microsoft.com/office/drawing/2017/decorative" val="1"/>
              </a:ext>
            </a:extLst>
          </p:cNvPr>
          <p:cNvSpPr/>
          <p:nvPr/>
        </p:nvSpPr>
        <p:spPr>
          <a:xfrm flipH="1">
            <a:off x="8849374" y="-28575"/>
            <a:ext cx="11046905" cy="11046905"/>
          </a:xfrm>
          <a:custGeom>
            <a:avLst/>
            <a:gdLst/>
            <a:ahLst/>
            <a:cxnLst/>
            <a:rect l="l" t="t" r="r" b="b"/>
            <a:pathLst>
              <a:path w="11046905" h="11046905">
                <a:moveTo>
                  <a:pt x="11046905" y="0"/>
                </a:moveTo>
                <a:lnTo>
                  <a:pt x="0" y="0"/>
                </a:lnTo>
                <a:lnTo>
                  <a:pt x="0" y="11046905"/>
                </a:lnTo>
                <a:lnTo>
                  <a:pt x="11046905" y="11046905"/>
                </a:lnTo>
                <a:lnTo>
                  <a:pt x="11046905"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descr="Per Scholas logo"/>
          <p:cNvSpPr/>
          <p:nvPr/>
        </p:nvSpPr>
        <p:spPr>
          <a:xfrm>
            <a:off x="12591142" y="0"/>
            <a:ext cx="5696858" cy="1722154"/>
          </a:xfrm>
          <a:custGeom>
            <a:avLst/>
            <a:gdLst/>
            <a:ahLst/>
            <a:cxnLst/>
            <a:rect l="l" t="t" r="r" b="b"/>
            <a:pathLst>
              <a:path w="5696858" h="1722154">
                <a:moveTo>
                  <a:pt x="0" y="0"/>
                </a:moveTo>
                <a:lnTo>
                  <a:pt x="5696858" y="0"/>
                </a:lnTo>
                <a:lnTo>
                  <a:pt x="5696858" y="1722154"/>
                </a:lnTo>
                <a:lnTo>
                  <a:pt x="0" y="1722154"/>
                </a:lnTo>
                <a:lnTo>
                  <a:pt x="0" y="0"/>
                </a:lnTo>
                <a:close/>
              </a:path>
            </a:pathLst>
          </a:custGeom>
          <a:blipFill>
            <a:blip r:embed="rId4"/>
            <a:stretch>
              <a:fillRect/>
            </a:stretch>
          </a:blipFill>
        </p:spPr>
      </p:sp>
      <p:sp>
        <p:nvSpPr>
          <p:cNvPr id="5" name="TextBox 5"/>
          <p:cNvSpPr txBox="1"/>
          <p:nvPr/>
        </p:nvSpPr>
        <p:spPr>
          <a:xfrm>
            <a:off x="3872616" y="4307296"/>
            <a:ext cx="10542769" cy="1815284"/>
          </a:xfrm>
          <a:prstGeom prst="rect">
            <a:avLst/>
          </a:prstGeom>
        </p:spPr>
        <p:txBody>
          <a:bodyPr lIns="0" tIns="0" rIns="0" bIns="0" rtlCol="0" anchor="t">
            <a:spAutoFit/>
          </a:bodyPr>
          <a:lstStyle/>
          <a:p>
            <a:pPr algn="ctr">
              <a:lnSpc>
                <a:spcPts val="13892"/>
              </a:lnSpc>
            </a:pPr>
            <a:r>
              <a:rPr lang="en-US" sz="12863" b="1">
                <a:solidFill>
                  <a:srgbClr val="FEC14F"/>
                </a:solidFill>
                <a:latin typeface="Nitti Grotesk 1 Bold"/>
                <a:ea typeface="Nitti Grotesk 1 Bold"/>
                <a:cs typeface="Nitti Grotesk 1 Bold"/>
                <a:sym typeface="Nitti Grotesk 1 Bold"/>
              </a:rPr>
              <a:t>Questions?</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- 39</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C183D7F6-B498-43B3-948B-1728B52AA6E4}">
                <adec:decorative xmlns="" xmlns:adec="http://schemas.microsoft.com/office/drawing/2017/decorative" val="1"/>
              </a:ext>
            </a:extLst>
          </p:cNvPr>
          <p:cNvSpPr/>
          <p:nvPr/>
        </p:nvSpPr>
        <p:spPr>
          <a:xfrm>
            <a:off x="-2526574" y="1986025"/>
            <a:ext cx="10456280" cy="0"/>
          </a:xfrm>
          <a:prstGeom prst="line">
            <a:avLst/>
          </a:prstGeom>
          <a:ln w="76200" cap="flat">
            <a:solidFill>
              <a:srgbClr val="FEC14F"/>
            </a:solidFill>
            <a:prstDash val="solid"/>
            <a:headEnd type="none" w="sm" len="sm"/>
            <a:tailEnd type="none" w="sm" len="sm"/>
          </a:ln>
        </p:spPr>
      </p:sp>
      <p:sp>
        <p:nvSpPr>
          <p:cNvPr id="3" name="TextBox 3"/>
          <p:cNvSpPr txBox="1"/>
          <p:nvPr/>
        </p:nvSpPr>
        <p:spPr>
          <a:xfrm>
            <a:off x="1143512" y="2405132"/>
            <a:ext cx="16000976" cy="5189065"/>
          </a:xfrm>
          <a:prstGeom prst="rect">
            <a:avLst/>
          </a:prstGeom>
        </p:spPr>
        <p:txBody>
          <a:bodyPr lIns="0" tIns="0" rIns="0" bIns="0" rtlCol="0" anchor="t">
            <a:spAutoFit/>
          </a:bodyPr>
          <a:lstStyle/>
          <a:p>
            <a:pPr algn="l">
              <a:lnSpc>
                <a:spcPts val="4467"/>
              </a:lnSpc>
            </a:pPr>
            <a:r>
              <a:rPr lang="en-US" sz="3517">
                <a:solidFill>
                  <a:srgbClr val="000000"/>
                </a:solidFill>
                <a:latin typeface="Nitti Grotesk 1"/>
                <a:ea typeface="Nitti Grotesk 1"/>
                <a:cs typeface="Nitti Grotesk 1"/>
                <a:sym typeface="Nitti Grotesk 1"/>
              </a:rPr>
              <a:t>By the end of this lesson, learners will be able to:</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Describe fundamental concepts in data analytics and statistics, including descriptive and inferential statistics.</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Define statistical methods to analyze data, including measures of central tendency, dispersion, and hypothesis testing.</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Explain Linear Regression.</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Describe the Statistical terms.</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Explain Statistical types and benefits.</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Define Linear Relationships.</a:t>
            </a:r>
          </a:p>
          <a:p>
            <a:pPr marL="696464" lvl="1" indent="-348232" algn="l">
              <a:lnSpc>
                <a:spcPts val="4096"/>
              </a:lnSpc>
              <a:buFont typeface="Arial"/>
              <a:buChar char="•"/>
            </a:pPr>
            <a:r>
              <a:rPr lang="en-US" sz="3225">
                <a:solidFill>
                  <a:srgbClr val="000000"/>
                </a:solidFill>
                <a:latin typeface="Nitti Grotesk 1"/>
                <a:ea typeface="Nitti Grotesk 1"/>
                <a:cs typeface="Nitti Grotesk 1"/>
                <a:sym typeface="Nitti Grotesk 1"/>
              </a:rPr>
              <a:t>Discuss the Correlation concept.</a:t>
            </a:r>
          </a:p>
        </p:txBody>
      </p:sp>
      <p:sp>
        <p:nvSpPr>
          <p:cNvPr id="4" name="TextBox 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Learning Objectives</a:t>
            </a:r>
          </a:p>
        </p:txBody>
      </p:sp>
      <p:sp>
        <p:nvSpPr>
          <p:cNvPr id="5" name="TextBox 4"/>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7" name="TextBox 6"/>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- 4</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Overview of Statistics</a:t>
            </a:r>
          </a:p>
        </p:txBody>
      </p:sp>
      <p:sp>
        <p:nvSpPr>
          <p:cNvPr id="4" name="AutoShape 4">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1028700" y="2361312"/>
            <a:ext cx="16159721" cy="7059295"/>
          </a:xfrm>
          <a:prstGeom prst="rect">
            <a:avLst/>
          </a:prstGeom>
        </p:spPr>
        <p:txBody>
          <a:bodyPr lIns="0" tIns="0" rIns="0" bIns="0" rtlCol="0" anchor="t">
            <a:spAutoFit/>
          </a:bodyPr>
          <a:lstStyle/>
          <a:p>
            <a:pPr algn="l">
              <a:lnSpc>
                <a:spcPts val="3499"/>
              </a:lnSpc>
            </a:pPr>
            <a:r>
              <a:rPr lang="en-US" sz="2799" b="1" u="sng">
                <a:solidFill>
                  <a:srgbClr val="434343"/>
                </a:solidFill>
                <a:latin typeface="Arial Bold"/>
                <a:ea typeface="Arial Bold"/>
                <a:cs typeface="Arial Bold"/>
                <a:sym typeface="Arial Bold"/>
                <a:hlinkClick r:id="rId3" tooltip="https://www.ncbi.nlm.nih.gov/pmc/articles/PMC5037948/"/>
              </a:rPr>
              <a:t>Statistics</a:t>
            </a:r>
            <a:r>
              <a:rPr lang="en-US" sz="2799">
                <a:solidFill>
                  <a:srgbClr val="434343"/>
                </a:solidFill>
                <a:latin typeface="Arial"/>
                <a:ea typeface="Arial"/>
                <a:cs typeface="Arial"/>
                <a:sym typeface="Arial"/>
                <a:hlinkClick r:id="rId4" tooltip="https://pandas.pydata.org/"/>
              </a:rPr>
              <a:t> is a branch of mathematics that deals with the collection, analysis, interpretation, and presentation of numerical or quantitative data</a:t>
            </a:r>
            <a:r>
              <a:rPr lang="en-US" sz="2799">
                <a:solidFill>
                  <a:srgbClr val="434343"/>
                </a:solidFill>
                <a:latin typeface="Arial"/>
                <a:ea typeface="Arial"/>
                <a:cs typeface="Arial"/>
                <a:sym typeface="Arial"/>
              </a:rPr>
              <a:t>. Everyday examples of statistics at work include:</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Calculations</a:t>
            </a:r>
            <a:r>
              <a:rPr lang="en-US" sz="2799">
                <a:solidFill>
                  <a:srgbClr val="434343"/>
                </a:solidFill>
                <a:latin typeface="Arial"/>
                <a:ea typeface="Arial"/>
                <a:cs typeface="Arial"/>
                <a:sym typeface="Arial"/>
              </a:rPr>
              <a:t> such as average income, average age, highest-paid professions.</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Clinical Trials:</a:t>
            </a:r>
            <a:r>
              <a:rPr lang="en-US" sz="2799">
                <a:solidFill>
                  <a:srgbClr val="434343"/>
                </a:solidFill>
                <a:latin typeface="Arial"/>
                <a:ea typeface="Arial"/>
                <a:cs typeface="Arial"/>
                <a:sym typeface="Arial"/>
              </a:rPr>
              <a:t> Researchers using statistics to analyze data from the production of vaccines to ensure safety and efficacy.</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Economics and Finance</a:t>
            </a:r>
            <a:r>
              <a:rPr lang="en-US" sz="2799">
                <a:solidFill>
                  <a:srgbClr val="F58832"/>
                </a:solidFill>
                <a:latin typeface="Arial"/>
                <a:ea typeface="Arial"/>
                <a:cs typeface="Arial"/>
                <a:sym typeface="Arial"/>
              </a:rPr>
              <a:t>: </a:t>
            </a:r>
            <a:r>
              <a:rPr lang="en-US" sz="2799">
                <a:solidFill>
                  <a:srgbClr val="434343"/>
                </a:solidFill>
                <a:latin typeface="Arial"/>
                <a:ea typeface="Arial"/>
                <a:cs typeface="Arial"/>
                <a:sym typeface="Arial"/>
              </a:rPr>
              <a:t>Market Research: Statistics help analyze market trends, consumer behavior, and preferences, enabling businesses to make informed decisions.</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Climate Studies:</a:t>
            </a:r>
            <a:r>
              <a:rPr lang="en-US" sz="2799">
                <a:solidFill>
                  <a:srgbClr val="434343"/>
                </a:solidFill>
                <a:latin typeface="Arial"/>
                <a:ea typeface="Arial"/>
                <a:cs typeface="Arial"/>
                <a:sym typeface="Arial"/>
              </a:rPr>
              <a:t> Statistics are used to analyze climate data, model environmental changes, and assess the impact of human activities on the environment.</a:t>
            </a:r>
          </a:p>
          <a:p>
            <a:pPr algn="l">
              <a:lnSpc>
                <a:spcPts val="3499"/>
              </a:lnSpc>
            </a:pPr>
            <a:endParaRPr lang="en-US" sz="2799">
              <a:solidFill>
                <a:srgbClr val="434343"/>
              </a:solidFill>
              <a:latin typeface="Arial"/>
              <a:ea typeface="Arial"/>
              <a:cs typeface="Arial"/>
              <a:sym typeface="Arial"/>
            </a:endParaRPr>
          </a:p>
          <a:p>
            <a:pPr marL="604518" lvl="1" indent="-302259" algn="l">
              <a:lnSpc>
                <a:spcPts val="3499"/>
              </a:lnSpc>
              <a:buFont typeface="Arial"/>
              <a:buChar char="•"/>
            </a:pPr>
            <a:r>
              <a:rPr lang="en-US" sz="2799" b="1">
                <a:solidFill>
                  <a:srgbClr val="F58832"/>
                </a:solidFill>
                <a:latin typeface="Arial Bold"/>
                <a:ea typeface="Arial Bold"/>
                <a:cs typeface="Arial Bold"/>
                <a:sym typeface="Arial Bold"/>
              </a:rPr>
              <a:t>Machine Learning and Artificial Intelligence:</a:t>
            </a:r>
            <a:r>
              <a:rPr lang="en-US" sz="2799">
                <a:solidFill>
                  <a:srgbClr val="F58832"/>
                </a:solidFill>
                <a:latin typeface="Arial"/>
                <a:ea typeface="Arial"/>
                <a:cs typeface="Arial"/>
                <a:sym typeface="Arial"/>
              </a:rPr>
              <a:t> </a:t>
            </a:r>
            <a:r>
              <a:rPr lang="en-US" sz="2799">
                <a:solidFill>
                  <a:srgbClr val="434343"/>
                </a:solidFill>
                <a:latin typeface="Arial"/>
                <a:ea typeface="Arial"/>
                <a:cs typeface="Arial"/>
                <a:sym typeface="Arial"/>
              </a:rPr>
              <a:t>Statistical methods form the foundation of many machine learning algorithms used in data analysis, pattern recognition, and predictive modeling.</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- 5</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1091080" y="789685"/>
            <a:ext cx="15754350" cy="1078253"/>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Benefits of Statistics</a:t>
            </a:r>
          </a:p>
        </p:txBody>
      </p:sp>
      <p:sp>
        <p:nvSpPr>
          <p:cNvPr id="4" name="AutoShape 4">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420470" y="2535846"/>
            <a:ext cx="17156465" cy="6972565"/>
          </a:xfrm>
          <a:prstGeom prst="rect">
            <a:avLst/>
          </a:prstGeom>
        </p:spPr>
        <p:txBody>
          <a:bodyPr lIns="0" tIns="0" rIns="0" bIns="0" rtlCol="0" anchor="t">
            <a:spAutoFit/>
          </a:bodyPr>
          <a:lstStyle/>
          <a:p>
            <a:pPr algn="l">
              <a:lnSpc>
                <a:spcPts val="3000"/>
              </a:lnSpc>
            </a:pPr>
            <a:r>
              <a:rPr lang="en-US" sz="2400" b="1">
                <a:solidFill>
                  <a:srgbClr val="000000"/>
                </a:solidFill>
                <a:latin typeface="Arial Bold"/>
                <a:ea typeface="Arial Bold"/>
                <a:cs typeface="Arial Bold"/>
                <a:sym typeface="Arial Bold"/>
              </a:rPr>
              <a:t>Benefits of Statistics for Data Analytics:</a:t>
            </a:r>
          </a:p>
          <a:p>
            <a:pPr algn="l">
              <a:lnSpc>
                <a:spcPts val="3000"/>
              </a:lnSpc>
            </a:pPr>
            <a:endParaRPr lang="en-US" sz="2400" b="1">
              <a:solidFill>
                <a:srgbClr val="000000"/>
              </a:solidFill>
              <a:latin typeface="Arial Bold"/>
              <a:ea typeface="Arial Bold"/>
              <a:cs typeface="Arial Bold"/>
              <a:sym typeface="Arial Bold"/>
            </a:endParaRPr>
          </a:p>
          <a:p>
            <a:pPr marL="518160" lvl="1" indent="-259080" algn="l">
              <a:lnSpc>
                <a:spcPts val="4128"/>
              </a:lnSpc>
              <a:buFont typeface="Arial"/>
              <a:buChar char="•"/>
            </a:pPr>
            <a:r>
              <a:rPr lang="en-US" sz="2400">
                <a:solidFill>
                  <a:srgbClr val="000000"/>
                </a:solidFill>
                <a:latin typeface="Arial"/>
                <a:ea typeface="Arial"/>
                <a:cs typeface="Arial"/>
                <a:sym typeface="Arial"/>
              </a:rPr>
              <a:t>Statistical methods are mainly useful to ensure that data is interpreted correctly and that apparent relationships are really “significant” or meaningful and not simply happenstance. Actually, the statistical analysis helps to find meaning to the meaningless numbers.</a:t>
            </a:r>
          </a:p>
          <a:p>
            <a:pPr algn="l">
              <a:lnSpc>
                <a:spcPts val="4128"/>
              </a:lnSpc>
            </a:pPr>
            <a:endParaRPr lang="en-US" sz="2400">
              <a:solidFill>
                <a:srgbClr val="000000"/>
              </a:solidFill>
              <a:latin typeface="Arial"/>
              <a:ea typeface="Arial"/>
              <a:cs typeface="Arial"/>
              <a:sym typeface="Arial"/>
            </a:endParaRPr>
          </a:p>
          <a:p>
            <a:pPr marL="518160" lvl="1" indent="-259080" algn="l">
              <a:lnSpc>
                <a:spcPts val="4128"/>
              </a:lnSpc>
              <a:buFont typeface="Arial"/>
              <a:buChar char="•"/>
            </a:pPr>
            <a:r>
              <a:rPr lang="en-US" sz="2400">
                <a:solidFill>
                  <a:srgbClr val="000000"/>
                </a:solidFill>
                <a:latin typeface="Arial"/>
                <a:ea typeface="Arial"/>
                <a:cs typeface="Arial"/>
                <a:sym typeface="Arial"/>
              </a:rPr>
              <a:t>Statistics assists in gaining insight into business operations, making it an important aspect of any Data Science and Data Analytics project life cycle.</a:t>
            </a:r>
          </a:p>
          <a:p>
            <a:pPr algn="l">
              <a:lnSpc>
                <a:spcPts val="4128"/>
              </a:lnSpc>
            </a:pPr>
            <a:endParaRPr lang="en-US" sz="2400">
              <a:solidFill>
                <a:srgbClr val="000000"/>
              </a:solidFill>
              <a:latin typeface="Arial"/>
              <a:ea typeface="Arial"/>
              <a:cs typeface="Arial"/>
              <a:sym typeface="Arial"/>
            </a:endParaRPr>
          </a:p>
          <a:p>
            <a:pPr marL="518160" lvl="1" indent="-259080" algn="l">
              <a:lnSpc>
                <a:spcPts val="3359"/>
              </a:lnSpc>
              <a:buFont typeface="Arial"/>
              <a:buChar char="•"/>
            </a:pPr>
            <a:r>
              <a:rPr lang="en-US" sz="2400">
                <a:solidFill>
                  <a:srgbClr val="000000"/>
                </a:solidFill>
                <a:latin typeface="Arial"/>
                <a:ea typeface="Arial"/>
                <a:cs typeface="Arial"/>
                <a:sym typeface="Arial"/>
              </a:rPr>
              <a:t>Apart from understanding statistical measures, statistics also plays a vital role in data preprocessing and feature engineering. It helps to visualize numbers to understand patterns and trends that exist in quantitative data.</a:t>
            </a:r>
          </a:p>
          <a:p>
            <a:pPr algn="l">
              <a:lnSpc>
                <a:spcPts val="3359"/>
              </a:lnSpc>
            </a:pPr>
            <a:endParaRPr lang="en-US" sz="2400">
              <a:solidFill>
                <a:srgbClr val="000000"/>
              </a:solidFill>
              <a:latin typeface="Arial"/>
              <a:ea typeface="Arial"/>
              <a:cs typeface="Arial"/>
              <a:sym typeface="Arial"/>
            </a:endParaRPr>
          </a:p>
          <a:p>
            <a:pPr marL="518160" lvl="1" indent="-259080" algn="l">
              <a:lnSpc>
                <a:spcPts val="3359"/>
              </a:lnSpc>
              <a:buFont typeface="Arial"/>
              <a:buChar char="•"/>
            </a:pPr>
            <a:r>
              <a:rPr lang="en-US" sz="2400">
                <a:solidFill>
                  <a:srgbClr val="000000"/>
                </a:solidFill>
                <a:latin typeface="Arial"/>
                <a:ea typeface="Arial"/>
                <a:cs typeface="Arial"/>
                <a:sym typeface="Arial"/>
              </a:rPr>
              <a:t>The association of statistics with Data Science and Data Analytics has served as a base for several machine learning algorithms such as</a:t>
            </a:r>
            <a:r>
              <a:rPr lang="en-US" sz="2400" b="1">
                <a:solidFill>
                  <a:srgbClr val="000000"/>
                </a:solidFill>
                <a:latin typeface="Arial Bold"/>
                <a:ea typeface="Arial Bold"/>
                <a:cs typeface="Arial Bold"/>
                <a:sym typeface="Arial Bold"/>
              </a:rPr>
              <a:t> logistic regression</a:t>
            </a:r>
            <a:r>
              <a:rPr lang="en-US" sz="2400">
                <a:solidFill>
                  <a:srgbClr val="000000"/>
                </a:solidFill>
                <a:latin typeface="Arial"/>
                <a:ea typeface="Arial"/>
                <a:cs typeface="Arial"/>
                <a:sym typeface="Arial"/>
              </a:rPr>
              <a:t>, and many other algorithms that have evolved considering the importance of statistical summary. </a:t>
            </a: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- 6</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TextBox 3"/>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Overview of Statistical Analysis</a:t>
            </a:r>
          </a:p>
        </p:txBody>
      </p:sp>
      <p:sp>
        <p:nvSpPr>
          <p:cNvPr id="4" name="AutoShape 4">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5" name="TextBox 5"/>
          <p:cNvSpPr txBox="1"/>
          <p:nvPr/>
        </p:nvSpPr>
        <p:spPr>
          <a:xfrm>
            <a:off x="699157" y="2257245"/>
            <a:ext cx="16889685" cy="5705423"/>
          </a:xfrm>
          <a:prstGeom prst="rect">
            <a:avLst/>
          </a:prstGeom>
        </p:spPr>
        <p:txBody>
          <a:bodyPr lIns="0" tIns="0" rIns="0" bIns="0" rtlCol="0" anchor="t">
            <a:spAutoFit/>
          </a:bodyPr>
          <a:lstStyle/>
          <a:p>
            <a:pPr algn="l">
              <a:lnSpc>
                <a:spcPts val="3611"/>
              </a:lnSpc>
            </a:pPr>
            <a:r>
              <a:rPr lang="en-US" sz="2799" b="1">
                <a:solidFill>
                  <a:srgbClr val="F58832"/>
                </a:solidFill>
                <a:latin typeface="Arial Bold"/>
                <a:ea typeface="Arial Bold"/>
                <a:cs typeface="Arial Bold"/>
                <a:sym typeface="Arial Bold"/>
                <a:hlinkClick r:id="rId3" tooltip="https://www.ncbi.nlm.nih.gov/pmc/articles/PMC5037948/"/>
              </a:rPr>
              <a:t>Statistical Analysis</a:t>
            </a:r>
            <a:r>
              <a:rPr lang="en-US" sz="2799" b="1">
                <a:solidFill>
                  <a:srgbClr val="434343"/>
                </a:solidFill>
                <a:latin typeface="Arial Bold"/>
                <a:ea typeface="Arial Bold"/>
                <a:cs typeface="Arial Bold"/>
                <a:sym typeface="Arial Bold"/>
                <a:hlinkClick r:id="rId3" tooltip="https://www.ncbi.nlm.nih.gov/pmc/articles/PMC5037948/"/>
              </a:rPr>
              <a:t> </a:t>
            </a:r>
            <a:r>
              <a:rPr lang="en-US" sz="2799">
                <a:solidFill>
                  <a:srgbClr val="434343"/>
                </a:solidFill>
                <a:latin typeface="Arial"/>
                <a:ea typeface="Arial"/>
                <a:cs typeface="Arial"/>
                <a:sym typeface="Arial"/>
                <a:hlinkClick r:id="rId3" tooltip="https://www.ncbi.nlm.nih.gov/pmc/articles/PMC5037948/"/>
              </a:rPr>
              <a:t>is the </a:t>
            </a:r>
            <a:r>
              <a:rPr lang="en-US" sz="2799" b="1">
                <a:solidFill>
                  <a:srgbClr val="434343"/>
                </a:solidFill>
                <a:latin typeface="Arial Bold"/>
                <a:ea typeface="Arial Bold"/>
                <a:cs typeface="Arial Bold"/>
                <a:sym typeface="Arial Bold"/>
                <a:hlinkClick r:id="rId3" tooltip="https://www.ncbi.nlm.nih.gov/pmc/articles/PMC5037948/"/>
              </a:rPr>
              <a:t>application</a:t>
            </a:r>
            <a:r>
              <a:rPr lang="en-US" sz="2799">
                <a:solidFill>
                  <a:srgbClr val="434343"/>
                </a:solidFill>
                <a:latin typeface="Arial"/>
                <a:ea typeface="Arial"/>
                <a:cs typeface="Arial"/>
                <a:sym typeface="Arial"/>
                <a:hlinkClick r:id="rId3" tooltip="https://www.ncbi.nlm.nih.gov/pmc/articles/PMC5037948/"/>
              </a:rPr>
              <a:t> of statistical methods to a sample of data in order to develop an understanding of what that data represents. It includes collecting and scrutinizing every data sample in a set of items from which samples can be drawn</a:t>
            </a:r>
            <a:r>
              <a:rPr lang="en-US" sz="2799">
                <a:solidFill>
                  <a:srgbClr val="434343"/>
                </a:solidFill>
                <a:latin typeface="Arial"/>
                <a:ea typeface="Arial"/>
                <a:cs typeface="Arial"/>
                <a:sym typeface="Arial"/>
              </a:rPr>
              <a:t>:</a:t>
            </a:r>
          </a:p>
          <a:p>
            <a:pPr algn="l">
              <a:lnSpc>
                <a:spcPts val="3611"/>
              </a:lnSpc>
            </a:pPr>
            <a:endParaRPr lang="en-US" sz="2799">
              <a:solidFill>
                <a:srgbClr val="434343"/>
              </a:solidFill>
              <a:latin typeface="Arial"/>
              <a:ea typeface="Arial"/>
              <a:cs typeface="Arial"/>
              <a:sym typeface="Arial"/>
            </a:endParaRPr>
          </a:p>
          <a:p>
            <a:pPr marL="604519" lvl="1" indent="-302260" algn="l">
              <a:lnSpc>
                <a:spcPts val="3611"/>
              </a:lnSpc>
              <a:buFont typeface="Arial"/>
              <a:buChar char="•"/>
            </a:pPr>
            <a:r>
              <a:rPr lang="en-US" sz="2799" b="1">
                <a:solidFill>
                  <a:srgbClr val="0079C0"/>
                </a:solidFill>
                <a:latin typeface="Arial Bold"/>
                <a:ea typeface="Arial Bold"/>
                <a:cs typeface="Arial Bold"/>
                <a:sym typeface="Arial Bold"/>
              </a:rPr>
              <a:t>Sample:</a:t>
            </a:r>
            <a:r>
              <a:rPr lang="en-US" sz="2799">
                <a:solidFill>
                  <a:srgbClr val="434343"/>
                </a:solidFill>
                <a:latin typeface="Arial"/>
                <a:ea typeface="Arial"/>
                <a:cs typeface="Arial"/>
                <a:sym typeface="Arial"/>
              </a:rPr>
              <a:t> a representative selection drawn from a total population.</a:t>
            </a:r>
          </a:p>
          <a:p>
            <a:pPr marL="604519" lvl="1" indent="-302260" algn="l">
              <a:lnSpc>
                <a:spcPts val="3611"/>
              </a:lnSpc>
              <a:buFont typeface="Arial"/>
              <a:buChar char="•"/>
            </a:pPr>
            <a:r>
              <a:rPr lang="en-US" sz="2799" b="1">
                <a:solidFill>
                  <a:srgbClr val="0079C0"/>
                </a:solidFill>
                <a:latin typeface="Arial Bold"/>
                <a:ea typeface="Arial Bold"/>
                <a:cs typeface="Arial Bold"/>
                <a:sym typeface="Arial Bold"/>
              </a:rPr>
              <a:t>Population</a:t>
            </a:r>
            <a:r>
              <a:rPr lang="en-US" sz="2799">
                <a:solidFill>
                  <a:srgbClr val="009CDB"/>
                </a:solidFill>
                <a:latin typeface="Arial"/>
                <a:ea typeface="Arial"/>
                <a:cs typeface="Arial"/>
                <a:sym typeface="Arial"/>
              </a:rPr>
              <a:t>:</a:t>
            </a:r>
            <a:r>
              <a:rPr lang="en-US" sz="2799">
                <a:solidFill>
                  <a:srgbClr val="434343"/>
                </a:solidFill>
                <a:latin typeface="Arial"/>
                <a:ea typeface="Arial"/>
                <a:cs typeface="Arial"/>
                <a:sym typeface="Arial"/>
              </a:rPr>
              <a:t> a discrete group (people or things) that can be identified by at least one common characteristic for purposes of data collection and analysis.</a:t>
            </a:r>
          </a:p>
          <a:p>
            <a:pPr algn="l">
              <a:lnSpc>
                <a:spcPts val="3611"/>
              </a:lnSpc>
            </a:pPr>
            <a:endParaRPr lang="en-US" sz="2799">
              <a:solidFill>
                <a:srgbClr val="434343"/>
              </a:solidFill>
              <a:latin typeface="Arial"/>
              <a:ea typeface="Arial"/>
              <a:cs typeface="Arial"/>
              <a:sym typeface="Arial"/>
            </a:endParaRPr>
          </a:p>
          <a:p>
            <a:pPr algn="l">
              <a:lnSpc>
                <a:spcPts val="3611"/>
              </a:lnSpc>
            </a:pPr>
            <a:r>
              <a:rPr lang="en-US" sz="2799">
                <a:solidFill>
                  <a:srgbClr val="434343"/>
                </a:solidFill>
                <a:latin typeface="Arial"/>
                <a:ea typeface="Arial"/>
                <a:cs typeface="Arial"/>
                <a:sym typeface="Arial"/>
              </a:rPr>
              <a:t>For example, in a certain use case, population may be all of the people in a state that have a license to drive; a sample of this population that is a part or a subset of the population could be men drivers over the age of 50.</a:t>
            </a:r>
          </a:p>
          <a:p>
            <a:pPr algn="l">
              <a:lnSpc>
                <a:spcPts val="4875"/>
              </a:lnSpc>
            </a:pPr>
            <a:endParaRPr lang="en-US" sz="2799">
              <a:solidFill>
                <a:srgbClr val="434343"/>
              </a:solidFill>
              <a:latin typeface="Arial"/>
              <a:ea typeface="Arial"/>
              <a:cs typeface="Arial"/>
              <a:sym typeface="Arial"/>
            </a:endParaRPr>
          </a:p>
        </p:txBody>
      </p:sp>
      <p:sp>
        <p:nvSpPr>
          <p:cNvPr id="6" name="TextBox 5"/>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8" name="TextBox 7"/>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- 7</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Freeform 4"/>
          <p:cNvSpPr/>
          <p:nvPr/>
        </p:nvSpPr>
        <p:spPr>
          <a:xfrm>
            <a:off x="3566737" y="3947441"/>
            <a:ext cx="9063959" cy="5908138"/>
          </a:xfrm>
          <a:custGeom>
            <a:avLst/>
            <a:gdLst/>
            <a:ahLst/>
            <a:cxnLst/>
            <a:rect l="l" t="t" r="r" b="b"/>
            <a:pathLst>
              <a:path w="9063959" h="5908138">
                <a:moveTo>
                  <a:pt x="0" y="0"/>
                </a:moveTo>
                <a:lnTo>
                  <a:pt x="9063960" y="0"/>
                </a:lnTo>
                <a:lnTo>
                  <a:pt x="9063960" y="5908138"/>
                </a:lnTo>
                <a:lnTo>
                  <a:pt x="0" y="5908138"/>
                </a:lnTo>
                <a:lnTo>
                  <a:pt x="0" y="0"/>
                </a:lnTo>
                <a:close/>
              </a:path>
            </a:pathLst>
          </a:custGeom>
          <a:blipFill>
            <a:blip r:embed="rId3"/>
            <a:stretch>
              <a:fillRect r="-7997" b="-414"/>
            </a:stretch>
          </a:blipFill>
        </p:spPr>
      </p:sp>
      <p:sp>
        <p:nvSpPr>
          <p:cNvPr id="5" name="TextBox 5"/>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a:t>
            </a:r>
          </a:p>
        </p:txBody>
      </p:sp>
      <p:sp>
        <p:nvSpPr>
          <p:cNvPr id="6" name="TextBox 6"/>
          <p:cNvSpPr txBox="1"/>
          <p:nvPr/>
        </p:nvSpPr>
        <p:spPr>
          <a:xfrm>
            <a:off x="888394" y="2235991"/>
            <a:ext cx="16614213" cy="2704973"/>
          </a:xfrm>
          <a:prstGeom prst="rect">
            <a:avLst/>
          </a:prstGeom>
        </p:spPr>
        <p:txBody>
          <a:bodyPr lIns="0" tIns="0" rIns="0" bIns="0" rtlCol="0" anchor="t">
            <a:spAutoFit/>
          </a:bodyPr>
          <a:lstStyle/>
          <a:p>
            <a:pPr algn="l">
              <a:lnSpc>
                <a:spcPts val="3611"/>
              </a:lnSpc>
            </a:pPr>
            <a:r>
              <a:rPr lang="en-US" sz="2799">
                <a:solidFill>
                  <a:srgbClr val="434343"/>
                </a:solidFill>
                <a:latin typeface="Arial"/>
                <a:ea typeface="Arial"/>
                <a:cs typeface="Arial"/>
                <a:sym typeface="Arial"/>
              </a:rPr>
              <a:t>We can view statistics from two perspectives: </a:t>
            </a:r>
            <a:r>
              <a:rPr lang="en-US" sz="2799" b="1">
                <a:solidFill>
                  <a:srgbClr val="434343"/>
                </a:solidFill>
                <a:latin typeface="Arial Bold"/>
                <a:ea typeface="Arial Bold"/>
                <a:cs typeface="Arial Bold"/>
                <a:sym typeface="Arial Bold"/>
              </a:rPr>
              <a:t>Descriptive</a:t>
            </a:r>
            <a:r>
              <a:rPr lang="en-US" sz="2799">
                <a:solidFill>
                  <a:srgbClr val="434343"/>
                </a:solidFill>
                <a:latin typeface="Arial"/>
                <a:ea typeface="Arial"/>
                <a:cs typeface="Arial"/>
                <a:sym typeface="Arial"/>
              </a:rPr>
              <a:t> and </a:t>
            </a:r>
            <a:r>
              <a:rPr lang="en-US" sz="2799" b="1">
                <a:solidFill>
                  <a:srgbClr val="434343"/>
                </a:solidFill>
                <a:latin typeface="Arial Bold"/>
                <a:ea typeface="Arial Bold"/>
                <a:cs typeface="Arial Bold"/>
                <a:sym typeface="Arial Bold"/>
              </a:rPr>
              <a:t>Inferential</a:t>
            </a:r>
            <a:r>
              <a:rPr lang="en-US" sz="2799">
                <a:solidFill>
                  <a:srgbClr val="434343"/>
                </a:solidFill>
                <a:latin typeface="Arial"/>
                <a:ea typeface="Arial"/>
                <a:cs typeface="Arial"/>
                <a:sym typeface="Arial"/>
              </a:rPr>
              <a:t>.</a:t>
            </a:r>
          </a:p>
          <a:p>
            <a:pPr marL="604519" lvl="1" indent="-302260" algn="l">
              <a:lnSpc>
                <a:spcPts val="3611"/>
              </a:lnSpc>
              <a:buFont typeface="Arial"/>
              <a:buChar char="•"/>
            </a:pPr>
            <a:r>
              <a:rPr lang="en-US" sz="2799" b="1">
                <a:solidFill>
                  <a:srgbClr val="0079C0"/>
                </a:solidFill>
                <a:latin typeface="Arial Bold"/>
                <a:ea typeface="Arial Bold"/>
                <a:cs typeface="Arial Bold"/>
                <a:sym typeface="Arial Bold"/>
                <a:hlinkClick r:id="rId4" tooltip="https://www.ncbi.nlm.nih.gov/pmc/articles/PMC5037948/"/>
              </a:rPr>
              <a:t>Descriptive statistics —</a:t>
            </a:r>
            <a:r>
              <a:rPr lang="en-US" sz="2799">
                <a:solidFill>
                  <a:srgbClr val="434343"/>
                </a:solidFill>
                <a:latin typeface="Arial"/>
                <a:ea typeface="Arial"/>
                <a:cs typeface="Arial"/>
                <a:sym typeface="Arial"/>
                <a:hlinkClick r:id="rId4" tooltip="https://www.ncbi.nlm.nih.gov/pmc/articles/PMC5037948/"/>
              </a:rPr>
              <a:t> Summarizing</a:t>
            </a:r>
            <a:r>
              <a:rPr lang="en-US" sz="2799">
                <a:solidFill>
                  <a:srgbClr val="434343"/>
                </a:solidFill>
                <a:latin typeface="Arial"/>
                <a:ea typeface="Arial"/>
                <a:cs typeface="Arial"/>
                <a:sym typeface="Arial"/>
              </a:rPr>
              <a:t> </a:t>
            </a:r>
            <a:r>
              <a:rPr lang="en-US" sz="2799">
                <a:solidFill>
                  <a:srgbClr val="434343"/>
                </a:solidFill>
                <a:latin typeface="Arial"/>
                <a:ea typeface="Arial"/>
                <a:cs typeface="Arial"/>
                <a:sym typeface="Arial"/>
                <a:hlinkClick r:id="rId4" tooltip="https://www.ncbi.nlm.nih.gov/pmc/articles/PMC5037948/"/>
              </a:rPr>
              <a:t>information about the sample</a:t>
            </a:r>
            <a:r>
              <a:rPr lang="en-US" sz="2799">
                <a:solidFill>
                  <a:srgbClr val="434343"/>
                </a:solidFill>
                <a:latin typeface="Arial"/>
                <a:ea typeface="Arial"/>
                <a:cs typeface="Arial"/>
                <a:sym typeface="Arial"/>
              </a:rPr>
              <a:t>. </a:t>
            </a:r>
          </a:p>
          <a:p>
            <a:pPr marL="604519" lvl="1" indent="-302260" algn="l">
              <a:lnSpc>
                <a:spcPts val="3611"/>
              </a:lnSpc>
              <a:buFont typeface="Arial"/>
              <a:buChar char="•"/>
            </a:pPr>
            <a:r>
              <a:rPr lang="en-US" sz="2799" b="1">
                <a:solidFill>
                  <a:srgbClr val="0079C0"/>
                </a:solidFill>
                <a:latin typeface="Arial Bold"/>
                <a:ea typeface="Arial Bold"/>
                <a:cs typeface="Arial Bold"/>
                <a:sym typeface="Arial Bold"/>
                <a:hlinkClick r:id="rId4" tooltip="https://www.ncbi.nlm.nih.gov/pmc/articles/PMC5037948/"/>
              </a:rPr>
              <a:t>Inferential statistics —</a:t>
            </a:r>
            <a:r>
              <a:rPr lang="en-US" sz="2799">
                <a:solidFill>
                  <a:srgbClr val="434343"/>
                </a:solidFill>
                <a:latin typeface="Arial"/>
                <a:ea typeface="Arial"/>
                <a:cs typeface="Arial"/>
                <a:sym typeface="Arial"/>
                <a:hlinkClick r:id="rId4" tooltip="https://www.ncbi.nlm.nih.gov/pmc/articles/PMC5037948/"/>
              </a:rPr>
              <a:t> Making inferences or</a:t>
            </a:r>
            <a:r>
              <a:rPr lang="en-US" sz="2799">
                <a:solidFill>
                  <a:srgbClr val="434343"/>
                </a:solidFill>
                <a:latin typeface="Arial"/>
                <a:ea typeface="Arial"/>
                <a:cs typeface="Arial"/>
                <a:sym typeface="Arial"/>
              </a:rPr>
              <a:t> </a:t>
            </a:r>
            <a:r>
              <a:rPr lang="en-US" sz="2799">
                <a:solidFill>
                  <a:srgbClr val="434343"/>
                </a:solidFill>
                <a:latin typeface="Arial"/>
                <a:ea typeface="Arial"/>
                <a:cs typeface="Arial"/>
                <a:sym typeface="Arial"/>
                <a:hlinkClick r:id="rId4" tooltip="https://www.ncbi.nlm.nih.gov/pmc/articles/PMC5037948/"/>
              </a:rPr>
              <a:t>generalizations about the broader population</a:t>
            </a:r>
            <a:r>
              <a:rPr lang="en-US" sz="2799">
                <a:solidFill>
                  <a:srgbClr val="434343"/>
                </a:solidFill>
                <a:latin typeface="Arial"/>
                <a:ea typeface="Arial"/>
                <a:cs typeface="Arial"/>
                <a:sym typeface="Arial"/>
              </a:rPr>
              <a:t>.</a:t>
            </a:r>
          </a:p>
          <a:p>
            <a:pPr algn="l">
              <a:lnSpc>
                <a:spcPts val="5159"/>
              </a:lnSpc>
            </a:pPr>
            <a:endParaRPr lang="en-US" sz="2799">
              <a:solidFill>
                <a:srgbClr val="434343"/>
              </a:solidFill>
              <a:latin typeface="Arial"/>
              <a:ea typeface="Arial"/>
              <a:cs typeface="Arial"/>
              <a:sym typeface="Arial"/>
            </a:endParaRPr>
          </a:p>
          <a:p>
            <a:pPr algn="l">
              <a:lnSpc>
                <a:spcPts val="4999"/>
              </a:lnSpc>
            </a:pPr>
            <a:endParaRPr lang="en-US" sz="2799">
              <a:solidFill>
                <a:srgbClr val="434343"/>
              </a:solidFill>
              <a:latin typeface="Arial"/>
              <a:ea typeface="Arial"/>
              <a:cs typeface="Arial"/>
              <a:sym typeface="Arial"/>
            </a:endParaRPr>
          </a:p>
        </p:txBody>
      </p:sp>
      <p:sp>
        <p:nvSpPr>
          <p:cNvPr id="7" name="TextBox 7"/>
          <p:cNvSpPr txBox="1"/>
          <p:nvPr/>
        </p:nvSpPr>
        <p:spPr>
          <a:xfrm>
            <a:off x="13548496" y="9270196"/>
            <a:ext cx="2426940" cy="361315"/>
          </a:xfrm>
          <a:prstGeom prst="rect">
            <a:avLst/>
          </a:prstGeom>
        </p:spPr>
        <p:txBody>
          <a:bodyPr lIns="0" tIns="0" rIns="0" bIns="0" rtlCol="0" anchor="t">
            <a:spAutoFit/>
          </a:bodyPr>
          <a:lstStyle/>
          <a:p>
            <a:pPr marL="0" lvl="0" indent="0" algn="ctr">
              <a:lnSpc>
                <a:spcPts val="2659"/>
              </a:lnSpc>
              <a:spcBef>
                <a:spcPct val="0"/>
              </a:spcBef>
            </a:pPr>
            <a:r>
              <a:rPr lang="en-US" sz="1899">
                <a:solidFill>
                  <a:srgbClr val="000000"/>
                </a:solidFill>
                <a:latin typeface="Arial"/>
                <a:ea typeface="Arial"/>
                <a:cs typeface="Arial"/>
                <a:sym typeface="Arial"/>
              </a:rPr>
              <a:t>img src: jaroeducation/</a:t>
            </a:r>
          </a:p>
        </p:txBody>
      </p:sp>
      <p:sp>
        <p:nvSpPr>
          <p:cNvPr id="8" name="TextBox 7"/>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10" name="TextBox 9"/>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- 8</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Per Scholas logo"/>
          <p:cNvSpPr/>
          <p:nvPr/>
        </p:nvSpPr>
        <p:spPr>
          <a:xfrm>
            <a:off x="12711651" y="-47625"/>
            <a:ext cx="5389319" cy="1140318"/>
          </a:xfrm>
          <a:custGeom>
            <a:avLst/>
            <a:gdLst/>
            <a:ahLst/>
            <a:cxnLst/>
            <a:rect l="l" t="t" r="r" b="b"/>
            <a:pathLst>
              <a:path w="5389319" h="1140318">
                <a:moveTo>
                  <a:pt x="0" y="0"/>
                </a:moveTo>
                <a:lnTo>
                  <a:pt x="5389319" y="0"/>
                </a:lnTo>
                <a:lnTo>
                  <a:pt x="5389319" y="1140318"/>
                </a:lnTo>
                <a:lnTo>
                  <a:pt x="0" y="1140318"/>
                </a:lnTo>
                <a:lnTo>
                  <a:pt x="0" y="0"/>
                </a:lnTo>
                <a:close/>
              </a:path>
            </a:pathLst>
          </a:custGeom>
          <a:blipFill>
            <a:blip r:embed="rId2"/>
            <a:stretch>
              <a:fillRect/>
            </a:stretch>
          </a:blipFill>
        </p:spPr>
      </p:sp>
      <p:sp>
        <p:nvSpPr>
          <p:cNvPr id="3" name="AutoShape 3">
            <a:extLst>
              <a:ext uri="{C183D7F6-B498-43B3-948B-1728B52AA6E4}">
                <adec:decorative xmlns="" xmlns:adec="http://schemas.microsoft.com/office/drawing/2017/decorative" val="1"/>
              </a:ext>
            </a:extLst>
          </p:cNvPr>
          <p:cNvSpPr/>
          <p:nvPr/>
        </p:nvSpPr>
        <p:spPr>
          <a:xfrm>
            <a:off x="-3259999" y="1986025"/>
            <a:ext cx="15957996" cy="0"/>
          </a:xfrm>
          <a:prstGeom prst="line">
            <a:avLst/>
          </a:prstGeom>
          <a:ln w="76200" cap="flat">
            <a:solidFill>
              <a:srgbClr val="FEC14F"/>
            </a:solidFill>
            <a:prstDash val="solid"/>
            <a:headEnd type="none" w="sm" len="sm"/>
            <a:tailEnd type="none" w="sm" len="sm"/>
          </a:ln>
        </p:spPr>
      </p:sp>
      <p:sp>
        <p:nvSpPr>
          <p:cNvPr id="4" name="TextBox 4"/>
          <p:cNvSpPr txBox="1"/>
          <p:nvPr/>
        </p:nvSpPr>
        <p:spPr>
          <a:xfrm>
            <a:off x="536908" y="2235022"/>
            <a:ext cx="10658113" cy="7648994"/>
          </a:xfrm>
          <a:prstGeom prst="rect">
            <a:avLst/>
          </a:prstGeom>
        </p:spPr>
        <p:txBody>
          <a:bodyPr lIns="0" tIns="0" rIns="0" bIns="0" rtlCol="0" anchor="t">
            <a:spAutoFit/>
          </a:bodyPr>
          <a:lstStyle/>
          <a:p>
            <a:pPr algn="l">
              <a:lnSpc>
                <a:spcPts val="3224"/>
              </a:lnSpc>
            </a:pPr>
            <a:r>
              <a:rPr lang="en-US" sz="2499" b="1">
                <a:solidFill>
                  <a:srgbClr val="434343"/>
                </a:solidFill>
                <a:latin typeface="Arial Bold"/>
                <a:ea typeface="Arial Bold"/>
                <a:cs typeface="Arial Bold"/>
                <a:sym typeface="Arial Bold"/>
              </a:rPr>
              <a:t>Descriptive Statistics: </a:t>
            </a:r>
          </a:p>
          <a:p>
            <a:pPr marL="539748" lvl="1" indent="-269874" algn="l">
              <a:lnSpc>
                <a:spcPts val="3224"/>
              </a:lnSpc>
              <a:buFont typeface="Arial"/>
              <a:buChar char="•"/>
            </a:pPr>
            <a:r>
              <a:rPr lang="en-US" sz="2499">
                <a:solidFill>
                  <a:srgbClr val="434343"/>
                </a:solidFill>
                <a:latin typeface="Arial"/>
                <a:ea typeface="Arial"/>
                <a:cs typeface="Arial"/>
                <a:sym typeface="Arial"/>
              </a:rPr>
              <a:t>Enables you to present data in a meaningful way.</a:t>
            </a:r>
          </a:p>
          <a:p>
            <a:pPr marL="539748" lvl="1" indent="-269874" algn="l">
              <a:lnSpc>
                <a:spcPts val="3224"/>
              </a:lnSpc>
              <a:buFont typeface="Arial"/>
              <a:buChar char="•"/>
            </a:pPr>
            <a:r>
              <a:rPr lang="en-US" sz="2499">
                <a:solidFill>
                  <a:srgbClr val="434343"/>
                </a:solidFill>
                <a:latin typeface="Arial"/>
                <a:ea typeface="Arial"/>
                <a:cs typeface="Arial"/>
                <a:sym typeface="Arial"/>
              </a:rPr>
              <a:t>Allows simpler interpretation of the data.</a:t>
            </a:r>
          </a:p>
          <a:p>
            <a:pPr marL="539748" lvl="1" indent="-269874" algn="l">
              <a:lnSpc>
                <a:spcPts val="3224"/>
              </a:lnSpc>
              <a:buFont typeface="Arial"/>
              <a:buChar char="•"/>
            </a:pPr>
            <a:r>
              <a:rPr lang="en-US" sz="2499">
                <a:solidFill>
                  <a:srgbClr val="434343"/>
                </a:solidFill>
                <a:latin typeface="Arial"/>
                <a:ea typeface="Arial"/>
                <a:cs typeface="Arial"/>
                <a:sym typeface="Arial"/>
              </a:rPr>
              <a:t>Use of numerical data to summarize and describe the main features of a dataset. </a:t>
            </a:r>
          </a:p>
          <a:p>
            <a:pPr marL="1079496" lvl="2" indent="-359832" algn="l">
              <a:lnSpc>
                <a:spcPts val="3224"/>
              </a:lnSpc>
              <a:buFont typeface="Arial"/>
              <a:buChar char="⚬"/>
            </a:pPr>
            <a:r>
              <a:rPr lang="en-US" sz="2499">
                <a:solidFill>
                  <a:srgbClr val="434343"/>
                </a:solidFill>
                <a:latin typeface="Arial"/>
                <a:ea typeface="Arial"/>
                <a:cs typeface="Arial"/>
                <a:sym typeface="Arial"/>
              </a:rPr>
              <a:t>Data is described using summary charts, tables, and graphs without any attempts to draw conclusions about the population from which the sample is taken.</a:t>
            </a:r>
          </a:p>
          <a:p>
            <a:pPr algn="l">
              <a:lnSpc>
                <a:spcPts val="3224"/>
              </a:lnSpc>
            </a:pPr>
            <a:endParaRPr lang="en-US" sz="2499">
              <a:solidFill>
                <a:srgbClr val="434343"/>
              </a:solidFill>
              <a:latin typeface="Arial"/>
              <a:ea typeface="Arial"/>
              <a:cs typeface="Arial"/>
              <a:sym typeface="Arial"/>
            </a:endParaRPr>
          </a:p>
          <a:p>
            <a:pPr algn="l">
              <a:lnSpc>
                <a:spcPts val="3224"/>
              </a:lnSpc>
            </a:pPr>
            <a:r>
              <a:rPr lang="en-US" sz="2499">
                <a:solidFill>
                  <a:srgbClr val="434343"/>
                </a:solidFill>
                <a:latin typeface="Arial"/>
                <a:ea typeface="Arial"/>
                <a:cs typeface="Arial"/>
                <a:sym typeface="Arial"/>
              </a:rPr>
              <a:t>The objective is to make it easier to understand and visualize raw data without making conclusions regarding any hypotheses that were made. For example, we want to describe the English test scores in a specific class (25 learners). We record the test scores of all learners, calculate the summary statistics, and produce a graph. </a:t>
            </a:r>
          </a:p>
          <a:p>
            <a:pPr algn="l">
              <a:lnSpc>
                <a:spcPts val="3224"/>
              </a:lnSpc>
            </a:pPr>
            <a:endParaRPr lang="en-US" sz="2499">
              <a:solidFill>
                <a:srgbClr val="434343"/>
              </a:solidFill>
              <a:latin typeface="Arial"/>
              <a:ea typeface="Arial"/>
              <a:cs typeface="Arial"/>
              <a:sym typeface="Arial"/>
            </a:endParaRPr>
          </a:p>
          <a:p>
            <a:pPr algn="l">
              <a:lnSpc>
                <a:spcPts val="3224"/>
              </a:lnSpc>
            </a:pPr>
            <a:r>
              <a:rPr lang="en-US" sz="2499">
                <a:solidFill>
                  <a:srgbClr val="434343"/>
                </a:solidFill>
                <a:latin typeface="Arial"/>
                <a:ea typeface="Arial"/>
                <a:cs typeface="Arial"/>
                <a:sym typeface="Arial"/>
              </a:rPr>
              <a:t>Some of the common measures of</a:t>
            </a:r>
            <a:r>
              <a:rPr lang="en-US" sz="2499" b="1">
                <a:solidFill>
                  <a:srgbClr val="434343"/>
                </a:solidFill>
                <a:latin typeface="Arial Bold"/>
                <a:ea typeface="Arial Bold"/>
                <a:cs typeface="Arial Bold"/>
                <a:sym typeface="Arial Bold"/>
              </a:rPr>
              <a:t> Descriptive Statistical Analysis include: </a:t>
            </a:r>
          </a:p>
          <a:p>
            <a:pPr marL="539748" lvl="1" indent="-269874" algn="l">
              <a:lnSpc>
                <a:spcPts val="3224"/>
              </a:lnSpc>
              <a:buFont typeface="Arial"/>
              <a:buChar char="•"/>
            </a:pPr>
            <a:r>
              <a:rPr lang="en-US" sz="2499" b="1">
                <a:solidFill>
                  <a:srgbClr val="09507C"/>
                </a:solidFill>
                <a:latin typeface="Arial Bold"/>
                <a:ea typeface="Arial Bold"/>
                <a:cs typeface="Arial Bold"/>
                <a:sym typeface="Arial Bold"/>
              </a:rPr>
              <a:t>Central Tendency (Measure of Central Tendency).</a:t>
            </a:r>
          </a:p>
          <a:p>
            <a:pPr marL="539748" lvl="1" indent="-269874" algn="l">
              <a:lnSpc>
                <a:spcPts val="3224"/>
              </a:lnSpc>
              <a:buFont typeface="Arial"/>
              <a:buChar char="•"/>
            </a:pPr>
            <a:r>
              <a:rPr lang="en-US" sz="2499" b="1">
                <a:solidFill>
                  <a:srgbClr val="09507C"/>
                </a:solidFill>
                <a:latin typeface="Arial Bold"/>
                <a:ea typeface="Arial Bold"/>
                <a:cs typeface="Arial Bold"/>
                <a:sym typeface="Arial Bold"/>
              </a:rPr>
              <a:t>Dispersion (Measure of Variability).</a:t>
            </a:r>
          </a:p>
        </p:txBody>
      </p:sp>
      <p:grpSp>
        <p:nvGrpSpPr>
          <p:cNvPr id="5" name="Group 5"/>
          <p:cNvGrpSpPr/>
          <p:nvPr/>
        </p:nvGrpSpPr>
        <p:grpSpPr>
          <a:xfrm>
            <a:off x="12848131" y="2311222"/>
            <a:ext cx="3753104" cy="624265"/>
            <a:chOff x="0" y="0"/>
            <a:chExt cx="1608830" cy="267601"/>
          </a:xfrm>
        </p:grpSpPr>
        <p:sp>
          <p:nvSpPr>
            <p:cNvPr id="6" name="Freeform 6"/>
            <p:cNvSpPr/>
            <p:nvPr/>
          </p:nvSpPr>
          <p:spPr>
            <a:xfrm>
              <a:off x="0" y="0"/>
              <a:ext cx="1608830" cy="267601"/>
            </a:xfrm>
            <a:custGeom>
              <a:avLst/>
              <a:gdLst/>
              <a:ahLst/>
              <a:cxnLst/>
              <a:rect l="l" t="t" r="r" b="b"/>
              <a:pathLst>
                <a:path w="1608830" h="267601">
                  <a:moveTo>
                    <a:pt x="105203" y="0"/>
                  </a:moveTo>
                  <a:lnTo>
                    <a:pt x="1503627" y="0"/>
                  </a:lnTo>
                  <a:cubicBezTo>
                    <a:pt x="1531529" y="0"/>
                    <a:pt x="1558288" y="11084"/>
                    <a:pt x="1578017" y="30813"/>
                  </a:cubicBezTo>
                  <a:cubicBezTo>
                    <a:pt x="1597747" y="50543"/>
                    <a:pt x="1608830" y="77301"/>
                    <a:pt x="1608830" y="105203"/>
                  </a:cubicBezTo>
                  <a:lnTo>
                    <a:pt x="1608830" y="162398"/>
                  </a:lnTo>
                  <a:cubicBezTo>
                    <a:pt x="1608830" y="190300"/>
                    <a:pt x="1597747" y="217059"/>
                    <a:pt x="1578017" y="236788"/>
                  </a:cubicBezTo>
                  <a:cubicBezTo>
                    <a:pt x="1558288" y="256518"/>
                    <a:pt x="1531529" y="267601"/>
                    <a:pt x="1503627" y="267601"/>
                  </a:cubicBezTo>
                  <a:lnTo>
                    <a:pt x="105203" y="267601"/>
                  </a:lnTo>
                  <a:cubicBezTo>
                    <a:pt x="77301" y="267601"/>
                    <a:pt x="50543" y="256518"/>
                    <a:pt x="30813" y="236788"/>
                  </a:cubicBezTo>
                  <a:cubicBezTo>
                    <a:pt x="11084" y="217059"/>
                    <a:pt x="0" y="190300"/>
                    <a:pt x="0" y="162398"/>
                  </a:cubicBezTo>
                  <a:lnTo>
                    <a:pt x="0" y="105203"/>
                  </a:lnTo>
                  <a:cubicBezTo>
                    <a:pt x="0" y="77301"/>
                    <a:pt x="11084" y="50543"/>
                    <a:pt x="30813" y="30813"/>
                  </a:cubicBezTo>
                  <a:cubicBezTo>
                    <a:pt x="50543" y="11084"/>
                    <a:pt x="77301" y="0"/>
                    <a:pt x="105203" y="0"/>
                  </a:cubicBezTo>
                  <a:close/>
                </a:path>
              </a:pathLst>
            </a:custGeom>
            <a:solidFill>
              <a:srgbClr val="F58832"/>
            </a:solidFill>
          </p:spPr>
        </p:sp>
        <p:sp>
          <p:nvSpPr>
            <p:cNvPr id="7" name="TextBox 7"/>
            <p:cNvSpPr txBox="1"/>
            <p:nvPr/>
          </p:nvSpPr>
          <p:spPr>
            <a:xfrm>
              <a:off x="0" y="-47625"/>
              <a:ext cx="1608830" cy="315226"/>
            </a:xfrm>
            <a:prstGeom prst="rect">
              <a:avLst/>
            </a:prstGeom>
          </p:spPr>
          <p:txBody>
            <a:bodyPr lIns="50800" tIns="50800" rIns="50800" bIns="50800" rtlCol="0" anchor="ctr"/>
            <a:lstStyle/>
            <a:p>
              <a:pPr algn="ctr">
                <a:lnSpc>
                  <a:spcPts val="3219"/>
                </a:lnSpc>
              </a:pPr>
              <a:r>
                <a:rPr lang="en-US" sz="2299" b="1">
                  <a:solidFill>
                    <a:srgbClr val="FFFFFF"/>
                  </a:solidFill>
                  <a:latin typeface="Nitti Grotesk 1 Bold"/>
                  <a:ea typeface="Nitti Grotesk 1 Bold"/>
                  <a:cs typeface="Nitti Grotesk 1 Bold"/>
                  <a:sym typeface="Nitti Grotesk 1 Bold"/>
                </a:rPr>
                <a:t>Descriptive Statistics </a:t>
              </a:r>
            </a:p>
          </p:txBody>
        </p:sp>
      </p:grpSp>
      <p:grpSp>
        <p:nvGrpSpPr>
          <p:cNvPr id="8" name="Group 8"/>
          <p:cNvGrpSpPr/>
          <p:nvPr/>
        </p:nvGrpSpPr>
        <p:grpSpPr>
          <a:xfrm>
            <a:off x="12086818" y="4079191"/>
            <a:ext cx="2109705" cy="624265"/>
            <a:chOff x="0" y="0"/>
            <a:chExt cx="904360" cy="267601"/>
          </a:xfrm>
        </p:grpSpPr>
        <p:sp>
          <p:nvSpPr>
            <p:cNvPr id="9" name="Freeform 9"/>
            <p:cNvSpPr/>
            <p:nvPr/>
          </p:nvSpPr>
          <p:spPr>
            <a:xfrm>
              <a:off x="0" y="0"/>
              <a:ext cx="904360" cy="267601"/>
            </a:xfrm>
            <a:custGeom>
              <a:avLst/>
              <a:gdLst/>
              <a:ahLst/>
              <a:cxnLst/>
              <a:rect l="l" t="t" r="r" b="b"/>
              <a:pathLst>
                <a:path w="904360" h="267601">
                  <a:moveTo>
                    <a:pt x="133801" y="0"/>
                  </a:moveTo>
                  <a:lnTo>
                    <a:pt x="770559" y="0"/>
                  </a:lnTo>
                  <a:cubicBezTo>
                    <a:pt x="844456" y="0"/>
                    <a:pt x="904360" y="59905"/>
                    <a:pt x="904360" y="133801"/>
                  </a:cubicBezTo>
                  <a:lnTo>
                    <a:pt x="904360" y="133801"/>
                  </a:lnTo>
                  <a:cubicBezTo>
                    <a:pt x="904360" y="207697"/>
                    <a:pt x="844456" y="267601"/>
                    <a:pt x="770559" y="267601"/>
                  </a:cubicBezTo>
                  <a:lnTo>
                    <a:pt x="133801" y="267601"/>
                  </a:lnTo>
                  <a:cubicBezTo>
                    <a:pt x="59905" y="267601"/>
                    <a:pt x="0" y="207697"/>
                    <a:pt x="0" y="133801"/>
                  </a:cubicBezTo>
                  <a:lnTo>
                    <a:pt x="0" y="133801"/>
                  </a:lnTo>
                  <a:cubicBezTo>
                    <a:pt x="0" y="59905"/>
                    <a:pt x="59905" y="0"/>
                    <a:pt x="133801" y="0"/>
                  </a:cubicBezTo>
                  <a:close/>
                </a:path>
              </a:pathLst>
            </a:custGeom>
            <a:solidFill>
              <a:srgbClr val="09507C"/>
            </a:solidFill>
          </p:spPr>
        </p:sp>
        <p:sp>
          <p:nvSpPr>
            <p:cNvPr id="10" name="TextBox 10"/>
            <p:cNvSpPr txBox="1"/>
            <p:nvPr/>
          </p:nvSpPr>
          <p:spPr>
            <a:xfrm>
              <a:off x="0" y="-38100"/>
              <a:ext cx="904360" cy="305701"/>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Central Tendency</a:t>
              </a:r>
            </a:p>
          </p:txBody>
        </p:sp>
      </p:grpSp>
      <p:grpSp>
        <p:nvGrpSpPr>
          <p:cNvPr id="11" name="Group 11"/>
          <p:cNvGrpSpPr/>
          <p:nvPr/>
        </p:nvGrpSpPr>
        <p:grpSpPr>
          <a:xfrm>
            <a:off x="15149595" y="4037286"/>
            <a:ext cx="2109705" cy="624265"/>
            <a:chOff x="0" y="0"/>
            <a:chExt cx="904360" cy="267601"/>
          </a:xfrm>
        </p:grpSpPr>
        <p:sp>
          <p:nvSpPr>
            <p:cNvPr id="12" name="Freeform 12"/>
            <p:cNvSpPr/>
            <p:nvPr/>
          </p:nvSpPr>
          <p:spPr>
            <a:xfrm>
              <a:off x="0" y="0"/>
              <a:ext cx="904360" cy="267601"/>
            </a:xfrm>
            <a:custGeom>
              <a:avLst/>
              <a:gdLst/>
              <a:ahLst/>
              <a:cxnLst/>
              <a:rect l="l" t="t" r="r" b="b"/>
              <a:pathLst>
                <a:path w="904360" h="267601">
                  <a:moveTo>
                    <a:pt x="133801" y="0"/>
                  </a:moveTo>
                  <a:lnTo>
                    <a:pt x="770559" y="0"/>
                  </a:lnTo>
                  <a:cubicBezTo>
                    <a:pt x="844456" y="0"/>
                    <a:pt x="904360" y="59905"/>
                    <a:pt x="904360" y="133801"/>
                  </a:cubicBezTo>
                  <a:lnTo>
                    <a:pt x="904360" y="133801"/>
                  </a:lnTo>
                  <a:cubicBezTo>
                    <a:pt x="904360" y="207697"/>
                    <a:pt x="844456" y="267601"/>
                    <a:pt x="770559" y="267601"/>
                  </a:cubicBezTo>
                  <a:lnTo>
                    <a:pt x="133801" y="267601"/>
                  </a:lnTo>
                  <a:cubicBezTo>
                    <a:pt x="59905" y="267601"/>
                    <a:pt x="0" y="207697"/>
                    <a:pt x="0" y="133801"/>
                  </a:cubicBezTo>
                  <a:lnTo>
                    <a:pt x="0" y="133801"/>
                  </a:lnTo>
                  <a:cubicBezTo>
                    <a:pt x="0" y="59905"/>
                    <a:pt x="59905" y="0"/>
                    <a:pt x="133801" y="0"/>
                  </a:cubicBezTo>
                  <a:close/>
                </a:path>
              </a:pathLst>
            </a:custGeom>
            <a:solidFill>
              <a:srgbClr val="09507C"/>
            </a:solidFill>
          </p:spPr>
        </p:sp>
        <p:sp>
          <p:nvSpPr>
            <p:cNvPr id="13" name="TextBox 13"/>
            <p:cNvSpPr txBox="1"/>
            <p:nvPr/>
          </p:nvSpPr>
          <p:spPr>
            <a:xfrm>
              <a:off x="0" y="-38100"/>
              <a:ext cx="904360" cy="305701"/>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Dispersion </a:t>
              </a:r>
            </a:p>
          </p:txBody>
        </p:sp>
      </p:grpSp>
      <p:grpSp>
        <p:nvGrpSpPr>
          <p:cNvPr id="14" name="Group 14"/>
          <p:cNvGrpSpPr/>
          <p:nvPr/>
        </p:nvGrpSpPr>
        <p:grpSpPr>
          <a:xfrm>
            <a:off x="11242646" y="5859979"/>
            <a:ext cx="1605486" cy="488165"/>
            <a:chOff x="0" y="0"/>
            <a:chExt cx="574519" cy="174688"/>
          </a:xfrm>
        </p:grpSpPr>
        <p:sp>
          <p:nvSpPr>
            <p:cNvPr id="15" name="Freeform 15"/>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16" name="TextBox 16"/>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Mean</a:t>
              </a:r>
            </a:p>
          </p:txBody>
        </p:sp>
      </p:grpSp>
      <p:sp>
        <p:nvSpPr>
          <p:cNvPr id="17" name="AutoShape 17"/>
          <p:cNvSpPr/>
          <p:nvPr/>
        </p:nvSpPr>
        <p:spPr>
          <a:xfrm flipH="1" flipV="1">
            <a:off x="13141670" y="4703456"/>
            <a:ext cx="16878" cy="1943983"/>
          </a:xfrm>
          <a:prstGeom prst="line">
            <a:avLst/>
          </a:prstGeom>
          <a:ln w="19050" cap="flat">
            <a:solidFill>
              <a:srgbClr val="FEC14F"/>
            </a:solidFill>
            <a:prstDash val="solid"/>
            <a:headEnd type="none" w="sm" len="sm"/>
            <a:tailEnd type="none" w="sm" len="sm"/>
          </a:ln>
        </p:spPr>
      </p:sp>
      <p:sp>
        <p:nvSpPr>
          <p:cNvPr id="18" name="AutoShape 18"/>
          <p:cNvSpPr/>
          <p:nvPr/>
        </p:nvSpPr>
        <p:spPr>
          <a:xfrm flipV="1">
            <a:off x="13141670" y="2935487"/>
            <a:ext cx="1583013" cy="1143704"/>
          </a:xfrm>
          <a:prstGeom prst="line">
            <a:avLst/>
          </a:prstGeom>
          <a:ln w="19050" cap="flat">
            <a:solidFill>
              <a:srgbClr val="FEC14F"/>
            </a:solidFill>
            <a:prstDash val="solid"/>
            <a:headEnd type="none" w="sm" len="sm"/>
            <a:tailEnd type="none" w="sm" len="sm"/>
          </a:ln>
        </p:spPr>
      </p:sp>
      <p:sp>
        <p:nvSpPr>
          <p:cNvPr id="19" name="AutoShape 19"/>
          <p:cNvSpPr/>
          <p:nvPr/>
        </p:nvSpPr>
        <p:spPr>
          <a:xfrm flipV="1">
            <a:off x="11936305" y="4703456"/>
            <a:ext cx="1205366" cy="1136803"/>
          </a:xfrm>
          <a:prstGeom prst="line">
            <a:avLst/>
          </a:prstGeom>
          <a:ln w="19050" cap="flat">
            <a:solidFill>
              <a:srgbClr val="FEC14F"/>
            </a:solidFill>
            <a:prstDash val="solid"/>
            <a:headEnd type="none" w="sm" len="sm"/>
            <a:tailEnd type="none" w="sm" len="sm"/>
          </a:ln>
        </p:spPr>
      </p:sp>
      <p:grpSp>
        <p:nvGrpSpPr>
          <p:cNvPr id="20" name="Group 20"/>
          <p:cNvGrpSpPr/>
          <p:nvPr/>
        </p:nvGrpSpPr>
        <p:grpSpPr>
          <a:xfrm>
            <a:off x="13365278" y="5847160"/>
            <a:ext cx="1605486" cy="488165"/>
            <a:chOff x="0" y="0"/>
            <a:chExt cx="574519" cy="174688"/>
          </a:xfrm>
        </p:grpSpPr>
        <p:sp>
          <p:nvSpPr>
            <p:cNvPr id="21" name="Freeform 21"/>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22" name="TextBox 22"/>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Median</a:t>
              </a:r>
            </a:p>
          </p:txBody>
        </p:sp>
      </p:grpSp>
      <p:sp>
        <p:nvSpPr>
          <p:cNvPr id="23" name="AutoShape 23"/>
          <p:cNvSpPr/>
          <p:nvPr/>
        </p:nvSpPr>
        <p:spPr>
          <a:xfrm flipH="1" flipV="1">
            <a:off x="13141670" y="4703456"/>
            <a:ext cx="603579" cy="1160280"/>
          </a:xfrm>
          <a:prstGeom prst="line">
            <a:avLst/>
          </a:prstGeom>
          <a:ln w="19050" cap="flat">
            <a:solidFill>
              <a:srgbClr val="FEC14F"/>
            </a:solidFill>
            <a:prstDash val="solid"/>
            <a:headEnd type="none" w="sm" len="sm"/>
            <a:tailEnd type="none" w="sm" len="sm"/>
          </a:ln>
        </p:spPr>
      </p:sp>
      <p:sp>
        <p:nvSpPr>
          <p:cNvPr id="24" name="TextBox 24"/>
          <p:cNvSpPr txBox="1"/>
          <p:nvPr/>
        </p:nvSpPr>
        <p:spPr>
          <a:xfrm>
            <a:off x="888394" y="751840"/>
            <a:ext cx="15754350" cy="1078231"/>
          </a:xfrm>
          <a:prstGeom prst="rect">
            <a:avLst/>
          </a:prstGeom>
        </p:spPr>
        <p:txBody>
          <a:bodyPr lIns="0" tIns="0" rIns="0" bIns="0" rtlCol="0" anchor="t">
            <a:spAutoFit/>
          </a:bodyPr>
          <a:lstStyle/>
          <a:p>
            <a:pPr algn="l">
              <a:lnSpc>
                <a:spcPts val="8819"/>
              </a:lnSpc>
            </a:pPr>
            <a:r>
              <a:rPr lang="en-US" sz="6299" b="1">
                <a:solidFill>
                  <a:srgbClr val="0079C0"/>
                </a:solidFill>
                <a:latin typeface="Nitti Grotesk 1 Bold"/>
                <a:ea typeface="Nitti Grotesk 1 Bold"/>
                <a:cs typeface="Nitti Grotesk 1 Bold"/>
                <a:sym typeface="Nitti Grotesk 1 Bold"/>
              </a:rPr>
              <a:t>Types of Statistics: </a:t>
            </a:r>
            <a:r>
              <a:rPr lang="en-US" sz="6299" b="1">
                <a:solidFill>
                  <a:srgbClr val="09507C"/>
                </a:solidFill>
                <a:latin typeface="Nitti Grotesk 1 Bold"/>
                <a:ea typeface="Nitti Grotesk 1 Bold"/>
                <a:cs typeface="Nitti Grotesk 1 Bold"/>
                <a:sym typeface="Nitti Grotesk 1 Bold"/>
              </a:rPr>
              <a:t>Descriptive Statistics</a:t>
            </a:r>
          </a:p>
        </p:txBody>
      </p:sp>
      <p:grpSp>
        <p:nvGrpSpPr>
          <p:cNvPr id="25" name="Group 25"/>
          <p:cNvGrpSpPr/>
          <p:nvPr/>
        </p:nvGrpSpPr>
        <p:grpSpPr>
          <a:xfrm>
            <a:off x="12355806" y="6647439"/>
            <a:ext cx="1605486" cy="488165"/>
            <a:chOff x="0" y="0"/>
            <a:chExt cx="574519" cy="174688"/>
          </a:xfrm>
        </p:grpSpPr>
        <p:sp>
          <p:nvSpPr>
            <p:cNvPr id="26" name="Freeform 26"/>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27" name="TextBox 27"/>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Mode</a:t>
              </a:r>
            </a:p>
          </p:txBody>
        </p:sp>
      </p:grpSp>
      <p:grpSp>
        <p:nvGrpSpPr>
          <p:cNvPr id="28" name="Group 28"/>
          <p:cNvGrpSpPr/>
          <p:nvPr/>
        </p:nvGrpSpPr>
        <p:grpSpPr>
          <a:xfrm>
            <a:off x="12848131" y="8240503"/>
            <a:ext cx="1644653" cy="742950"/>
            <a:chOff x="0" y="0"/>
            <a:chExt cx="574519" cy="259531"/>
          </a:xfrm>
        </p:grpSpPr>
        <p:sp>
          <p:nvSpPr>
            <p:cNvPr id="29" name="Freeform 29"/>
            <p:cNvSpPr/>
            <p:nvPr/>
          </p:nvSpPr>
          <p:spPr>
            <a:xfrm>
              <a:off x="0" y="0"/>
              <a:ext cx="574519" cy="259531"/>
            </a:xfrm>
            <a:custGeom>
              <a:avLst/>
              <a:gdLst/>
              <a:ahLst/>
              <a:cxnLst/>
              <a:rect l="l" t="t" r="r" b="b"/>
              <a:pathLst>
                <a:path w="574519" h="259531">
                  <a:moveTo>
                    <a:pt x="129766" y="0"/>
                  </a:moveTo>
                  <a:lnTo>
                    <a:pt x="444753" y="0"/>
                  </a:lnTo>
                  <a:cubicBezTo>
                    <a:pt x="479169" y="0"/>
                    <a:pt x="512175" y="13672"/>
                    <a:pt x="536511" y="38007"/>
                  </a:cubicBezTo>
                  <a:cubicBezTo>
                    <a:pt x="560847" y="62343"/>
                    <a:pt x="574519" y="95350"/>
                    <a:pt x="574519" y="129766"/>
                  </a:cubicBezTo>
                  <a:lnTo>
                    <a:pt x="574519" y="129766"/>
                  </a:lnTo>
                  <a:cubicBezTo>
                    <a:pt x="574519" y="164181"/>
                    <a:pt x="560847" y="197188"/>
                    <a:pt x="536511" y="221524"/>
                  </a:cubicBezTo>
                  <a:cubicBezTo>
                    <a:pt x="512175" y="245859"/>
                    <a:pt x="479169" y="259531"/>
                    <a:pt x="444753" y="259531"/>
                  </a:cubicBezTo>
                  <a:lnTo>
                    <a:pt x="129766" y="259531"/>
                  </a:lnTo>
                  <a:cubicBezTo>
                    <a:pt x="95350" y="259531"/>
                    <a:pt x="62343" y="245859"/>
                    <a:pt x="38007" y="221524"/>
                  </a:cubicBezTo>
                  <a:cubicBezTo>
                    <a:pt x="13672" y="197188"/>
                    <a:pt x="0" y="164181"/>
                    <a:pt x="0" y="129766"/>
                  </a:cubicBezTo>
                  <a:lnTo>
                    <a:pt x="0" y="129766"/>
                  </a:lnTo>
                  <a:cubicBezTo>
                    <a:pt x="0" y="95350"/>
                    <a:pt x="13672" y="62343"/>
                    <a:pt x="38007" y="38007"/>
                  </a:cubicBezTo>
                  <a:cubicBezTo>
                    <a:pt x="62343" y="13672"/>
                    <a:pt x="95350" y="0"/>
                    <a:pt x="129766" y="0"/>
                  </a:cubicBezTo>
                  <a:close/>
                </a:path>
              </a:pathLst>
            </a:custGeom>
            <a:solidFill>
              <a:srgbClr val="09507C"/>
            </a:solidFill>
          </p:spPr>
        </p:sp>
        <p:sp>
          <p:nvSpPr>
            <p:cNvPr id="30" name="TextBox 30"/>
            <p:cNvSpPr txBox="1"/>
            <p:nvPr/>
          </p:nvSpPr>
          <p:spPr>
            <a:xfrm>
              <a:off x="0" y="-38100"/>
              <a:ext cx="574519" cy="297631"/>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Standard</a:t>
              </a:r>
            </a:p>
            <a:p>
              <a:pPr algn="ctr">
                <a:lnSpc>
                  <a:spcPts val="2659"/>
                </a:lnSpc>
              </a:pPr>
              <a:r>
                <a:rPr lang="en-US" sz="1899" b="1">
                  <a:solidFill>
                    <a:srgbClr val="FFFFFF"/>
                  </a:solidFill>
                  <a:latin typeface="Nitti Grotesk 1 Bold"/>
                  <a:ea typeface="Nitti Grotesk 1 Bold"/>
                  <a:cs typeface="Nitti Grotesk 1 Bold"/>
                  <a:sym typeface="Nitti Grotesk 1 Bold"/>
                </a:rPr>
                <a:t>Deviation</a:t>
              </a:r>
            </a:p>
          </p:txBody>
        </p:sp>
      </p:grpSp>
      <p:sp>
        <p:nvSpPr>
          <p:cNvPr id="31" name="AutoShape 31"/>
          <p:cNvSpPr/>
          <p:nvPr/>
        </p:nvSpPr>
        <p:spPr>
          <a:xfrm flipV="1">
            <a:off x="15596684" y="4661550"/>
            <a:ext cx="607763" cy="3910186"/>
          </a:xfrm>
          <a:prstGeom prst="line">
            <a:avLst/>
          </a:prstGeom>
          <a:ln w="19050" cap="flat">
            <a:solidFill>
              <a:srgbClr val="FEC14F"/>
            </a:solidFill>
            <a:prstDash val="solid"/>
            <a:headEnd type="none" w="sm" len="sm"/>
            <a:tailEnd type="none" w="sm" len="sm"/>
          </a:ln>
        </p:spPr>
      </p:sp>
      <p:sp>
        <p:nvSpPr>
          <p:cNvPr id="32" name="AutoShape 32"/>
          <p:cNvSpPr/>
          <p:nvPr/>
        </p:nvSpPr>
        <p:spPr>
          <a:xfrm flipV="1">
            <a:off x="13670458" y="4661550"/>
            <a:ext cx="2533990" cy="3578953"/>
          </a:xfrm>
          <a:prstGeom prst="line">
            <a:avLst/>
          </a:prstGeom>
          <a:ln w="19050" cap="flat">
            <a:solidFill>
              <a:srgbClr val="FEC14F"/>
            </a:solidFill>
            <a:prstDash val="solid"/>
            <a:headEnd type="none" w="sm" len="sm"/>
            <a:tailEnd type="none" w="sm" len="sm"/>
          </a:ln>
        </p:spPr>
      </p:sp>
      <p:grpSp>
        <p:nvGrpSpPr>
          <p:cNvPr id="33" name="Group 33"/>
          <p:cNvGrpSpPr/>
          <p:nvPr/>
        </p:nvGrpSpPr>
        <p:grpSpPr>
          <a:xfrm>
            <a:off x="16231549" y="7748189"/>
            <a:ext cx="1644653" cy="500074"/>
            <a:chOff x="0" y="0"/>
            <a:chExt cx="574519" cy="174688"/>
          </a:xfrm>
        </p:grpSpPr>
        <p:sp>
          <p:nvSpPr>
            <p:cNvPr id="34" name="Freeform 34"/>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35" name="TextBox 35"/>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Range</a:t>
              </a:r>
            </a:p>
          </p:txBody>
        </p:sp>
      </p:grpSp>
      <p:sp>
        <p:nvSpPr>
          <p:cNvPr id="36" name="AutoShape 36"/>
          <p:cNvSpPr/>
          <p:nvPr/>
        </p:nvSpPr>
        <p:spPr>
          <a:xfrm flipH="1" flipV="1">
            <a:off x="16204448" y="4661550"/>
            <a:ext cx="849428" cy="3086638"/>
          </a:xfrm>
          <a:prstGeom prst="line">
            <a:avLst/>
          </a:prstGeom>
          <a:ln w="19050" cap="flat">
            <a:solidFill>
              <a:srgbClr val="FEC14F"/>
            </a:solidFill>
            <a:prstDash val="solid"/>
            <a:headEnd type="none" w="sm" len="sm"/>
            <a:tailEnd type="none" w="sm" len="sm"/>
          </a:ln>
        </p:spPr>
      </p:sp>
      <p:grpSp>
        <p:nvGrpSpPr>
          <p:cNvPr id="37" name="Group 37"/>
          <p:cNvGrpSpPr/>
          <p:nvPr/>
        </p:nvGrpSpPr>
        <p:grpSpPr>
          <a:xfrm>
            <a:off x="14774358" y="8571736"/>
            <a:ext cx="1644653" cy="500074"/>
            <a:chOff x="0" y="0"/>
            <a:chExt cx="574519" cy="174688"/>
          </a:xfrm>
        </p:grpSpPr>
        <p:sp>
          <p:nvSpPr>
            <p:cNvPr id="38" name="Freeform 38"/>
            <p:cNvSpPr/>
            <p:nvPr/>
          </p:nvSpPr>
          <p:spPr>
            <a:xfrm>
              <a:off x="0" y="0"/>
              <a:ext cx="574519" cy="174688"/>
            </a:xfrm>
            <a:custGeom>
              <a:avLst/>
              <a:gdLst/>
              <a:ahLst/>
              <a:cxnLst/>
              <a:rect l="l" t="t" r="r" b="b"/>
              <a:pathLst>
                <a:path w="574519" h="174688">
                  <a:moveTo>
                    <a:pt x="87344" y="0"/>
                  </a:moveTo>
                  <a:lnTo>
                    <a:pt x="487174" y="0"/>
                  </a:lnTo>
                  <a:cubicBezTo>
                    <a:pt x="535413" y="0"/>
                    <a:pt x="574519" y="39105"/>
                    <a:pt x="574519" y="87344"/>
                  </a:cubicBezTo>
                  <a:lnTo>
                    <a:pt x="574519" y="87344"/>
                  </a:lnTo>
                  <a:cubicBezTo>
                    <a:pt x="574519" y="135583"/>
                    <a:pt x="535413" y="174688"/>
                    <a:pt x="487174" y="174688"/>
                  </a:cubicBezTo>
                  <a:lnTo>
                    <a:pt x="87344" y="174688"/>
                  </a:lnTo>
                  <a:cubicBezTo>
                    <a:pt x="39105" y="174688"/>
                    <a:pt x="0" y="135583"/>
                    <a:pt x="0" y="87344"/>
                  </a:cubicBezTo>
                  <a:lnTo>
                    <a:pt x="0" y="87344"/>
                  </a:lnTo>
                  <a:cubicBezTo>
                    <a:pt x="0" y="39105"/>
                    <a:pt x="39105" y="0"/>
                    <a:pt x="87344" y="0"/>
                  </a:cubicBezTo>
                  <a:close/>
                </a:path>
              </a:pathLst>
            </a:custGeom>
            <a:solidFill>
              <a:srgbClr val="09507C"/>
            </a:solidFill>
          </p:spPr>
        </p:sp>
        <p:sp>
          <p:nvSpPr>
            <p:cNvPr id="39" name="TextBox 39"/>
            <p:cNvSpPr txBox="1"/>
            <p:nvPr/>
          </p:nvSpPr>
          <p:spPr>
            <a:xfrm>
              <a:off x="0" y="-38100"/>
              <a:ext cx="574519" cy="212788"/>
            </a:xfrm>
            <a:prstGeom prst="rect">
              <a:avLst/>
            </a:prstGeom>
          </p:spPr>
          <p:txBody>
            <a:bodyPr lIns="50800" tIns="50800" rIns="50800" bIns="50800" rtlCol="0" anchor="ctr"/>
            <a:lstStyle/>
            <a:p>
              <a:pPr algn="ctr">
                <a:lnSpc>
                  <a:spcPts val="2659"/>
                </a:lnSpc>
              </a:pPr>
              <a:r>
                <a:rPr lang="en-US" sz="1899" b="1">
                  <a:solidFill>
                    <a:srgbClr val="FFFFFF"/>
                  </a:solidFill>
                  <a:latin typeface="Nitti Grotesk 1 Bold"/>
                  <a:ea typeface="Nitti Grotesk 1 Bold"/>
                  <a:cs typeface="Nitti Grotesk 1 Bold"/>
                  <a:sym typeface="Nitti Grotesk 1 Bold"/>
                </a:rPr>
                <a:t>Variance</a:t>
              </a:r>
            </a:p>
          </p:txBody>
        </p:sp>
      </p:grpSp>
      <p:sp>
        <p:nvSpPr>
          <p:cNvPr id="40" name="AutoShape 40"/>
          <p:cNvSpPr/>
          <p:nvPr/>
        </p:nvSpPr>
        <p:spPr>
          <a:xfrm>
            <a:off x="14724683" y="2935487"/>
            <a:ext cx="1479764" cy="1101799"/>
          </a:xfrm>
          <a:prstGeom prst="line">
            <a:avLst/>
          </a:prstGeom>
          <a:ln w="38100" cap="flat">
            <a:solidFill>
              <a:srgbClr val="FEC14F"/>
            </a:solidFill>
            <a:prstDash val="solid"/>
            <a:headEnd type="none" w="sm" len="sm"/>
            <a:tailEnd type="none" w="sm" len="sm"/>
          </a:ln>
        </p:spPr>
      </p:sp>
      <p:sp>
        <p:nvSpPr>
          <p:cNvPr id="41" name="TextBox 41"/>
          <p:cNvSpPr txBox="1"/>
          <p:nvPr/>
        </p:nvSpPr>
        <p:spPr>
          <a:xfrm>
            <a:off x="14252098" y="9595685"/>
            <a:ext cx="1634574" cy="316206"/>
          </a:xfrm>
          <a:prstGeom prst="rect">
            <a:avLst/>
          </a:prstGeom>
        </p:spPr>
        <p:txBody>
          <a:bodyPr lIns="0" tIns="0" rIns="0" bIns="0" rtlCol="0" anchor="t">
            <a:spAutoFit/>
          </a:bodyPr>
          <a:lstStyle/>
          <a:p>
            <a:pPr algn="ctr">
              <a:lnSpc>
                <a:spcPts val="2520"/>
              </a:lnSpc>
              <a:spcBef>
                <a:spcPct val="0"/>
              </a:spcBef>
            </a:pPr>
            <a:r>
              <a:rPr lang="en-US" sz="1800">
                <a:solidFill>
                  <a:srgbClr val="09507C"/>
                </a:solidFill>
                <a:latin typeface="Nitti Grotesk 1"/>
                <a:ea typeface="Nitti Grotesk 1"/>
                <a:cs typeface="Nitti Grotesk 1"/>
                <a:sym typeface="Nitti Grotesk 1"/>
              </a:rPr>
              <a:t>Per Scholas. 2025</a:t>
            </a:r>
          </a:p>
        </p:txBody>
      </p:sp>
      <p:sp>
        <p:nvSpPr>
          <p:cNvPr id="42" name="TextBox 41"/>
          <p:cNvSpPr txBox="1"/>
          <p:nvPr/>
        </p:nvSpPr>
        <p:spPr>
          <a:xfrm>
            <a:off x="18161000" y="127000"/>
            <a:ext cx="0" cy="2862322"/>
          </a:xfrm>
          <a:prstGeom prst="rect">
            <a:avLst/>
          </a:prstGeom>
          <a:noFill/>
        </p:spPr>
        <p:txBody>
          <a:bodyPr vert="horz" rtlCol="0">
            <a:spAutoFit/>
          </a:bodyPr>
          <a:lstStyle/>
          <a:p>
            <a:r>
              <a:rPr lang="en-US" smtClean="0"/>
              <a:t>2025-07-19</a:t>
            </a:r>
            <a:endParaRPr lang="en-US"/>
          </a:p>
        </p:txBody>
      </p:sp>
      <p:sp>
        <p:nvSpPr>
          <p:cNvPr id="44" name="TextBox 43"/>
          <p:cNvSpPr txBox="1"/>
          <p:nvPr/>
        </p:nvSpPr>
        <p:spPr>
          <a:xfrm>
            <a:off x="127000" y="9842500"/>
            <a:ext cx="12700000" cy="369332"/>
          </a:xfrm>
          <a:prstGeom prst="rect">
            <a:avLst/>
          </a:prstGeom>
          <a:noFill/>
        </p:spPr>
        <p:txBody>
          <a:bodyPr vert="horz" rtlCol="0">
            <a:spAutoFit/>
          </a:bodyPr>
          <a:lstStyle/>
          <a:p>
            <a:r>
              <a:rPr lang="en-US" smtClean="0"/>
              <a:t>Lesson -  330.2 - Introduction to Statistics Analysis and Basic Statistics for Data Analysis.pptx - 9</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5629</Words>
  <Application>Microsoft Office PowerPoint</Application>
  <PresentationFormat>Custom</PresentationFormat>
  <Paragraphs>462</Paragraphs>
  <Slides>39</Slides>
  <Notes>5</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Arial Bold</vt:lpstr>
      <vt:lpstr>Arial Bold Italics</vt:lpstr>
      <vt:lpstr>Arial Italics</vt:lpstr>
      <vt:lpstr>Calibri</vt:lpstr>
      <vt:lpstr>Consolas Bold</vt:lpstr>
      <vt:lpstr>Nitti Grotesk 1</vt:lpstr>
      <vt:lpstr>Nitti Grotesk 1 Bold</vt:lpstr>
      <vt:lpstr>Nitti Grotesk 1 Italics</vt:lpstr>
      <vt:lpstr>Nitti Grotesk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  330.2 - Introduction to Statistics Analysis and Basic Statistics for Data Analysis</dc:title>
  <cp:lastModifiedBy>Valerie Boss</cp:lastModifiedBy>
  <cp:revision>3</cp:revision>
  <dcterms:created xsi:type="dcterms:W3CDTF">2006-08-16T00:00:00Z</dcterms:created>
  <dcterms:modified xsi:type="dcterms:W3CDTF">2025-07-29T17:53:32Z</dcterms:modified>
  <dc:identifier>DAGTIl_5iNg</dc:identifier>
</cp:coreProperties>
</file>