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898" r:id="rId2"/>
  </p:sldMasterIdLst>
  <p:notesMasterIdLst>
    <p:notesMasterId r:id="rId81"/>
  </p:notesMasterIdLst>
  <p:handoutMasterIdLst>
    <p:handoutMasterId r:id="rId82"/>
  </p:handoutMasterIdLst>
  <p:sldIdLst>
    <p:sldId id="270" r:id="rId3"/>
    <p:sldId id="298" r:id="rId4"/>
    <p:sldId id="299" r:id="rId5"/>
    <p:sldId id="297" r:id="rId6"/>
    <p:sldId id="344" r:id="rId7"/>
    <p:sldId id="342" r:id="rId8"/>
    <p:sldId id="424" r:id="rId9"/>
    <p:sldId id="425" r:id="rId10"/>
    <p:sldId id="368" r:id="rId11"/>
    <p:sldId id="373" r:id="rId12"/>
    <p:sldId id="419" r:id="rId13"/>
    <p:sldId id="376" r:id="rId14"/>
    <p:sldId id="400" r:id="rId15"/>
    <p:sldId id="343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416" r:id="rId24"/>
    <p:sldId id="417" r:id="rId25"/>
    <p:sldId id="401" r:id="rId26"/>
    <p:sldId id="338" r:id="rId27"/>
    <p:sldId id="339" r:id="rId28"/>
    <p:sldId id="332" r:id="rId29"/>
    <p:sldId id="415" r:id="rId30"/>
    <p:sldId id="382" r:id="rId31"/>
    <p:sldId id="406" r:id="rId32"/>
    <p:sldId id="346" r:id="rId33"/>
    <p:sldId id="405" r:id="rId34"/>
    <p:sldId id="420" r:id="rId35"/>
    <p:sldId id="403" r:id="rId36"/>
    <p:sldId id="404" r:id="rId37"/>
    <p:sldId id="322" r:id="rId38"/>
    <p:sldId id="429" r:id="rId39"/>
    <p:sldId id="427" r:id="rId40"/>
    <p:sldId id="428" r:id="rId41"/>
    <p:sldId id="426" r:id="rId42"/>
    <p:sldId id="323" r:id="rId43"/>
    <p:sldId id="381" r:id="rId44"/>
    <p:sldId id="324" r:id="rId45"/>
    <p:sldId id="408" r:id="rId46"/>
    <p:sldId id="325" r:id="rId47"/>
    <p:sldId id="326" r:id="rId48"/>
    <p:sldId id="393" r:id="rId49"/>
    <p:sldId id="394" r:id="rId50"/>
    <p:sldId id="422" r:id="rId51"/>
    <p:sldId id="421" r:id="rId52"/>
    <p:sldId id="377" r:id="rId53"/>
    <p:sldId id="386" r:id="rId54"/>
    <p:sldId id="383" r:id="rId55"/>
    <p:sldId id="384" r:id="rId56"/>
    <p:sldId id="387" r:id="rId57"/>
    <p:sldId id="388" r:id="rId58"/>
    <p:sldId id="389" r:id="rId59"/>
    <p:sldId id="409" r:id="rId60"/>
    <p:sldId id="369" r:id="rId61"/>
    <p:sldId id="411" r:id="rId62"/>
    <p:sldId id="370" r:id="rId63"/>
    <p:sldId id="423" r:id="rId64"/>
    <p:sldId id="361" r:id="rId65"/>
    <p:sldId id="363" r:id="rId66"/>
    <p:sldId id="395" r:id="rId67"/>
    <p:sldId id="414" r:id="rId68"/>
    <p:sldId id="397" r:id="rId69"/>
    <p:sldId id="398" r:id="rId70"/>
    <p:sldId id="399" r:id="rId71"/>
    <p:sldId id="328" r:id="rId72"/>
    <p:sldId id="329" r:id="rId73"/>
    <p:sldId id="360" r:id="rId74"/>
    <p:sldId id="390" r:id="rId75"/>
    <p:sldId id="391" r:id="rId76"/>
    <p:sldId id="392" r:id="rId77"/>
    <p:sldId id="412" r:id="rId78"/>
    <p:sldId id="413" r:id="rId79"/>
    <p:sldId id="296" r:id="rId80"/>
  </p:sldIdLst>
  <p:sldSz cx="9144000" cy="6858000" type="screen4x3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CCFF"/>
    <a:srgbClr val="CCECFF"/>
    <a:srgbClr val="FFFF99"/>
    <a:srgbClr val="003300"/>
    <a:srgbClr val="006600"/>
    <a:srgbClr val="000000"/>
    <a:srgbClr val="DE4C34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8" autoAdjust="0"/>
    <p:restoredTop sz="93688" autoAdjust="0"/>
  </p:normalViewPr>
  <p:slideViewPr>
    <p:cSldViewPr>
      <p:cViewPr varScale="1">
        <p:scale>
          <a:sx n="124" d="100"/>
          <a:sy n="124" d="100"/>
        </p:scale>
        <p:origin x="1136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672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Tahoma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Tahoma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Tahoma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Tahoma" charset="0"/>
                <a:ea typeface="굴림" charset="-127"/>
              </a:defRPr>
            </a:lvl1pPr>
          </a:lstStyle>
          <a:p>
            <a:pPr>
              <a:defRPr/>
            </a:pPr>
            <a:fld id="{1B865F33-97E1-47BB-8131-258B775A5BF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9449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Tahoma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Tahoma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Tahoma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Tahoma" charset="0"/>
                <a:ea typeface="굴림" charset="-127"/>
              </a:defRPr>
            </a:lvl1pPr>
          </a:lstStyle>
          <a:p>
            <a:pPr>
              <a:defRPr/>
            </a:pPr>
            <a:fld id="{A7C92C5A-679E-4B3E-8BF2-E734226D05E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8862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4</a:t>
            </a:fld>
            <a:endParaRPr lang="en-US" altLang="ko-KR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2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C92C5A-679E-4B3E-8BF2-E734226D05EA}" type="slidenum">
              <a:rPr lang="ko-KR" altLang="en-US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2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60BADBA1-57CA-45C3-B913-96883C15396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EE049-7B91-4552-B43F-3CFCC5F9C6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203B0-F799-41EA-91A8-6E1FABE96C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281113"/>
            <a:ext cx="3921125" cy="174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1538" y="1281113"/>
            <a:ext cx="3921125" cy="174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5E81-2F55-481B-9496-2EDF21CB3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04000" y="641350"/>
            <a:ext cx="1998663" cy="8143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3250" y="641350"/>
            <a:ext cx="5848350" cy="8143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8C016-C5AD-4435-88B9-F0EBC6ED6D3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DB577-5037-44B9-89B7-C975113310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62290-792B-4999-9163-87AE074B36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54F80-8B78-44CA-BC3F-F332902907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2E400-E0C6-49B6-B54C-64D6C74444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F167-03D5-44CB-8B91-5B5141A19DD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B08B7-FA0A-4C8B-96AA-394561F969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0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0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0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722DCB80-3DD4-41A2-AA35-B39C6E054E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76" r:id="rId1"/>
    <p:sldLayoutId id="2147484455" r:id="rId2"/>
    <p:sldLayoutId id="2147484456" r:id="rId3"/>
    <p:sldLayoutId id="2147484457" r:id="rId4"/>
    <p:sldLayoutId id="2147484458" r:id="rId5"/>
    <p:sldLayoutId id="2147484459" r:id="rId6"/>
    <p:sldLayoutId id="2147484460" r:id="rId7"/>
    <p:sldLayoutId id="2147484461" r:id="rId8"/>
    <p:sldLayoutId id="2147484462" r:id="rId9"/>
    <p:sldLayoutId id="2147484463" r:id="rId10"/>
    <p:sldLayoutId id="214748446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latinLnBrk="1" hangingPunct="0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0" descr="master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0795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6963" name="Text Box 19"/>
          <p:cNvSpPr txBox="1">
            <a:spLocks noChangeArrowheads="1"/>
          </p:cNvSpPr>
          <p:nvPr userDrawn="1"/>
        </p:nvSpPr>
        <p:spPr bwMode="auto">
          <a:xfrm>
            <a:off x="503238" y="6684963"/>
            <a:ext cx="2387600" cy="84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rgbClr val="4D4D4D"/>
                </a:solidFill>
                <a:latin typeface="Arial Narrow" pitchFamily="34" charset="0"/>
                <a:ea typeface="Rix모던고딕 L" pitchFamily="18" charset="-127"/>
              </a:rPr>
              <a:t>Copyright© 2011 HIT Co.,Ltd. All rights reserved</a:t>
            </a:r>
          </a:p>
        </p:txBody>
      </p:sp>
      <p:sp>
        <p:nvSpPr>
          <p:cNvPr id="466999" name="Rectangle 55"/>
          <p:cNvSpPr>
            <a:spLocks noChangeArrowheads="1"/>
          </p:cNvSpPr>
          <p:nvPr userDrawn="1"/>
        </p:nvSpPr>
        <p:spPr bwMode="auto">
          <a:xfrm>
            <a:off x="3835400" y="6678613"/>
            <a:ext cx="1473200" cy="106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333333"/>
                </a:solidFill>
                <a:latin typeface="-파랑새M" pitchFamily="18" charset="-127"/>
                <a:ea typeface="-파랑새M" pitchFamily="18" charset="-127"/>
              </a:rPr>
              <a:t>Ⅲ</a:t>
            </a:r>
            <a:r>
              <a:rPr lang="en-US" altLang="ko-KR" sz="1000">
                <a:solidFill>
                  <a:srgbClr val="333333"/>
                </a:solidFill>
                <a:latin typeface="Rix모던고딕 M" pitchFamily="18" charset="-127"/>
                <a:ea typeface="Rix모던고딕 M" pitchFamily="18" charset="-127"/>
              </a:rPr>
              <a:t>- </a:t>
            </a:r>
            <a:fld id="{16F2FD1F-B689-4465-93BC-808CEBBCF597}" type="slidenum">
              <a:rPr lang="en-US" altLang="ko-KR" sz="1000">
                <a:solidFill>
                  <a:srgbClr val="333333"/>
                </a:solidFill>
                <a:latin typeface="Rix모던고딕 M" pitchFamily="18" charset="-127"/>
                <a:ea typeface="Rix모던고딕 M" pitchFamily="18" charset="-127"/>
              </a:rPr>
              <a:pPr algn="ctr">
                <a:defRPr/>
              </a:pPr>
              <a:t>‹#›</a:t>
            </a:fld>
            <a:endParaRPr lang="en-US" altLang="ko-KR" sz="1000">
              <a:solidFill>
                <a:srgbClr val="333333"/>
              </a:solidFill>
              <a:latin typeface="Rix모던고딕 M" pitchFamily="18" charset="-127"/>
              <a:ea typeface="Rix모던고딕 M" pitchFamily="18" charset="-127"/>
            </a:endParaRPr>
          </a:p>
        </p:txBody>
      </p:sp>
      <p:sp>
        <p:nvSpPr>
          <p:cNvPr id="2053" name="WordArt 37"/>
          <p:cNvSpPr>
            <a:spLocks noChangeArrowheads="1" noChangeShapeType="1" noTextEdit="1"/>
          </p:cNvSpPr>
          <p:nvPr userDrawn="1"/>
        </p:nvSpPr>
        <p:spPr bwMode="auto">
          <a:xfrm>
            <a:off x="1398588" y="307975"/>
            <a:ext cx="2041525" cy="68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800" kern="10">
                <a:ln w="12700">
                  <a:noFill/>
                  <a:round/>
                  <a:headEnd/>
                  <a:tailEnd/>
                </a:ln>
                <a:solidFill>
                  <a:srgbClr val="003399"/>
                </a:solidFill>
                <a:latin typeface="굴림"/>
                <a:ea typeface="굴림"/>
              </a:rPr>
              <a:t>차세대 종합정보시스템 구축사업</a:t>
            </a:r>
          </a:p>
        </p:txBody>
      </p:sp>
      <p:pic>
        <p:nvPicPr>
          <p:cNvPr id="2054" name="Picture 76" descr="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0863" y="166688"/>
            <a:ext cx="7493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8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81113"/>
            <a:ext cx="7994650" cy="174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rtl="0" eaLnBrk="0" fontAlgn="base" latinLnBrk="1" hangingPunct="0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5pPr>
      <a:lvl6pPr marL="457200" algn="l" rtl="0" fontAlgn="base" latinLnBrk="1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123825" indent="-123825" algn="just" rtl="0" eaLnBrk="0" fontAlgn="base" latinLnBrk="1" hangingPunct="0">
        <a:lnSpc>
          <a:spcPct val="110000"/>
        </a:lnSpc>
        <a:spcBef>
          <a:spcPct val="0"/>
        </a:spcBef>
        <a:spcAft>
          <a:spcPct val="30000"/>
        </a:spcAft>
        <a:buClr>
          <a:schemeClr val="bg2"/>
        </a:buClr>
        <a:buFont typeface="Wingdings" pitchFamily="2" charset="2"/>
        <a:buChar char="•"/>
        <a:defRPr kumimoji="1" sz="1100">
          <a:solidFill>
            <a:schemeClr val="tx1"/>
          </a:solidFill>
          <a:latin typeface="+mn-lt"/>
          <a:ea typeface="+mn-ea"/>
          <a:cs typeface="+mn-cs"/>
        </a:defRPr>
      </a:lvl1pPr>
      <a:lvl2pPr marL="323850" indent="-144463" algn="just" rtl="0" eaLnBrk="0" fontAlgn="base" latinLnBrk="1" hangingPunct="0">
        <a:lnSpc>
          <a:spcPct val="110000"/>
        </a:lnSpc>
        <a:spcBef>
          <a:spcPct val="10000"/>
        </a:spcBef>
        <a:spcAft>
          <a:spcPct val="20000"/>
        </a:spcAft>
        <a:buClr>
          <a:schemeClr val="bg2"/>
        </a:buClr>
        <a:buSzPct val="90000"/>
        <a:buFont typeface="HY헤드라인M" pitchFamily="18" charset="-127"/>
        <a:buChar char="-"/>
        <a:defRPr kumimoji="1" sz="1100">
          <a:solidFill>
            <a:schemeClr val="tx1"/>
          </a:solidFill>
          <a:latin typeface="+mn-lt"/>
          <a:ea typeface="+mn-ea"/>
        </a:defRPr>
      </a:lvl2pPr>
      <a:lvl3pPr marL="469900" indent="-114300" algn="just" rtl="0" eaLnBrk="0" fontAlgn="base" latinLnBrk="1" hangingPunct="0">
        <a:lnSpc>
          <a:spcPct val="110000"/>
        </a:lnSpc>
        <a:spcBef>
          <a:spcPct val="10000"/>
        </a:spcBef>
        <a:spcAft>
          <a:spcPct val="20000"/>
        </a:spcAft>
        <a:buClr>
          <a:schemeClr val="bg2"/>
        </a:buClr>
        <a:buChar char="•"/>
        <a:defRPr kumimoji="1" sz="1100">
          <a:solidFill>
            <a:schemeClr val="tx1"/>
          </a:solidFill>
          <a:latin typeface="+mn-lt"/>
          <a:ea typeface="+mn-ea"/>
        </a:defRPr>
      </a:lvl3pPr>
      <a:lvl4pPr marL="641350" indent="-107950" algn="just" rtl="0" eaLnBrk="0" fontAlgn="base" latinLnBrk="1" hangingPunct="0">
        <a:lnSpc>
          <a:spcPct val="110000"/>
        </a:lnSpc>
        <a:spcBef>
          <a:spcPct val="10000"/>
        </a:spcBef>
        <a:spcAft>
          <a:spcPct val="20000"/>
        </a:spcAft>
        <a:buClr>
          <a:schemeClr val="bg2"/>
        </a:buClr>
        <a:buSzPct val="60000"/>
        <a:buFont typeface="Wingdings" pitchFamily="2" charset="2"/>
        <a:buChar char="Ø"/>
        <a:defRPr kumimoji="1" sz="1100">
          <a:solidFill>
            <a:schemeClr val="tx1"/>
          </a:solidFill>
          <a:latin typeface="+mn-lt"/>
          <a:ea typeface="+mn-ea"/>
        </a:defRPr>
      </a:lvl4pPr>
      <a:lvl5pPr marL="847725" indent="-161925" algn="just" rtl="0" eaLnBrk="0" fontAlgn="base" latinLnBrk="1" hangingPunct="0">
        <a:lnSpc>
          <a:spcPct val="110000"/>
        </a:lnSpc>
        <a:spcBef>
          <a:spcPct val="10000"/>
        </a:spcBef>
        <a:spcAft>
          <a:spcPct val="20000"/>
        </a:spcAft>
        <a:buClr>
          <a:schemeClr val="bg2"/>
        </a:buClr>
        <a:buSzPct val="90000"/>
        <a:buFont typeface="Wingdings" pitchFamily="2" charset="2"/>
        <a:buChar char="ü"/>
        <a:defRPr kumimoji="1" sz="1100">
          <a:solidFill>
            <a:schemeClr val="tx1"/>
          </a:solidFill>
          <a:latin typeface="+mn-lt"/>
          <a:ea typeface="+mn-ea"/>
        </a:defRPr>
      </a:lvl5pPr>
      <a:lvl6pPr marL="1304925" indent="-161925" algn="just" rtl="0" fontAlgn="base" latinLnBrk="1">
        <a:lnSpc>
          <a:spcPct val="110000"/>
        </a:lnSpc>
        <a:spcBef>
          <a:spcPct val="10000"/>
        </a:spcBef>
        <a:spcAft>
          <a:spcPct val="20000"/>
        </a:spcAft>
        <a:buClr>
          <a:schemeClr val="bg2"/>
        </a:buClr>
        <a:buSzPct val="90000"/>
        <a:buFont typeface="Wingdings" pitchFamily="2" charset="2"/>
        <a:buChar char="ü"/>
        <a:defRPr kumimoji="1" sz="1100">
          <a:solidFill>
            <a:schemeClr val="tx1"/>
          </a:solidFill>
          <a:latin typeface="+mn-lt"/>
          <a:ea typeface="+mn-ea"/>
        </a:defRPr>
      </a:lvl6pPr>
      <a:lvl7pPr marL="1762125" indent="-161925" algn="just" rtl="0" fontAlgn="base" latinLnBrk="1">
        <a:lnSpc>
          <a:spcPct val="110000"/>
        </a:lnSpc>
        <a:spcBef>
          <a:spcPct val="10000"/>
        </a:spcBef>
        <a:spcAft>
          <a:spcPct val="20000"/>
        </a:spcAft>
        <a:buClr>
          <a:schemeClr val="bg2"/>
        </a:buClr>
        <a:buSzPct val="90000"/>
        <a:buFont typeface="Wingdings" pitchFamily="2" charset="2"/>
        <a:buChar char="ü"/>
        <a:defRPr kumimoji="1" sz="1100">
          <a:solidFill>
            <a:schemeClr val="tx1"/>
          </a:solidFill>
          <a:latin typeface="+mn-lt"/>
          <a:ea typeface="+mn-ea"/>
        </a:defRPr>
      </a:lvl7pPr>
      <a:lvl8pPr marL="2219325" indent="-161925" algn="just" rtl="0" fontAlgn="base" latinLnBrk="1">
        <a:lnSpc>
          <a:spcPct val="110000"/>
        </a:lnSpc>
        <a:spcBef>
          <a:spcPct val="10000"/>
        </a:spcBef>
        <a:spcAft>
          <a:spcPct val="20000"/>
        </a:spcAft>
        <a:buClr>
          <a:schemeClr val="bg2"/>
        </a:buClr>
        <a:buSzPct val="90000"/>
        <a:buFont typeface="Wingdings" pitchFamily="2" charset="2"/>
        <a:buChar char="ü"/>
        <a:defRPr kumimoji="1" sz="1100">
          <a:solidFill>
            <a:schemeClr val="tx1"/>
          </a:solidFill>
          <a:latin typeface="+mn-lt"/>
          <a:ea typeface="+mn-ea"/>
        </a:defRPr>
      </a:lvl8pPr>
      <a:lvl9pPr marL="2676525" indent="-161925" algn="just" rtl="0" fontAlgn="base" latinLnBrk="1">
        <a:lnSpc>
          <a:spcPct val="110000"/>
        </a:lnSpc>
        <a:spcBef>
          <a:spcPct val="10000"/>
        </a:spcBef>
        <a:spcAft>
          <a:spcPct val="20000"/>
        </a:spcAft>
        <a:buClr>
          <a:schemeClr val="bg2"/>
        </a:buClr>
        <a:buSzPct val="90000"/>
        <a:buFont typeface="Wingdings" pitchFamily="2" charset="2"/>
        <a:buChar char="ü"/>
        <a:defRPr kumimoji="1"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5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7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6.png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2.png"/><Relationship Id="rId4" Type="http://schemas.openxmlformats.org/officeDocument/2006/relationships/image" Target="../media/image8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Group 12"/>
          <p:cNvGraphicFramePr>
            <a:graphicFrameLocks noGrp="1"/>
          </p:cNvGraphicFramePr>
          <p:nvPr/>
        </p:nvGraphicFramePr>
        <p:xfrm>
          <a:off x="323850" y="981075"/>
          <a:ext cx="6858000" cy="1181472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266700" marR="0" lvl="0" indent="0" algn="just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UI</a:t>
                      </a:r>
                      <a:r>
                        <a:rPr kumimoji="0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개발가이드</a:t>
                      </a:r>
                      <a:r>
                        <a:rPr kumimoji="0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0" lang="ko-KR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그리드</a:t>
                      </a:r>
                      <a:r>
                        <a:rPr kumimoji="0" lang="en-US" altLang="ko-K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)(</a:t>
                      </a:r>
                      <a:r>
                        <a:rPr kumimoji="0" lang="ko-KR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공통</a:t>
                      </a:r>
                      <a:r>
                        <a:rPr kumimoji="0" lang="en-US" altLang="ko-K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</a:p>
                    <a:p>
                      <a:pPr marL="266700" marR="0" lvl="0" indent="0" algn="just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V1.0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31"/>
          <p:cNvGraphicFramePr>
            <a:graphicFrameLocks noGrp="1"/>
          </p:cNvGraphicFramePr>
          <p:nvPr/>
        </p:nvGraphicFramePr>
        <p:xfrm>
          <a:off x="323850" y="2205038"/>
          <a:ext cx="6858000" cy="433388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266700" marR="0" lvl="0" indent="0" algn="just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Nipa </a:t>
                      </a:r>
                      <a:r>
                        <a:rPr kumimoji="0" lang="ko-KR" alt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차세대 종합정보시스템 구축사업</a:t>
                      </a:r>
                      <a:endParaRPr kumimoji="0" lang="en-US" altLang="ko-KR" sz="16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37"/>
          <p:cNvGraphicFramePr>
            <a:graphicFrameLocks noGrp="1"/>
          </p:cNvGraphicFramePr>
          <p:nvPr/>
        </p:nvGraphicFramePr>
        <p:xfrm>
          <a:off x="368300" y="3068638"/>
          <a:ext cx="6858000" cy="433388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266700" marR="0" lvl="0" indent="0" algn="just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2012.03.02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539750" y="4581525"/>
          <a:ext cx="3240360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관    리     본     문    서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관</a:t>
                      </a:r>
                      <a:r>
                        <a:rPr lang="ko-KR" altLang="en-US" sz="1000" baseline="0"/>
                        <a:t>          </a:t>
                      </a:r>
                      <a:r>
                        <a:rPr lang="ko-KR" altLang="en-US" sz="1000"/>
                        <a:t> 리           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문   서   관   리   번   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NIPA</a:t>
                      </a:r>
                      <a:r>
                        <a:rPr lang="en-US" altLang="ko-KR" sz="1000" baseline="0"/>
                        <a:t> - 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작 </a:t>
                      </a:r>
                      <a:r>
                        <a:rPr lang="ko-KR" altLang="en-US" sz="1000" baseline="0"/>
                        <a:t>           </a:t>
                      </a:r>
                      <a:r>
                        <a:rPr lang="ko-KR" altLang="en-US" sz="1000"/>
                        <a:t>성           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한           세           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보                          안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대           외           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115" y="1340777"/>
            <a:ext cx="8460000" cy="440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360000" y="1080000"/>
            <a:ext cx="83531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sz="1200">
                <a:latin typeface="+mn-ea"/>
                <a:ea typeface="+mn-ea"/>
              </a:rPr>
              <a:t>  </a:t>
            </a:r>
            <a:r>
              <a:rPr lang="ko-KR" altLang="en-US" sz="1200">
                <a:latin typeface="+mn-ea"/>
                <a:ea typeface="+mn-ea"/>
              </a:rPr>
              <a:t>입력 </a:t>
            </a:r>
            <a:r>
              <a:rPr lang="en-US" altLang="ko-KR" sz="1200">
                <a:latin typeface="+mn-ea"/>
                <a:ea typeface="+mn-ea"/>
              </a:rPr>
              <a:t>input</a:t>
            </a:r>
            <a:r>
              <a:rPr lang="ko-KR" altLang="en-US" sz="1200">
                <a:latin typeface="+mn-ea"/>
                <a:ea typeface="+mn-ea"/>
              </a:rPr>
              <a:t>에 대하여 </a:t>
            </a:r>
            <a:r>
              <a:rPr lang="en-US" altLang="ko-KR" sz="1200">
                <a:latin typeface="+mn-ea"/>
                <a:ea typeface="+mn-ea"/>
              </a:rPr>
              <a:t>type </a:t>
            </a:r>
            <a:r>
              <a:rPr lang="ko-KR" altLang="en-US" sz="1200">
                <a:latin typeface="+mn-ea"/>
                <a:ea typeface="+mn-ea"/>
              </a:rPr>
              <a:t>및 </a:t>
            </a:r>
            <a:r>
              <a:rPr lang="en-US" altLang="ko-KR" sz="1200">
                <a:latin typeface="+mn-ea"/>
                <a:ea typeface="+mn-ea"/>
              </a:rPr>
              <a:t>format </a:t>
            </a:r>
            <a:r>
              <a:rPr lang="ko-KR" altLang="en-US" sz="1200">
                <a:latin typeface="+mn-ea"/>
                <a:ea typeface="+mn-ea"/>
              </a:rPr>
              <a:t>별로 </a:t>
            </a:r>
            <a:r>
              <a:rPr lang="en-US" altLang="ko-KR" sz="1200">
                <a:latin typeface="+mn-ea"/>
                <a:ea typeface="+mn-ea"/>
              </a:rPr>
              <a:t>masking </a:t>
            </a:r>
            <a:r>
              <a:rPr lang="ko-KR" altLang="en-US" sz="1200">
                <a:latin typeface="+mn-ea"/>
                <a:ea typeface="+mn-ea"/>
              </a:rPr>
              <a:t>처리를 하기위한 </a:t>
            </a:r>
            <a:r>
              <a:rPr lang="en-US" altLang="ko-KR" sz="1200">
                <a:latin typeface="+mn-ea"/>
                <a:ea typeface="+mn-ea"/>
              </a:rPr>
              <a:t>HTML </a:t>
            </a:r>
            <a:r>
              <a:rPr lang="ko-KR" altLang="en-US" sz="1200">
                <a:latin typeface="+mn-ea"/>
                <a:ea typeface="+mn-ea"/>
              </a:rPr>
              <a:t>태그를 지원한다</a:t>
            </a:r>
            <a:r>
              <a:rPr lang="en-US" altLang="ko-KR" sz="1200">
                <a:latin typeface="+mn-ea"/>
                <a:ea typeface="+mn-ea"/>
              </a:rPr>
              <a:t>.</a:t>
            </a:r>
            <a:endParaRPr lang="ko-KR" altLang="en-US" sz="1200">
              <a:latin typeface="+mn-ea"/>
              <a:ea typeface="+mn-ea"/>
            </a:endParaRPr>
          </a:p>
        </p:txBody>
      </p:sp>
      <p:grpSp>
        <p:nvGrpSpPr>
          <p:cNvPr id="12293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12294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50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2.2.1 f:input 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093700" y="1957666"/>
            <a:ext cx="288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5949280"/>
            <a:ext cx="8424936" cy="3600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marL="381000" lvl="1" indent="-201613" eaLnBrk="0" hangingPunct="0">
              <a:lnSpc>
                <a:spcPct val="120000"/>
              </a:lnSpc>
              <a:buClr>
                <a:srgbClr val="006699"/>
              </a:buClr>
              <a:buSzPct val="90000"/>
              <a:defRPr/>
            </a:pPr>
            <a:r>
              <a:rPr lang="ko-KR" altLang="en-US" sz="1200" b="1">
                <a:solidFill>
                  <a:schemeClr val="tx1"/>
                </a:solidFill>
                <a:latin typeface="Arial" charset="0"/>
              </a:rPr>
              <a:t>코드입력란에 </a:t>
            </a:r>
            <a:r>
              <a:rPr lang="en-US" altLang="ko-KR" sz="1200" b="1">
                <a:solidFill>
                  <a:srgbClr val="FF0000"/>
                </a:solidFill>
              </a:rPr>
              <a:t>name2="xxxx2" style2="width:30px" show2="true"</a:t>
            </a:r>
            <a:r>
              <a:rPr lang="en-US" altLang="ko-KR" sz="1200"/>
              <a:t> </a:t>
            </a:r>
            <a:r>
              <a:rPr lang="ko-KR" altLang="en-US" sz="1200"/>
              <a:t>을 설정 해야 한다</a:t>
            </a:r>
            <a:r>
              <a:rPr lang="en-US" altLang="ko-KR" sz="1200"/>
              <a:t>. </a:t>
            </a:r>
            <a:endParaRPr lang="en-US" altLang="ko-KR" sz="12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2" name="직선 화살표 연결선 11"/>
          <p:cNvCxnSpPr>
            <a:cxnSpLocks noChangeShapeType="1"/>
            <a:stCxn id="14" idx="1"/>
            <a:endCxn id="12" idx="1"/>
          </p:cNvCxnSpPr>
          <p:nvPr/>
        </p:nvCxnSpPr>
        <p:spPr bwMode="auto">
          <a:xfrm rot="10800000" flipH="1">
            <a:off x="467544" y="2047666"/>
            <a:ext cx="1626156" cy="4081634"/>
          </a:xfrm>
          <a:prstGeom prst="bentConnector3">
            <a:avLst>
              <a:gd name="adj1" fmla="val -7668"/>
            </a:avLst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125" y="1112838"/>
            <a:ext cx="590550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sz="1200" b="1">
                <a:latin typeface="+mj-lt"/>
                <a:ea typeface="굴림" pitchFamily="50" charset="-127"/>
              </a:rPr>
              <a:t>  </a:t>
            </a:r>
            <a:r>
              <a:rPr lang="ko-KR" altLang="en-US" sz="1200" b="1">
                <a:latin typeface="+mj-lt"/>
                <a:ea typeface="굴림" pitchFamily="50" charset="-127"/>
              </a:rPr>
              <a:t>날짜 및 시간입력을 위한 </a:t>
            </a:r>
            <a:r>
              <a:rPr lang="en-US" altLang="ko-KR" sz="1200" b="1">
                <a:latin typeface="+mj-lt"/>
                <a:ea typeface="굴림" pitchFamily="50" charset="-127"/>
              </a:rPr>
              <a:t>f:input </a:t>
            </a:r>
            <a:r>
              <a:rPr lang="ko-KR" altLang="en-US" sz="1200" b="1">
                <a:latin typeface="+mj-lt"/>
                <a:ea typeface="굴림" pitchFamily="50" charset="-127"/>
              </a:rPr>
              <a:t>사용 예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75" y="3797300"/>
            <a:ext cx="1614488" cy="1771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65125" y="3308350"/>
            <a:ext cx="1519238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sz="1200" b="1">
                <a:latin typeface="+mj-lt"/>
                <a:ea typeface="굴림" pitchFamily="50" charset="-127"/>
              </a:rPr>
              <a:t>  </a:t>
            </a:r>
            <a:r>
              <a:rPr lang="ko-KR" altLang="en-US" sz="1200" b="1">
                <a:latin typeface="+mj-lt"/>
                <a:ea typeface="굴림" pitchFamily="50" charset="-127"/>
              </a:rPr>
              <a:t>달력 </a:t>
            </a:r>
            <a:r>
              <a:rPr lang="en-US" altLang="ko-KR" sz="1200" b="1">
                <a:latin typeface="+mj-lt"/>
                <a:ea typeface="굴림" pitchFamily="50" charset="-127"/>
              </a:rPr>
              <a:t>Type</a:t>
            </a:r>
            <a:endParaRPr lang="ko-KR" altLang="en-US" sz="1200" b="1">
              <a:latin typeface="+mj-lt"/>
              <a:ea typeface="굴림" pitchFamily="50" charset="-127"/>
            </a:endParaRPr>
          </a:p>
        </p:txBody>
      </p:sp>
      <p:pic>
        <p:nvPicPr>
          <p:cNvPr id="2458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4100" y="3797300"/>
            <a:ext cx="1593850" cy="2420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458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425" y="3797300"/>
            <a:ext cx="1592263" cy="2800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458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9088" y="3797300"/>
            <a:ext cx="1600200" cy="2620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12750" y="3561623"/>
            <a:ext cx="714375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050" b="1">
                <a:latin typeface="+mj-lt"/>
                <a:ea typeface="굴림" pitchFamily="50" charset="-127"/>
              </a:rPr>
              <a:t>① 연월일 입력                      ② 연월일시 입력                    ③ 연월일시분 입력                ④ 연월일시분초 입력</a:t>
            </a:r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24594" name="Picture 185" descr="그림10"/>
            <p:cNvPicPr>
              <a:picLocks noChangeAspect="1" noChangeArrowheads="1"/>
            </p:cNvPicPr>
            <p:nvPr/>
          </p:nvPicPr>
          <p:blipFill>
            <a:blip r:embed="rId6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0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2.2.1 f:input(Calendar)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361983" y="5491163"/>
            <a:ext cx="1152525" cy="6477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7596188" y="5466579"/>
            <a:ext cx="1296987" cy="69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900" b="1">
                <a:latin typeface="+mn-ea"/>
              </a:rPr>
              <a:t>마우스로 드래그 하여 입력하고자 하는 </a:t>
            </a:r>
            <a:endParaRPr lang="en-US" altLang="ko-KR" sz="900" b="1">
              <a:latin typeface="+mn-ea"/>
            </a:endParaRPr>
          </a:p>
          <a:p>
            <a:pPr>
              <a:defRPr/>
            </a:pPr>
            <a:r>
              <a:rPr lang="en-US" altLang="ko-KR" sz="900" b="1">
                <a:latin typeface="+mn-ea"/>
              </a:rPr>
              <a:t>“</a:t>
            </a:r>
            <a:r>
              <a:rPr lang="ko-KR" altLang="en-US" sz="900" b="1">
                <a:latin typeface="+mn-ea"/>
              </a:rPr>
              <a:t>시</a:t>
            </a:r>
            <a:r>
              <a:rPr lang="en-US" altLang="ko-KR" sz="900" b="1">
                <a:latin typeface="+mn-ea"/>
              </a:rPr>
              <a:t>/</a:t>
            </a:r>
            <a:r>
              <a:rPr lang="ko-KR" altLang="en-US" sz="900" b="1">
                <a:latin typeface="+mn-ea"/>
              </a:rPr>
              <a:t>분</a:t>
            </a:r>
            <a:r>
              <a:rPr lang="en-US" altLang="ko-KR" sz="900" b="1">
                <a:latin typeface="+mn-ea"/>
              </a:rPr>
              <a:t>/</a:t>
            </a:r>
            <a:r>
              <a:rPr lang="ko-KR" altLang="en-US" sz="900" b="1">
                <a:latin typeface="+mn-ea"/>
              </a:rPr>
              <a:t>초</a:t>
            </a:r>
            <a:r>
              <a:rPr lang="en-US" altLang="ko-KR" sz="900" b="1">
                <a:latin typeface="+mn-ea"/>
              </a:rPr>
              <a:t>”</a:t>
            </a:r>
            <a:r>
              <a:rPr lang="ko-KR" altLang="en-US" sz="900" b="1">
                <a:latin typeface="+mn-ea"/>
              </a:rPr>
              <a:t> 입력</a:t>
            </a:r>
            <a:endParaRPr lang="ko-KR" altLang="en-US" sz="9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66508" y="4374334"/>
            <a:ext cx="1548000" cy="8636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7596188" y="4365625"/>
            <a:ext cx="1296987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900" b="1">
                <a:latin typeface="+mn-ea"/>
              </a:rPr>
              <a:t>입력하고자 하는 </a:t>
            </a:r>
            <a:endParaRPr lang="en-US" altLang="ko-KR" sz="900" b="1">
              <a:latin typeface="+mn-ea"/>
            </a:endParaRPr>
          </a:p>
          <a:p>
            <a:pPr>
              <a:defRPr/>
            </a:pPr>
            <a:r>
              <a:rPr lang="en-US" altLang="ko-KR" sz="900" b="1">
                <a:latin typeface="+mn-ea"/>
              </a:rPr>
              <a:t>“</a:t>
            </a:r>
            <a:r>
              <a:rPr lang="ko-KR" altLang="en-US" sz="900" b="1">
                <a:latin typeface="+mn-ea"/>
              </a:rPr>
              <a:t>일</a:t>
            </a:r>
            <a:r>
              <a:rPr lang="en-US" altLang="ko-KR" sz="900" b="1">
                <a:latin typeface="+mn-ea"/>
              </a:rPr>
              <a:t>”</a:t>
            </a:r>
            <a:r>
              <a:rPr lang="ko-KR" altLang="en-US" sz="900" b="1">
                <a:latin typeface="+mn-ea"/>
              </a:rPr>
              <a:t>을 클릭</a:t>
            </a:r>
            <a:endParaRPr lang="ko-KR" altLang="en-US" sz="9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66508" y="3815490"/>
            <a:ext cx="1548000" cy="2159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7596188" y="3570288"/>
            <a:ext cx="1296987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900" b="1">
                <a:solidFill>
                  <a:schemeClr val="tx1"/>
                </a:solidFill>
                <a:latin typeface="+mn-ea"/>
              </a:rPr>
              <a:t>셀렉트박스 선택 후</a:t>
            </a:r>
            <a:endParaRPr lang="en-US" altLang="ko-KR" sz="900" b="1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연</a:t>
            </a:r>
            <a:r>
              <a:rPr lang="en-US" altLang="ko-KR" sz="900" b="1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월</a:t>
            </a:r>
            <a:r>
              <a:rPr lang="en-US" altLang="ko-KR" sz="900" b="1">
                <a:solidFill>
                  <a:schemeClr val="tx1"/>
                </a:solidFill>
                <a:latin typeface="+mn-ea"/>
              </a:rPr>
              <a:t>”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로 이동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1372027"/>
            <a:ext cx="7308000" cy="19129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11267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0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2.2.2 f:select(cid)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7910" y="1124895"/>
            <a:ext cx="56342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200">
                <a:latin typeface="+mn-ea"/>
                <a:ea typeface="+mn-ea"/>
              </a:rPr>
              <a:t>  cid </a:t>
            </a:r>
            <a:r>
              <a:rPr lang="ko-KR" altLang="en-US" sz="1200">
                <a:latin typeface="+mn-ea"/>
                <a:ea typeface="+mn-ea"/>
              </a:rPr>
              <a:t>를</a:t>
            </a:r>
            <a:r>
              <a:rPr lang="en-US" altLang="ko-KR" sz="1200">
                <a:latin typeface="+mn-ea"/>
                <a:ea typeface="+mn-ea"/>
              </a:rPr>
              <a:t> </a:t>
            </a:r>
            <a:r>
              <a:rPr lang="ko-KR" altLang="en-US" sz="1200">
                <a:latin typeface="+mn-ea"/>
                <a:ea typeface="+mn-ea"/>
              </a:rPr>
              <a:t>이용한 </a:t>
            </a:r>
            <a:r>
              <a:rPr lang="en-US" altLang="ko-KR" sz="1200">
                <a:latin typeface="+mn-ea"/>
                <a:ea typeface="+mn-ea"/>
              </a:rPr>
              <a:t>selectbox </a:t>
            </a:r>
            <a:r>
              <a:rPr lang="ko-KR" altLang="en-US" sz="1200">
                <a:latin typeface="+mn-ea"/>
                <a:ea typeface="+mn-ea"/>
              </a:rPr>
              <a:t>취득</a:t>
            </a:r>
            <a:r>
              <a:rPr lang="en-US" altLang="ko-KR" sz="1200">
                <a:latin typeface="+mn-ea"/>
                <a:ea typeface="+mn-ea"/>
              </a:rPr>
              <a:t> </a:t>
            </a:r>
            <a:r>
              <a:rPr lang="ko-KR" altLang="en-US" sz="1200">
                <a:latin typeface="+mn-ea"/>
                <a:ea typeface="+mn-ea"/>
              </a:rPr>
              <a:t>방법</a:t>
            </a: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  <a:ea typeface="+mn-ea"/>
              </a:rPr>
              <a:t>   </a:t>
            </a:r>
            <a:r>
              <a:rPr lang="ko-KR" altLang="en-US" sz="1100">
                <a:latin typeface="+mn-ea"/>
                <a:ea typeface="+mn-ea"/>
              </a:rPr>
              <a:t>코드예 </a:t>
            </a:r>
            <a:r>
              <a:rPr lang="en-US" altLang="ko-KR" sz="1100">
                <a:latin typeface="+mn-ea"/>
                <a:ea typeface="+mn-ea"/>
              </a:rPr>
              <a:t>: </a:t>
            </a:r>
            <a:r>
              <a:rPr lang="en-US" altLang="ko-KR" sz="1100"/>
              <a:t>&lt;f:select name="dept" </a:t>
            </a:r>
            <a:r>
              <a:rPr lang="en-US" altLang="ko-KR" sz="1100" b="1">
                <a:solidFill>
                  <a:srgbClr val="FF0000"/>
                </a:solidFill>
              </a:rPr>
              <a:t>cid="CO002"</a:t>
            </a:r>
            <a:r>
              <a:rPr lang="en-US" altLang="ko-KR" sz="1100"/>
              <a:t> first="</a:t>
            </a:r>
            <a:r>
              <a:rPr lang="ko-KR" altLang="en-US" sz="1100"/>
              <a:t>선택해주세요</a:t>
            </a:r>
            <a:r>
              <a:rPr lang="en-US" altLang="ko-KR" sz="1100"/>
              <a:t>"/&gt;</a:t>
            </a:r>
            <a:endParaRPr lang="ko-KR" altLang="en-US" sz="1200">
              <a:latin typeface="+mn-ea"/>
              <a:ea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67544" y="3501008"/>
            <a:ext cx="4320480" cy="1155335"/>
            <a:chOff x="467544" y="3425793"/>
            <a:chExt cx="4320480" cy="1155335"/>
          </a:xfrm>
        </p:grpSpPr>
        <p:grpSp>
          <p:nvGrpSpPr>
            <p:cNvPr id="16" name="그룹 15"/>
            <p:cNvGrpSpPr/>
            <p:nvPr/>
          </p:nvGrpSpPr>
          <p:grpSpPr>
            <a:xfrm>
              <a:off x="467544" y="3425793"/>
              <a:ext cx="2314575" cy="1155335"/>
              <a:chOff x="467544" y="3425793"/>
              <a:chExt cx="2314575" cy="1155335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467544" y="3695303"/>
                <a:ext cx="2314575" cy="885825"/>
                <a:chOff x="395536" y="3789040"/>
                <a:chExt cx="2314575" cy="885825"/>
              </a:xfrm>
            </p:grpSpPr>
            <p:pic>
              <p:nvPicPr>
                <p:cNvPr id="84997" name="Picture 5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95536" y="3789040"/>
                  <a:ext cx="2314575" cy="88582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13" name="직사각형 12"/>
                <p:cNvSpPr/>
                <p:nvPr/>
              </p:nvSpPr>
              <p:spPr>
                <a:xfrm>
                  <a:off x="755992" y="3798093"/>
                  <a:ext cx="575648" cy="86409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46107" y="3425793"/>
                <a:ext cx="1953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>
                    <a:solidFill>
                      <a:srgbClr val="FF0000"/>
                    </a:solidFill>
                  </a:rPr>
                  <a:t>    cid</a:t>
                </a:r>
                <a:r>
                  <a:rPr lang="en-US" altLang="ko-KR" sz="1100"/>
                  <a:t>           value     option</a:t>
                </a:r>
                <a:endParaRPr lang="ko-KR" altLang="en-US" sz="110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843808" y="3566643"/>
              <a:ext cx="1944216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/>
                <a:t>코드그룹이  </a:t>
              </a:r>
              <a:r>
                <a:rPr lang="en-US" altLang="ko-KR" sz="1100" b="1">
                  <a:solidFill>
                    <a:srgbClr val="FF0000"/>
                  </a:solidFill>
                </a:rPr>
                <a:t>CO002</a:t>
              </a:r>
              <a:r>
                <a:rPr lang="ko-KR" altLang="en-US" sz="1100" b="1"/>
                <a:t>인</a:t>
              </a:r>
              <a:r>
                <a:rPr lang="en-US" altLang="ko-KR" sz="1100" b="1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/>
                <a:t>코드 정보를  셀렉트박스내에</a:t>
              </a:r>
              <a:endParaRPr lang="en-US" altLang="ko-KR" sz="1100" b="1"/>
            </a:p>
            <a:p>
              <a:pPr>
                <a:lnSpc>
                  <a:spcPct val="150000"/>
                </a:lnSpc>
              </a:pPr>
              <a:r>
                <a:rPr lang="ko-KR" altLang="en-US" sz="1100" b="1"/>
                <a:t>표시한다</a:t>
              </a:r>
              <a:r>
                <a:rPr lang="en-US" altLang="ko-KR" sz="1100" b="1"/>
                <a:t>.</a:t>
              </a:r>
              <a:endParaRPr lang="ko-KR" altLang="en-US" sz="1100" b="1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09938" y="1772818"/>
            <a:ext cx="3730014" cy="1296144"/>
            <a:chOff x="409938" y="1711199"/>
            <a:chExt cx="3730014" cy="129614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7543" y="1772816"/>
              <a:ext cx="1879200" cy="219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1762" y="1772816"/>
              <a:ext cx="1620000" cy="689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직사각형 25"/>
            <p:cNvSpPr/>
            <p:nvPr/>
          </p:nvSpPr>
          <p:spPr>
            <a:xfrm>
              <a:off x="409938" y="1711199"/>
              <a:ext cx="3730014" cy="1296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직사각형 27"/>
          <p:cNvSpPr>
            <a:spLocks noChangeArrowheads="1"/>
          </p:cNvSpPr>
          <p:nvPr/>
        </p:nvSpPr>
        <p:spPr bwMode="auto">
          <a:xfrm>
            <a:off x="468313" y="4437063"/>
            <a:ext cx="61214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200"/>
              <a:t>&lt;select id="</a:t>
            </a:r>
            <a:r>
              <a:rPr lang="en-US" altLang="ko-KR" sz="1200" b="1">
                <a:solidFill>
                  <a:srgbClr val="0070C0"/>
                </a:solidFill>
              </a:rPr>
              <a:t>sb_xxxxxx</a:t>
            </a:r>
            <a:r>
              <a:rPr lang="en-US" altLang="ko-KR" sz="1200"/>
              <a:t>" parameterClass="ajaxVO" resultClass="codeVO"&gt;&lt;![CDATA[</a:t>
            </a:r>
          </a:p>
          <a:p>
            <a:r>
              <a:rPr lang="en-US" altLang="ko-KR" sz="1200"/>
              <a:t>    /* MultiSelect_</a:t>
            </a:r>
            <a:r>
              <a:rPr lang="ko-KR" altLang="en-US" sz="1200"/>
              <a:t>부서조회</a:t>
            </a:r>
            <a:r>
              <a:rPr lang="en-US" altLang="ko-KR" sz="1200"/>
              <a:t>_</a:t>
            </a:r>
            <a:r>
              <a:rPr lang="ko-KR" altLang="en-US" sz="1200"/>
              <a:t>홍길동</a:t>
            </a:r>
            <a:r>
              <a:rPr lang="en-US" altLang="ko-KR" sz="1200"/>
              <a:t>_Ajax.sb_selectMultiDeptCode */</a:t>
            </a:r>
          </a:p>
          <a:p>
            <a:r>
              <a:rPr lang="en-US" altLang="ko-KR" sz="1200"/>
              <a:t>    SELECT CODE AS code</a:t>
            </a:r>
          </a:p>
          <a:p>
            <a:r>
              <a:rPr lang="en-US" altLang="ko-KR" sz="1200"/>
              <a:t>                 , CODE_NM AS codeNm</a:t>
            </a:r>
          </a:p>
          <a:p>
            <a:r>
              <a:rPr lang="en-US" altLang="ko-KR" sz="1200"/>
              <a:t>        FROM SAMPLE_CODE</a:t>
            </a:r>
          </a:p>
          <a:p>
            <a:r>
              <a:rPr lang="en-US" altLang="ko-KR" sz="1200"/>
              <a:t>     WHERE CODE_GRP = 'CO002'</a:t>
            </a:r>
          </a:p>
          <a:p>
            <a:r>
              <a:rPr lang="en-US" altLang="ko-KR" sz="1200"/>
              <a:t>           AND USE_YN = 'Y' </a:t>
            </a:r>
          </a:p>
          <a:p>
            <a:r>
              <a:rPr lang="en-US" altLang="ko-KR" sz="1200"/>
              <a:t>      ORDER BY CODE</a:t>
            </a:r>
          </a:p>
          <a:p>
            <a:r>
              <a:rPr lang="en-US" altLang="ko-KR" sz="1200"/>
              <a:t>]]&gt;&lt;/select&gt;</a:t>
            </a:r>
          </a:p>
          <a:p>
            <a:endParaRPr lang="en-US" altLang="ko-KR" sz="900"/>
          </a:p>
        </p:txBody>
      </p:sp>
      <p:sp>
        <p:nvSpPr>
          <p:cNvPr id="21508" name="직사각형 23"/>
          <p:cNvSpPr>
            <a:spLocks noChangeArrowheads="1"/>
          </p:cNvSpPr>
          <p:nvPr/>
        </p:nvSpPr>
        <p:spPr bwMode="auto">
          <a:xfrm>
            <a:off x="387350" y="4133850"/>
            <a:ext cx="1651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100" b="1">
                <a:solidFill>
                  <a:srgbClr val="FF0000"/>
                </a:solidFill>
              </a:rPr>
              <a:t>XXXAjax_SQL_xml</a:t>
            </a:r>
            <a:endParaRPr lang="en-US" altLang="ko-KR" sz="1100"/>
          </a:p>
        </p:txBody>
      </p:sp>
      <p:sp>
        <p:nvSpPr>
          <p:cNvPr id="26" name="직사각형 25"/>
          <p:cNvSpPr/>
          <p:nvPr/>
        </p:nvSpPr>
        <p:spPr bwMode="auto">
          <a:xfrm rot="5400000">
            <a:off x="1600200" y="4089400"/>
            <a:ext cx="225425" cy="936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19250" y="3357563"/>
            <a:ext cx="3743325" cy="431800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en-US" altLang="ko-KR" sz="1200" b="1" kern="0">
                <a:solidFill>
                  <a:schemeClr val="tx1"/>
                </a:solidFill>
              </a:rPr>
              <a:t>jsp</a:t>
            </a:r>
            <a:r>
              <a:rPr lang="ko-KR" altLang="en-US" sz="1200" b="1" kern="0">
                <a:solidFill>
                  <a:schemeClr val="tx1"/>
                </a:solidFill>
              </a:rPr>
              <a:t>에 작성한 </a:t>
            </a:r>
            <a:r>
              <a:rPr lang="en-US" altLang="ko-KR" sz="1200" b="1" kern="0">
                <a:solidFill>
                  <a:schemeClr val="tx1"/>
                </a:solidFill>
              </a:rPr>
              <a:t>sid</a:t>
            </a:r>
            <a:r>
              <a:rPr lang="ko-KR" altLang="en-US" sz="1200" b="1" kern="0">
                <a:solidFill>
                  <a:schemeClr val="tx1"/>
                </a:solidFill>
              </a:rPr>
              <a:t>와 쿼리</a:t>
            </a:r>
            <a:r>
              <a:rPr lang="en-US" altLang="ko-KR" sz="1200" b="1" kern="0">
                <a:solidFill>
                  <a:schemeClr val="tx1"/>
                </a:solidFill>
              </a:rPr>
              <a:t>id </a:t>
            </a:r>
            <a:r>
              <a:rPr lang="ko-KR" altLang="en-US" sz="1200" b="1" kern="0">
                <a:solidFill>
                  <a:schemeClr val="tx1"/>
                </a:solidFill>
              </a:rPr>
              <a:t>가 동일해야 한다</a:t>
            </a:r>
            <a:r>
              <a:rPr lang="en-US" altLang="ko-KR" sz="1200" b="1" ker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1511" name="직선 화살표 연결선 11"/>
          <p:cNvCxnSpPr>
            <a:cxnSpLocks noChangeShapeType="1"/>
            <a:stCxn id="27" idx="0"/>
            <a:endCxn id="25" idx="0"/>
          </p:cNvCxnSpPr>
          <p:nvPr/>
        </p:nvCxnSpPr>
        <p:spPr bwMode="auto">
          <a:xfrm rot="5400000" flipH="1" flipV="1">
            <a:off x="3088159" y="2232349"/>
            <a:ext cx="1527969" cy="722461"/>
          </a:xfrm>
          <a:prstGeom prst="bentConnector4">
            <a:avLst>
              <a:gd name="adj1" fmla="val 29948"/>
              <a:gd name="adj2" fmla="val 131642"/>
            </a:avLst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21512" name="직선 화살표 연결선 11"/>
          <p:cNvCxnSpPr>
            <a:cxnSpLocks noChangeShapeType="1"/>
            <a:stCxn id="27" idx="2"/>
            <a:endCxn id="26" idx="1"/>
          </p:cNvCxnSpPr>
          <p:nvPr/>
        </p:nvCxnSpPr>
        <p:spPr bwMode="auto">
          <a:xfrm rot="5400000">
            <a:off x="2274094" y="3228182"/>
            <a:ext cx="655637" cy="17780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21519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0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2.2.2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f:select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(sid)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458788" y="1155700"/>
            <a:ext cx="5265340" cy="83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200" b="1"/>
              <a:t>sid</a:t>
            </a:r>
            <a:r>
              <a:rPr lang="en-US" altLang="ko-KR" sz="1200" b="1">
                <a:ea typeface="굴림" pitchFamily="50" charset="-127"/>
              </a:rPr>
              <a:t> : </a:t>
            </a:r>
            <a:r>
              <a:rPr lang="ko-KR" altLang="en-US" sz="1200" b="1">
                <a:ea typeface="굴림" pitchFamily="50" charset="-127"/>
              </a:rPr>
              <a:t>쿼리를 이용하여 원하는 값을 셀렉트박스에 설정</a:t>
            </a:r>
            <a:endParaRPr lang="en-US" altLang="ko-KR" sz="1200" b="1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ko-KR" altLang="en-US" sz="1200" kern="0">
                <a:ea typeface="굴림" pitchFamily="50" charset="-127"/>
              </a:rPr>
              <a:t>     </a:t>
            </a:r>
            <a:r>
              <a:rPr lang="ko-KR" altLang="en-US" sz="1100" kern="0">
                <a:ea typeface="굴림" pitchFamily="50" charset="-127"/>
              </a:rPr>
              <a:t>옵션</a:t>
            </a:r>
            <a:r>
              <a:rPr lang="en-US" altLang="ko-KR" sz="1100" kern="0">
                <a:ea typeface="굴림" pitchFamily="50" charset="-127"/>
              </a:rPr>
              <a:t>: </a:t>
            </a:r>
            <a:r>
              <a:rPr lang="en-US" altLang="ko-KR" sz="1100" b="1" kern="0">
                <a:solidFill>
                  <a:srgbClr val="FF0000"/>
                </a:solidFill>
                <a:ea typeface="굴림" pitchFamily="50" charset="-127"/>
              </a:rPr>
              <a:t>sid=</a:t>
            </a:r>
            <a:r>
              <a:rPr lang="en-US" altLang="ko-KR" sz="1100" b="1">
                <a:solidFill>
                  <a:srgbClr val="FF0000"/>
                </a:solidFill>
              </a:rPr>
              <a:t>"sb_xxxxxx"</a:t>
            </a:r>
            <a:endParaRPr lang="en-US" altLang="ko-KR" sz="1100" b="1">
              <a:solidFill>
                <a:srgbClr val="FF0000"/>
              </a:solidFill>
              <a:ea typeface="굴림" pitchFamily="50" charset="-127"/>
            </a:endParaRP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kern="0">
                <a:ea typeface="굴림" pitchFamily="50" charset="-127"/>
              </a:rPr>
              <a:t>           </a:t>
            </a:r>
            <a:r>
              <a:rPr lang="ko-KR" altLang="en-US" sz="1100">
                <a:ea typeface="굴림" pitchFamily="50" charset="-127"/>
              </a:rPr>
              <a:t>코드예 </a:t>
            </a:r>
            <a:r>
              <a:rPr lang="en-US" altLang="ko-KR" sz="1100">
                <a:ea typeface="굴림" pitchFamily="50" charset="-127"/>
              </a:rPr>
              <a:t>: </a:t>
            </a:r>
            <a:r>
              <a:rPr lang="en-US" altLang="ko-KR" sz="1200"/>
              <a:t>&lt;f:select name="dept" </a:t>
            </a:r>
            <a:r>
              <a:rPr lang="en-US" altLang="ko-KR" sz="1200" b="1">
                <a:solidFill>
                  <a:srgbClr val="FF0000"/>
                </a:solidFill>
              </a:rPr>
              <a:t>sid</a:t>
            </a:r>
            <a:r>
              <a:rPr lang="en-US" altLang="ko-KR" sz="1200"/>
              <a:t>="</a:t>
            </a:r>
            <a:r>
              <a:rPr lang="en-US" altLang="ko-KR" sz="1200" b="1">
                <a:solidFill>
                  <a:srgbClr val="0070C0"/>
                </a:solidFill>
              </a:rPr>
              <a:t>sb_xxxxxx</a:t>
            </a:r>
            <a:r>
              <a:rPr lang="en-US" altLang="ko-KR" sz="1200"/>
              <a:t>" /&gt;</a:t>
            </a:r>
          </a:p>
        </p:txBody>
      </p:sp>
      <p:sp>
        <p:nvSpPr>
          <p:cNvPr id="25" name="직사각형 24"/>
          <p:cNvSpPr/>
          <p:nvPr/>
        </p:nvSpPr>
        <p:spPr bwMode="auto">
          <a:xfrm rot="5400000">
            <a:off x="3471218" y="1216819"/>
            <a:ext cx="258762" cy="1225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40"/>
          <p:cNvGrpSpPr>
            <a:grpSpLocks/>
          </p:cNvGrpSpPr>
          <p:nvPr/>
        </p:nvGrpSpPr>
        <p:grpSpPr bwMode="auto">
          <a:xfrm>
            <a:off x="5651500" y="2420938"/>
            <a:ext cx="3348038" cy="2016125"/>
            <a:chOff x="5148064" y="2348880"/>
            <a:chExt cx="3995936" cy="2304727"/>
          </a:xfrm>
        </p:grpSpPr>
        <p:sp>
          <p:nvSpPr>
            <p:cNvPr id="21" name="폭발 2 20"/>
            <p:cNvSpPr/>
            <p:nvPr/>
          </p:nvSpPr>
          <p:spPr>
            <a:xfrm>
              <a:off x="5148064" y="2348880"/>
              <a:ext cx="3995936" cy="2304727"/>
            </a:xfrm>
            <a:prstGeom prst="irregularSeal2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400" b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32054" y="3083851"/>
              <a:ext cx="2749218" cy="105618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rgbClr val="FF0000"/>
                  </a:solidFill>
                  <a:latin typeface="+mn-ea"/>
                </a:rPr>
                <a:t>sid</a:t>
              </a:r>
              <a:r>
                <a:rPr lang="ko-KR" altLang="en-US" b="1">
                  <a:solidFill>
                    <a:srgbClr val="000000"/>
                  </a:solidFill>
                  <a:latin typeface="+mn-ea"/>
                </a:rPr>
                <a:t>사용시 </a:t>
              </a:r>
              <a:r>
                <a:rPr lang="en-US" altLang="ko-KR" b="1">
                  <a:solidFill>
                    <a:srgbClr val="FF0000"/>
                  </a:solidFill>
                  <a:latin typeface="+mn-ea"/>
                </a:rPr>
                <a:t>XXXAjax_SQL.xml </a:t>
              </a:r>
              <a:r>
                <a:rPr lang="ko-KR" altLang="en-US" b="1">
                  <a:solidFill>
                    <a:srgbClr val="000000"/>
                  </a:solidFill>
                  <a:latin typeface="+mn-ea"/>
                </a:rPr>
                <a:t>작성이 </a:t>
              </a:r>
              <a:r>
                <a:rPr lang="ko-KR" altLang="en-US" b="1">
                  <a:solidFill>
                    <a:srgbClr val="FF0000"/>
                  </a:solidFill>
                  <a:latin typeface="+mn-ea"/>
                </a:rPr>
                <a:t>필요</a:t>
              </a:r>
              <a:r>
                <a:rPr lang="ko-KR" altLang="en-US" b="1">
                  <a:solidFill>
                    <a:srgbClr val="000000"/>
                  </a:solidFill>
                  <a:latin typeface="+mn-ea"/>
                </a:rPr>
                <a:t>하다</a:t>
              </a:r>
              <a:r>
                <a:rPr lang="en-US" altLang="ko-KR" b="1">
                  <a:solidFill>
                    <a:srgbClr val="000000"/>
                  </a:solidFill>
                  <a:latin typeface="+mn-ea"/>
                </a:rPr>
                <a:t>.</a:t>
              </a:r>
              <a:endParaRPr lang="ko-KR" altLang="en-US" b="1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39552" y="1988840"/>
            <a:ext cx="3730014" cy="1296144"/>
            <a:chOff x="409938" y="1711199"/>
            <a:chExt cx="3730014" cy="1296144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3" y="1772816"/>
              <a:ext cx="1879200" cy="219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11762" y="1772816"/>
              <a:ext cx="1620000" cy="689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직사각형 21"/>
            <p:cNvSpPr/>
            <p:nvPr/>
          </p:nvSpPr>
          <p:spPr>
            <a:xfrm>
              <a:off x="409938" y="1711199"/>
              <a:ext cx="3730014" cy="12961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3568" y="3260935"/>
          <a:ext cx="6897559" cy="2688345"/>
        </p:xfrm>
        <a:graphic>
          <a:graphicData uri="http://schemas.openxmlformats.org/drawingml/2006/table">
            <a:tbl>
              <a:tblPr/>
              <a:tblGrid>
                <a:gridCol w="167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22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302260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옵 션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설 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186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>
                          <a:latin typeface="Arial" pitchFamily="34" charset="0"/>
                          <a:cs typeface="Arial" pitchFamily="34" charset="0"/>
                        </a:rPr>
                        <a:t>mode="layer"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멀티셀렉트로 표시</a:t>
                      </a:r>
                      <a:endParaRPr lang="ko-KR" altLang="en-US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186"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multi</a:t>
                      </a:r>
                      <a:endParaRPr lang="ko-KR" sz="9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멀티셀렉트에 체크박스 표시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186"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header</a:t>
                      </a:r>
                      <a:endParaRPr lang="ko-KR" sz="9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멀티셀렉트 헤더에 전체선택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 표시</a:t>
                      </a:r>
                      <a:endParaRPr lang="ko-KR" altLang="en-US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186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filter</a:t>
                      </a:r>
                      <a:endParaRPr lang="ko-KR" sz="9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셀렉트박스에 필터검색 가능</a:t>
                      </a:r>
                      <a:endParaRPr lang="ko-KR" altLang="en-US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186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view</a:t>
                      </a:r>
                      <a:endParaRPr lang="ko-KR" sz="9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지정한 수치만큼 선택값을 멀티셀렉트에 라벨 표시</a:t>
                      </a:r>
                      <a:endParaRPr lang="ko-KR" altLang="en-US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186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group</a:t>
                      </a:r>
                      <a:endParaRPr lang="ko-KR" sz="9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멀티셀렉트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에 선택항목을 그룹으로 표시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3917950" y="6021388"/>
            <a:ext cx="798513" cy="544512"/>
          </a:xfrm>
          <a:prstGeom prst="downArrow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838700" y="6205538"/>
            <a:ext cx="2325688" cy="2841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ko-KR" altLang="en-US" sz="1100" b="1" kern="0"/>
              <a:t>옵션변경에 따른 </a:t>
            </a:r>
            <a:r>
              <a:rPr lang="en-US" altLang="ko-KR" sz="1100" b="1" kern="0"/>
              <a:t>MultiSelect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5288" y="1144588"/>
            <a:ext cx="7201048" cy="85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latin typeface="+mn-ea"/>
                <a:ea typeface="+mn-ea"/>
              </a:rPr>
              <a:t>태그를 이용한 </a:t>
            </a:r>
            <a:r>
              <a:rPr lang="en-US" altLang="ko-KR" sz="1200" kern="0">
                <a:latin typeface="+mn-ea"/>
                <a:ea typeface="+mn-ea"/>
              </a:rPr>
              <a:t>MultiSelect</a:t>
            </a:r>
            <a:r>
              <a:rPr lang="ko-KR" altLang="en-US" sz="1200" kern="0">
                <a:latin typeface="+mn-ea"/>
                <a:ea typeface="+mn-ea"/>
              </a:rPr>
              <a:t>구현</a:t>
            </a:r>
            <a:r>
              <a:rPr lang="en-US" altLang="ko-KR" sz="1200" kern="0">
                <a:latin typeface="+mn-ea"/>
                <a:ea typeface="+mn-ea"/>
              </a:rPr>
              <a:t>.</a:t>
            </a: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>
                <a:latin typeface="+mn-ea"/>
              </a:rPr>
              <a:t>코드예 </a:t>
            </a:r>
            <a:r>
              <a:rPr lang="en-US" altLang="ko-KR" sz="1200">
                <a:latin typeface="+mn-ea"/>
              </a:rPr>
              <a:t>: </a:t>
            </a:r>
            <a:r>
              <a:rPr lang="en-US" altLang="ko-KR" sz="1200"/>
              <a:t>&lt;f:select name="dept" cid="CO002" </a:t>
            </a:r>
            <a:r>
              <a:rPr lang="en-US" altLang="ko-KR" sz="1200" b="1">
                <a:solidFill>
                  <a:srgbClr val="FF0000"/>
                </a:solidFill>
              </a:rPr>
              <a:t>mode="layer"  </a:t>
            </a:r>
            <a:r>
              <a:rPr lang="en-US" altLang="ko-KR" sz="1200"/>
              <a:t>first="</a:t>
            </a:r>
            <a:r>
              <a:rPr lang="ko-KR" altLang="en-US" sz="1200"/>
              <a:t>선택해주세요</a:t>
            </a:r>
            <a:r>
              <a:rPr lang="en-US" altLang="ko-KR" sz="1200"/>
              <a:t>"/&gt;</a:t>
            </a:r>
            <a:endParaRPr lang="en-US" altLang="ko-KR" sz="1200" kern="0">
              <a:latin typeface="+mn-ea"/>
              <a:ea typeface="+mn-ea"/>
            </a:endParaRP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200" kern="0">
                <a:latin typeface="+mn-ea"/>
                <a:ea typeface="+mn-ea"/>
              </a:rPr>
              <a:t>   </a:t>
            </a:r>
            <a:r>
              <a:rPr lang="ko-KR" altLang="en-US" sz="1200" kern="0">
                <a:latin typeface="+mn-ea"/>
                <a:ea typeface="+mn-ea"/>
              </a:rPr>
              <a:t>일반 </a:t>
            </a:r>
            <a:r>
              <a:rPr lang="en-US" altLang="ko-KR" sz="1200" kern="0">
                <a:latin typeface="+mn-ea"/>
                <a:ea typeface="+mn-ea"/>
              </a:rPr>
              <a:t>Select                                                                        </a:t>
            </a:r>
            <a:r>
              <a:rPr lang="ko-KR" altLang="en-US" sz="1200" kern="0">
                <a:latin typeface="+mn-ea"/>
                <a:ea typeface="+mn-ea"/>
              </a:rPr>
              <a:t>옵션</a:t>
            </a:r>
            <a:r>
              <a:rPr lang="en-US" altLang="ko-KR" sz="1200" kern="0">
                <a:latin typeface="+mn-ea"/>
                <a:ea typeface="+mn-ea"/>
              </a:rPr>
              <a:t>(mode=</a:t>
            </a:r>
            <a:r>
              <a:rPr lang="en-US" altLang="ko-KR" sz="1200" b="1">
                <a:latin typeface="Arial" pitchFamily="34" charset="0"/>
                <a:cs typeface="Arial" pitchFamily="34" charset="0"/>
              </a:rPr>
              <a:t> "layer"</a:t>
            </a:r>
            <a:r>
              <a:rPr lang="en-US" altLang="ko-KR" sz="1200" kern="0">
                <a:latin typeface="+mn-ea"/>
                <a:ea typeface="+mn-ea"/>
              </a:rPr>
              <a:t>)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00" kern="0">
              <a:latin typeface="+mn-ea"/>
              <a:ea typeface="+mn-ea"/>
            </a:endParaRPr>
          </a:p>
        </p:txBody>
      </p:sp>
      <p:grpSp>
        <p:nvGrpSpPr>
          <p:cNvPr id="15391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15393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5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2.2.2 f:select(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①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MultiSelect 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95536" y="2865188"/>
            <a:ext cx="5761037" cy="3477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00" kern="0">
              <a:latin typeface="+mn-ea"/>
              <a:ea typeface="+mn-ea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kern="0">
                <a:latin typeface="+mn-ea"/>
                <a:ea typeface="+mn-ea"/>
              </a:rPr>
              <a:t>MultiSelect</a:t>
            </a:r>
            <a:r>
              <a:rPr lang="ko-KR" altLang="en-US" sz="1100" kern="0">
                <a:latin typeface="+mn-ea"/>
                <a:ea typeface="+mn-ea"/>
              </a:rPr>
              <a:t>구현 시 사용되는 옵션은 다음과 같다</a:t>
            </a:r>
            <a:r>
              <a:rPr lang="en-US" altLang="ko-KR" sz="1100" kern="0">
                <a:latin typeface="+mn-ea"/>
                <a:ea typeface="+mn-ea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25008"/>
            <a:ext cx="3168000" cy="80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아래쪽 화살표 12"/>
          <p:cNvSpPr/>
          <p:nvPr/>
        </p:nvSpPr>
        <p:spPr>
          <a:xfrm rot="16200000">
            <a:off x="4219265" y="2125552"/>
            <a:ext cx="432048" cy="446658"/>
          </a:xfrm>
          <a:prstGeom prst="downArrow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925008"/>
            <a:ext cx="2232000" cy="99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58788" y="1155700"/>
            <a:ext cx="5192712" cy="787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200" b="1">
                <a:ea typeface="굴림" pitchFamily="50" charset="-127"/>
              </a:rPr>
              <a:t>멀티셀렉트</a:t>
            </a:r>
            <a:r>
              <a:rPr lang="en-US" altLang="ko-KR" sz="1200" b="1">
                <a:ea typeface="굴림" pitchFamily="50" charset="-127"/>
              </a:rPr>
              <a:t>_BASIC : </a:t>
            </a:r>
            <a:r>
              <a:rPr lang="ko-KR" altLang="en-US" sz="1200" b="1">
                <a:ea typeface="굴림" pitchFamily="50" charset="-127"/>
              </a:rPr>
              <a:t>셀렉트박스를 </a:t>
            </a:r>
            <a:r>
              <a:rPr lang="en-US" altLang="ko-KR" sz="1200" b="1">
                <a:ea typeface="굴림" pitchFamily="50" charset="-127"/>
              </a:rPr>
              <a:t>layer</a:t>
            </a:r>
            <a:r>
              <a:rPr lang="ko-KR" altLang="en-US" sz="1200" b="1">
                <a:ea typeface="굴림" pitchFamily="50" charset="-127"/>
              </a:rPr>
              <a:t>로 표시</a:t>
            </a:r>
            <a:endParaRPr lang="en-US" altLang="ko-KR" sz="1200" b="1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ko-KR" altLang="en-US" sz="1100" kern="0">
                <a:ea typeface="굴림" pitchFamily="50" charset="-127"/>
              </a:rPr>
              <a:t>     옵션</a:t>
            </a:r>
            <a:r>
              <a:rPr lang="en-US" altLang="ko-KR" sz="1100" kern="0">
                <a:ea typeface="굴림" pitchFamily="50" charset="-127"/>
              </a:rPr>
              <a:t>: </a:t>
            </a:r>
            <a:r>
              <a:rPr lang="en-US" altLang="ko-KR" sz="1100" b="1">
                <a:ea typeface="굴림" pitchFamily="50" charset="-127"/>
              </a:rPr>
              <a:t>mode="layer" 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en-US" altLang="ko-KR" sz="1100">
                <a:ea typeface="굴림" pitchFamily="50" charset="-127"/>
              </a:rPr>
              <a:t>     </a:t>
            </a:r>
            <a:r>
              <a:rPr lang="ko-KR" altLang="en-US" sz="1100">
                <a:ea typeface="굴림" pitchFamily="50" charset="-127"/>
              </a:rPr>
              <a:t>코드예 </a:t>
            </a:r>
            <a:r>
              <a:rPr lang="en-US" altLang="ko-KR" sz="1100">
                <a:ea typeface="굴림" pitchFamily="50" charset="-127"/>
              </a:rPr>
              <a:t>: &lt;f:select name="dept" </a:t>
            </a:r>
            <a:r>
              <a:rPr lang="en-US" altLang="ko-KR" sz="1100" b="1">
                <a:solidFill>
                  <a:srgbClr val="FF0000"/>
                </a:solidFill>
                <a:ea typeface="굴림" pitchFamily="50" charset="-127"/>
              </a:rPr>
              <a:t>cid</a:t>
            </a:r>
            <a:r>
              <a:rPr lang="en-US" altLang="ko-KR" sz="1100">
                <a:ea typeface="굴림" pitchFamily="50" charset="-127"/>
              </a:rPr>
              <a:t>="CO002" mode="layer" /</a:t>
            </a:r>
            <a:r>
              <a:rPr lang="en-US" altLang="ko-KR" sz="1100" i="1">
                <a:ea typeface="굴림" pitchFamily="50" charset="-127"/>
              </a:rPr>
              <a:t>&gt;</a:t>
            </a:r>
            <a:endParaRPr lang="en-US" altLang="ko-KR" sz="1100" b="1" kern="0">
              <a:ea typeface="굴림" pitchFamily="50" charset="-127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2019300"/>
            <a:ext cx="3436937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458788" y="3357563"/>
            <a:ext cx="5553075" cy="809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200" b="1">
                <a:ea typeface="굴림" pitchFamily="50" charset="-127"/>
              </a:rPr>
              <a:t>멀티셀렉트</a:t>
            </a:r>
            <a:r>
              <a:rPr lang="en-US" altLang="ko-KR" sz="1200" b="1">
                <a:ea typeface="굴림" pitchFamily="50" charset="-127"/>
              </a:rPr>
              <a:t>_MULTIPLE : </a:t>
            </a:r>
            <a:r>
              <a:rPr lang="ko-KR" altLang="en-US" sz="1200" b="1">
                <a:ea typeface="굴림" pitchFamily="50" charset="-127"/>
              </a:rPr>
              <a:t>셀렉트박스에 체크박스 표시</a:t>
            </a:r>
            <a:endParaRPr lang="en-US" altLang="ko-KR" sz="1200" b="1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en-US" altLang="ko-KR" sz="1200" b="1">
                <a:ea typeface="굴림" pitchFamily="50" charset="-127"/>
              </a:rPr>
              <a:t>     </a:t>
            </a:r>
            <a:r>
              <a:rPr lang="ko-KR" altLang="en-US" sz="1100" kern="0">
                <a:ea typeface="굴림" pitchFamily="50" charset="-127"/>
              </a:rPr>
              <a:t>옵션</a:t>
            </a:r>
            <a:r>
              <a:rPr lang="en-US" altLang="ko-KR" sz="1100" kern="0">
                <a:latin typeface="Arial" pitchFamily="34" charset="0"/>
                <a:ea typeface="굴림" pitchFamily="50" charset="-127"/>
                <a:cs typeface="Arial" pitchFamily="34" charset="0"/>
              </a:rPr>
              <a:t>: </a:t>
            </a:r>
            <a:r>
              <a:rPr lang="en-US" altLang="ko-KR" sz="1100">
                <a:latin typeface="Arial" pitchFamily="34" charset="0"/>
                <a:ea typeface="굴림" pitchFamily="50" charset="-127"/>
                <a:cs typeface="Arial" pitchFamily="34" charset="0"/>
              </a:rPr>
              <a:t>mode="layer" </a:t>
            </a:r>
            <a:r>
              <a:rPr lang="en-US" altLang="ko-KR" sz="1100" b="1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multi="true" </a:t>
            </a:r>
            <a:endParaRPr lang="en-US" altLang="ko-KR" sz="1200" ker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ko-KR" altLang="en-US" sz="1100">
                <a:ea typeface="굴림" pitchFamily="50" charset="-127"/>
              </a:rPr>
              <a:t>     코드예 </a:t>
            </a:r>
            <a:r>
              <a:rPr lang="en-US" altLang="ko-KR" sz="1100">
                <a:ea typeface="굴림" pitchFamily="50" charset="-127"/>
              </a:rPr>
              <a:t>: &lt;f:select name="dept" </a:t>
            </a:r>
            <a:r>
              <a:rPr lang="en-US" altLang="ko-KR" sz="1100" b="1">
                <a:solidFill>
                  <a:srgbClr val="FF0000"/>
                </a:solidFill>
                <a:ea typeface="굴림" pitchFamily="50" charset="-127"/>
              </a:rPr>
              <a:t>cid</a:t>
            </a:r>
            <a:r>
              <a:rPr lang="en-US" altLang="ko-KR" sz="1100">
                <a:ea typeface="굴림" pitchFamily="50" charset="-127"/>
              </a:rPr>
              <a:t>="CO002" mode="layer" </a:t>
            </a:r>
            <a:r>
              <a:rPr lang="en-US" altLang="ko-KR" sz="1100" b="1">
                <a:ea typeface="굴림" pitchFamily="50" charset="-127"/>
              </a:rPr>
              <a:t>multi="true"</a:t>
            </a:r>
            <a:r>
              <a:rPr lang="en-US" altLang="ko-KR" sz="1100">
                <a:ea typeface="굴림" pitchFamily="50" charset="-127"/>
              </a:rPr>
              <a:t>/&gt;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86538" y="2708275"/>
            <a:ext cx="2089150" cy="7921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5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multi="true" 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ko-KR" altLang="en-US" sz="1500" b="1">
                <a:solidFill>
                  <a:schemeClr val="tx1"/>
                </a:solidFill>
                <a:latin typeface="+mn-ea"/>
              </a:rPr>
              <a:t>옵션 추가</a:t>
            </a:r>
            <a:endParaRPr lang="en-US" altLang="ko-KR" sz="1500" b="1" ker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왼쪽으로 구부러진 화살표 16"/>
          <p:cNvSpPr/>
          <p:nvPr/>
        </p:nvSpPr>
        <p:spPr>
          <a:xfrm>
            <a:off x="5578475" y="2420888"/>
            <a:ext cx="863600" cy="1655762"/>
          </a:xfrm>
          <a:prstGeom prst="curvedLeftArrow">
            <a:avLst/>
          </a:prstGeom>
          <a:solidFill>
            <a:schemeClr val="accent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ko-KR" altLang="en-US" sz="1100" b="1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788" y="4246563"/>
            <a:ext cx="3436937" cy="1063625"/>
            <a:chOff x="458788" y="4246563"/>
            <a:chExt cx="3436937" cy="1063625"/>
          </a:xfrm>
        </p:grpSpPr>
        <p:pic>
          <p:nvPicPr>
            <p:cNvPr id="163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8788" y="4246563"/>
              <a:ext cx="3436937" cy="106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 bwMode="auto">
            <a:xfrm>
              <a:off x="2268538" y="4437063"/>
              <a:ext cx="220662" cy="863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모서리가 둥근 직사각형 18"/>
          <p:cNvSpPr/>
          <p:nvPr/>
        </p:nvSpPr>
        <p:spPr bwMode="auto">
          <a:xfrm>
            <a:off x="5003800" y="5516563"/>
            <a:ext cx="1944688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Arial" charset="0"/>
              </a:rPr>
              <a:t>checkbox</a:t>
            </a:r>
            <a:r>
              <a:rPr lang="ko-KR" altLang="en-US" sz="1200" b="1">
                <a:solidFill>
                  <a:schemeClr val="tx1"/>
                </a:solidFill>
                <a:latin typeface="Arial" charset="0"/>
              </a:rPr>
              <a:t>표시</a:t>
            </a:r>
          </a:p>
        </p:txBody>
      </p:sp>
      <p:cxnSp>
        <p:nvCxnSpPr>
          <p:cNvPr id="16394" name="직선 화살표 연결선 11"/>
          <p:cNvCxnSpPr>
            <a:cxnSpLocks noChangeShapeType="1"/>
            <a:stCxn id="19" idx="1"/>
            <a:endCxn id="18" idx="2"/>
          </p:cNvCxnSpPr>
          <p:nvPr/>
        </p:nvCxnSpPr>
        <p:spPr bwMode="auto">
          <a:xfrm flipH="1" flipV="1">
            <a:off x="2378075" y="5300663"/>
            <a:ext cx="2625725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grpSp>
        <p:nvGrpSpPr>
          <p:cNvPr id="16395" name="Group 184"/>
          <p:cNvGrpSpPr>
            <a:grpSpLocks/>
          </p:cNvGrpSpPr>
          <p:nvPr/>
        </p:nvGrpSpPr>
        <p:grpSpPr bwMode="auto">
          <a:xfrm>
            <a:off x="468313" y="541339"/>
            <a:ext cx="4751387" cy="779463"/>
            <a:chOff x="1870" y="884"/>
            <a:chExt cx="1417" cy="491"/>
          </a:xfrm>
        </p:grpSpPr>
        <p:pic>
          <p:nvPicPr>
            <p:cNvPr id="16396" name="Picture 185" descr="그림10"/>
            <p:cNvPicPr>
              <a:picLocks noChangeAspect="1" noChangeArrowheads="1"/>
            </p:cNvPicPr>
            <p:nvPr/>
          </p:nvPicPr>
          <p:blipFill>
            <a:blip r:embed="rId4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30" cy="4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2.2.2 f:select(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②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MultiSelect)</a:t>
              </a:r>
              <a:endParaRPr kumimoji="0" lang="ko-KR" altLang="en-US" sz="2000" b="1">
                <a:solidFill>
                  <a:schemeClr val="bg1"/>
                </a:solidFill>
                <a:latin typeface="+mn-ea"/>
              </a:endParaRPr>
            </a:p>
            <a:p>
              <a:pPr>
                <a:defRPr/>
              </a:pP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58788" y="1155700"/>
            <a:ext cx="6634162" cy="809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200" b="1">
                <a:ea typeface="굴림" pitchFamily="50" charset="-127"/>
              </a:rPr>
              <a:t>멀티셀렉트</a:t>
            </a:r>
            <a:r>
              <a:rPr lang="en-US" altLang="ko-KR" sz="1200" b="1">
                <a:ea typeface="굴림" pitchFamily="50" charset="-127"/>
              </a:rPr>
              <a:t>_MULTIPLE : </a:t>
            </a:r>
            <a:r>
              <a:rPr lang="ko-KR" altLang="en-US" sz="1200" b="1">
                <a:ea typeface="굴림" pitchFamily="50" charset="-127"/>
              </a:rPr>
              <a:t>지정한 수 만큼 선택한 값을 셀렉트박스에 라벨로 표시</a:t>
            </a:r>
            <a:endParaRPr lang="en-US" altLang="ko-KR" sz="1200" b="1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en-US" altLang="ko-KR" sz="1200" b="1" kern="0">
                <a:ea typeface="굴림" pitchFamily="50" charset="-127"/>
              </a:rPr>
              <a:t>     </a:t>
            </a:r>
            <a:r>
              <a:rPr lang="ko-KR" altLang="en-US" sz="1100" kern="0">
                <a:ea typeface="굴림" pitchFamily="50" charset="-127"/>
              </a:rPr>
              <a:t>옵션</a:t>
            </a:r>
            <a:r>
              <a:rPr lang="en-US" altLang="ko-KR" sz="1100" kern="0">
                <a:ea typeface="굴림" pitchFamily="50" charset="-127"/>
              </a:rPr>
              <a:t>: </a:t>
            </a:r>
            <a:r>
              <a:rPr lang="en-US" altLang="ko-KR" sz="1100" b="1">
                <a:solidFill>
                  <a:srgbClr val="FF0000"/>
                </a:solidFill>
                <a:ea typeface="굴림" pitchFamily="50" charset="-127"/>
              </a:rPr>
              <a:t>view="2"</a:t>
            </a:r>
            <a:endParaRPr lang="en-US" altLang="ko-KR" sz="1100" b="1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en-US" altLang="ko-KR" sz="1100">
                <a:ea typeface="굴림" pitchFamily="50" charset="-127"/>
              </a:rPr>
              <a:t>      </a:t>
            </a:r>
            <a:r>
              <a:rPr lang="ko-KR" altLang="en-US" sz="1100">
                <a:ea typeface="굴림" pitchFamily="50" charset="-127"/>
              </a:rPr>
              <a:t>코드예 </a:t>
            </a:r>
            <a:r>
              <a:rPr lang="en-US" altLang="ko-KR" sz="1100">
                <a:ea typeface="굴림" pitchFamily="50" charset="-127"/>
              </a:rPr>
              <a:t>: &lt;f:select name="dept" </a:t>
            </a:r>
            <a:r>
              <a:rPr lang="en-US" altLang="ko-KR" sz="1100" b="1">
                <a:solidFill>
                  <a:srgbClr val="FF0000"/>
                </a:solidFill>
                <a:ea typeface="굴림" pitchFamily="50" charset="-127"/>
              </a:rPr>
              <a:t>cid</a:t>
            </a:r>
            <a:r>
              <a:rPr lang="en-US" altLang="ko-KR" sz="1100">
                <a:ea typeface="굴림" pitchFamily="50" charset="-127"/>
              </a:rPr>
              <a:t>="CO002" mode="layer" multi="true" </a:t>
            </a:r>
            <a:r>
              <a:rPr lang="en-US" altLang="ko-KR" sz="1100" b="1">
                <a:solidFill>
                  <a:srgbClr val="FF0000"/>
                </a:solidFill>
                <a:ea typeface="굴림" pitchFamily="50" charset="-127"/>
              </a:rPr>
              <a:t>view="2" </a:t>
            </a:r>
            <a:r>
              <a:rPr lang="en-US" altLang="ko-KR" sz="1100">
                <a:ea typeface="굴림" pitchFamily="50" charset="-127"/>
              </a:rPr>
              <a:t>/&gt;</a:t>
            </a:r>
            <a:r>
              <a:rPr lang="en-US" altLang="ko-KR" sz="1100" b="1" kern="0">
                <a:solidFill>
                  <a:srgbClr val="FF0000"/>
                </a:solidFill>
                <a:ea typeface="굴림" pitchFamily="50" charset="-127"/>
              </a:rPr>
              <a:t>   </a:t>
            </a:r>
            <a:endParaRPr lang="en-US" altLang="ko-KR" sz="1200" b="1" kern="0">
              <a:ea typeface="굴림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91125" y="2225675"/>
            <a:ext cx="2087563" cy="7921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5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view= "2" 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ko-KR" altLang="en-US" sz="1500" b="1">
                <a:solidFill>
                  <a:schemeClr val="tx1"/>
                </a:solidFill>
              </a:rPr>
              <a:t>옵션 추가</a:t>
            </a:r>
            <a:endParaRPr lang="en-US" altLang="ko-KR" sz="1500" b="1" kern="0">
              <a:solidFill>
                <a:schemeClr val="tx1"/>
              </a:solidFill>
            </a:endParaRPr>
          </a:p>
        </p:txBody>
      </p:sp>
      <p:sp>
        <p:nvSpPr>
          <p:cNvPr id="17" name="왼쪽으로 구부러진 화살표 16"/>
          <p:cNvSpPr/>
          <p:nvPr/>
        </p:nvSpPr>
        <p:spPr>
          <a:xfrm>
            <a:off x="4140200" y="2060575"/>
            <a:ext cx="863600" cy="1341438"/>
          </a:xfrm>
          <a:prstGeom prst="curvedLeftArrow">
            <a:avLst/>
          </a:prstGeom>
          <a:solidFill>
            <a:schemeClr val="accent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ko-KR" altLang="en-US" sz="11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2005013"/>
            <a:ext cx="3429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5140325" y="4094163"/>
            <a:ext cx="2735263" cy="5032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81000" lvl="1" indent="-201613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en-US" altLang="ko-KR" sz="900" b="1" kern="0">
                <a:solidFill>
                  <a:schemeClr val="tx1"/>
                </a:solidFill>
              </a:rPr>
              <a:t>view</a:t>
            </a:r>
            <a:r>
              <a:rPr lang="ko-KR" altLang="en-US" sz="900" b="1" kern="0">
                <a:solidFill>
                  <a:schemeClr val="tx1"/>
                </a:solidFill>
              </a:rPr>
              <a:t>에 지정한 수보다 선택건수가 큰 경우</a:t>
            </a:r>
            <a:endParaRPr lang="en-US" altLang="ko-KR" sz="900" b="1" kern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38138" y="3141663"/>
            <a:ext cx="3582987" cy="1071562"/>
            <a:chOff x="338138" y="3141663"/>
            <a:chExt cx="3582987" cy="1071562"/>
          </a:xfrm>
        </p:grpSpPr>
        <p:pic>
          <p:nvPicPr>
            <p:cNvPr id="1741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488" y="3141663"/>
              <a:ext cx="3449637" cy="1071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직사각형 18"/>
            <p:cNvSpPr/>
            <p:nvPr/>
          </p:nvSpPr>
          <p:spPr bwMode="auto">
            <a:xfrm rot="5400000">
              <a:off x="2701131" y="2728119"/>
              <a:ext cx="204788" cy="1079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338138" y="3756025"/>
              <a:ext cx="1628775" cy="36036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ko-KR" altLang="en-US" sz="1200" b="1"/>
                <a:t>라벨표시</a:t>
              </a:r>
              <a:r>
                <a:rPr lang="en-US" altLang="ko-KR" sz="1200" b="1"/>
                <a:t>:</a:t>
              </a:r>
              <a:r>
                <a:rPr lang="ko-KR" altLang="en-US" sz="1200" b="1"/>
                <a:t>선택항목</a:t>
              </a:r>
              <a:endParaRPr lang="ko-KR" altLang="en-US" sz="1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7419" name="직선 화살표 연결선 11"/>
            <p:cNvCxnSpPr>
              <a:cxnSpLocks noChangeShapeType="1"/>
              <a:stCxn id="20" idx="3"/>
              <a:endCxn id="19" idx="2"/>
            </p:cNvCxnSpPr>
            <p:nvPr/>
          </p:nvCxnSpPr>
          <p:spPr bwMode="auto">
            <a:xfrm flipV="1">
              <a:off x="1966913" y="3267075"/>
              <a:ext cx="296862" cy="6683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oval" w="med" len="med"/>
            </a:ln>
          </p:spPr>
        </p:cxnSp>
      </p:grpSp>
      <p:grpSp>
        <p:nvGrpSpPr>
          <p:cNvPr id="17420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17425" name="Picture 185" descr="그림10"/>
            <p:cNvPicPr>
              <a:picLocks noChangeAspect="1" noChangeArrowheads="1"/>
            </p:cNvPicPr>
            <p:nvPr/>
          </p:nvPicPr>
          <p:blipFill>
            <a:blip r:embed="rId4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3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2.2.2 f:select(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③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MultiSelect)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9" name="왼쪽으로 구부러진 화살표 28"/>
          <p:cNvSpPr/>
          <p:nvPr/>
        </p:nvSpPr>
        <p:spPr>
          <a:xfrm>
            <a:off x="4140200" y="3735388"/>
            <a:ext cx="863600" cy="1341437"/>
          </a:xfrm>
          <a:prstGeom prst="curvedLeftArrow">
            <a:avLst/>
          </a:prstGeom>
          <a:solidFill>
            <a:schemeClr val="accent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ko-KR" altLang="en-US" sz="1100" b="1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38138" y="4956175"/>
            <a:ext cx="3562350" cy="1065213"/>
            <a:chOff x="338138" y="4956175"/>
            <a:chExt cx="3562350" cy="1065213"/>
          </a:xfrm>
        </p:grpSpPr>
        <p:pic>
          <p:nvPicPr>
            <p:cNvPr id="17415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488" y="4956175"/>
              <a:ext cx="3429000" cy="1065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모서리가 둥근 직사각형 34"/>
            <p:cNvSpPr/>
            <p:nvPr/>
          </p:nvSpPr>
          <p:spPr bwMode="auto">
            <a:xfrm>
              <a:off x="338138" y="5526088"/>
              <a:ext cx="1628775" cy="36036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ko-KR" altLang="en-US" sz="1200" b="1"/>
                <a:t>라벨표시</a:t>
              </a:r>
              <a:r>
                <a:rPr lang="en-US" altLang="ko-KR" sz="1200" b="1"/>
                <a:t>:</a:t>
              </a:r>
              <a:r>
                <a:rPr lang="ko-KR" altLang="en-US" sz="1200" b="1"/>
                <a:t>선택건수</a:t>
              </a:r>
              <a:endParaRPr lang="ko-KR" altLang="en-US" sz="12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 rot="5400000">
              <a:off x="2709863" y="4519613"/>
              <a:ext cx="204787" cy="10810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424" name="직선 화살표 연결선 11"/>
            <p:cNvCxnSpPr>
              <a:cxnSpLocks noChangeShapeType="1"/>
              <a:stCxn id="35" idx="3"/>
              <a:endCxn id="38" idx="2"/>
            </p:cNvCxnSpPr>
            <p:nvPr/>
          </p:nvCxnSpPr>
          <p:spPr bwMode="auto">
            <a:xfrm flipV="1">
              <a:off x="1966913" y="5060950"/>
              <a:ext cx="304800" cy="6445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oval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58788" y="1155700"/>
            <a:ext cx="7123112" cy="787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200" b="1">
                <a:ea typeface="굴림" pitchFamily="50" charset="-127"/>
              </a:rPr>
              <a:t>멀티셀렉트</a:t>
            </a:r>
            <a:r>
              <a:rPr lang="en-US" altLang="ko-KR" sz="1200" b="1">
                <a:ea typeface="굴림" pitchFamily="50" charset="-127"/>
              </a:rPr>
              <a:t>_Check All : </a:t>
            </a:r>
            <a:r>
              <a:rPr lang="ko-KR" altLang="en-US" sz="1200" b="1">
                <a:ea typeface="굴림" pitchFamily="50" charset="-127"/>
              </a:rPr>
              <a:t>셀렉트박스에 전체선택</a:t>
            </a:r>
            <a:r>
              <a:rPr lang="en-US" altLang="ko-KR" sz="1200" b="1">
                <a:ea typeface="굴림" pitchFamily="50" charset="-127"/>
              </a:rPr>
              <a:t>/</a:t>
            </a:r>
            <a:r>
              <a:rPr lang="ko-KR" altLang="en-US" sz="1200" b="1">
                <a:ea typeface="굴림" pitchFamily="50" charset="-127"/>
              </a:rPr>
              <a:t>해제 닫기 기능</a:t>
            </a:r>
            <a:endParaRPr lang="en-US" altLang="ko-KR" sz="1200" b="1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en-US" altLang="ko-KR" sz="1100" b="1">
                <a:ea typeface="굴림" pitchFamily="50" charset="-127"/>
              </a:rPr>
              <a:t>      </a:t>
            </a:r>
            <a:r>
              <a:rPr lang="ko-KR" altLang="en-US" sz="1100" kern="0">
                <a:ea typeface="굴림" pitchFamily="50" charset="-127"/>
              </a:rPr>
              <a:t>옵션</a:t>
            </a:r>
            <a:r>
              <a:rPr lang="en-US" altLang="ko-KR" sz="1100" kern="0">
                <a:ea typeface="굴림" pitchFamily="50" charset="-127"/>
              </a:rPr>
              <a:t>: </a:t>
            </a:r>
            <a:r>
              <a:rPr lang="en-US" altLang="ko-KR" sz="1100" b="1">
                <a:solidFill>
                  <a:srgbClr val="FF0000"/>
                </a:solidFill>
                <a:ea typeface="굴림" pitchFamily="50" charset="-127"/>
              </a:rPr>
              <a:t>header="true" 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en-US" altLang="ko-KR" sz="1100" b="1" kern="0">
                <a:ea typeface="굴림" pitchFamily="50" charset="-127"/>
              </a:rPr>
              <a:t>      </a:t>
            </a:r>
            <a:r>
              <a:rPr lang="ko-KR" altLang="en-US" sz="1100">
                <a:ea typeface="굴림" pitchFamily="50" charset="-127"/>
              </a:rPr>
              <a:t>코드예 </a:t>
            </a:r>
            <a:r>
              <a:rPr lang="en-US" altLang="ko-KR" sz="1100">
                <a:ea typeface="굴림" pitchFamily="50" charset="-127"/>
              </a:rPr>
              <a:t>: &lt;f:select name="dept" </a:t>
            </a:r>
            <a:r>
              <a:rPr lang="en-US" altLang="ko-KR" sz="1100" b="1">
                <a:solidFill>
                  <a:srgbClr val="FF0000"/>
                </a:solidFill>
                <a:ea typeface="굴림" pitchFamily="50" charset="-127"/>
              </a:rPr>
              <a:t>cid</a:t>
            </a:r>
            <a:r>
              <a:rPr lang="en-US" altLang="ko-KR" sz="1100">
                <a:ea typeface="굴림" pitchFamily="50" charset="-127"/>
              </a:rPr>
              <a:t>="CO002" mode="layer" multi="true" view="2" </a:t>
            </a:r>
            <a:r>
              <a:rPr lang="en-US" altLang="ko-KR" sz="1100" b="1">
                <a:ea typeface="굴림" pitchFamily="50" charset="-127"/>
              </a:rPr>
              <a:t>header="true" </a:t>
            </a:r>
            <a:r>
              <a:rPr lang="en-US" altLang="ko-KR" sz="1100">
                <a:ea typeface="굴림" pitchFamily="50" charset="-127"/>
              </a:rPr>
              <a:t>/&gt;</a:t>
            </a:r>
            <a:r>
              <a:rPr lang="en-US" altLang="ko-KR" sz="1100" b="1" kern="0">
                <a:ea typeface="굴림" pitchFamily="50" charset="-127"/>
              </a:rPr>
              <a:t>      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2005013"/>
            <a:ext cx="3436937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5003800" y="2732088"/>
            <a:ext cx="2089150" cy="7921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5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header="true" </a:t>
            </a:r>
            <a:r>
              <a:rPr lang="ko-KR" altLang="en-US" sz="1500" b="1">
                <a:solidFill>
                  <a:schemeClr val="tx1"/>
                </a:solidFill>
              </a:rPr>
              <a:t>옵션 추가</a:t>
            </a:r>
            <a:endParaRPr lang="en-US" altLang="ko-KR" sz="1500" b="1" kern="0">
              <a:solidFill>
                <a:schemeClr val="tx1"/>
              </a:solidFill>
            </a:endParaRPr>
          </a:p>
        </p:txBody>
      </p:sp>
      <p:sp>
        <p:nvSpPr>
          <p:cNvPr id="17" name="왼쪽으로 구부러진 화살표 16"/>
          <p:cNvSpPr/>
          <p:nvPr/>
        </p:nvSpPr>
        <p:spPr>
          <a:xfrm>
            <a:off x="3924300" y="2565400"/>
            <a:ext cx="863600" cy="1295400"/>
          </a:xfrm>
          <a:prstGeom prst="curvedLeftArrow">
            <a:avLst/>
          </a:prstGeom>
          <a:solidFill>
            <a:schemeClr val="accent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ko-KR" altLang="en-US" sz="1100" b="1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71488" y="3573463"/>
            <a:ext cx="6188075" cy="1271587"/>
            <a:chOff x="471488" y="3573463"/>
            <a:chExt cx="6188075" cy="1271587"/>
          </a:xfrm>
        </p:grpSpPr>
        <p:pic>
          <p:nvPicPr>
            <p:cNvPr id="1843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488" y="3573463"/>
              <a:ext cx="34432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직사각형 14"/>
            <p:cNvSpPr/>
            <p:nvPr/>
          </p:nvSpPr>
          <p:spPr bwMode="auto">
            <a:xfrm rot="5400000">
              <a:off x="2903538" y="3192462"/>
              <a:ext cx="215900" cy="13938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4716463" y="4365625"/>
              <a:ext cx="1943100" cy="3587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ko-KR" altLang="en-US" sz="1200" b="1"/>
                <a:t>전체선택</a:t>
              </a:r>
              <a:r>
                <a:rPr lang="en-US" altLang="ko-KR" sz="1200" b="1"/>
                <a:t>/</a:t>
              </a:r>
              <a:r>
                <a:rPr lang="ko-KR" altLang="en-US" sz="1200" b="1"/>
                <a:t>해제 닫기 표</a:t>
              </a:r>
              <a:r>
                <a:rPr lang="ko-KR" altLang="en-US" sz="1200" b="1">
                  <a:solidFill>
                    <a:schemeClr val="tx1"/>
                  </a:solidFill>
                  <a:latin typeface="Arial" charset="0"/>
                </a:rPr>
                <a:t>시</a:t>
              </a:r>
            </a:p>
          </p:txBody>
        </p:sp>
        <p:cxnSp>
          <p:nvCxnSpPr>
            <p:cNvPr id="18441" name="직선 화살표 연결선 11"/>
            <p:cNvCxnSpPr>
              <a:cxnSpLocks noChangeShapeType="1"/>
              <a:stCxn id="21" idx="1"/>
              <a:endCxn id="15" idx="0"/>
            </p:cNvCxnSpPr>
            <p:nvPr/>
          </p:nvCxnSpPr>
          <p:spPr bwMode="auto">
            <a:xfrm flipH="1" flipV="1">
              <a:off x="3708400" y="3889375"/>
              <a:ext cx="1008063" cy="6556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oval" w="med" len="med"/>
            </a:ln>
          </p:spPr>
        </p:cxnSp>
      </p:grpSp>
      <p:grpSp>
        <p:nvGrpSpPr>
          <p:cNvPr id="1844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18443" name="Picture 185" descr="그림10"/>
            <p:cNvPicPr>
              <a:picLocks noChangeAspect="1" noChangeArrowheads="1"/>
            </p:cNvPicPr>
            <p:nvPr/>
          </p:nvPicPr>
          <p:blipFill>
            <a:blip r:embed="rId4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3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2.2.2 f:select(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④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MultiSelect)</a:t>
              </a:r>
              <a:endParaRPr kumimoji="0" lang="ko-KR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58788" y="1155700"/>
            <a:ext cx="7785620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200" b="1">
                <a:ea typeface="굴림" pitchFamily="50" charset="-127"/>
              </a:rPr>
              <a:t>멀티셀렉트</a:t>
            </a:r>
            <a:r>
              <a:rPr lang="en-US" altLang="ko-KR" sz="1200" b="1">
                <a:ea typeface="굴림" pitchFamily="50" charset="-127"/>
              </a:rPr>
              <a:t>_FILTER : </a:t>
            </a:r>
            <a:r>
              <a:rPr lang="ko-KR" altLang="en-US" sz="1200" b="1">
                <a:ea typeface="굴림" pitchFamily="50" charset="-127"/>
              </a:rPr>
              <a:t>셀렉트박스 내 항목 검색</a:t>
            </a:r>
            <a:endParaRPr lang="en-US" altLang="ko-KR" sz="1200" b="1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en-US" altLang="ko-KR" sz="1100" b="1" kern="0">
                <a:ea typeface="굴림" pitchFamily="50" charset="-127"/>
              </a:rPr>
              <a:t>      </a:t>
            </a:r>
            <a:r>
              <a:rPr lang="ko-KR" altLang="en-US" sz="1100" kern="0">
                <a:ea typeface="굴림" pitchFamily="50" charset="-127"/>
              </a:rPr>
              <a:t>옵션</a:t>
            </a:r>
            <a:r>
              <a:rPr lang="en-US" altLang="ko-KR" sz="1100" kern="0">
                <a:ea typeface="굴림" pitchFamily="50" charset="-127"/>
              </a:rPr>
              <a:t>: </a:t>
            </a:r>
            <a:r>
              <a:rPr lang="en-US" altLang="ko-KR" sz="1100" b="1">
                <a:solidFill>
                  <a:srgbClr val="FF0000"/>
                </a:solidFill>
                <a:ea typeface="굴림" pitchFamily="50" charset="-127"/>
              </a:rPr>
              <a:t>filter="true"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en-US" altLang="ko-KR" sz="1100" b="1" kern="0">
                <a:ea typeface="굴림" pitchFamily="50" charset="-127"/>
              </a:rPr>
              <a:t>      </a:t>
            </a:r>
            <a:r>
              <a:rPr lang="ko-KR" altLang="en-US" sz="1100">
                <a:ea typeface="굴림" pitchFamily="50" charset="-127"/>
              </a:rPr>
              <a:t>코드예 </a:t>
            </a:r>
            <a:r>
              <a:rPr lang="en-US" altLang="ko-KR" sz="1100">
                <a:ea typeface="굴림" pitchFamily="50" charset="-127"/>
              </a:rPr>
              <a:t>: &lt;f:select name="dept" </a:t>
            </a:r>
            <a:r>
              <a:rPr lang="en-US" altLang="ko-KR" sz="1100" b="1">
                <a:solidFill>
                  <a:srgbClr val="FF0000"/>
                </a:solidFill>
                <a:ea typeface="굴림" pitchFamily="50" charset="-127"/>
              </a:rPr>
              <a:t>cid</a:t>
            </a:r>
            <a:r>
              <a:rPr lang="en-US" altLang="ko-KR" sz="1100">
                <a:ea typeface="굴림" pitchFamily="50" charset="-127"/>
              </a:rPr>
              <a:t>="CO002" mode="layer" multi="true" view="2" header="true" </a:t>
            </a:r>
            <a:r>
              <a:rPr lang="en-US" altLang="ko-KR" sz="1100" b="1">
                <a:ea typeface="굴림" pitchFamily="50" charset="-127"/>
              </a:rPr>
              <a:t>filter="true"</a:t>
            </a:r>
            <a:r>
              <a:rPr lang="en-US" altLang="ko-KR" sz="1100">
                <a:ea typeface="굴림" pitchFamily="50" charset="-127"/>
              </a:rPr>
              <a:t>/&gt;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32363" y="2841625"/>
            <a:ext cx="2089150" cy="7921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5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filter="true" 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ko-KR" altLang="en-US" sz="1500" b="1">
                <a:solidFill>
                  <a:schemeClr val="tx1"/>
                </a:solidFill>
              </a:rPr>
              <a:t>옵션 추가</a:t>
            </a:r>
            <a:endParaRPr lang="en-US" altLang="ko-KR" sz="1500" b="1" kern="0">
              <a:solidFill>
                <a:schemeClr val="tx1"/>
              </a:solidFill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2005013"/>
            <a:ext cx="3443287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464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19467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3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2.2.2 f:select(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⑤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MultiSelect)</a:t>
              </a:r>
              <a:endParaRPr kumimoji="0" lang="ko-KR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71488" y="3887788"/>
            <a:ext cx="5253037" cy="863600"/>
            <a:chOff x="471488" y="3887788"/>
            <a:chExt cx="5253037" cy="863600"/>
          </a:xfrm>
        </p:grpSpPr>
        <p:pic>
          <p:nvPicPr>
            <p:cNvPr id="1945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1488" y="3887788"/>
              <a:ext cx="3436937" cy="86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직사각형 14"/>
            <p:cNvSpPr/>
            <p:nvPr/>
          </p:nvSpPr>
          <p:spPr bwMode="auto">
            <a:xfrm rot="5400000">
              <a:off x="2916238" y="3533775"/>
              <a:ext cx="215900" cy="13684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463" name="직선 화살표 연결선 11"/>
            <p:cNvCxnSpPr>
              <a:cxnSpLocks noChangeShapeType="1"/>
              <a:stCxn id="28" idx="1"/>
              <a:endCxn id="15" idx="0"/>
            </p:cNvCxnSpPr>
            <p:nvPr/>
          </p:nvCxnSpPr>
          <p:spPr bwMode="auto">
            <a:xfrm flipH="1" flipV="1">
              <a:off x="3708400" y="4217988"/>
              <a:ext cx="719138" cy="255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oval" w="med" len="med"/>
            </a:ln>
          </p:spPr>
        </p:cxnSp>
        <p:sp>
          <p:nvSpPr>
            <p:cNvPr id="28" name="모서리가 둥근 직사각형 27"/>
            <p:cNvSpPr/>
            <p:nvPr/>
          </p:nvSpPr>
          <p:spPr bwMode="auto">
            <a:xfrm>
              <a:off x="4427538" y="4292600"/>
              <a:ext cx="1296987" cy="36036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ko-KR" altLang="en-US" sz="1200" b="1"/>
                <a:t>검색필터 </a:t>
              </a:r>
              <a:r>
                <a:rPr lang="ko-KR" altLang="en-US" sz="1200" b="1">
                  <a:solidFill>
                    <a:schemeClr val="tx1"/>
                  </a:solidFill>
                  <a:latin typeface="Arial" charset="0"/>
                </a:rPr>
                <a:t>표시</a:t>
              </a:r>
            </a:p>
          </p:txBody>
        </p:sp>
      </p:grpSp>
      <p:sp>
        <p:nvSpPr>
          <p:cNvPr id="32" name="왼쪽으로 구부러진 화살표 31"/>
          <p:cNvSpPr/>
          <p:nvPr/>
        </p:nvSpPr>
        <p:spPr>
          <a:xfrm>
            <a:off x="3924300" y="2565400"/>
            <a:ext cx="863600" cy="1511300"/>
          </a:xfrm>
          <a:prstGeom prst="curvedLeftArrow">
            <a:avLst/>
          </a:prstGeom>
          <a:solidFill>
            <a:schemeClr val="accent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ko-KR" altLang="en-US" sz="1100" b="1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58788" y="1155700"/>
            <a:ext cx="8145462" cy="809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200" b="1">
                <a:ea typeface="굴림" pitchFamily="50" charset="-127"/>
              </a:rPr>
              <a:t>멀티셀렉트</a:t>
            </a:r>
            <a:r>
              <a:rPr lang="en-US" altLang="ko-KR" sz="1200" b="1">
                <a:ea typeface="굴림" pitchFamily="50" charset="-127"/>
              </a:rPr>
              <a:t>_GROUP : </a:t>
            </a:r>
            <a:r>
              <a:rPr lang="ko-KR" altLang="en-US" sz="1200" b="1">
                <a:ea typeface="굴림" pitchFamily="50" charset="-127"/>
              </a:rPr>
              <a:t>셀렉트박스에 선택항목을 그룹으로 표시</a:t>
            </a:r>
            <a:r>
              <a:rPr lang="en-US" altLang="ko-KR" sz="1200" b="1">
                <a:ea typeface="굴림" pitchFamily="50" charset="-127"/>
              </a:rPr>
              <a:t>, </a:t>
            </a:r>
            <a:r>
              <a:rPr lang="ko-KR" altLang="en-US" sz="1200" b="1">
                <a:ea typeface="굴림" pitchFamily="50" charset="-127"/>
              </a:rPr>
              <a:t>그룹을 클릭하여 그룹내 항목 전체선택 가능</a:t>
            </a:r>
            <a:endParaRPr lang="en-US" altLang="ko-KR" sz="1200" b="1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ko-KR" altLang="en-US" sz="1200" kern="0">
                <a:ea typeface="굴림" pitchFamily="50" charset="-127"/>
              </a:rPr>
              <a:t>     </a:t>
            </a:r>
            <a:r>
              <a:rPr lang="ko-KR" altLang="en-US" sz="1100" kern="0">
                <a:ea typeface="굴림" pitchFamily="50" charset="-127"/>
              </a:rPr>
              <a:t>옵션</a:t>
            </a:r>
            <a:r>
              <a:rPr lang="en-US" altLang="ko-KR" sz="1100" kern="0">
                <a:ea typeface="굴림" pitchFamily="50" charset="-127"/>
              </a:rPr>
              <a:t>: </a:t>
            </a:r>
            <a:r>
              <a:rPr lang="en-US" altLang="ko-KR" sz="1100" b="1" kern="0">
                <a:solidFill>
                  <a:srgbClr val="FF0000"/>
                </a:solidFill>
                <a:ea typeface="굴림" pitchFamily="50" charset="-127"/>
              </a:rPr>
              <a:t>group</a:t>
            </a:r>
            <a:r>
              <a:rPr lang="en-US" altLang="ko-KR" sz="1100" b="1">
                <a:solidFill>
                  <a:srgbClr val="FF0000"/>
                </a:solidFill>
                <a:ea typeface="굴림" pitchFamily="50" charset="-127"/>
              </a:rPr>
              <a:t>="true"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en-US" altLang="ko-KR" sz="1100" b="1" kern="0">
                <a:ea typeface="굴림" pitchFamily="50" charset="-127"/>
              </a:rPr>
              <a:t>      </a:t>
            </a:r>
            <a:r>
              <a:rPr lang="ko-KR" altLang="en-US" sz="1100">
                <a:ea typeface="굴림" pitchFamily="50" charset="-127"/>
              </a:rPr>
              <a:t>코드예 </a:t>
            </a:r>
            <a:r>
              <a:rPr lang="en-US" altLang="ko-KR" sz="1100">
                <a:ea typeface="굴림" pitchFamily="50" charset="-127"/>
              </a:rPr>
              <a:t>: </a:t>
            </a:r>
            <a:r>
              <a:rPr lang="en-US" altLang="ko-KR" sz="1000">
                <a:ea typeface="굴림" pitchFamily="50" charset="-127"/>
              </a:rPr>
              <a:t>&lt;f:select name="dept" </a:t>
            </a:r>
            <a:r>
              <a:rPr lang="en-US" altLang="ko-KR" sz="1000" b="1">
                <a:solidFill>
                  <a:srgbClr val="FF0000"/>
                </a:solidFill>
                <a:ea typeface="굴림" pitchFamily="50" charset="-127"/>
              </a:rPr>
              <a:t>cid</a:t>
            </a:r>
            <a:r>
              <a:rPr lang="en-US" altLang="ko-KR" sz="1000">
                <a:ea typeface="굴림" pitchFamily="50" charset="-127"/>
              </a:rPr>
              <a:t>="CO002" mode="layer" multi="true" view="2" header="true</a:t>
            </a:r>
            <a:r>
              <a:rPr lang="en-US" altLang="ko-KR" sz="1050">
                <a:ea typeface="굴림" pitchFamily="50" charset="-127"/>
              </a:rPr>
              <a:t>" </a:t>
            </a:r>
            <a:r>
              <a:rPr lang="en-US" altLang="ko-KR" sz="1050" b="1" kern="0">
                <a:ea typeface="굴림" pitchFamily="50" charset="-127"/>
              </a:rPr>
              <a:t>group</a:t>
            </a:r>
            <a:r>
              <a:rPr lang="en-US" altLang="ko-KR" sz="1050" b="1">
                <a:ea typeface="굴림" pitchFamily="50" charset="-127"/>
              </a:rPr>
              <a:t>="true"</a:t>
            </a:r>
            <a:r>
              <a:rPr lang="en-US" altLang="ko-KR" sz="1000" b="1">
                <a:ea typeface="굴림" pitchFamily="50" charset="-127"/>
              </a:rPr>
              <a:t> </a:t>
            </a:r>
            <a:r>
              <a:rPr lang="en-US" altLang="ko-KR" sz="1000">
                <a:ea typeface="굴림" pitchFamily="50" charset="-127"/>
              </a:rPr>
              <a:t>first="</a:t>
            </a:r>
            <a:r>
              <a:rPr lang="ko-KR" altLang="en-US" sz="1000">
                <a:ea typeface="굴림" pitchFamily="50" charset="-127"/>
              </a:rPr>
              <a:t>선택해주세요</a:t>
            </a:r>
            <a:r>
              <a:rPr lang="en-US" altLang="ko-KR" sz="1000">
                <a:ea typeface="굴림" pitchFamily="50" charset="-127"/>
              </a:rPr>
              <a:t>" /&gt;</a:t>
            </a:r>
            <a:r>
              <a:rPr lang="en-US" altLang="ko-KR" sz="1100" kern="0">
                <a:ea typeface="굴림" pitchFamily="50" charset="-127"/>
              </a:rPr>
              <a:t> </a:t>
            </a:r>
            <a:endParaRPr lang="en-US" altLang="ko-KR" sz="1200" b="1" kern="0">
              <a:ea typeface="굴림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68888" y="2595563"/>
            <a:ext cx="2089150" cy="7921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5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group="true" 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ko-KR" altLang="en-US" sz="1500" b="1">
                <a:solidFill>
                  <a:schemeClr val="tx1"/>
                </a:solidFill>
              </a:rPr>
              <a:t>옵션 추가</a:t>
            </a:r>
            <a:endParaRPr lang="en-US" altLang="ko-KR" sz="1500" b="1" kern="0">
              <a:solidFill>
                <a:schemeClr val="tx1"/>
              </a:solidFill>
            </a:endParaRPr>
          </a:p>
        </p:txBody>
      </p:sp>
      <p:sp>
        <p:nvSpPr>
          <p:cNvPr id="17" name="왼쪽으로 구부러진 화살표 16"/>
          <p:cNvSpPr/>
          <p:nvPr/>
        </p:nvSpPr>
        <p:spPr>
          <a:xfrm>
            <a:off x="4060825" y="2251075"/>
            <a:ext cx="863600" cy="1584325"/>
          </a:xfrm>
          <a:prstGeom prst="curvedLeftArrow">
            <a:avLst/>
          </a:prstGeom>
          <a:solidFill>
            <a:schemeClr val="accent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ko-KR" altLang="en-US" sz="11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2005013"/>
            <a:ext cx="3443287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447675" y="5294313"/>
            <a:ext cx="1911350" cy="295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lvl="1" indent="-201613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CODE</a:t>
            </a:r>
            <a:r>
              <a:rPr lang="ko-KR" altLang="en-US" sz="1100" b="1" kern="0">
                <a:ea typeface="굴림" pitchFamily="50" charset="-127"/>
              </a:rPr>
              <a:t>작성 예</a:t>
            </a:r>
            <a:endParaRPr lang="en-US" altLang="ko-KR" sz="1100" b="1" kern="0">
              <a:ea typeface="굴림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71488" y="5632450"/>
            <a:ext cx="5934075" cy="720725"/>
            <a:chOff x="471488" y="5632450"/>
            <a:chExt cx="5934075" cy="720725"/>
          </a:xfrm>
        </p:grpSpPr>
        <p:pic>
          <p:nvPicPr>
            <p:cNvPr id="20492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488" y="5632450"/>
              <a:ext cx="5934075" cy="720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 bwMode="auto">
            <a:xfrm rot="5400000">
              <a:off x="5716588" y="5707062"/>
              <a:ext cx="711200" cy="5683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495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20498" name="Picture 185" descr="그림10"/>
            <p:cNvPicPr>
              <a:picLocks noChangeAspect="1" noChangeArrowheads="1"/>
            </p:cNvPicPr>
            <p:nvPr/>
          </p:nvPicPr>
          <p:blipFill>
            <a:blip r:embed="rId4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3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2.2.2 f:select(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⑥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MultiSelect)</a:t>
              </a:r>
              <a:endParaRPr kumimoji="0" lang="ko-KR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20496" name="직선 화살표 연결선 11"/>
          <p:cNvCxnSpPr>
            <a:cxnSpLocks noChangeShapeType="1"/>
            <a:stCxn id="42" idx="3"/>
            <a:endCxn id="29" idx="1"/>
          </p:cNvCxnSpPr>
          <p:nvPr/>
        </p:nvCxnSpPr>
        <p:spPr bwMode="auto">
          <a:xfrm>
            <a:off x="5607050" y="4668838"/>
            <a:ext cx="465138" cy="966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grpSp>
        <p:nvGrpSpPr>
          <p:cNvPr id="20" name="그룹 19"/>
          <p:cNvGrpSpPr/>
          <p:nvPr/>
        </p:nvGrpSpPr>
        <p:grpSpPr>
          <a:xfrm>
            <a:off x="471488" y="3508375"/>
            <a:ext cx="7704137" cy="1657350"/>
            <a:chOff x="471488" y="3508375"/>
            <a:chExt cx="7704137" cy="1657350"/>
          </a:xfrm>
        </p:grpSpPr>
        <p:pic>
          <p:nvPicPr>
            <p:cNvPr id="20486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488" y="3508375"/>
              <a:ext cx="3436937" cy="165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직사각형 9"/>
            <p:cNvSpPr/>
            <p:nvPr/>
          </p:nvSpPr>
          <p:spPr bwMode="auto">
            <a:xfrm rot="5400000">
              <a:off x="2874963" y="3360738"/>
              <a:ext cx="207962" cy="13128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 bwMode="auto">
            <a:xfrm rot="5400000">
              <a:off x="2874963" y="3770313"/>
              <a:ext cx="207962" cy="13128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 bwMode="auto">
            <a:xfrm>
              <a:off x="5076825" y="3789363"/>
              <a:ext cx="3098800" cy="9874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ko-KR" altLang="en-US" sz="1200" b="1"/>
                <a:t>그룹으로 선택항목 표시</a:t>
              </a:r>
              <a:endParaRPr lang="en-US" altLang="ko-KR" sz="1200" b="1"/>
            </a:p>
            <a:p>
              <a:pPr>
                <a:defRPr/>
              </a:pPr>
              <a:endParaRPr lang="en-US" altLang="ko-KR" sz="1200" b="1">
                <a:solidFill>
                  <a:schemeClr val="tx1"/>
                </a:solidFill>
                <a:latin typeface="Arial" charset="0"/>
              </a:endParaRPr>
            </a:p>
            <a:p>
              <a:pPr>
                <a:defRPr/>
              </a:pPr>
              <a:r>
                <a:rPr lang="ko-KR" altLang="en-US" sz="1200" b="1">
                  <a:solidFill>
                    <a:schemeClr val="tx1"/>
                  </a:solidFill>
                  <a:latin typeface="Arial" charset="0"/>
                </a:rPr>
                <a:t>그룹을 표시하기 위해서는 </a:t>
              </a:r>
              <a:r>
                <a:rPr lang="en-US" altLang="ko-KR" sz="1200" b="1">
                  <a:solidFill>
                    <a:schemeClr val="tx1"/>
                  </a:solidFill>
                  <a:latin typeface="Arial" charset="0"/>
                </a:rPr>
                <a:t>CODE </a:t>
              </a:r>
              <a:r>
                <a:rPr lang="ko-KR" altLang="en-US" sz="1200" b="1">
                  <a:solidFill>
                    <a:schemeClr val="tx1"/>
                  </a:solidFill>
                  <a:latin typeface="Arial" charset="0"/>
                </a:rPr>
                <a:t>작성시 </a:t>
              </a:r>
              <a:r>
                <a:rPr lang="ko-KR" altLang="en-US" sz="1400" b="1">
                  <a:solidFill>
                    <a:srgbClr val="FF0000"/>
                  </a:solidFill>
                  <a:latin typeface="Arial" charset="0"/>
                </a:rPr>
                <a:t>그룹 정보</a:t>
              </a:r>
              <a:r>
                <a:rPr lang="ko-KR" altLang="en-US" sz="1200" b="1">
                  <a:solidFill>
                    <a:schemeClr val="tx1"/>
                  </a:solidFill>
                  <a:latin typeface="Arial" charset="0"/>
                </a:rPr>
                <a:t>를 입력 해야 한다</a:t>
              </a:r>
              <a:r>
                <a:rPr lang="en-US" altLang="ko-KR" sz="1200" b="1">
                  <a:solidFill>
                    <a:schemeClr val="tx1"/>
                  </a:solidFill>
                  <a:latin typeface="Arial" charset="0"/>
                </a:rPr>
                <a:t>.</a:t>
              </a:r>
              <a:endParaRPr lang="ko-KR" altLang="en-US" sz="1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20490" name="직선 화살표 연결선 11"/>
            <p:cNvCxnSpPr>
              <a:cxnSpLocks noChangeShapeType="1"/>
              <a:stCxn id="13" idx="1"/>
              <a:endCxn id="10" idx="0"/>
            </p:cNvCxnSpPr>
            <p:nvPr/>
          </p:nvCxnSpPr>
          <p:spPr bwMode="auto">
            <a:xfrm rot="10800000">
              <a:off x="3635375" y="4016375"/>
              <a:ext cx="1441450" cy="2667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oval" w="med" len="med"/>
            </a:ln>
          </p:spPr>
        </p:cxnSp>
        <p:cxnSp>
          <p:nvCxnSpPr>
            <p:cNvPr id="20491" name="직선 화살표 연결선 11"/>
            <p:cNvCxnSpPr>
              <a:cxnSpLocks noChangeShapeType="1"/>
              <a:stCxn id="13" idx="1"/>
              <a:endCxn id="12" idx="0"/>
            </p:cNvCxnSpPr>
            <p:nvPr/>
          </p:nvCxnSpPr>
          <p:spPr bwMode="auto">
            <a:xfrm rot="10800000" flipV="1">
              <a:off x="3635375" y="4283075"/>
              <a:ext cx="1441450" cy="144463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oval" w="med" len="med"/>
            </a:ln>
          </p:spPr>
        </p:cxnSp>
        <p:sp>
          <p:nvSpPr>
            <p:cNvPr id="42" name="직사각형 41"/>
            <p:cNvSpPr/>
            <p:nvPr/>
          </p:nvSpPr>
          <p:spPr bwMode="auto">
            <a:xfrm rot="5400000">
              <a:off x="5501482" y="4231481"/>
              <a:ext cx="209550" cy="6651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66"/>
          <p:cNvGraphicFramePr>
            <a:graphicFrameLocks noGrp="1"/>
          </p:cNvGraphicFramePr>
          <p:nvPr/>
        </p:nvGraphicFramePr>
        <p:xfrm>
          <a:off x="323850" y="692150"/>
          <a:ext cx="8568952" cy="5832647"/>
        </p:xfrm>
        <a:graphic>
          <a:graphicData uri="http://schemas.openxmlformats.org/drawingml/2006/table">
            <a:tbl>
              <a:tblPr/>
              <a:tblGrid>
                <a:gridCol w="100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5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451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문서 개정 이력표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1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 서 명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UI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개발가이드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그리드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버전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날짜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내용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작성자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1.0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2012.03.02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 작성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한세진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2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2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2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2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2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9425" y="2587625"/>
            <a:ext cx="3929063" cy="280988"/>
            <a:chOff x="479425" y="2587625"/>
            <a:chExt cx="3929063" cy="280988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9425" y="2587625"/>
              <a:ext cx="3929063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/>
            <p:cNvSpPr/>
            <p:nvPr/>
          </p:nvSpPr>
          <p:spPr bwMode="auto">
            <a:xfrm rot="5400000">
              <a:off x="2686050" y="2157413"/>
              <a:ext cx="277813" cy="11445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79425" y="4129088"/>
            <a:ext cx="3935413" cy="280987"/>
            <a:chOff x="479425" y="4129088"/>
            <a:chExt cx="3935413" cy="280987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9425" y="4144963"/>
              <a:ext cx="3935413" cy="26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직사각형 18"/>
            <p:cNvSpPr/>
            <p:nvPr/>
          </p:nvSpPr>
          <p:spPr bwMode="auto">
            <a:xfrm rot="5400000">
              <a:off x="2684463" y="3695700"/>
              <a:ext cx="277812" cy="11445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4686300" y="2971800"/>
            <a:ext cx="1368425" cy="57467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enable</a:t>
            </a:r>
            <a:endParaRPr lang="en-US" altLang="ko-KR" sz="1500" b="1" ker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86300" y="4524375"/>
            <a:ext cx="1368425" cy="5762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disable</a:t>
            </a:r>
            <a:endParaRPr lang="en-US" altLang="ko-KR" sz="1500" b="1" ker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536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22541" name="Picture 185" descr="그림10"/>
            <p:cNvPicPr>
              <a:picLocks noChangeAspect="1" noChangeArrowheads="1"/>
            </p:cNvPicPr>
            <p:nvPr/>
          </p:nvPicPr>
          <p:blipFill>
            <a:blip r:embed="rId4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3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2.2.2 f:select(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⑦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MultiSelect)</a:t>
              </a:r>
              <a:endParaRPr kumimoji="0" lang="ko-KR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58788" y="1155700"/>
            <a:ext cx="8145462" cy="573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200" b="1">
                <a:ea typeface="굴림" pitchFamily="50" charset="-127"/>
              </a:rPr>
              <a:t>멀티셀렉트</a:t>
            </a:r>
            <a:r>
              <a:rPr lang="en-US" altLang="ko-KR" sz="1200" b="1">
                <a:ea typeface="굴림" pitchFamily="50" charset="-127"/>
              </a:rPr>
              <a:t>_</a:t>
            </a:r>
            <a:r>
              <a:rPr lang="en-US" altLang="ko-KR" sz="1200" b="1">
                <a:solidFill>
                  <a:srgbClr val="FF0000"/>
                </a:solidFill>
              </a:rPr>
              <a:t> </a:t>
            </a:r>
            <a:r>
              <a:rPr lang="ko-KR" altLang="en-US" sz="1200" b="1">
                <a:solidFill>
                  <a:srgbClr val="000000"/>
                </a:solidFill>
              </a:rPr>
              <a:t>활성</a:t>
            </a:r>
            <a:r>
              <a:rPr lang="en-US" altLang="ko-KR" sz="1200" b="1">
                <a:solidFill>
                  <a:srgbClr val="000000"/>
                </a:solidFill>
              </a:rPr>
              <a:t>/</a:t>
            </a:r>
            <a:r>
              <a:rPr lang="ko-KR" altLang="en-US" sz="1200" b="1">
                <a:solidFill>
                  <a:srgbClr val="000000"/>
                </a:solidFill>
              </a:rPr>
              <a:t>비활성 처리</a:t>
            </a:r>
            <a:r>
              <a:rPr lang="en-US" altLang="ko-KR" sz="1200" b="1">
                <a:ea typeface="굴림" pitchFamily="50" charset="-127"/>
              </a:rPr>
              <a:t> : </a:t>
            </a:r>
            <a:r>
              <a:rPr lang="ko-KR" altLang="en-US" sz="1200" b="1">
                <a:ea typeface="굴림" pitchFamily="50" charset="-127"/>
              </a:rPr>
              <a:t>필요한 경우에 따라 셀렉트박스를 활성</a:t>
            </a:r>
            <a:r>
              <a:rPr lang="en-US" altLang="ko-KR" sz="1200" b="1">
                <a:ea typeface="굴림" pitchFamily="50" charset="-127"/>
              </a:rPr>
              <a:t>/</a:t>
            </a:r>
            <a:r>
              <a:rPr lang="ko-KR" altLang="en-US" sz="1200" b="1">
                <a:ea typeface="굴림" pitchFamily="50" charset="-127"/>
              </a:rPr>
              <a:t>비활성으로 지정한다</a:t>
            </a:r>
            <a:r>
              <a:rPr lang="en-US" altLang="ko-KR" sz="1200" b="1"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ko-KR" altLang="en-US" sz="1200" kern="0">
                <a:ea typeface="굴림" pitchFamily="50" charset="-127"/>
              </a:rPr>
              <a:t>     </a:t>
            </a:r>
            <a:r>
              <a:rPr lang="ko-KR" altLang="en-US" sz="1100" kern="0">
                <a:ea typeface="굴림" pitchFamily="50" charset="-127"/>
              </a:rPr>
              <a:t>사용예 </a:t>
            </a:r>
            <a:r>
              <a:rPr lang="en-US" altLang="ko-KR" sz="1100" kern="0">
                <a:ea typeface="굴림" pitchFamily="50" charset="-127"/>
              </a:rPr>
              <a:t>: </a:t>
            </a:r>
            <a:r>
              <a:rPr lang="ko-KR" altLang="en-US" sz="1100" kern="0">
                <a:ea typeface="굴림" pitchFamily="50" charset="-127"/>
              </a:rPr>
              <a:t>특정권한에 따라 값을 변경할 수 없는 사용자를 위해 멀티셀렉트박스를 비활성 시킬 필요가 있을 경우 사용</a:t>
            </a:r>
            <a:r>
              <a:rPr lang="en-US" altLang="ko-KR" sz="1100" kern="0">
                <a:ea typeface="굴림" pitchFamily="50" charset="-127"/>
              </a:rPr>
              <a:t>.</a:t>
            </a:r>
            <a:endParaRPr lang="en-US" altLang="ko-KR" sz="1200"/>
          </a:p>
        </p:txBody>
      </p:sp>
      <p:sp>
        <p:nvSpPr>
          <p:cNvPr id="22538" name="직사각형 27"/>
          <p:cNvSpPr>
            <a:spLocks noChangeArrowheads="1"/>
          </p:cNvSpPr>
          <p:nvPr/>
        </p:nvSpPr>
        <p:spPr bwMode="auto">
          <a:xfrm>
            <a:off x="509588" y="4508500"/>
            <a:ext cx="3887787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200"/>
              <a:t>// </a:t>
            </a:r>
            <a:r>
              <a:rPr lang="ko-KR" altLang="en-US" sz="1200"/>
              <a:t>비활성</a:t>
            </a:r>
          </a:p>
          <a:p>
            <a:r>
              <a:rPr lang="en-US" altLang="ko-KR" sz="1200"/>
              <a:t>    $('#btn_disable').click(</a:t>
            </a:r>
            <a:r>
              <a:rPr lang="en-US" altLang="ko-KR" sz="1200" b="1"/>
              <a:t>function() {</a:t>
            </a:r>
          </a:p>
          <a:p>
            <a:r>
              <a:rPr lang="en-US" altLang="ko-KR" sz="1200"/>
              <a:t>        $("select[name=dept8]").multiselect(</a:t>
            </a:r>
            <a:r>
              <a:rPr lang="en-US" altLang="ko-KR" sz="1200" b="1">
                <a:solidFill>
                  <a:srgbClr val="FF0000"/>
                </a:solidFill>
              </a:rPr>
              <a:t>'disable'</a:t>
            </a:r>
            <a:r>
              <a:rPr lang="en-US" altLang="ko-KR" sz="1200"/>
              <a:t>);</a:t>
            </a:r>
          </a:p>
          <a:p>
            <a:r>
              <a:rPr lang="ko-KR" altLang="en-US" sz="1200"/>
              <a:t>    </a:t>
            </a:r>
            <a:r>
              <a:rPr lang="en-US" altLang="ko-KR" sz="1200"/>
              <a:t>});</a:t>
            </a:r>
            <a:endParaRPr lang="en-US" altLang="ko-KR" sz="1100"/>
          </a:p>
        </p:txBody>
      </p:sp>
      <p:sp>
        <p:nvSpPr>
          <p:cNvPr id="22539" name="직사각형 27"/>
          <p:cNvSpPr>
            <a:spLocks noChangeArrowheads="1"/>
          </p:cNvSpPr>
          <p:nvPr/>
        </p:nvSpPr>
        <p:spPr bwMode="auto">
          <a:xfrm>
            <a:off x="498475" y="2932113"/>
            <a:ext cx="3887788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200"/>
              <a:t>// </a:t>
            </a:r>
            <a:r>
              <a:rPr lang="ko-KR" altLang="en-US" sz="1200"/>
              <a:t>활성</a:t>
            </a:r>
          </a:p>
          <a:p>
            <a:r>
              <a:rPr lang="en-US" altLang="ko-KR" sz="1200"/>
              <a:t>    $('#btn_enable').click(</a:t>
            </a:r>
            <a:r>
              <a:rPr lang="en-US" altLang="ko-KR" sz="1200" b="1"/>
              <a:t>function() {</a:t>
            </a:r>
          </a:p>
          <a:p>
            <a:r>
              <a:rPr lang="en-US" altLang="ko-KR" sz="1200"/>
              <a:t>        $("select[name=dept8]").multiselect(</a:t>
            </a:r>
            <a:r>
              <a:rPr lang="en-US" altLang="ko-KR" sz="1200" b="1">
                <a:solidFill>
                  <a:srgbClr val="FF0000"/>
                </a:solidFill>
              </a:rPr>
              <a:t>'enable'</a:t>
            </a:r>
            <a:r>
              <a:rPr lang="en-US" altLang="ko-KR" sz="1200"/>
              <a:t>);</a:t>
            </a:r>
          </a:p>
          <a:p>
            <a:r>
              <a:rPr lang="ko-KR" altLang="en-US" sz="1200"/>
              <a:t>    </a:t>
            </a:r>
            <a:r>
              <a:rPr lang="en-US" altLang="ko-KR" sz="1200"/>
              <a:t>})</a:t>
            </a:r>
            <a:endParaRPr lang="en-US" altLang="ko-KR" sz="1100"/>
          </a:p>
        </p:txBody>
      </p:sp>
      <p:sp>
        <p:nvSpPr>
          <p:cNvPr id="28" name="직사각형 27"/>
          <p:cNvSpPr/>
          <p:nvPr/>
        </p:nvSpPr>
        <p:spPr>
          <a:xfrm>
            <a:off x="471488" y="1735138"/>
            <a:ext cx="4608512" cy="62230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&lt;f:select name="dept8" mode="layer" cid="CO002" multi="true"/&gt;</a:t>
            </a:r>
          </a:p>
          <a:p>
            <a:pPr>
              <a:defRPr/>
            </a:pPr>
            <a:r>
              <a:rPr lang="en-US" altLang="ko-KR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&lt;f:button id="btn_disable" label="</a:t>
            </a:r>
            <a:r>
              <a:rPr lang="ko-KR" altLang="en-US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비활성</a:t>
            </a:r>
            <a:r>
              <a:rPr lang="en-US" altLang="ko-KR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"/&gt;</a:t>
            </a:r>
          </a:p>
          <a:p>
            <a:pPr>
              <a:defRPr/>
            </a:pPr>
            <a:r>
              <a:rPr lang="en-US" altLang="ko-KR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&lt;f:button id="btn_enable" label="</a:t>
            </a:r>
            <a:r>
              <a:rPr lang="ko-KR" altLang="en-US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활성</a:t>
            </a:r>
            <a:r>
              <a:rPr lang="en-US" altLang="ko-KR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"/&gt;</a:t>
            </a:r>
            <a:endParaRPr lang="ko-KR" altLang="en-US" sz="11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1720850"/>
            <a:ext cx="3943350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6900" y="2924175"/>
            <a:ext cx="1728788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6900" y="1700213"/>
            <a:ext cx="1728788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8" y="3100388"/>
            <a:ext cx="39290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7"/>
          <p:cNvSpPr>
            <a:spLocks noChangeArrowheads="1"/>
          </p:cNvSpPr>
          <p:nvPr/>
        </p:nvSpPr>
        <p:spPr bwMode="auto">
          <a:xfrm>
            <a:off x="4491038" y="2924175"/>
            <a:ext cx="21590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>
                <a:ea typeface="굴림" pitchFamily="50" charset="-127"/>
              </a:rPr>
              <a:t>// </a:t>
            </a:r>
            <a:r>
              <a:rPr lang="ko-KR" altLang="en-US" sz="900">
                <a:ea typeface="굴림" pitchFamily="50" charset="-127"/>
              </a:rPr>
              <a:t>멀티셀렉트 </a:t>
            </a:r>
            <a:r>
              <a:rPr lang="en-US" altLang="ko-KR" sz="900">
                <a:ea typeface="굴림" pitchFamily="50" charset="-127"/>
              </a:rPr>
              <a:t>Events(close)</a:t>
            </a:r>
          </a:p>
          <a:p>
            <a:pPr>
              <a:defRPr/>
            </a:pPr>
            <a:r>
              <a:rPr lang="en-US" altLang="ko-KR" sz="900">
                <a:ea typeface="굴림" pitchFamily="50" charset="-127"/>
              </a:rPr>
              <a:t>    $('select[name=dept9]').multiselect({</a:t>
            </a:r>
          </a:p>
          <a:p>
            <a:pPr>
              <a:defRPr/>
            </a:pPr>
            <a:r>
              <a:rPr lang="en-US" altLang="ko-KR" sz="900">
                <a:ea typeface="굴림" pitchFamily="50" charset="-127"/>
              </a:rPr>
              <a:t>        </a:t>
            </a:r>
            <a:r>
              <a:rPr lang="en-US" altLang="ko-KR" sz="900" b="1">
                <a:solidFill>
                  <a:srgbClr val="FF0000"/>
                </a:solidFill>
                <a:ea typeface="굴림" pitchFamily="50" charset="-127"/>
              </a:rPr>
              <a:t>close</a:t>
            </a:r>
            <a:r>
              <a:rPr lang="en-US" altLang="ko-KR" sz="900">
                <a:ea typeface="굴림" pitchFamily="50" charset="-127"/>
              </a:rPr>
              <a:t>: </a:t>
            </a:r>
            <a:r>
              <a:rPr lang="en-US" altLang="ko-KR" sz="900" b="1">
                <a:ea typeface="굴림" pitchFamily="50" charset="-127"/>
              </a:rPr>
              <a:t>function(){</a:t>
            </a:r>
          </a:p>
          <a:p>
            <a:pPr>
              <a:defRPr/>
            </a:pPr>
            <a:r>
              <a:rPr lang="en-US" altLang="ko-KR" sz="900">
                <a:ea typeface="굴림" pitchFamily="50" charset="-127"/>
              </a:rPr>
              <a:t>            alert("Select closed!");</a:t>
            </a:r>
          </a:p>
          <a:p>
            <a:pPr>
              <a:defRPr/>
            </a:pPr>
            <a:r>
              <a:rPr lang="ko-KR" altLang="en-US" sz="900">
                <a:ea typeface="굴림" pitchFamily="50" charset="-127"/>
              </a:rPr>
              <a:t>        </a:t>
            </a:r>
            <a:r>
              <a:rPr lang="en-US" altLang="ko-KR" sz="900">
                <a:ea typeface="굴림" pitchFamily="50" charset="-127"/>
              </a:rPr>
              <a:t>}</a:t>
            </a:r>
          </a:p>
          <a:p>
            <a:pPr>
              <a:defRPr/>
            </a:pPr>
            <a:r>
              <a:rPr lang="en-US" altLang="ko-KR" sz="900">
                <a:ea typeface="굴림" pitchFamily="50" charset="-127"/>
              </a:rPr>
              <a:t>});</a:t>
            </a:r>
            <a:endParaRPr lang="en-US" altLang="ko-KR" sz="85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3" name="직사각형 27"/>
          <p:cNvSpPr>
            <a:spLocks noChangeArrowheads="1"/>
          </p:cNvSpPr>
          <p:nvPr/>
        </p:nvSpPr>
        <p:spPr bwMode="auto">
          <a:xfrm>
            <a:off x="4491038" y="1700213"/>
            <a:ext cx="2159000" cy="92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>
                <a:ea typeface="굴림" pitchFamily="50" charset="-127"/>
              </a:rPr>
              <a:t>// </a:t>
            </a:r>
            <a:r>
              <a:rPr lang="ko-KR" altLang="en-US" sz="900">
                <a:ea typeface="굴림" pitchFamily="50" charset="-127"/>
              </a:rPr>
              <a:t>멀티셀렉트 </a:t>
            </a:r>
            <a:r>
              <a:rPr lang="en-US" altLang="ko-KR" sz="900">
                <a:ea typeface="굴림" pitchFamily="50" charset="-127"/>
              </a:rPr>
              <a:t>Events(open)</a:t>
            </a:r>
          </a:p>
          <a:p>
            <a:pPr>
              <a:defRPr/>
            </a:pPr>
            <a:r>
              <a:rPr lang="en-US" altLang="ko-KR" sz="900">
                <a:ea typeface="굴림" pitchFamily="50" charset="-127"/>
              </a:rPr>
              <a:t>    $('select[name=dept9]').multiselect({</a:t>
            </a:r>
          </a:p>
          <a:p>
            <a:pPr>
              <a:defRPr/>
            </a:pPr>
            <a:r>
              <a:rPr lang="en-US" altLang="ko-KR" sz="900">
                <a:ea typeface="굴림" pitchFamily="50" charset="-127"/>
              </a:rPr>
              <a:t>        </a:t>
            </a:r>
            <a:r>
              <a:rPr lang="en-US" altLang="ko-KR" sz="900" b="1">
                <a:solidFill>
                  <a:srgbClr val="FF0000"/>
                </a:solidFill>
                <a:ea typeface="굴림" pitchFamily="50" charset="-127"/>
              </a:rPr>
              <a:t>open</a:t>
            </a:r>
            <a:r>
              <a:rPr lang="en-US" altLang="ko-KR" sz="900">
                <a:ea typeface="굴림" pitchFamily="50" charset="-127"/>
              </a:rPr>
              <a:t>: </a:t>
            </a:r>
            <a:r>
              <a:rPr lang="en-US" altLang="ko-KR" sz="900" b="1">
                <a:ea typeface="굴림" pitchFamily="50" charset="-127"/>
              </a:rPr>
              <a:t>function(){</a:t>
            </a:r>
          </a:p>
          <a:p>
            <a:pPr>
              <a:defRPr/>
            </a:pPr>
            <a:r>
              <a:rPr lang="en-US" altLang="ko-KR" sz="900">
                <a:ea typeface="굴림" pitchFamily="50" charset="-127"/>
              </a:rPr>
              <a:t>            alert("Select opened!");</a:t>
            </a:r>
          </a:p>
          <a:p>
            <a:pPr>
              <a:defRPr/>
            </a:pPr>
            <a:r>
              <a:rPr lang="ko-KR" altLang="en-US" sz="900">
                <a:ea typeface="굴림" pitchFamily="50" charset="-127"/>
              </a:rPr>
              <a:t>        </a:t>
            </a:r>
            <a:r>
              <a:rPr lang="en-US" altLang="ko-KR" sz="900">
                <a:ea typeface="굴림" pitchFamily="50" charset="-127"/>
              </a:rPr>
              <a:t>}</a:t>
            </a:r>
          </a:p>
          <a:p>
            <a:pPr>
              <a:defRPr/>
            </a:pPr>
            <a:r>
              <a:rPr lang="ko-KR" altLang="en-US" sz="900">
                <a:ea typeface="굴림" pitchFamily="50" charset="-127"/>
              </a:rPr>
              <a:t> </a:t>
            </a:r>
            <a:r>
              <a:rPr lang="en-US" altLang="ko-KR" sz="900">
                <a:ea typeface="굴림" pitchFamily="50" charset="-127"/>
              </a:rPr>
              <a:t>});</a:t>
            </a:r>
            <a:endParaRPr lang="en-US" altLang="ko-KR" sz="85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4" name="직사각형 27"/>
          <p:cNvSpPr>
            <a:spLocks noChangeArrowheads="1"/>
          </p:cNvSpPr>
          <p:nvPr/>
        </p:nvSpPr>
        <p:spPr bwMode="auto">
          <a:xfrm>
            <a:off x="4491038" y="4149725"/>
            <a:ext cx="2168525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>
                <a:ea typeface="굴림" pitchFamily="50" charset="-127"/>
              </a:rPr>
              <a:t>// </a:t>
            </a:r>
            <a:r>
              <a:rPr lang="ko-KR" altLang="en-US" sz="900">
                <a:ea typeface="굴림" pitchFamily="50" charset="-127"/>
              </a:rPr>
              <a:t>멀티셀렉트 </a:t>
            </a:r>
            <a:r>
              <a:rPr lang="en-US" altLang="ko-KR" sz="900">
                <a:ea typeface="굴림" pitchFamily="50" charset="-127"/>
              </a:rPr>
              <a:t>Events(</a:t>
            </a:r>
            <a:r>
              <a:rPr lang="ko-KR" altLang="en-US" sz="900">
                <a:ea typeface="굴림" pitchFamily="50" charset="-127"/>
              </a:rPr>
              <a:t>전체선택</a:t>
            </a:r>
            <a:r>
              <a:rPr lang="en-US" altLang="ko-KR" sz="900">
                <a:ea typeface="굴림" pitchFamily="50" charset="-127"/>
              </a:rPr>
              <a:t>)</a:t>
            </a:r>
          </a:p>
          <a:p>
            <a:pPr>
              <a:defRPr/>
            </a:pPr>
            <a:r>
              <a:rPr lang="en-US" altLang="ko-KR" sz="900">
                <a:ea typeface="굴림" pitchFamily="50" charset="-127"/>
              </a:rPr>
              <a:t>    $('select[name=dept9]').multiselect({</a:t>
            </a:r>
          </a:p>
          <a:p>
            <a:pPr>
              <a:defRPr/>
            </a:pPr>
            <a:r>
              <a:rPr lang="en-US" altLang="ko-KR" sz="900">
                <a:ea typeface="굴림" pitchFamily="50" charset="-127"/>
              </a:rPr>
              <a:t>        </a:t>
            </a:r>
            <a:r>
              <a:rPr lang="en-US" altLang="ko-KR" sz="900" b="1">
                <a:solidFill>
                  <a:srgbClr val="FF0000"/>
                </a:solidFill>
                <a:ea typeface="굴림" pitchFamily="50" charset="-127"/>
              </a:rPr>
              <a:t>checkAll</a:t>
            </a:r>
            <a:r>
              <a:rPr lang="en-US" altLang="ko-KR" sz="900">
                <a:ea typeface="굴림" pitchFamily="50" charset="-127"/>
              </a:rPr>
              <a:t>: </a:t>
            </a:r>
            <a:r>
              <a:rPr lang="en-US" altLang="ko-KR" sz="900" b="1">
                <a:ea typeface="굴림" pitchFamily="50" charset="-127"/>
              </a:rPr>
              <a:t>function(){</a:t>
            </a:r>
          </a:p>
          <a:p>
            <a:pPr>
              <a:defRPr/>
            </a:pPr>
            <a:r>
              <a:rPr lang="en-US" altLang="ko-KR" sz="900">
                <a:ea typeface="굴림" pitchFamily="50" charset="-127"/>
              </a:rPr>
              <a:t>            alert("Check all clicked!");</a:t>
            </a:r>
          </a:p>
          <a:p>
            <a:pPr>
              <a:defRPr/>
            </a:pPr>
            <a:r>
              <a:rPr lang="ko-KR" altLang="en-US" sz="900">
                <a:ea typeface="굴림" pitchFamily="50" charset="-127"/>
              </a:rPr>
              <a:t>        </a:t>
            </a:r>
            <a:r>
              <a:rPr lang="en-US" altLang="ko-KR" sz="900">
                <a:ea typeface="굴림" pitchFamily="50" charset="-127"/>
              </a:rPr>
              <a:t>}</a:t>
            </a:r>
          </a:p>
          <a:p>
            <a:pPr>
              <a:defRPr/>
            </a:pPr>
            <a:r>
              <a:rPr lang="ko-KR" altLang="en-US" sz="900">
                <a:ea typeface="굴림" pitchFamily="50" charset="-127"/>
              </a:rPr>
              <a:t> </a:t>
            </a:r>
            <a:r>
              <a:rPr lang="en-US" altLang="ko-KR" sz="900">
                <a:ea typeface="굴림" pitchFamily="50" charset="-127"/>
              </a:rPr>
              <a:t>}); </a:t>
            </a:r>
            <a:endParaRPr lang="en-US" altLang="ko-KR" sz="85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5" name="직사각형 27"/>
          <p:cNvSpPr>
            <a:spLocks noChangeArrowheads="1"/>
          </p:cNvSpPr>
          <p:nvPr/>
        </p:nvSpPr>
        <p:spPr bwMode="auto">
          <a:xfrm>
            <a:off x="4491038" y="5300663"/>
            <a:ext cx="2168525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>
                <a:ea typeface="굴림" pitchFamily="50" charset="-127"/>
              </a:rPr>
              <a:t>// </a:t>
            </a:r>
            <a:r>
              <a:rPr lang="ko-KR" altLang="en-US" sz="900">
                <a:ea typeface="굴림" pitchFamily="50" charset="-127"/>
              </a:rPr>
              <a:t>멀티셀렉트 </a:t>
            </a:r>
            <a:r>
              <a:rPr lang="en-US" altLang="ko-KR" sz="900">
                <a:ea typeface="굴림" pitchFamily="50" charset="-127"/>
              </a:rPr>
              <a:t>Events (</a:t>
            </a:r>
            <a:r>
              <a:rPr lang="ko-KR" altLang="en-US" sz="900">
                <a:ea typeface="굴림" pitchFamily="50" charset="-127"/>
              </a:rPr>
              <a:t>전체해제</a:t>
            </a:r>
            <a:r>
              <a:rPr lang="en-US" altLang="ko-KR" sz="900">
                <a:ea typeface="굴림" pitchFamily="50" charset="-127"/>
              </a:rPr>
              <a:t>)</a:t>
            </a:r>
          </a:p>
          <a:p>
            <a:pPr>
              <a:defRPr/>
            </a:pPr>
            <a:r>
              <a:rPr lang="en-US" altLang="ko-KR" sz="900">
                <a:ea typeface="굴림" pitchFamily="50" charset="-127"/>
              </a:rPr>
              <a:t>    $('select[name=dept9]').multiselect({</a:t>
            </a:r>
          </a:p>
          <a:p>
            <a:pPr>
              <a:defRPr/>
            </a:pPr>
            <a:r>
              <a:rPr lang="en-US" altLang="ko-KR" sz="900">
                <a:ea typeface="굴림" pitchFamily="50" charset="-127"/>
              </a:rPr>
              <a:t>        </a:t>
            </a:r>
            <a:r>
              <a:rPr lang="en-US" altLang="ko-KR" sz="900" b="1">
                <a:solidFill>
                  <a:srgbClr val="FF0000"/>
                </a:solidFill>
                <a:ea typeface="굴림" pitchFamily="50" charset="-127"/>
              </a:rPr>
              <a:t>uncheckAll</a:t>
            </a:r>
            <a:r>
              <a:rPr lang="en-US" altLang="ko-KR" sz="900">
                <a:ea typeface="굴림" pitchFamily="50" charset="-127"/>
              </a:rPr>
              <a:t>: </a:t>
            </a:r>
            <a:r>
              <a:rPr lang="en-US" altLang="ko-KR" sz="900" b="1">
                <a:ea typeface="굴림" pitchFamily="50" charset="-127"/>
              </a:rPr>
              <a:t>function(){</a:t>
            </a:r>
          </a:p>
          <a:p>
            <a:pPr>
              <a:defRPr/>
            </a:pPr>
            <a:r>
              <a:rPr lang="en-US" altLang="ko-KR" sz="900">
                <a:ea typeface="굴림" pitchFamily="50" charset="-127"/>
              </a:rPr>
              <a:t>            alert("Uncheck all clicked!");</a:t>
            </a:r>
          </a:p>
          <a:p>
            <a:pPr>
              <a:defRPr/>
            </a:pPr>
            <a:r>
              <a:rPr lang="ko-KR" altLang="en-US" sz="900">
                <a:ea typeface="굴림" pitchFamily="50" charset="-127"/>
              </a:rPr>
              <a:t>        </a:t>
            </a:r>
            <a:r>
              <a:rPr lang="en-US" altLang="ko-KR" sz="900">
                <a:ea typeface="굴림" pitchFamily="50" charset="-127"/>
              </a:rPr>
              <a:t>}</a:t>
            </a:r>
          </a:p>
          <a:p>
            <a:pPr>
              <a:defRPr/>
            </a:pPr>
            <a:r>
              <a:rPr lang="ko-KR" altLang="en-US" sz="900">
                <a:ea typeface="굴림" pitchFamily="50" charset="-127"/>
              </a:rPr>
              <a:t>    </a:t>
            </a:r>
            <a:r>
              <a:rPr lang="en-US" altLang="ko-KR" sz="900">
                <a:ea typeface="굴림" pitchFamily="50" charset="-127"/>
              </a:rPr>
              <a:t>});</a:t>
            </a:r>
            <a:endParaRPr lang="en-US" altLang="ko-KR" sz="850"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2356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8" y="3889375"/>
            <a:ext cx="3857625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8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6900" y="5300663"/>
            <a:ext cx="1728788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4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1488" y="5286375"/>
            <a:ext cx="37719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Picture 10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6900" y="4149725"/>
            <a:ext cx="1728788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66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23568" name="Picture 185" descr="그림10"/>
            <p:cNvPicPr>
              <a:picLocks noChangeAspect="1" noChangeArrowheads="1"/>
            </p:cNvPicPr>
            <p:nvPr/>
          </p:nvPicPr>
          <p:blipFill>
            <a:blip r:embed="rId10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3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2.2.2 f:select(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⑧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MultiSelect)</a:t>
              </a:r>
              <a:endParaRPr kumimoji="0" lang="ko-KR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58788" y="1155700"/>
            <a:ext cx="8145462" cy="573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200" b="1">
                <a:ea typeface="굴림" pitchFamily="50" charset="-127"/>
              </a:rPr>
              <a:t>멀티셀렉트</a:t>
            </a:r>
            <a:r>
              <a:rPr lang="en-US" altLang="ko-KR" sz="1200" b="1">
                <a:solidFill>
                  <a:srgbClr val="000000"/>
                </a:solidFill>
                <a:ea typeface="굴림" pitchFamily="50" charset="-127"/>
              </a:rPr>
              <a:t>_</a:t>
            </a:r>
            <a:r>
              <a:rPr lang="en-US" altLang="ko-KR" sz="1200" b="1">
                <a:solidFill>
                  <a:srgbClr val="000000"/>
                </a:solidFill>
              </a:rPr>
              <a:t> </a:t>
            </a:r>
            <a:r>
              <a:rPr lang="ko-KR" altLang="en-US" sz="1200" b="1">
                <a:solidFill>
                  <a:srgbClr val="000000"/>
                </a:solidFill>
              </a:rPr>
              <a:t>이벤트 </a:t>
            </a:r>
            <a:r>
              <a:rPr lang="en-US" altLang="ko-KR" sz="1200" b="1">
                <a:ea typeface="굴림" pitchFamily="50" charset="-127"/>
              </a:rPr>
              <a:t>: </a:t>
            </a:r>
            <a:r>
              <a:rPr lang="ko-KR" altLang="en-US" sz="1200" b="1">
                <a:ea typeface="굴림" pitchFamily="50" charset="-127"/>
              </a:rPr>
              <a:t>멀티셀렉트박스의 </a:t>
            </a:r>
            <a:r>
              <a:rPr lang="en-US" altLang="ko-KR" sz="1200" b="1">
                <a:ea typeface="굴림" pitchFamily="50" charset="-127"/>
              </a:rPr>
              <a:t>open/close/checkAll/uncheckAll </a:t>
            </a:r>
            <a:r>
              <a:rPr lang="ko-KR" altLang="en-US" sz="1200" b="1">
                <a:ea typeface="굴림" pitchFamily="50" charset="-127"/>
              </a:rPr>
              <a:t>이벤트를 캐치</a:t>
            </a:r>
            <a:endParaRPr lang="en-US" altLang="ko-KR" sz="1200" b="1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ko-KR" altLang="en-US" sz="1200" kern="0">
                <a:ea typeface="굴림" pitchFamily="50" charset="-127"/>
              </a:rPr>
              <a:t>     </a:t>
            </a:r>
            <a:r>
              <a:rPr lang="ko-KR" altLang="en-US" sz="1100" kern="0">
                <a:ea typeface="굴림" pitchFamily="50" charset="-127"/>
              </a:rPr>
              <a:t>사용예 </a:t>
            </a:r>
            <a:r>
              <a:rPr lang="en-US" altLang="ko-KR" sz="1100" kern="0">
                <a:ea typeface="굴림" pitchFamily="50" charset="-127"/>
              </a:rPr>
              <a:t>: </a:t>
            </a:r>
            <a:r>
              <a:rPr lang="ko-KR" altLang="en-US" sz="1100" kern="0">
                <a:ea typeface="굴림" pitchFamily="50" charset="-127"/>
              </a:rPr>
              <a:t>멀티셀렉트박스 조작 후 추가로 로직구현이 필요한 경우에 사용한다</a:t>
            </a:r>
            <a:r>
              <a:rPr lang="en-US" altLang="ko-KR" sz="1100" kern="0">
                <a:ea typeface="굴림" pitchFamily="50" charset="-127"/>
              </a:rPr>
              <a:t>.</a:t>
            </a:r>
            <a:endParaRPr lang="en-US" altLang="ko-KR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11267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25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2.2.2 f:select(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단건 </a:t>
              </a:r>
              <a:r>
                <a:rPr lang="en-US" altLang="ko-KR" sz="2000">
                  <a:solidFill>
                    <a:schemeClr val="bg1"/>
                  </a:solidFill>
                </a:rPr>
                <a:t>Ajax</a:t>
              </a:r>
              <a:r>
                <a:rPr lang="en-US" altLang="ko-KR" sz="2000"/>
                <a:t>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selectbox)</a:t>
              </a:r>
              <a:endParaRPr kumimoji="0" lang="ko-KR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360000" y="1080001"/>
            <a:ext cx="878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200">
                <a:latin typeface="+mn-ea"/>
                <a:ea typeface="+mn-ea"/>
              </a:rPr>
              <a:t>  </a:t>
            </a:r>
            <a:r>
              <a:rPr lang="en-US" altLang="ko-KR" sz="1200" b="1">
                <a:solidFill>
                  <a:srgbClr val="FF0000"/>
                </a:solidFill>
                <a:latin typeface="+mn-ea"/>
                <a:ea typeface="+mn-ea"/>
              </a:rPr>
              <a:t>Ajax </a:t>
            </a:r>
            <a:r>
              <a:rPr lang="ko-KR" altLang="en-US" sz="1200" b="1">
                <a:solidFill>
                  <a:srgbClr val="FF0000"/>
                </a:solidFill>
                <a:latin typeface="+mn-ea"/>
                <a:ea typeface="+mn-ea"/>
              </a:rPr>
              <a:t>처리</a:t>
            </a:r>
            <a:r>
              <a:rPr lang="ko-KR" altLang="en-US" sz="1200">
                <a:latin typeface="+mn-ea"/>
                <a:ea typeface="+mn-ea"/>
              </a:rPr>
              <a:t>를 통해 </a:t>
            </a:r>
            <a:r>
              <a:rPr lang="en-US" altLang="ko-KR" sz="1200">
                <a:latin typeface="+mn-ea"/>
                <a:ea typeface="+mn-ea"/>
              </a:rPr>
              <a:t>selectbox </a:t>
            </a:r>
            <a:r>
              <a:rPr lang="ko-KR" altLang="en-US" sz="1200">
                <a:latin typeface="+mn-ea"/>
                <a:ea typeface="+mn-ea"/>
              </a:rPr>
              <a:t>값을 취득하는 방법</a:t>
            </a:r>
            <a:endParaRPr lang="en-US" altLang="ko-KR" sz="1200">
              <a:latin typeface="+mn-ea"/>
              <a:ea typeface="+mn-ea"/>
            </a:endParaRPr>
          </a:p>
          <a:p>
            <a:endParaRPr lang="en-US" altLang="ko-KR" sz="1200">
              <a:latin typeface="+mn-ea"/>
              <a:ea typeface="+mn-ea"/>
            </a:endParaRPr>
          </a:p>
          <a:p>
            <a:pPr>
              <a:buFont typeface="Arial" charset="0"/>
              <a:buChar char="•"/>
            </a:pPr>
            <a:r>
              <a:rPr lang="en-US" altLang="ko-KR" sz="1200" b="1">
                <a:latin typeface="+mn-ea"/>
                <a:ea typeface="+mn-ea"/>
              </a:rPr>
              <a:t>  </a:t>
            </a:r>
            <a:r>
              <a:rPr lang="en-US" altLang="ko-KR" sz="1200" b="1"/>
              <a:t>f:select </a:t>
            </a:r>
            <a:r>
              <a:rPr lang="ko-KR" altLang="en-US" sz="1200" b="1"/>
              <a:t>와 </a:t>
            </a:r>
            <a:r>
              <a:rPr lang="en-US" altLang="ko-KR" sz="1200" b="1"/>
              <a:t>Ajax select</a:t>
            </a:r>
            <a:r>
              <a:rPr lang="ko-KR" altLang="en-US" sz="1200" b="1"/>
              <a:t>와의 차이점 </a:t>
            </a:r>
            <a:r>
              <a:rPr lang="en-US" altLang="ko-KR" sz="1200" b="1"/>
              <a:t>:</a:t>
            </a:r>
            <a:r>
              <a:rPr lang="ko-KR" altLang="en-US" sz="1200" b="1"/>
              <a:t> </a:t>
            </a:r>
            <a:r>
              <a:rPr lang="en-US" altLang="ko-KR" sz="1200" b="1">
                <a:solidFill>
                  <a:srgbClr val="FF0000"/>
                </a:solidFill>
              </a:rPr>
              <a:t>Parameter</a:t>
            </a:r>
            <a:r>
              <a:rPr lang="ko-KR" altLang="en-US" sz="1200"/>
              <a:t>을</a:t>
            </a:r>
            <a:r>
              <a:rPr lang="en-US" altLang="ko-KR" sz="1200"/>
              <a:t>  </a:t>
            </a:r>
            <a:r>
              <a:rPr lang="ko-KR" altLang="en-US" sz="1200"/>
              <a:t>입력하여  값을 취득 해야할 경우는 </a:t>
            </a:r>
            <a:r>
              <a:rPr lang="en-US" altLang="ko-KR" sz="1200" b="1">
                <a:solidFill>
                  <a:srgbClr val="FF0000"/>
                </a:solidFill>
              </a:rPr>
              <a:t>ajaxLoadSelect</a:t>
            </a:r>
            <a:r>
              <a:rPr lang="en-US" altLang="ko-KR" sz="1200"/>
              <a:t> </a:t>
            </a:r>
            <a:r>
              <a:rPr lang="ko-KR" altLang="en-US" sz="1200"/>
              <a:t>메소드를사용 한다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>
              <a:latin typeface="+mn-ea"/>
              <a:ea typeface="+mn-ea"/>
            </a:endParaRPr>
          </a:p>
        </p:txBody>
      </p:sp>
      <p:grpSp>
        <p:nvGrpSpPr>
          <p:cNvPr id="3" name="그룹 20"/>
          <p:cNvGrpSpPr>
            <a:grpSpLocks noChangeAspect="1"/>
          </p:cNvGrpSpPr>
          <p:nvPr/>
        </p:nvGrpSpPr>
        <p:grpSpPr>
          <a:xfrm>
            <a:off x="395536" y="2123271"/>
            <a:ext cx="4824536" cy="1296144"/>
            <a:chOff x="395536" y="1700808"/>
            <a:chExt cx="4464496" cy="1440160"/>
          </a:xfrm>
        </p:grpSpPr>
        <p:grpSp>
          <p:nvGrpSpPr>
            <p:cNvPr id="4" name="그룹 17"/>
            <p:cNvGrpSpPr/>
            <p:nvPr/>
          </p:nvGrpSpPr>
          <p:grpSpPr>
            <a:xfrm>
              <a:off x="439976" y="1756374"/>
              <a:ext cx="4366364" cy="1341120"/>
              <a:chOff x="439976" y="1756374"/>
              <a:chExt cx="4366364" cy="1341120"/>
            </a:xfrm>
          </p:grpSpPr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24019" b="-4995"/>
              <a:stretch>
                <a:fillRect/>
              </a:stretch>
            </p:blipFill>
            <p:spPr bwMode="auto">
              <a:xfrm>
                <a:off x="439976" y="1756384"/>
                <a:ext cx="2043792" cy="288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71800" y="1756374"/>
                <a:ext cx="2034540" cy="1341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" name="직사각형 23"/>
            <p:cNvSpPr/>
            <p:nvPr/>
          </p:nvSpPr>
          <p:spPr>
            <a:xfrm>
              <a:off x="395536" y="1700808"/>
              <a:ext cx="4464496" cy="1440160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5536" y="3563431"/>
            <a:ext cx="5472608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100" dirty="0"/>
              <a:t> parameter 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입력하여 </a:t>
            </a:r>
            <a:r>
              <a:rPr lang="en-US" altLang="ko-KR" sz="1100" dirty="0" err="1"/>
              <a:t>selectbox</a:t>
            </a:r>
            <a:r>
              <a:rPr lang="ko-KR" altLang="en-US" sz="1100" dirty="0"/>
              <a:t>를 취득하기 위해서는 </a:t>
            </a:r>
            <a:endParaRPr lang="en-US" altLang="ko-KR" sz="1100" dirty="0"/>
          </a:p>
          <a:p>
            <a:r>
              <a:rPr lang="en-US" altLang="ko-KR" sz="1100" b="1" dirty="0"/>
              <a:t>  </a:t>
            </a:r>
            <a:r>
              <a:rPr lang="en-US" altLang="ko-KR" sz="1100" b="1" dirty="0" err="1">
                <a:solidFill>
                  <a:srgbClr val="FF0000"/>
                </a:solidFill>
              </a:rPr>
              <a:t>ajaxLoadSelect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메소드를</a:t>
            </a:r>
            <a:r>
              <a:rPr lang="en-US" altLang="ko-KR" sz="1100" dirty="0"/>
              <a:t> </a:t>
            </a:r>
            <a:r>
              <a:rPr lang="ko-KR" altLang="en-US" sz="1100" dirty="0"/>
              <a:t>사용한다</a:t>
            </a:r>
            <a:r>
              <a:rPr lang="en-US" altLang="ko-KR" sz="1100" dirty="0"/>
              <a:t>.</a:t>
            </a:r>
          </a:p>
          <a:p>
            <a:endParaRPr lang="en-US" altLang="ko-KR" sz="300" dirty="0"/>
          </a:p>
          <a:p>
            <a:r>
              <a:rPr lang="en-US" altLang="ko-KR" sz="1100" dirty="0"/>
              <a:t>                        </a:t>
            </a:r>
            <a:r>
              <a:rPr lang="en-US" altLang="ko-KR" sz="1100" b="1" dirty="0" err="1"/>
              <a:t>ajaxLoadSelect</a:t>
            </a:r>
            <a:r>
              <a:rPr lang="en-US" altLang="ko-KR" sz="1100" b="1" dirty="0"/>
              <a:t> </a:t>
            </a:r>
            <a:r>
              <a:rPr lang="en-US" altLang="ko-KR" sz="1100" dirty="0"/>
              <a:t>({</a:t>
            </a:r>
          </a:p>
          <a:p>
            <a:r>
              <a:rPr lang="en-US" altLang="ko-KR" sz="1100" dirty="0"/>
              <a:t>                            </a:t>
            </a:r>
            <a:r>
              <a:rPr lang="en-US" altLang="ko-KR" sz="1100" dirty="0" err="1"/>
              <a:t>url</a:t>
            </a:r>
            <a:r>
              <a:rPr lang="en-US" altLang="ko-KR" sz="1100" dirty="0"/>
              <a:t> : </a:t>
            </a:r>
            <a:r>
              <a:rPr lang="en-US" altLang="ko-KR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'&lt;</a:t>
            </a:r>
            <a:r>
              <a:rPr lang="en-US" altLang="ko-KR" sz="1100" b="1" dirty="0" err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c:url</a:t>
            </a:r>
            <a:r>
              <a:rPr lang="en-US" altLang="ko-KR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value="/ ajax </a:t>
            </a:r>
            <a:r>
              <a:rPr lang="ko-KR" altLang="en-US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처리를 수행하는 </a:t>
            </a:r>
            <a:r>
              <a:rPr lang="en-US" altLang="ko-KR" sz="1100" b="1" dirty="0" err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url</a:t>
            </a:r>
            <a:r>
              <a:rPr lang="en-US" altLang="ko-KR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"/&gt;'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</a:t>
            </a:r>
            <a:r>
              <a:rPr lang="en-US" altLang="ko-KR" sz="1100" dirty="0"/>
              <a:t>                      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</a:t>
            </a:r>
            <a:r>
              <a:rPr lang="en-US" altLang="ko-KR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params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:[</a:t>
            </a: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      { name : </a:t>
            </a:r>
            <a:r>
              <a:rPr lang="en-US" altLang="ko-KR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</a:t>
            </a:r>
            <a:r>
              <a:rPr lang="en-US" altLang="ko-KR" sz="1100" b="1" dirty="0" err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sid</a:t>
            </a:r>
            <a:r>
              <a:rPr lang="en-US" altLang="ko-KR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value : </a:t>
            </a:r>
            <a:r>
              <a:rPr lang="en-US" altLang="ko-KR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</a:t>
            </a:r>
            <a:r>
              <a:rPr lang="ko-KR" altLang="en-US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수행할 쿼리</a:t>
            </a:r>
            <a:r>
              <a:rPr lang="en-US" altLang="ko-KR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ID'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} ,</a:t>
            </a: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      { name : </a:t>
            </a:r>
            <a:r>
              <a:rPr lang="en-US" altLang="ko-KR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</a:t>
            </a:r>
            <a:r>
              <a:rPr lang="en-US" altLang="ko-KR" sz="1100" b="1" dirty="0" err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scode</a:t>
            </a:r>
            <a:r>
              <a:rPr lang="en-US" altLang="ko-KR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value : </a:t>
            </a:r>
            <a:r>
              <a:rPr lang="en-US" altLang="ko-KR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</a:t>
            </a:r>
            <a:r>
              <a:rPr lang="ko-KR" altLang="en-US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값</a:t>
            </a:r>
            <a:r>
              <a:rPr lang="en-US" altLang="ko-KR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} ,</a:t>
            </a: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      { name : </a:t>
            </a:r>
            <a:r>
              <a:rPr lang="en-US" altLang="ko-KR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'scode2’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value : </a:t>
            </a:r>
            <a:r>
              <a:rPr lang="en-US" altLang="ko-KR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</a:t>
            </a:r>
            <a:r>
              <a:rPr lang="ko-KR" altLang="en-US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값</a:t>
            </a:r>
            <a:r>
              <a:rPr lang="en-US" altLang="ko-KR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2'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} ,</a:t>
            </a: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       . . . .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생략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,</a:t>
            </a: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  ] , </a:t>
            </a: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  </a:t>
            </a:r>
            <a:r>
              <a:rPr lang="en-US" altLang="ko-KR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selectboxNm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: </a:t>
            </a:r>
            <a:r>
              <a:rPr lang="en-US" altLang="ko-KR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‘</a:t>
            </a:r>
            <a:r>
              <a:rPr lang="ko-KR" altLang="en-US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설정할 </a:t>
            </a:r>
            <a:r>
              <a:rPr lang="en-US" altLang="ko-KR" sz="1100" b="1" dirty="0" err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selectbox</a:t>
            </a:r>
            <a:r>
              <a:rPr lang="en-US" altLang="ko-KR" sz="11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name’</a:t>
            </a:r>
          </a:p>
          <a:p>
            <a:r>
              <a:rPr lang="en-US" altLang="ko-KR" sz="1100" dirty="0"/>
              <a:t>                        });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377910" y="1124894"/>
            <a:ext cx="41940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200">
                <a:latin typeface="+mn-ea"/>
                <a:ea typeface="+mn-ea"/>
              </a:rPr>
              <a:t>  </a:t>
            </a:r>
            <a:r>
              <a:rPr lang="en-US" altLang="ko-KR" sz="1200" b="1">
                <a:solidFill>
                  <a:srgbClr val="FF0000"/>
                </a:solidFill>
                <a:latin typeface="+mn-ea"/>
                <a:ea typeface="+mn-ea"/>
              </a:rPr>
              <a:t>Ajax </a:t>
            </a:r>
            <a:r>
              <a:rPr lang="ko-KR" altLang="en-US" sz="1200" b="1">
                <a:solidFill>
                  <a:srgbClr val="FF0000"/>
                </a:solidFill>
                <a:latin typeface="+mn-ea"/>
                <a:ea typeface="+mn-ea"/>
              </a:rPr>
              <a:t>처리</a:t>
            </a:r>
            <a:r>
              <a:rPr lang="ko-KR" altLang="en-US" sz="1200">
                <a:latin typeface="+mn-ea"/>
                <a:ea typeface="+mn-ea"/>
              </a:rPr>
              <a:t>를 통해 연관된 </a:t>
            </a:r>
            <a:r>
              <a:rPr lang="en-US" altLang="ko-KR" sz="1200" err="1">
                <a:latin typeface="+mn-ea"/>
                <a:ea typeface="+mn-ea"/>
              </a:rPr>
              <a:t>selectbox</a:t>
            </a:r>
            <a:r>
              <a:rPr lang="en-US" altLang="ko-KR" sz="1200">
                <a:latin typeface="+mn-ea"/>
                <a:ea typeface="+mn-ea"/>
              </a:rPr>
              <a:t> </a:t>
            </a:r>
            <a:r>
              <a:rPr lang="ko-KR" altLang="en-US" sz="1200">
                <a:latin typeface="+mn-ea"/>
                <a:ea typeface="+mn-ea"/>
              </a:rPr>
              <a:t>값을 취득하는 방법 </a:t>
            </a:r>
          </a:p>
        </p:txBody>
      </p:sp>
      <p:pic>
        <p:nvPicPr>
          <p:cNvPr id="1229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39866"/>
            <a:ext cx="3686175" cy="24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34"/>
          <p:cNvGrpSpPr>
            <a:grpSpLocks/>
          </p:cNvGrpSpPr>
          <p:nvPr/>
        </p:nvGrpSpPr>
        <p:grpSpPr bwMode="auto">
          <a:xfrm>
            <a:off x="220663" y="3140969"/>
            <a:ext cx="7732563" cy="3313949"/>
            <a:chOff x="971601" y="1894245"/>
            <a:chExt cx="7198942" cy="3315134"/>
          </a:xfrm>
        </p:grpSpPr>
        <p:sp>
          <p:nvSpPr>
            <p:cNvPr id="21" name="TextBox 20"/>
            <p:cNvSpPr txBox="1"/>
            <p:nvPr/>
          </p:nvSpPr>
          <p:spPr>
            <a:xfrm>
              <a:off x="1957315" y="1894245"/>
              <a:ext cx="2797184" cy="1270032"/>
            </a:xfrm>
            <a:prstGeom prst="rect">
              <a:avLst/>
            </a:prstGeom>
            <a:ln>
              <a:solidFill>
                <a:schemeClr val="accent1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50" b="1">
                  <a:solidFill>
                    <a:srgbClr val="006600"/>
                  </a:solidFill>
                </a:rPr>
                <a:t>// SelectBox</a:t>
              </a:r>
              <a:r>
                <a:rPr lang="ko-KR" altLang="en-US" sz="850" b="1">
                  <a:solidFill>
                    <a:srgbClr val="006600"/>
                  </a:solidFill>
                </a:rPr>
                <a:t>초기표시</a:t>
              </a:r>
              <a:r>
                <a:rPr lang="en-US" altLang="ko-KR" sz="850" b="1">
                  <a:solidFill>
                    <a:srgbClr val="006600"/>
                  </a:solidFill>
                </a:rPr>
                <a:t>(</a:t>
              </a:r>
              <a:r>
                <a:rPr lang="ko-KR" altLang="en-US" sz="850" b="1">
                  <a:solidFill>
                    <a:srgbClr val="006600"/>
                  </a:solidFill>
                </a:rPr>
                <a:t>시도</a:t>
              </a:r>
              <a:r>
                <a:rPr lang="en-US" altLang="ko-KR" sz="850" b="1">
                  <a:solidFill>
                    <a:srgbClr val="006600"/>
                  </a:solidFill>
                </a:rPr>
                <a:t>)</a:t>
              </a:r>
            </a:p>
            <a:p>
              <a:pPr>
                <a:defRPr/>
              </a:pPr>
              <a:r>
                <a:rPr lang="en-US" altLang="ko-KR" sz="850">
                  <a:solidFill>
                    <a:srgbClr val="FF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ajaxLoadSelect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( {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url: </a:t>
              </a:r>
              <a:r>
                <a:rPr lang="en-US" altLang="ko-KR" sz="85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'&lt;c:url value="/common/ajax/getSelectData.do"/&gt;'</a:t>
              </a:r>
              <a:r>
                <a:rPr lang="en-US" altLang="ko-KR" sz="85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,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params: [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    {name:</a:t>
              </a:r>
              <a:r>
                <a:rPr lang="en-US" altLang="ko-KR" sz="85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'sid'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,value:</a:t>
              </a:r>
              <a:r>
                <a:rPr lang="en-US" altLang="ko-KR" sz="85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'sb_selectMultiAdmZoneCode'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},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    {name:</a:t>
              </a:r>
              <a:r>
                <a:rPr lang="en-US" altLang="ko-KR" sz="85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'scode'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,value:</a:t>
              </a:r>
              <a:r>
                <a:rPr lang="en-US" altLang="ko-KR" sz="85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'0000000000'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}</a:t>
              </a:r>
            </a:p>
            <a:p>
              <a:pPr>
                <a:defRPr/>
              </a:pPr>
              <a:r>
                <a:rPr lang="ko-KR" altLang="en-US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],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selectboxNm: </a:t>
              </a:r>
              <a:r>
                <a:rPr lang="en-US" altLang="ko-KR" sz="85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'sido‘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});</a:t>
              </a:r>
              <a:endParaRPr lang="ko-KR" altLang="en-US" sz="85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12608" y="2813736"/>
              <a:ext cx="2952760" cy="1529657"/>
            </a:xfrm>
            <a:prstGeom prst="rect">
              <a:avLst/>
            </a:prstGeom>
            <a:ln>
              <a:solidFill>
                <a:schemeClr val="accent1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50" b="1">
                  <a:solidFill>
                    <a:srgbClr val="006600"/>
                  </a:solidFill>
                </a:rPr>
                <a:t>// SelectBox</a:t>
              </a:r>
              <a:r>
                <a:rPr lang="ko-KR" altLang="en-US" sz="850" b="1">
                  <a:solidFill>
                    <a:srgbClr val="006600"/>
                  </a:solidFill>
                </a:rPr>
                <a:t>변경처리</a:t>
              </a:r>
              <a:r>
                <a:rPr lang="en-US" altLang="ko-KR" sz="850" b="1">
                  <a:solidFill>
                    <a:srgbClr val="006600"/>
                  </a:solidFill>
                </a:rPr>
                <a:t>(</a:t>
              </a:r>
              <a:r>
                <a:rPr lang="ko-KR" altLang="en-US" sz="850" b="1">
                  <a:solidFill>
                    <a:srgbClr val="006600"/>
                  </a:solidFill>
                </a:rPr>
                <a:t>시군구</a:t>
              </a:r>
              <a:r>
                <a:rPr lang="en-US" altLang="ko-KR" sz="850" b="1">
                  <a:solidFill>
                    <a:srgbClr val="006600"/>
                  </a:solidFill>
                </a:rPr>
                <a:t>)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$(</a:t>
              </a:r>
              <a:r>
                <a:rPr lang="en-US" altLang="ko-KR" sz="85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'select[name=sido]'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).change(</a:t>
              </a:r>
              <a:r>
                <a:rPr lang="en-US" altLang="ko-KR" sz="850" b="1">
                  <a:solidFill>
                    <a:srgbClr val="C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function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() {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</a:t>
              </a:r>
              <a:r>
                <a:rPr lang="en-US" altLang="ko-KR" sz="850">
                  <a:solidFill>
                    <a:srgbClr val="FF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ajaxLoadSelect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( {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    url: </a:t>
              </a:r>
              <a:r>
                <a:rPr lang="en-US" altLang="ko-KR" sz="85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'&lt;c:url value="/common/ajax/getSelectData.do"/&gt;'</a:t>
              </a:r>
              <a:r>
                <a:rPr lang="en-US" altLang="ko-KR" sz="85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,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    params: [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        {name:</a:t>
              </a:r>
              <a:r>
                <a:rPr lang="en-US" altLang="ko-KR" sz="85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'sid'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,value:</a:t>
              </a:r>
              <a:r>
                <a:rPr lang="en-US" altLang="ko-KR" sz="85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'sb_selectMultiAdmZoneCode'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},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        {name:</a:t>
              </a:r>
              <a:r>
                <a:rPr lang="en-US" altLang="ko-KR" sz="85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'scode'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,value:$(</a:t>
              </a:r>
              <a:r>
                <a:rPr lang="en-US" altLang="ko-KR" sz="850" b="1">
                  <a:solidFill>
                    <a:srgbClr val="C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this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).val() }</a:t>
              </a:r>
            </a:p>
            <a:p>
              <a:pPr>
                <a:defRPr/>
              </a:pPr>
              <a:r>
                <a:rPr lang="ko-KR" altLang="en-US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    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],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    selectboxNm: </a:t>
              </a:r>
              <a:r>
                <a:rPr lang="en-US" altLang="ko-KR" sz="85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'sggu‘</a:t>
              </a:r>
            </a:p>
            <a:p>
              <a:pPr>
                <a:defRPr/>
              </a:pPr>
              <a:r>
                <a:rPr lang="ko-KR" altLang="en-US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});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});</a:t>
              </a:r>
              <a:endParaRPr lang="ko-KR" altLang="en-US" sz="85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90809" y="3677644"/>
              <a:ext cx="2879734" cy="1531735"/>
            </a:xfrm>
            <a:prstGeom prst="rect">
              <a:avLst/>
            </a:prstGeom>
            <a:ln>
              <a:solidFill>
                <a:schemeClr val="accent1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50" b="1">
                  <a:solidFill>
                    <a:srgbClr val="006600"/>
                  </a:solidFill>
                </a:rPr>
                <a:t>// SelectBox</a:t>
              </a:r>
              <a:r>
                <a:rPr lang="ko-KR" altLang="en-US" sz="850" b="1">
                  <a:solidFill>
                    <a:srgbClr val="006600"/>
                  </a:solidFill>
                </a:rPr>
                <a:t>변경처리</a:t>
              </a:r>
              <a:r>
                <a:rPr lang="en-US" altLang="ko-KR" sz="850" b="1">
                  <a:solidFill>
                    <a:srgbClr val="006600"/>
                  </a:solidFill>
                </a:rPr>
                <a:t>(</a:t>
              </a:r>
              <a:r>
                <a:rPr lang="ko-KR" altLang="en-US" sz="850" b="1">
                  <a:solidFill>
                    <a:srgbClr val="006600"/>
                  </a:solidFill>
                </a:rPr>
                <a:t>읍면동</a:t>
              </a:r>
              <a:r>
                <a:rPr lang="en-US" altLang="ko-KR" sz="850" b="1">
                  <a:solidFill>
                    <a:srgbClr val="006600"/>
                  </a:solidFill>
                </a:rPr>
                <a:t>)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$(</a:t>
              </a:r>
              <a:r>
                <a:rPr lang="en-US" altLang="ko-KR" sz="85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'select[name=sggu]'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).change(</a:t>
              </a:r>
              <a:r>
                <a:rPr lang="en-US" altLang="ko-KR" sz="850" b="1">
                  <a:solidFill>
                    <a:srgbClr val="C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function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() {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</a:t>
              </a:r>
              <a:r>
                <a:rPr lang="en-US" altLang="ko-KR" sz="850">
                  <a:solidFill>
                    <a:srgbClr val="FF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ajaxLoadSelect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( {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    url: </a:t>
              </a:r>
              <a:r>
                <a:rPr lang="en-US" altLang="ko-KR" sz="85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'&lt;c:url value="/common/ajax/getSelectData.do"/&gt;'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,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    params: [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        {name:'sid',value:</a:t>
              </a:r>
              <a:r>
                <a:rPr lang="en-US" altLang="ko-KR" sz="85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'sb_selectMultiAdmZoneCode'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},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        {name:</a:t>
              </a:r>
              <a:r>
                <a:rPr lang="en-US" altLang="ko-KR" sz="85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'scode'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,value:$(</a:t>
              </a:r>
              <a:r>
                <a:rPr lang="en-US" altLang="ko-KR" sz="850" b="1">
                  <a:solidFill>
                    <a:srgbClr val="C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this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).val() }</a:t>
              </a:r>
            </a:p>
            <a:p>
              <a:pPr>
                <a:defRPr/>
              </a:pPr>
              <a:r>
                <a:rPr lang="ko-KR" altLang="en-US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    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],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    selectboxNm: </a:t>
              </a:r>
              <a:r>
                <a:rPr lang="en-US" altLang="ko-KR" sz="85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'emd‘</a:t>
              </a:r>
            </a:p>
            <a:p>
              <a:pPr>
                <a:defRPr/>
              </a:pPr>
              <a:r>
                <a:rPr lang="ko-KR" altLang="en-US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</a:t>
              </a: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});</a:t>
              </a:r>
            </a:p>
            <a:p>
              <a:pPr>
                <a:defRPr/>
              </a:pPr>
              <a:r>
                <a:rPr lang="en-US" altLang="ko-KR" sz="85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});</a:t>
              </a:r>
              <a:endParaRPr lang="ko-KR" altLang="en-US" sz="85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6" name="굽은 화살표 25"/>
            <p:cNvSpPr/>
            <p:nvPr/>
          </p:nvSpPr>
          <p:spPr bwMode="auto">
            <a:xfrm rot="5400000">
              <a:off x="4766574" y="2201373"/>
              <a:ext cx="576469" cy="647702"/>
            </a:xfrm>
            <a:prstGeom prst="bentArrow">
              <a:avLst>
                <a:gd name="adj1" fmla="val 25000"/>
                <a:gd name="adj2" fmla="val 24392"/>
                <a:gd name="adj3" fmla="val 25000"/>
                <a:gd name="adj4" fmla="val 43750"/>
              </a:avLst>
            </a:prstGeom>
            <a:solidFill>
              <a:srgbClr val="FFC000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 algn="ctr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endParaRPr lang="ko-KR" altLang="en-US" sz="11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7" name="굽은 화살표 26"/>
            <p:cNvSpPr/>
            <p:nvPr/>
          </p:nvSpPr>
          <p:spPr bwMode="auto">
            <a:xfrm rot="5400000">
              <a:off x="6181572" y="3088781"/>
              <a:ext cx="576470" cy="647702"/>
            </a:xfrm>
            <a:prstGeom prst="bentArrow">
              <a:avLst>
                <a:gd name="adj1" fmla="val 25000"/>
                <a:gd name="adj2" fmla="val 24392"/>
                <a:gd name="adj3" fmla="val 25000"/>
                <a:gd name="adj4" fmla="val 43750"/>
              </a:avLst>
            </a:prstGeom>
            <a:solidFill>
              <a:srgbClr val="FFC000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 algn="ctr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endParaRPr lang="ko-KR" altLang="en-US" sz="11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 bwMode="auto">
            <a:xfrm>
              <a:off x="971601" y="2276968"/>
              <a:ext cx="900232" cy="5034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100" b="1">
                  <a:latin typeface="+mj-ea"/>
                  <a:ea typeface="+mj-ea"/>
                </a:rPr>
                <a:t>초기화면</a:t>
              </a:r>
              <a:endParaRPr lang="en-US" altLang="ko-KR" sz="1100" b="1"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rgbClr val="0000FF"/>
                  </a:solidFill>
                  <a:latin typeface="+mj-ea"/>
                  <a:ea typeface="+mj-ea"/>
                </a:rPr>
                <a:t>“</a:t>
              </a:r>
              <a:r>
                <a:rPr lang="ko-KR" altLang="en-US" sz="1100" b="1">
                  <a:solidFill>
                    <a:srgbClr val="0000FF"/>
                  </a:solidFill>
                  <a:latin typeface="+mj-ea"/>
                  <a:ea typeface="+mj-ea"/>
                </a:rPr>
                <a:t>시도</a:t>
              </a:r>
              <a:r>
                <a:rPr lang="en-US" altLang="ko-KR" sz="1100" b="1">
                  <a:solidFill>
                    <a:srgbClr val="0000FF"/>
                  </a:solidFill>
                  <a:latin typeface="+mj-ea"/>
                  <a:ea typeface="+mj-ea"/>
                </a:rPr>
                <a:t>”</a:t>
              </a:r>
              <a:r>
                <a:rPr lang="ko-KR" altLang="en-US" sz="1100" b="1">
                  <a:latin typeface="+mj-ea"/>
                  <a:ea typeface="+mj-ea"/>
                </a:rPr>
                <a:t> 표시</a:t>
              </a:r>
            </a:p>
          </p:txBody>
        </p:sp>
        <p:sp>
          <p:nvSpPr>
            <p:cNvPr id="30" name="모서리가 둥근 직사각형 29"/>
            <p:cNvSpPr/>
            <p:nvPr/>
          </p:nvSpPr>
          <p:spPr bwMode="auto">
            <a:xfrm>
              <a:off x="1804794" y="3761812"/>
              <a:ext cx="1351710" cy="50341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100" b="1">
                  <a:latin typeface="+mj-ea"/>
                  <a:ea typeface="+mj-ea"/>
                </a:rPr>
                <a:t>선택한 </a:t>
              </a:r>
              <a:r>
                <a:rPr lang="en-US" altLang="ko-KR" sz="1100" b="1">
                  <a:solidFill>
                    <a:srgbClr val="0000FF"/>
                  </a:solidFill>
                  <a:latin typeface="+mj-ea"/>
                  <a:ea typeface="+mj-ea"/>
                </a:rPr>
                <a:t>“</a:t>
              </a:r>
              <a:r>
                <a:rPr lang="ko-KR" altLang="en-US" sz="1100" b="1">
                  <a:solidFill>
                    <a:srgbClr val="0000FF"/>
                  </a:solidFill>
                  <a:latin typeface="+mj-ea"/>
                  <a:ea typeface="+mj-ea"/>
                </a:rPr>
                <a:t>시도</a:t>
              </a:r>
              <a:r>
                <a:rPr lang="en-US" altLang="ko-KR" sz="1100" b="1">
                  <a:solidFill>
                    <a:srgbClr val="0000FF"/>
                  </a:solidFill>
                  <a:latin typeface="+mj-ea"/>
                  <a:ea typeface="+mj-ea"/>
                </a:rPr>
                <a:t>”</a:t>
              </a:r>
              <a:r>
                <a:rPr lang="ko-KR" altLang="en-US" sz="1100" b="1">
                  <a:latin typeface="+mj-ea"/>
                  <a:ea typeface="+mj-ea"/>
                </a:rPr>
                <a:t>의 </a:t>
              </a:r>
              <a:endParaRPr lang="en-US" altLang="ko-KR" sz="1100" b="1"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rgbClr val="FF0000"/>
                  </a:solidFill>
                  <a:latin typeface="+mj-ea"/>
                  <a:ea typeface="+mj-ea"/>
                </a:rPr>
                <a:t>“</a:t>
              </a:r>
              <a:r>
                <a:rPr lang="ko-KR" altLang="en-US" sz="1100" b="1">
                  <a:solidFill>
                    <a:srgbClr val="FF0000"/>
                  </a:solidFill>
                  <a:latin typeface="+mj-ea"/>
                  <a:ea typeface="+mj-ea"/>
                </a:rPr>
                <a:t>시군구</a:t>
              </a:r>
              <a:r>
                <a:rPr lang="en-US" altLang="ko-KR" sz="1100" b="1">
                  <a:solidFill>
                    <a:srgbClr val="FF0000"/>
                  </a:solidFill>
                  <a:latin typeface="+mj-ea"/>
                  <a:ea typeface="+mj-ea"/>
                </a:rPr>
                <a:t>”</a:t>
              </a:r>
              <a:r>
                <a:rPr lang="ko-KR" altLang="en-US" sz="1100" b="1">
                  <a:latin typeface="+mj-ea"/>
                  <a:ea typeface="+mj-ea"/>
                </a:rPr>
                <a:t> 표시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 bwMode="auto">
            <a:xfrm>
              <a:off x="3774377" y="4703536"/>
              <a:ext cx="1449393" cy="503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100" b="1">
                  <a:latin typeface="+mj-ea"/>
                  <a:ea typeface="+mj-ea"/>
                </a:rPr>
                <a:t>선택한 </a:t>
              </a:r>
              <a:r>
                <a:rPr lang="en-US" altLang="ko-KR" sz="1100" b="1">
                  <a:solidFill>
                    <a:srgbClr val="FF0000"/>
                  </a:solidFill>
                  <a:latin typeface="+mj-ea"/>
                  <a:ea typeface="+mj-ea"/>
                </a:rPr>
                <a:t>“</a:t>
              </a:r>
              <a:r>
                <a:rPr lang="ko-KR" altLang="en-US" sz="1100" b="1">
                  <a:solidFill>
                    <a:srgbClr val="FF0000"/>
                  </a:solidFill>
                  <a:latin typeface="+mj-ea"/>
                  <a:ea typeface="+mj-ea"/>
                </a:rPr>
                <a:t>시군구</a:t>
              </a:r>
              <a:r>
                <a:rPr lang="en-US" altLang="ko-KR" sz="1100" b="1">
                  <a:solidFill>
                    <a:srgbClr val="FF0000"/>
                  </a:solidFill>
                  <a:latin typeface="+mj-ea"/>
                  <a:ea typeface="+mj-ea"/>
                </a:rPr>
                <a:t>”</a:t>
              </a:r>
              <a:r>
                <a:rPr lang="ko-KR" altLang="en-US" sz="1100" b="1">
                  <a:latin typeface="+mj-ea"/>
                  <a:ea typeface="+mj-ea"/>
                </a:rPr>
                <a:t>의 </a:t>
              </a:r>
              <a:endParaRPr lang="en-US" altLang="ko-KR" sz="1100" b="1"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rgbClr val="006600"/>
                  </a:solidFill>
                  <a:latin typeface="+mj-ea"/>
                  <a:ea typeface="+mj-ea"/>
                </a:rPr>
                <a:t>“</a:t>
              </a:r>
              <a:r>
                <a:rPr lang="ko-KR" altLang="en-US" sz="1100" b="1">
                  <a:solidFill>
                    <a:srgbClr val="006600"/>
                  </a:solidFill>
                  <a:latin typeface="+mj-ea"/>
                  <a:ea typeface="+mj-ea"/>
                </a:rPr>
                <a:t>읍면동</a:t>
              </a:r>
              <a:r>
                <a:rPr lang="en-US" altLang="ko-KR" sz="1100" b="1">
                  <a:solidFill>
                    <a:srgbClr val="006600"/>
                  </a:solidFill>
                  <a:latin typeface="+mj-ea"/>
                  <a:ea typeface="+mj-ea"/>
                </a:rPr>
                <a:t>”</a:t>
              </a:r>
              <a:r>
                <a:rPr lang="ko-KR" altLang="en-US" sz="1100" b="1">
                  <a:latin typeface="+mj-ea"/>
                  <a:ea typeface="+mj-ea"/>
                </a:rPr>
                <a:t> 표시</a:t>
              </a:r>
            </a:p>
          </p:txBody>
        </p:sp>
      </p:grpSp>
      <p:grpSp>
        <p:nvGrpSpPr>
          <p:cNvPr id="3" name="그룹 35"/>
          <p:cNvGrpSpPr>
            <a:grpSpLocks/>
          </p:cNvGrpSpPr>
          <p:nvPr/>
        </p:nvGrpSpPr>
        <p:grpSpPr bwMode="auto">
          <a:xfrm>
            <a:off x="412999" y="1728788"/>
            <a:ext cx="3609411" cy="1280160"/>
            <a:chOff x="158723" y="1844824"/>
            <a:chExt cx="3609205" cy="1280160"/>
          </a:xfrm>
        </p:grpSpPr>
        <p:pic>
          <p:nvPicPr>
            <p:cNvPr id="1229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723" y="1844824"/>
              <a:ext cx="1480091" cy="128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7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0334" y="1844827"/>
              <a:ext cx="891487" cy="1177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8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42137" y="1844830"/>
              <a:ext cx="1125791" cy="122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직사각형 31"/>
          <p:cNvSpPr/>
          <p:nvPr/>
        </p:nvSpPr>
        <p:spPr bwMode="auto">
          <a:xfrm>
            <a:off x="0" y="1773238"/>
            <a:ext cx="5400675" cy="180022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ko-KR" altLang="en-US" sz="11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827" y="1450876"/>
            <a:ext cx="3744416" cy="198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2827" y="1736626"/>
            <a:ext cx="3744416" cy="12603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427984" y="1816717"/>
            <a:ext cx="45365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100"/>
              <a:t> parameter </a:t>
            </a:r>
            <a:r>
              <a:rPr lang="ko-KR" altLang="en-US" sz="1100"/>
              <a:t>를</a:t>
            </a:r>
            <a:r>
              <a:rPr lang="en-US" altLang="ko-KR" sz="1100"/>
              <a:t> </a:t>
            </a:r>
            <a:r>
              <a:rPr lang="ko-KR" altLang="en-US" sz="1100"/>
              <a:t>입력하여 상관</a:t>
            </a:r>
            <a:r>
              <a:rPr lang="en-US" altLang="ko-KR" sz="1100"/>
              <a:t>selectbox</a:t>
            </a:r>
            <a:r>
              <a:rPr lang="ko-KR" altLang="en-US" sz="1100"/>
              <a:t>를 취득하기 위해서는 </a:t>
            </a:r>
            <a:endParaRPr lang="en-US" altLang="ko-KR" sz="1100"/>
          </a:p>
          <a:p>
            <a:r>
              <a:rPr lang="en-US" altLang="ko-KR" sz="1100" b="1"/>
              <a:t>  </a:t>
            </a:r>
            <a:r>
              <a:rPr lang="en-US" altLang="ko-KR" sz="1100" b="1">
                <a:solidFill>
                  <a:srgbClr val="FF0000"/>
                </a:solidFill>
              </a:rPr>
              <a:t>ajaxLoadSelect</a:t>
            </a:r>
            <a:r>
              <a:rPr lang="en-US" altLang="ko-KR" sz="1100"/>
              <a:t> </a:t>
            </a:r>
            <a:r>
              <a:rPr lang="ko-KR" altLang="en-US" sz="1100"/>
              <a:t>메소드를</a:t>
            </a:r>
            <a:r>
              <a:rPr lang="en-US" altLang="ko-KR" sz="1100"/>
              <a:t> </a:t>
            </a:r>
            <a:r>
              <a:rPr lang="ko-KR" altLang="en-US" sz="1100"/>
              <a:t>사용한다</a:t>
            </a:r>
            <a:r>
              <a:rPr lang="en-US" altLang="ko-KR" sz="1100"/>
              <a:t>.</a:t>
            </a:r>
          </a:p>
          <a:p>
            <a:endParaRPr lang="en-US" altLang="ko-KR" sz="300"/>
          </a:p>
          <a:p>
            <a:r>
              <a:rPr lang="en-US" altLang="ko-KR" sz="1100"/>
              <a:t>                        </a:t>
            </a:r>
            <a:r>
              <a:rPr lang="en-US" altLang="ko-KR" sz="1100" b="1"/>
              <a:t>ajaxLoadSelect </a:t>
            </a:r>
            <a:r>
              <a:rPr lang="en-US" altLang="ko-KR" sz="1100"/>
              <a:t>({</a:t>
            </a:r>
          </a:p>
          <a:p>
            <a:r>
              <a:rPr lang="en-US" altLang="ko-KR" sz="1100"/>
              <a:t>                            url : </a:t>
            </a:r>
            <a:r>
              <a:rPr lang="en-US" altLang="ko-KR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'&lt;c:url value="/ ajax </a:t>
            </a:r>
            <a:r>
              <a:rPr lang="ko-KR" altLang="en-US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처리를 수행하는 </a:t>
            </a:r>
            <a:r>
              <a:rPr lang="en-US" altLang="ko-KR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url"/&gt;'</a:t>
            </a:r>
            <a:endParaRPr lang="en-US" altLang="ko-KR" sz="1100">
              <a:solidFill>
                <a:schemeClr val="tx1">
                  <a:lumMod val="95000"/>
                  <a:lumOff val="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</a:t>
            </a:r>
            <a:r>
              <a:rPr lang="en-US" altLang="ko-KR" sz="1100"/>
              <a:t>                   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params:[</a:t>
            </a:r>
          </a:p>
          <a:p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      { name : </a:t>
            </a:r>
            <a:r>
              <a:rPr lang="en-US" altLang="ko-KR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'sid'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value : </a:t>
            </a:r>
            <a:r>
              <a:rPr lang="en-US" altLang="ko-KR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</a:t>
            </a:r>
            <a:r>
              <a:rPr lang="ko-KR" altLang="en-US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수행할 쿼리</a:t>
            </a:r>
            <a:r>
              <a:rPr lang="en-US" altLang="ko-KR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ID'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} ,</a:t>
            </a:r>
          </a:p>
          <a:p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      { name : </a:t>
            </a:r>
            <a:r>
              <a:rPr lang="en-US" altLang="ko-KR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'scode'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value : </a:t>
            </a:r>
            <a:r>
              <a:rPr lang="en-US" altLang="ko-KR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</a:t>
            </a:r>
            <a:r>
              <a:rPr lang="ko-KR" altLang="en-US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값</a:t>
            </a:r>
            <a:r>
              <a:rPr lang="en-US" altLang="ko-KR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} ,</a:t>
            </a:r>
          </a:p>
          <a:p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      { name : </a:t>
            </a:r>
            <a:r>
              <a:rPr lang="en-US" altLang="ko-KR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'scode2’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value : </a:t>
            </a:r>
            <a:r>
              <a:rPr lang="en-US" altLang="ko-KR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’</a:t>
            </a:r>
            <a:r>
              <a:rPr lang="ko-KR" altLang="en-US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값</a:t>
            </a:r>
            <a:r>
              <a:rPr lang="en-US" altLang="ko-KR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2'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} ,</a:t>
            </a:r>
          </a:p>
          <a:p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      . . . . .  ,</a:t>
            </a:r>
          </a:p>
          <a:p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  ] , </a:t>
            </a:r>
          </a:p>
          <a:p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  selectboxNm : </a:t>
            </a:r>
            <a:r>
              <a:rPr lang="en-US" altLang="ko-KR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‘</a:t>
            </a:r>
            <a:r>
              <a:rPr lang="ko-KR" altLang="en-US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설정할 </a:t>
            </a:r>
            <a:r>
              <a:rPr lang="en-US" altLang="ko-KR" sz="1100" b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selectbox name’</a:t>
            </a:r>
          </a:p>
          <a:p>
            <a:r>
              <a:rPr lang="en-US" altLang="ko-KR" sz="1100"/>
              <a:t>                        });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64611" y="1261011"/>
            <a:ext cx="3368377" cy="55399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ko-KR" sz="10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f:select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=</a:t>
            </a:r>
            <a:r>
              <a:rPr lang="en-US" altLang="ko-KR" sz="1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"sido"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mode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=</a:t>
            </a:r>
            <a:r>
              <a:rPr lang="en-US" altLang="ko-KR" sz="1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"layer"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 first="</a:t>
            </a:r>
            <a:r>
              <a:rPr lang="ko-KR" altLang="en-US" sz="1000">
                <a:latin typeface="Arial" pitchFamily="34" charset="0"/>
                <a:cs typeface="Arial" pitchFamily="34" charset="0"/>
              </a:rPr>
              <a:t>시도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"/&gt;</a:t>
            </a:r>
          </a:p>
          <a:p>
            <a:r>
              <a:rPr lang="en-US" altLang="ko-KR" sz="100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ko-KR" sz="10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f:select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=</a:t>
            </a:r>
            <a:r>
              <a:rPr lang="en-US" altLang="ko-KR" sz="1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"sggu"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mode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=</a:t>
            </a:r>
            <a:r>
              <a:rPr lang="en-US" altLang="ko-KR" sz="1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"layer"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 first="</a:t>
            </a:r>
            <a:r>
              <a:rPr lang="ko-KR" altLang="en-US" sz="1000">
                <a:latin typeface="Arial" pitchFamily="34" charset="0"/>
                <a:cs typeface="Arial" pitchFamily="34" charset="0"/>
              </a:rPr>
              <a:t>시군구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"/&gt;</a:t>
            </a:r>
          </a:p>
          <a:p>
            <a:r>
              <a:rPr lang="en-US" altLang="ko-KR" sz="100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ko-KR" sz="10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f:select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=</a:t>
            </a:r>
            <a:r>
              <a:rPr lang="en-US" altLang="ko-KR" sz="1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"emd"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mode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=</a:t>
            </a:r>
            <a:r>
              <a:rPr lang="en-US" altLang="ko-KR" sz="1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"layer"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 first="</a:t>
            </a:r>
            <a:r>
              <a:rPr lang="ko-KR" altLang="en-US" sz="1000">
                <a:latin typeface="Arial" pitchFamily="34" charset="0"/>
                <a:cs typeface="Arial" pitchFamily="34" charset="0"/>
              </a:rPr>
              <a:t>읍면동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"/&gt;</a:t>
            </a:r>
            <a:endParaRPr lang="ko-KR" altLang="en-US" sz="10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3" name="Picture 185" descr="그림10"/>
            <p:cNvPicPr>
              <a:picLocks noChangeAspect="1" noChangeArrowheads="1"/>
            </p:cNvPicPr>
            <p:nvPr/>
          </p:nvPicPr>
          <p:blipFill>
            <a:blip r:embed="rId6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25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2.2.2 f:select(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상관 </a:t>
              </a:r>
              <a:r>
                <a:rPr lang="en-US" altLang="ko-KR" sz="2000">
                  <a:solidFill>
                    <a:schemeClr val="bg1"/>
                  </a:solidFill>
                </a:rPr>
                <a:t>Ajax</a:t>
              </a:r>
              <a:r>
                <a:rPr lang="en-US" altLang="ko-KR" sz="2000"/>
                <a:t>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selectbox)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292080" y="2204864"/>
            <a:ext cx="3384376" cy="180020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7182" y="1108376"/>
            <a:ext cx="360045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sz="1200">
                <a:latin typeface="+mj-lt"/>
                <a:ea typeface="굴림" pitchFamily="50" charset="-127"/>
              </a:rPr>
              <a:t>  </a:t>
            </a:r>
            <a:r>
              <a:rPr lang="en-US" altLang="ko-KR" sz="1200" b="1">
                <a:latin typeface="+mj-lt"/>
                <a:ea typeface="굴림" pitchFamily="50" charset="-127"/>
              </a:rPr>
              <a:t>f:ac</a:t>
            </a:r>
            <a:r>
              <a:rPr lang="en-US" altLang="ko-KR" sz="1200">
                <a:latin typeface="+mj-lt"/>
                <a:ea typeface="굴림" pitchFamily="50" charset="-127"/>
              </a:rPr>
              <a:t> tag</a:t>
            </a:r>
            <a:r>
              <a:rPr lang="ko-KR" altLang="en-US" sz="1200">
                <a:latin typeface="+mj-lt"/>
                <a:ea typeface="굴림" pitchFamily="50" charset="-127"/>
              </a:rPr>
              <a:t>를 사용하여 자동완성기능을 구현한다</a:t>
            </a:r>
            <a:r>
              <a:rPr lang="en-US" altLang="ko-KR" sz="1200">
                <a:latin typeface="+mj-lt"/>
                <a:ea typeface="굴림" pitchFamily="50" charset="-127"/>
              </a:rPr>
              <a:t>.</a:t>
            </a:r>
            <a:endParaRPr lang="ko-KR" altLang="en-US" sz="1200">
              <a:latin typeface="+mj-lt"/>
              <a:ea typeface="굴림" pitchFamily="50" charset="-127"/>
            </a:endParaRPr>
          </a:p>
        </p:txBody>
      </p:sp>
      <p:grpSp>
        <p:nvGrpSpPr>
          <p:cNvPr id="2" name="그룹 17"/>
          <p:cNvGrpSpPr>
            <a:grpSpLocks/>
          </p:cNvGrpSpPr>
          <p:nvPr/>
        </p:nvGrpSpPr>
        <p:grpSpPr bwMode="auto">
          <a:xfrm>
            <a:off x="387350" y="1549400"/>
            <a:ext cx="6904038" cy="1066800"/>
            <a:chOff x="386592" y="1556792"/>
            <a:chExt cx="6905044" cy="1066035"/>
          </a:xfrm>
        </p:grpSpPr>
        <p:pic>
          <p:nvPicPr>
            <p:cNvPr id="1435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556792"/>
              <a:ext cx="6896100" cy="7162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143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6592" y="2356127"/>
              <a:ext cx="6896100" cy="2667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10" name="직사각형 9"/>
            <p:cNvSpPr/>
            <p:nvPr/>
          </p:nvSpPr>
          <p:spPr bwMode="auto">
            <a:xfrm>
              <a:off x="1418617" y="1788401"/>
              <a:ext cx="2375246" cy="144359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 algn="ctr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endParaRPr lang="ko-KR" altLang="en-US" sz="1100" b="1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3" name="그룹 29"/>
          <p:cNvGrpSpPr>
            <a:grpSpLocks/>
          </p:cNvGrpSpPr>
          <p:nvPr/>
        </p:nvGrpSpPr>
        <p:grpSpPr bwMode="auto">
          <a:xfrm>
            <a:off x="395288" y="2962275"/>
            <a:ext cx="8416925" cy="2324100"/>
            <a:chOff x="395536" y="3072599"/>
            <a:chExt cx="8415992" cy="2323713"/>
          </a:xfrm>
        </p:grpSpPr>
        <p:grpSp>
          <p:nvGrpSpPr>
            <p:cNvPr id="4" name="그룹 16"/>
            <p:cNvGrpSpPr>
              <a:grpSpLocks/>
            </p:cNvGrpSpPr>
            <p:nvPr/>
          </p:nvGrpSpPr>
          <p:grpSpPr bwMode="auto">
            <a:xfrm>
              <a:off x="395536" y="3072599"/>
              <a:ext cx="8415992" cy="2323713"/>
              <a:chOff x="404480" y="98492"/>
              <a:chExt cx="8415992" cy="2006656"/>
            </a:xfrm>
          </p:grpSpPr>
          <p:grpSp>
            <p:nvGrpSpPr>
              <p:cNvPr id="5" name="그룹 15"/>
              <p:cNvGrpSpPr>
                <a:grpSpLocks/>
              </p:cNvGrpSpPr>
              <p:nvPr/>
            </p:nvGrpSpPr>
            <p:grpSpPr bwMode="auto">
              <a:xfrm>
                <a:off x="404480" y="98492"/>
                <a:ext cx="8415992" cy="2006656"/>
                <a:chOff x="404480" y="98492"/>
                <a:chExt cx="8415992" cy="2006656"/>
              </a:xfrm>
            </p:grpSpPr>
            <p:sp>
              <p:nvSpPr>
                <p:cNvPr id="14354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404480" y="98492"/>
                  <a:ext cx="8415992" cy="20066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000"/>
                    <a:t>&lt;</a:t>
                  </a:r>
                  <a:r>
                    <a:rPr lang="en-US" altLang="ko-KR" sz="1000" b="1"/>
                    <a:t>f:ac</a:t>
                  </a:r>
                  <a:r>
                    <a:rPr lang="en-US" altLang="ko-KR" sz="1000"/>
                    <a:t> name="</a:t>
                  </a:r>
                  <a:r>
                    <a:rPr lang="en-US" altLang="ko-KR" sz="1000" b="1">
                      <a:solidFill>
                        <a:srgbClr val="006600"/>
                      </a:solidFill>
                    </a:rPr>
                    <a:t>ename</a:t>
                  </a:r>
                  <a:r>
                    <a:rPr lang="en-US" altLang="ko-KR" sz="1000"/>
                    <a:t>" sid="</a:t>
                  </a:r>
                  <a:r>
                    <a:rPr lang="en-US" altLang="ko-KR" sz="1000" b="1">
                      <a:solidFill>
                        <a:srgbClr val="00B0F0"/>
                      </a:solidFill>
                    </a:rPr>
                    <a:t>selectEmpInfoByEname</a:t>
                  </a:r>
                  <a:r>
                    <a:rPr lang="en-US" altLang="ko-KR" sz="1000"/>
                    <a:t>" </a:t>
                  </a:r>
                  <a:r>
                    <a:rPr lang="en-US" altLang="ko-KR" sz="1000" b="1">
                      <a:solidFill>
                        <a:srgbClr val="7030A0"/>
                      </a:solidFill>
                    </a:rPr>
                    <a:t>cols="3" width="300"</a:t>
                  </a:r>
                  <a:r>
                    <a:rPr lang="en-US" altLang="ko-KR" sz="1000" b="1">
                      <a:solidFill>
                        <a:srgbClr val="0000FF"/>
                      </a:solidFill>
                    </a:rPr>
                    <a:t> </a:t>
                  </a:r>
                  <a:r>
                    <a:rPr lang="en-US" altLang="ko-KR" sz="1000" b="1">
                      <a:solidFill>
                        <a:srgbClr val="FF0000"/>
                      </a:solidFill>
                    </a:rPr>
                    <a:t>value1="empno"</a:t>
                  </a:r>
                  <a:r>
                    <a:rPr lang="en-US" altLang="ko-KR" sz="1000" b="1"/>
                    <a:t> </a:t>
                  </a:r>
                  <a:r>
                    <a:rPr lang="en-US" altLang="ko-KR" sz="1000" b="1">
                      <a:solidFill>
                        <a:srgbClr val="0000FF"/>
                      </a:solidFill>
                    </a:rPr>
                    <a:t>value2="dname"</a:t>
                  </a:r>
                  <a:r>
                    <a:rPr lang="en-US" altLang="ko-KR" sz="1000" b="1"/>
                    <a:t> </a:t>
                  </a:r>
                  <a:r>
                    <a:rPr lang="en-US" altLang="ko-KR" sz="1000" b="1">
                      <a:solidFill>
                        <a:srgbClr val="FF0000"/>
                      </a:solidFill>
                    </a:rPr>
                    <a:t>valClear="true"</a:t>
                  </a:r>
                  <a:r>
                    <a:rPr lang="en-US" altLang="ko-KR" sz="1000"/>
                    <a:t>/&gt;    (</a:t>
                  </a:r>
                  <a:r>
                    <a:rPr lang="ko-KR" altLang="en-US" sz="1000"/>
                    <a:t>사원이름</a:t>
                  </a:r>
                  <a:r>
                    <a:rPr lang="en-US" altLang="ko-KR" sz="1000"/>
                    <a:t>*)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000"/>
                    <a:t>&lt;f:input type="text" </a:t>
                  </a:r>
                  <a:r>
                    <a:rPr lang="en-US" altLang="ko-KR" sz="1000" b="1">
                      <a:solidFill>
                        <a:srgbClr val="FF0000"/>
                      </a:solidFill>
                    </a:rPr>
                    <a:t>name="empno"</a:t>
                  </a:r>
                  <a:r>
                    <a:rPr lang="en-US" altLang="ko-KR" sz="1000"/>
                    <a:t> readonly="true"/&gt;    (</a:t>
                  </a:r>
                  <a:r>
                    <a:rPr lang="ko-KR" altLang="en-US" sz="1000"/>
                    <a:t>사원번호</a:t>
                  </a:r>
                  <a:r>
                    <a:rPr lang="en-US" altLang="ko-KR" sz="1000"/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000"/>
                    <a:t>&lt;f:input type="text" </a:t>
                  </a:r>
                  <a:r>
                    <a:rPr lang="en-US" altLang="ko-KR" sz="1000" b="1">
                      <a:solidFill>
                        <a:srgbClr val="0000FF"/>
                      </a:solidFill>
                    </a:rPr>
                    <a:t>name="dname"</a:t>
                  </a:r>
                  <a:r>
                    <a:rPr lang="en-US" altLang="ko-KR" sz="1000"/>
                    <a:t> readonly="true"/&gt;    (</a:t>
                  </a:r>
                  <a:r>
                    <a:rPr lang="ko-KR" altLang="en-US" sz="1000"/>
                    <a:t>부서</a:t>
                  </a:r>
                  <a:r>
                    <a:rPr lang="en-US" altLang="ko-KR" sz="1000"/>
                    <a:t>)</a:t>
                  </a:r>
                </a:p>
                <a:p>
                  <a:endParaRPr lang="en-US" altLang="ko-KR" sz="1000"/>
                </a:p>
                <a:p>
                  <a:r>
                    <a:rPr lang="en-US" altLang="ko-KR" sz="900">
                      <a:solidFill>
                        <a:srgbClr val="006600"/>
                      </a:solidFill>
                    </a:rPr>
                    <a:t>    /* sid_Ajax.</a:t>
                  </a:r>
                  <a:r>
                    <a:rPr lang="en-US" altLang="ko-KR" sz="900" b="1">
                      <a:solidFill>
                        <a:srgbClr val="00B0F0"/>
                      </a:solidFill>
                    </a:rPr>
                    <a:t>selectEmpInfoByEname</a:t>
                  </a:r>
                  <a:r>
                    <a:rPr lang="en-US" altLang="ko-KR" sz="900">
                      <a:solidFill>
                        <a:srgbClr val="006600"/>
                      </a:solidFill>
                    </a:rPr>
                    <a:t> */</a:t>
                  </a:r>
                </a:p>
                <a:p>
                  <a:r>
                    <a:rPr lang="en-US" altLang="ko-KR" sz="900"/>
                    <a:t>    SELECT ENAME   AS   </a:t>
                  </a:r>
                  <a:r>
                    <a:rPr lang="en-US" altLang="ko-KR" sz="900" b="1">
                      <a:solidFill>
                        <a:srgbClr val="006600"/>
                      </a:solidFill>
                    </a:rPr>
                    <a:t>label</a:t>
                  </a:r>
                </a:p>
                <a:p>
                  <a:r>
                    <a:rPr lang="en-US" altLang="ko-KR" sz="900"/>
                    <a:t>                 , EMPNO  AS   </a:t>
                  </a:r>
                  <a:r>
                    <a:rPr lang="en-US" altLang="ko-KR" sz="900" b="1">
                      <a:solidFill>
                        <a:srgbClr val="FF0000"/>
                      </a:solidFill>
                    </a:rPr>
                    <a:t>value1</a:t>
                  </a:r>
                </a:p>
                <a:p>
                  <a:r>
                    <a:rPr lang="en-US" altLang="ko-KR" sz="900"/>
                    <a:t>                 , (SELECT DNAME </a:t>
                  </a:r>
                </a:p>
                <a:p>
                  <a:r>
                    <a:rPr lang="en-US" altLang="ko-KR" sz="900"/>
                    <a:t>                       FROM SAMPLE_DEPT </a:t>
                  </a:r>
                </a:p>
                <a:p>
                  <a:r>
                    <a:rPr lang="en-US" altLang="ko-KR" sz="900"/>
                    <a:t>                    WHERE DEPTNO = SE.DEPTNO</a:t>
                  </a:r>
                </a:p>
                <a:p>
                  <a:r>
                    <a:rPr lang="en-US" altLang="ko-KR" sz="900"/>
                    <a:t>                   )  AS   </a:t>
                  </a:r>
                  <a:r>
                    <a:rPr lang="en-US" altLang="ko-KR" sz="900" b="1">
                      <a:solidFill>
                        <a:srgbClr val="0000FF"/>
                      </a:solidFill>
                    </a:rPr>
                    <a:t>value2</a:t>
                  </a:r>
                </a:p>
                <a:p>
                  <a:r>
                    <a:rPr lang="en-US" altLang="ko-KR" sz="900"/>
                    <a:t>       FROM SAMPLE_EMP SE</a:t>
                  </a:r>
                </a:p>
                <a:p>
                  <a:r>
                    <a:rPr lang="en-US" altLang="ko-KR" sz="900"/>
                    <a:t>    WHERE ENAME LIKE #</a:t>
                  </a:r>
                  <a:r>
                    <a:rPr lang="en-US" altLang="ko-KR" sz="900" b="1">
                      <a:solidFill>
                        <a:srgbClr val="006600"/>
                      </a:solidFill>
                    </a:rPr>
                    <a:t>scode</a:t>
                  </a:r>
                  <a:r>
                    <a:rPr lang="en-US" altLang="ko-KR" sz="900"/>
                    <a:t>#||'%' </a:t>
                  </a:r>
                </a:p>
                <a:p>
                  <a:r>
                    <a:rPr lang="en-US" altLang="ko-KR" sz="900"/>
                    <a:t>    ORDER BY ENAME</a:t>
                  </a:r>
                  <a:endParaRPr lang="ko-KR" altLang="en-US" sz="900"/>
                </a:p>
              </p:txBody>
            </p:sp>
            <p:sp>
              <p:nvSpPr>
                <p:cNvPr id="15" name="직사각형 14"/>
                <p:cNvSpPr/>
                <p:nvPr/>
              </p:nvSpPr>
              <p:spPr bwMode="auto">
                <a:xfrm>
                  <a:off x="491782" y="793420"/>
                  <a:ext cx="2520671" cy="127472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tIns="0" bIns="0" anchor="ctr"/>
                <a:lstStyle/>
                <a:p>
                  <a:pPr algn="ctr">
                    <a:lnSpc>
                      <a:spcPct val="150000"/>
                    </a:lnSpc>
                    <a:buFont typeface="Arial" pitchFamily="34" charset="0"/>
                    <a:buChar char="•"/>
                    <a:defRPr/>
                  </a:pPr>
                  <a:endParaRPr lang="ko-KR" altLang="en-US" sz="11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7" name="그룹 12"/>
              <p:cNvGrpSpPr>
                <a:grpSpLocks/>
              </p:cNvGrpSpPr>
              <p:nvPr/>
            </p:nvGrpSpPr>
            <p:grpSpPr bwMode="auto">
              <a:xfrm>
                <a:off x="3900735" y="1327968"/>
                <a:ext cx="2952328" cy="699156"/>
                <a:chOff x="620960" y="3848248"/>
                <a:chExt cx="2952328" cy="699156"/>
              </a:xfrm>
            </p:grpSpPr>
            <p:pic>
              <p:nvPicPr>
                <p:cNvPr id="14352" name="Picture 5"/>
                <p:cNvPicPr>
                  <a:picLocks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53553" y="3848248"/>
                  <a:ext cx="2895600" cy="6991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" name="직사각형 11"/>
                <p:cNvSpPr/>
                <p:nvPr/>
              </p:nvSpPr>
              <p:spPr bwMode="auto">
                <a:xfrm>
                  <a:off x="621579" y="4031930"/>
                  <a:ext cx="2952423" cy="503034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tIns="0" bIns="0" anchor="ctr"/>
                <a:lstStyle/>
                <a:p>
                  <a:pPr algn="ctr">
                    <a:lnSpc>
                      <a:spcPct val="150000"/>
                    </a:lnSpc>
                    <a:buFont typeface="Arial" pitchFamily="34" charset="0"/>
                    <a:buChar char="•"/>
                    <a:defRPr/>
                  </a:pPr>
                  <a:endParaRPr lang="ko-KR" altLang="en-US" sz="11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14347" name="TextBox 18"/>
            <p:cNvSpPr txBox="1">
              <a:spLocks noChangeArrowheads="1"/>
            </p:cNvSpPr>
            <p:nvPr/>
          </p:nvSpPr>
          <p:spPr bwMode="auto">
            <a:xfrm>
              <a:off x="3939694" y="3995465"/>
              <a:ext cx="2016224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000" b="1">
                  <a:solidFill>
                    <a:srgbClr val="7030A0"/>
                  </a:solidFill>
                </a:rPr>
                <a:t>cols="3"</a:t>
              </a:r>
              <a:r>
                <a:rPr lang="en-US" altLang="ko-KR" sz="1000">
                  <a:solidFill>
                    <a:srgbClr val="FF0000"/>
                  </a:solidFill>
                  <a:cs typeface="Arial" charset="0"/>
                </a:rPr>
                <a:t>         </a:t>
              </a:r>
              <a:r>
                <a:rPr lang="en-US" altLang="ko-KR" sz="1000">
                  <a:cs typeface="Arial" charset="0"/>
                </a:rPr>
                <a:t>3</a:t>
              </a:r>
              <a:r>
                <a:rPr lang="ko-KR" altLang="en-US" sz="1000">
                  <a:cs typeface="Arial" charset="0"/>
                </a:rPr>
                <a:t>열 표시</a:t>
              </a:r>
              <a:endParaRPr lang="en-US" altLang="ko-KR" sz="1000">
                <a:cs typeface="Arial" charset="0"/>
              </a:endParaRPr>
            </a:p>
            <a:p>
              <a:r>
                <a:rPr lang="en-US" altLang="ko-KR" sz="1000" b="1">
                  <a:solidFill>
                    <a:srgbClr val="7030A0"/>
                  </a:solidFill>
                </a:rPr>
                <a:t>width="300"</a:t>
              </a:r>
              <a:r>
                <a:rPr lang="en-US" altLang="ko-KR" sz="1000" b="1">
                  <a:solidFill>
                    <a:srgbClr val="0000FF"/>
                  </a:solidFill>
                  <a:cs typeface="Arial" charset="0"/>
                </a:rPr>
                <a:t>  </a:t>
              </a:r>
              <a:r>
                <a:rPr lang="ko-KR" altLang="en-US" sz="1000">
                  <a:cs typeface="Arial" charset="0"/>
                </a:rPr>
                <a:t>테이블 너비 </a:t>
              </a:r>
              <a:r>
                <a:rPr lang="en-US" altLang="ko-KR" sz="1000">
                  <a:cs typeface="Arial" charset="0"/>
                </a:rPr>
                <a:t>300</a:t>
              </a:r>
              <a:endParaRPr lang="ko-KR" altLang="en-US" sz="1000">
                <a:cs typeface="Arial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 bwMode="auto">
            <a:xfrm>
              <a:off x="2916207" y="4724912"/>
              <a:ext cx="903187" cy="519026"/>
            </a:xfrm>
            <a:prstGeom prst="rightArrow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algn="ctr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Arial" charset="0"/>
                </a:rPr>
                <a:t> 실행결과</a:t>
              </a: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851140" y="3982086"/>
              <a:ext cx="3096870" cy="137295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 algn="ctr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endParaRPr lang="ko-KR" altLang="en-US" sz="1100" b="1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4341" name="TextBox 27"/>
          <p:cNvSpPr txBox="1">
            <a:spLocks noChangeArrowheads="1"/>
          </p:cNvSpPr>
          <p:nvPr/>
        </p:nvSpPr>
        <p:spPr bwMode="auto">
          <a:xfrm>
            <a:off x="395289" y="5578475"/>
            <a:ext cx="4896792" cy="5078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>
                <a:solidFill>
                  <a:srgbClr val="FF0000"/>
                </a:solidFill>
              </a:rPr>
              <a:t>valClear="true"  </a:t>
            </a:r>
            <a:r>
              <a:rPr lang="en-US" altLang="ko-KR" sz="900" b="1"/>
              <a:t>:  </a:t>
            </a:r>
            <a:r>
              <a:rPr lang="ko-KR" altLang="en-US" sz="900" b="1"/>
              <a:t>사원이름</a:t>
            </a:r>
            <a:r>
              <a:rPr lang="en-US" altLang="ko-KR" sz="900" b="1"/>
              <a:t>* </a:t>
            </a:r>
            <a:r>
              <a:rPr lang="ko-KR" altLang="en-US" sz="900" b="1"/>
              <a:t>삭제 시 자동완성된 사원번호와 부서도 삭제됨</a:t>
            </a:r>
            <a:r>
              <a:rPr lang="en-US" altLang="ko-KR" sz="900" b="1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>
                <a:solidFill>
                  <a:srgbClr val="FF0000"/>
                </a:solidFill>
              </a:rPr>
              <a:t>valClear="false" </a:t>
            </a:r>
            <a:r>
              <a:rPr lang="en-US" altLang="ko-KR" sz="900" b="1"/>
              <a:t>:  </a:t>
            </a:r>
            <a:r>
              <a:rPr lang="ko-KR" altLang="en-US" sz="900" b="1"/>
              <a:t>사원이름</a:t>
            </a:r>
            <a:r>
              <a:rPr lang="en-US" altLang="ko-KR" sz="900" b="1"/>
              <a:t>* </a:t>
            </a:r>
            <a:r>
              <a:rPr lang="ko-KR" altLang="en-US" sz="900" b="1"/>
              <a:t>삭제 시 자동완성된 사원번호와 부서는</a:t>
            </a:r>
            <a:r>
              <a:rPr lang="en-US" altLang="ko-KR" sz="900" b="1"/>
              <a:t> </a:t>
            </a:r>
            <a:r>
              <a:rPr lang="ko-KR" altLang="en-US" sz="900" b="1"/>
              <a:t>삭제되지 않음</a:t>
            </a:r>
            <a:r>
              <a:rPr lang="en-US" altLang="ko-KR" sz="900" b="1"/>
              <a:t>.</a:t>
            </a:r>
          </a:p>
        </p:txBody>
      </p:sp>
      <p:sp>
        <p:nvSpPr>
          <p:cNvPr id="31" name="아래로 구부러진 화살표 30"/>
          <p:cNvSpPr/>
          <p:nvPr/>
        </p:nvSpPr>
        <p:spPr bwMode="auto">
          <a:xfrm rot="5400000">
            <a:off x="7181850" y="1901825"/>
            <a:ext cx="862013" cy="576263"/>
          </a:xfrm>
          <a:prstGeom prst="curvedDownArrow">
            <a:avLst/>
          </a:prstGeom>
          <a:solidFill>
            <a:schemeClr val="accent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ko-KR" altLang="en-US" sz="1100" b="1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8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14344" name="Picture 185" descr="그림10"/>
            <p:cNvPicPr>
              <a:picLocks noChangeAspect="1" noChangeArrowheads="1"/>
            </p:cNvPicPr>
            <p:nvPr/>
          </p:nvPicPr>
          <p:blipFill>
            <a:blip r:embed="rId5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5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2.2.3 AutoComplete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52425" y="1127125"/>
            <a:ext cx="8701088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rIns="108000"/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100" kern="0">
                <a:ea typeface="굴림" pitchFamily="50" charset="-127"/>
              </a:rPr>
              <a:t>WEB 2.0 </a:t>
            </a:r>
            <a:r>
              <a:rPr lang="ko-KR" altLang="en-US" sz="1100" kern="0">
                <a:ea typeface="굴림" pitchFamily="50" charset="-127"/>
              </a:rPr>
              <a:t>의 대표적인 기능인 </a:t>
            </a:r>
            <a:r>
              <a:rPr lang="en-US" altLang="ko-KR" sz="1100" kern="0">
                <a:ea typeface="굴림" pitchFamily="50" charset="-127"/>
              </a:rPr>
              <a:t>AJAX </a:t>
            </a:r>
            <a:r>
              <a:rPr lang="ko-KR" altLang="en-US" sz="1100" kern="0">
                <a:ea typeface="굴림" pitchFamily="50" charset="-127"/>
              </a:rPr>
              <a:t>을 적극 활용하여 기존의 페이지 </a:t>
            </a:r>
            <a:r>
              <a:rPr lang="ko-KR" altLang="en-US" sz="1100" b="1" kern="0">
                <a:solidFill>
                  <a:srgbClr val="FF0000"/>
                </a:solidFill>
                <a:ea typeface="굴림" pitchFamily="50" charset="-127"/>
              </a:rPr>
              <a:t>포워딩 방식</a:t>
            </a:r>
            <a:r>
              <a:rPr lang="ko-KR" altLang="en-US" sz="1100" kern="0">
                <a:ea typeface="굴림" pitchFamily="50" charset="-127"/>
              </a:rPr>
              <a:t>의 개발이 아닌</a:t>
            </a:r>
            <a:r>
              <a:rPr lang="en-US" altLang="ko-KR" sz="1100" kern="0">
                <a:ea typeface="굴림" pitchFamily="50" charset="-127"/>
              </a:rPr>
              <a:t>, </a:t>
            </a:r>
            <a:r>
              <a:rPr lang="ko-KR" altLang="en-US" sz="1100" kern="0">
                <a:ea typeface="굴림" pitchFamily="50" charset="-127"/>
              </a:rPr>
              <a:t>한 화면에서 </a:t>
            </a:r>
            <a:r>
              <a:rPr lang="en-US" altLang="ko-KR" sz="1100" kern="0">
                <a:ea typeface="굴림" pitchFamily="50" charset="-127"/>
              </a:rPr>
              <a:t>AJAX </a:t>
            </a:r>
            <a:r>
              <a:rPr lang="ko-KR" altLang="en-US" sz="1100" kern="0">
                <a:ea typeface="굴림" pitchFamily="50" charset="-127"/>
              </a:rPr>
              <a:t>로 서버와 </a:t>
            </a:r>
            <a:endParaRPr lang="en-US" altLang="ko-KR" sz="1100" kern="0">
              <a:ea typeface="굴림" pitchFamily="50" charset="-127"/>
            </a:endParaRP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kern="0">
                <a:ea typeface="굴림" pitchFamily="50" charset="-127"/>
              </a:rPr>
              <a:t>     </a:t>
            </a:r>
            <a:r>
              <a:rPr lang="ko-KR" altLang="en-US" sz="1100" kern="0">
                <a:ea typeface="굴림" pitchFamily="50" charset="-127"/>
              </a:rPr>
              <a:t>통신하여 처리하는 방식을 택한다</a:t>
            </a:r>
            <a:r>
              <a:rPr lang="en-US" altLang="ko-KR" sz="1100" kern="0">
                <a:ea typeface="굴림" pitchFamily="50" charset="-127"/>
              </a:rPr>
              <a:t>.</a:t>
            </a:r>
            <a:endParaRPr lang="en-US" altLang="ko-KR" sz="10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kern="0">
                <a:ea typeface="굴림" pitchFamily="50" charset="-127"/>
              </a:rPr>
              <a:t>메뉴 이동 이외에 화면이 이동하는 경우가 거의 없음</a:t>
            </a:r>
            <a:r>
              <a:rPr lang="en-US" altLang="ko-KR" sz="1100" kern="0">
                <a:ea typeface="굴림" pitchFamily="50" charset="-127"/>
              </a:rPr>
              <a:t>. (</a:t>
            </a:r>
            <a:r>
              <a:rPr lang="ko-KR" altLang="en-US" sz="1100" kern="0">
                <a:ea typeface="굴림" pitchFamily="50" charset="-127"/>
              </a:rPr>
              <a:t>에러 페이지 이동 제외</a:t>
            </a:r>
            <a:r>
              <a:rPr lang="en-US" altLang="ko-KR" sz="1100" kern="0">
                <a:ea typeface="굴림" pitchFamily="50" charset="-127"/>
              </a:rPr>
              <a:t>)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kern="0">
                <a:ea typeface="굴림" pitchFamily="50" charset="-127"/>
              </a:rPr>
              <a:t>AJAX </a:t>
            </a:r>
            <a:r>
              <a:rPr lang="ko-KR" altLang="en-US" sz="1100" kern="0">
                <a:ea typeface="굴림" pitchFamily="50" charset="-127"/>
              </a:rPr>
              <a:t>통신 시 모든 데이터는 </a:t>
            </a:r>
            <a:r>
              <a:rPr lang="en-US" altLang="ko-KR" sz="1100" kern="0">
                <a:ea typeface="굴림" pitchFamily="50" charset="-127"/>
              </a:rPr>
              <a:t>JSON (JavaScript Object Notation) </a:t>
            </a:r>
            <a:r>
              <a:rPr lang="ko-KR" altLang="en-US" sz="1100" kern="0">
                <a:ea typeface="굴림" pitchFamily="50" charset="-127"/>
              </a:rPr>
              <a:t>으로 전달됨</a:t>
            </a:r>
            <a:endParaRPr lang="en-US" altLang="ko-KR" sz="11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sz="1100" b="1">
                <a:ea typeface="굴림" pitchFamily="50" charset="-127"/>
              </a:rPr>
              <a:t>http://www.json.org/json-ko.html</a:t>
            </a:r>
            <a:r>
              <a:rPr lang="en-US" altLang="ko-KR" sz="1100" kern="0">
                <a:ea typeface="굴림" pitchFamily="50" charset="-127"/>
              </a:rPr>
              <a:t> </a:t>
            </a:r>
            <a:r>
              <a:rPr lang="ko-KR" altLang="en-US" sz="1100" kern="0">
                <a:ea typeface="굴림" pitchFamily="50" charset="-127"/>
              </a:rPr>
              <a:t>참조</a:t>
            </a:r>
            <a:endParaRPr lang="en-US" altLang="ko-KR" sz="11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endParaRPr lang="en-US" altLang="ko-KR" sz="11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b="1" kern="0">
                <a:ea typeface="굴림" pitchFamily="50" charset="-127"/>
              </a:rPr>
              <a:t>일반적인 </a:t>
            </a:r>
            <a:r>
              <a:rPr lang="en-US" altLang="ko-KR" sz="1100" b="1" kern="0">
                <a:ea typeface="굴림" pitchFamily="50" charset="-127"/>
              </a:rPr>
              <a:t>JSP </a:t>
            </a:r>
            <a:r>
              <a:rPr lang="ko-KR" altLang="en-US" sz="1100" b="1" kern="0">
                <a:ea typeface="굴림" pitchFamily="50" charset="-127"/>
              </a:rPr>
              <a:t>개발</a:t>
            </a:r>
            <a:endParaRPr lang="en-US" altLang="ko-KR" sz="1100" b="1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endParaRPr lang="en-US" altLang="ko-KR" sz="10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endParaRPr lang="en-US" altLang="ko-KR" sz="10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endParaRPr lang="en-US" altLang="ko-KR" sz="10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endParaRPr lang="en-US" altLang="ko-KR" sz="10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endParaRPr lang="en-US" altLang="ko-KR" sz="10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0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0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0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AJAX </a:t>
            </a:r>
            <a:r>
              <a:rPr lang="ko-KR" altLang="en-US" sz="1100" b="1" kern="0">
                <a:ea typeface="굴림" pitchFamily="50" charset="-127"/>
              </a:rPr>
              <a:t>통신 </a:t>
            </a:r>
            <a:r>
              <a:rPr lang="en-US" altLang="ko-KR" sz="1100" b="1" kern="0">
                <a:ea typeface="굴림" pitchFamily="50" charset="-127"/>
              </a:rPr>
              <a:t>JSP </a:t>
            </a:r>
            <a:r>
              <a:rPr lang="ko-KR" altLang="en-US" sz="1100" b="1" kern="0">
                <a:ea typeface="굴림" pitchFamily="50" charset="-127"/>
              </a:rPr>
              <a:t>개발</a:t>
            </a:r>
            <a:endParaRPr lang="en-US" altLang="ko-KR" sz="1100" b="1" kern="0">
              <a:ea typeface="굴림" pitchFamily="50" charset="-127"/>
            </a:endParaRPr>
          </a:p>
          <a:p>
            <a:pPr marL="952500" lvl="4" indent="-1889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defRPr/>
            </a:pPr>
            <a:endParaRPr lang="en-US" altLang="ko-KR" sz="1000" kern="0">
              <a:latin typeface="+mn-lt"/>
              <a:ea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38188" y="2854324"/>
            <a:ext cx="8082284" cy="1250083"/>
            <a:chOff x="738188" y="2854324"/>
            <a:chExt cx="8082284" cy="1250083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738188" y="2854324"/>
              <a:ext cx="1449554" cy="45938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1000">
                  <a:ea typeface="굴림" pitchFamily="50" charset="-127"/>
                </a:rPr>
                <a:t>&lt;&lt;JSP&gt;&gt;</a:t>
              </a:r>
            </a:p>
            <a:p>
              <a:pPr algn="ctr">
                <a:defRPr/>
              </a:pPr>
              <a:r>
                <a:rPr lang="ko-KR" altLang="en-US" sz="1000">
                  <a:ea typeface="굴림" pitchFamily="50" charset="-127"/>
                </a:rPr>
                <a:t>리스트 페이지</a:t>
              </a: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7463259" y="3140968"/>
              <a:ext cx="1357213" cy="57422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1000">
                  <a:ea typeface="굴림" pitchFamily="50" charset="-127"/>
                </a:rPr>
                <a:t>&lt;&lt;Controller&gt;&gt;</a:t>
              </a:r>
            </a:p>
            <a:p>
              <a:pPr algn="ctr">
                <a:defRPr/>
              </a:pPr>
              <a:r>
                <a:rPr lang="ko-KR" altLang="en-US" sz="1000">
                  <a:ea typeface="굴림" pitchFamily="50" charset="-127"/>
                </a:rPr>
                <a:t>업무 </a:t>
              </a:r>
              <a:r>
                <a:rPr lang="en-US" altLang="ko-KR" sz="1000">
                  <a:ea typeface="굴림" pitchFamily="50" charset="-127"/>
                </a:rPr>
                <a:t>Controller</a:t>
              </a:r>
              <a:endParaRPr lang="ko-KR" altLang="en-US" sz="1000">
                <a:ea typeface="굴림" pitchFamily="50" charset="-127"/>
              </a:endParaRPr>
            </a:p>
          </p:txBody>
        </p:sp>
        <p:cxnSp>
          <p:nvCxnSpPr>
            <p:cNvPr id="25605" name="직선 화살표 연결선 34"/>
            <p:cNvCxnSpPr>
              <a:cxnSpLocks noChangeShapeType="1"/>
              <a:stCxn id="16" idx="3"/>
              <a:endCxn id="19" idx="1"/>
            </p:cNvCxnSpPr>
            <p:nvPr/>
          </p:nvCxnSpPr>
          <p:spPr bwMode="auto">
            <a:xfrm>
              <a:off x="2187742" y="3084016"/>
              <a:ext cx="2024218" cy="344066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19" name="직사각형 18"/>
            <p:cNvSpPr/>
            <p:nvPr/>
          </p:nvSpPr>
          <p:spPr bwMode="auto">
            <a:xfrm>
              <a:off x="4211960" y="3140968"/>
              <a:ext cx="1642828" cy="57422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1000">
                  <a:ea typeface="굴림" pitchFamily="50" charset="-127"/>
                </a:rPr>
                <a:t>&lt;&lt;Servlet&gt;&gt;</a:t>
              </a:r>
            </a:p>
            <a:p>
              <a:pPr algn="ctr">
                <a:defRPr/>
              </a:pPr>
              <a:r>
                <a:rPr lang="en-US" altLang="ko-KR" sz="1000">
                  <a:ea typeface="굴림" pitchFamily="50" charset="-127"/>
                </a:rPr>
                <a:t>DispatcherServlet</a:t>
              </a:r>
              <a:endParaRPr lang="ko-KR" altLang="en-US" sz="1000">
                <a:ea typeface="굴림" pitchFamily="50" charset="-127"/>
              </a:endParaRPr>
            </a:p>
          </p:txBody>
        </p:sp>
        <p:cxnSp>
          <p:nvCxnSpPr>
            <p:cNvPr id="25607" name="직선 화살표 연결선 46"/>
            <p:cNvCxnSpPr>
              <a:cxnSpLocks noChangeShapeType="1"/>
              <a:stCxn id="19" idx="3"/>
              <a:endCxn id="17" idx="1"/>
            </p:cNvCxnSpPr>
            <p:nvPr/>
          </p:nvCxnSpPr>
          <p:spPr bwMode="auto">
            <a:xfrm>
              <a:off x="5854788" y="3428082"/>
              <a:ext cx="1608471" cy="0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sp>
          <p:nvSpPr>
            <p:cNvPr id="25608" name="TextBox 50"/>
            <p:cNvSpPr txBox="1">
              <a:spLocks noChangeArrowheads="1"/>
            </p:cNvSpPr>
            <p:nvPr/>
          </p:nvSpPr>
          <p:spPr bwMode="auto">
            <a:xfrm>
              <a:off x="5868144" y="3212976"/>
              <a:ext cx="158417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/>
                <a:t>Request &gt; VO &gt; Response</a:t>
              </a:r>
            </a:p>
          </p:txBody>
        </p:sp>
        <p:cxnSp>
          <p:nvCxnSpPr>
            <p:cNvPr id="25609" name="직선 화살표 연결선 56"/>
            <p:cNvCxnSpPr>
              <a:cxnSpLocks noChangeShapeType="1"/>
              <a:stCxn id="24" idx="3"/>
              <a:endCxn id="19" idx="1"/>
            </p:cNvCxnSpPr>
            <p:nvPr/>
          </p:nvCxnSpPr>
          <p:spPr bwMode="auto">
            <a:xfrm flipV="1">
              <a:off x="2187742" y="3428082"/>
              <a:ext cx="2024218" cy="446634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 type="arrow" w="med" len="med"/>
              <a:tailEnd/>
            </a:ln>
          </p:spPr>
        </p:cxnSp>
        <p:sp>
          <p:nvSpPr>
            <p:cNvPr id="25610" name="TextBox 65"/>
            <p:cNvSpPr txBox="1">
              <a:spLocks noChangeArrowheads="1"/>
            </p:cNvSpPr>
            <p:nvPr/>
          </p:nvSpPr>
          <p:spPr bwMode="auto">
            <a:xfrm>
              <a:off x="2603074" y="2996952"/>
              <a:ext cx="8654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900" b="1">
                  <a:solidFill>
                    <a:srgbClr val="FF0000"/>
                  </a:solidFill>
                </a:rPr>
                <a:t>Request</a:t>
              </a:r>
              <a:endParaRPr lang="en-US" altLang="ko-KR" sz="800" b="1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738188" y="3645024"/>
              <a:ext cx="1449554" cy="45938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1000">
                  <a:ea typeface="굴림" pitchFamily="50" charset="-127"/>
                </a:rPr>
                <a:t>&lt;&lt;JSP&gt;&gt;</a:t>
              </a:r>
            </a:p>
            <a:p>
              <a:pPr algn="ctr">
                <a:defRPr/>
              </a:pPr>
              <a:r>
                <a:rPr lang="ko-KR" altLang="en-US" sz="1000">
                  <a:ea typeface="굴림" pitchFamily="50" charset="-127"/>
                </a:rPr>
                <a:t>상세내역 페이지</a:t>
              </a:r>
            </a:p>
          </p:txBody>
        </p:sp>
        <p:sp>
          <p:nvSpPr>
            <p:cNvPr id="25612" name="TextBox 103"/>
            <p:cNvSpPr txBox="1">
              <a:spLocks noChangeArrowheads="1"/>
            </p:cNvSpPr>
            <p:nvPr/>
          </p:nvSpPr>
          <p:spPr bwMode="auto">
            <a:xfrm>
              <a:off x="2603075" y="3717032"/>
              <a:ext cx="88880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900" b="1">
                  <a:solidFill>
                    <a:srgbClr val="FF0000"/>
                  </a:solidFill>
                </a:rPr>
                <a:t>Response</a:t>
              </a:r>
              <a:endParaRPr lang="en-US" altLang="ko-KR" sz="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35013" y="4611299"/>
            <a:ext cx="8085458" cy="1428750"/>
            <a:chOff x="735013" y="4611299"/>
            <a:chExt cx="8085458" cy="1428750"/>
          </a:xfrm>
        </p:grpSpPr>
        <p:sp>
          <p:nvSpPr>
            <p:cNvPr id="26" name="Rectangle 138"/>
            <p:cNvSpPr>
              <a:spLocks noChangeArrowheads="1"/>
            </p:cNvSpPr>
            <p:nvPr/>
          </p:nvSpPr>
          <p:spPr bwMode="auto">
            <a:xfrm>
              <a:off x="3024188" y="4611299"/>
              <a:ext cx="4212108" cy="142875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 lIns="46800" tIns="45717" rIns="71995" bIns="45717"/>
            <a:lstStyle/>
            <a:p>
              <a:pPr>
                <a:defRPr/>
              </a:pPr>
              <a:r>
                <a:rPr lang="ko-KR" altLang="en-US" sz="1200" b="1">
                  <a:ea typeface="굴림" pitchFamily="50" charset="-127"/>
                </a:rPr>
                <a:t>공통 </a:t>
              </a:r>
              <a:r>
                <a:rPr lang="en-US" altLang="ko-KR" sz="1200" b="1">
                  <a:ea typeface="굴림" pitchFamily="50" charset="-127"/>
                </a:rPr>
                <a:t>Front</a:t>
              </a:r>
              <a:r>
                <a:rPr lang="ko-KR" altLang="en-US" sz="1200" b="1">
                  <a:ea typeface="굴림" pitchFamily="50" charset="-127"/>
                </a:rPr>
                <a:t>처리</a:t>
              </a: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735013" y="4825612"/>
              <a:ext cx="1071562" cy="12144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/>
            <a:lstStyle/>
            <a:p>
              <a:pPr algn="ctr">
                <a:defRPr/>
              </a:pPr>
              <a:r>
                <a:rPr lang="en-US" altLang="ko-KR" sz="1000">
                  <a:ea typeface="굴림" pitchFamily="50" charset="-127"/>
                </a:rPr>
                <a:t>&lt;&lt;JSP&gt;&gt;</a:t>
              </a:r>
            </a:p>
            <a:p>
              <a:pPr algn="ctr">
                <a:defRPr/>
              </a:pPr>
              <a:r>
                <a:rPr lang="ko-KR" altLang="en-US" sz="1000">
                  <a:ea typeface="굴림" pitchFamily="50" charset="-127"/>
                </a:rPr>
                <a:t>업무 페이지</a:t>
              </a: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7667624" y="5111361"/>
              <a:ext cx="1152847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1000">
                  <a:ea typeface="굴림" pitchFamily="50" charset="-127"/>
                </a:rPr>
                <a:t>&lt;&lt;Controller&gt;&gt;</a:t>
              </a:r>
            </a:p>
            <a:p>
              <a:pPr algn="ctr">
                <a:defRPr/>
              </a:pPr>
              <a:r>
                <a:rPr lang="ko-KR" altLang="en-US" sz="1000">
                  <a:ea typeface="굴림" pitchFamily="50" charset="-127"/>
                </a:rPr>
                <a:t>업무 </a:t>
              </a:r>
              <a:r>
                <a:rPr lang="en-US" altLang="ko-KR" sz="1000">
                  <a:ea typeface="굴림" pitchFamily="50" charset="-127"/>
                </a:rPr>
                <a:t>Controller</a:t>
              </a:r>
              <a:endParaRPr lang="ko-KR" altLang="en-US" sz="1000">
                <a:ea typeface="굴림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5436096" y="5111361"/>
              <a:ext cx="1584176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1000">
                  <a:ea typeface="굴림" pitchFamily="50" charset="-127"/>
                </a:rPr>
                <a:t>&lt;&lt;Converter&gt;&gt;</a:t>
              </a:r>
            </a:p>
            <a:p>
              <a:pPr algn="ctr">
                <a:defRPr/>
              </a:pPr>
              <a:r>
                <a:rPr lang="en-US" altLang="ko-KR" sz="1000" b="1">
                  <a:ea typeface="굴림" pitchFamily="50" charset="-127"/>
                </a:rPr>
                <a:t>HttpMessageConverter</a:t>
              </a:r>
              <a:endParaRPr lang="ko-KR" altLang="en-US" sz="1000" b="1">
                <a:ea typeface="굴림" pitchFamily="50" charset="-127"/>
              </a:endParaRPr>
            </a:p>
          </p:txBody>
        </p:sp>
        <p:cxnSp>
          <p:nvCxnSpPr>
            <p:cNvPr id="25617" name="직선 화살표 연결선 86"/>
            <p:cNvCxnSpPr>
              <a:cxnSpLocks noChangeShapeType="1"/>
              <a:stCxn id="36" idx="3"/>
              <a:endCxn id="33" idx="1"/>
            </p:cNvCxnSpPr>
            <p:nvPr/>
          </p:nvCxnSpPr>
          <p:spPr bwMode="auto">
            <a:xfrm>
              <a:off x="1735138" y="5289956"/>
              <a:ext cx="1428750" cy="37405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cxnSp>
          <p:nvCxnSpPr>
            <p:cNvPr id="25618" name="직선 화살표 연결선 87"/>
            <p:cNvCxnSpPr>
              <a:cxnSpLocks noChangeShapeType="1"/>
              <a:stCxn id="29" idx="3"/>
              <a:endCxn id="28" idx="1"/>
            </p:cNvCxnSpPr>
            <p:nvPr/>
          </p:nvCxnSpPr>
          <p:spPr bwMode="auto">
            <a:xfrm>
              <a:off x="7020272" y="5327361"/>
              <a:ext cx="647352" cy="0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sp>
          <p:nvSpPr>
            <p:cNvPr id="25619" name="TextBox 88"/>
            <p:cNvSpPr txBox="1">
              <a:spLocks noChangeArrowheads="1"/>
            </p:cNvSpPr>
            <p:nvPr/>
          </p:nvSpPr>
          <p:spPr bwMode="auto">
            <a:xfrm>
              <a:off x="7191375" y="5039924"/>
              <a:ext cx="33337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800"/>
                <a:t>VO</a:t>
              </a:r>
              <a:endParaRPr lang="ko-KR" altLang="en-US" sz="800"/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3163888" y="5111361"/>
              <a:ext cx="1214437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1000">
                  <a:ea typeface="굴림" pitchFamily="50" charset="-127"/>
                </a:rPr>
                <a:t>&lt;&lt;Servlet&gt;&gt;</a:t>
              </a:r>
            </a:p>
            <a:p>
              <a:pPr algn="ctr">
                <a:defRPr/>
              </a:pPr>
              <a:r>
                <a:rPr lang="en-US" altLang="ko-KR" sz="1000">
                  <a:ea typeface="굴림" pitchFamily="50" charset="-127"/>
                </a:rPr>
                <a:t>DispatcherServlet</a:t>
              </a:r>
              <a:endParaRPr lang="ko-KR" altLang="en-US" sz="1000">
                <a:ea typeface="굴림" pitchFamily="50" charset="-127"/>
              </a:endParaRPr>
            </a:p>
          </p:txBody>
        </p:sp>
        <p:cxnSp>
          <p:nvCxnSpPr>
            <p:cNvPr id="25621" name="직선 화살표 연결선 90"/>
            <p:cNvCxnSpPr>
              <a:cxnSpLocks noChangeShapeType="1"/>
              <a:stCxn id="33" idx="3"/>
              <a:endCxn id="29" idx="1"/>
            </p:cNvCxnSpPr>
            <p:nvPr/>
          </p:nvCxnSpPr>
          <p:spPr bwMode="auto">
            <a:xfrm>
              <a:off x="4378325" y="5327361"/>
              <a:ext cx="1057771" cy="0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sp>
          <p:nvSpPr>
            <p:cNvPr id="25622" name="TextBox 91"/>
            <p:cNvSpPr txBox="1">
              <a:spLocks noChangeArrowheads="1"/>
            </p:cNvSpPr>
            <p:nvPr/>
          </p:nvSpPr>
          <p:spPr bwMode="auto">
            <a:xfrm>
              <a:off x="4427984" y="5055774"/>
              <a:ext cx="97155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800"/>
                <a:t>JSON Data &gt; VO</a:t>
              </a:r>
              <a:endParaRPr lang="ko-KR" altLang="en-US" sz="800"/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806450" y="5182799"/>
              <a:ext cx="928688" cy="214313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pPr algn="ctr">
                <a:defRPr/>
              </a:pPr>
              <a:r>
                <a:rPr lang="ko-KR" altLang="en-US" sz="1000">
                  <a:ea typeface="굴림" pitchFamily="50" charset="-127"/>
                </a:rPr>
                <a:t>그리드</a:t>
              </a: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06450" y="5468549"/>
              <a:ext cx="928688" cy="214313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pPr algn="ctr">
                <a:defRPr/>
              </a:pPr>
              <a:r>
                <a:rPr lang="ko-KR" altLang="en-US" sz="1000">
                  <a:ea typeface="굴림" pitchFamily="50" charset="-127"/>
                </a:rPr>
                <a:t>차트</a:t>
              </a: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806450" y="5754299"/>
              <a:ext cx="928688" cy="214313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pPr algn="ctr">
                <a:defRPr/>
              </a:pPr>
              <a:r>
                <a:rPr lang="ko-KR" altLang="en-US" sz="1000">
                  <a:ea typeface="굴림" pitchFamily="50" charset="-127"/>
                </a:rPr>
                <a:t>상세 내역</a:t>
              </a:r>
            </a:p>
          </p:txBody>
        </p:sp>
        <p:cxnSp>
          <p:nvCxnSpPr>
            <p:cNvPr id="25626" name="직선 화살표 연결선 95"/>
            <p:cNvCxnSpPr>
              <a:cxnSpLocks noChangeShapeType="1"/>
              <a:stCxn id="37" idx="3"/>
              <a:endCxn id="33" idx="1"/>
            </p:cNvCxnSpPr>
            <p:nvPr/>
          </p:nvCxnSpPr>
          <p:spPr bwMode="auto">
            <a:xfrm flipV="1">
              <a:off x="1735138" y="5327361"/>
              <a:ext cx="1428750" cy="248345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cxnSp>
          <p:nvCxnSpPr>
            <p:cNvPr id="25627" name="직선 화살표 연결선 96"/>
            <p:cNvCxnSpPr>
              <a:cxnSpLocks noChangeShapeType="1"/>
              <a:stCxn id="38" idx="3"/>
              <a:endCxn id="33" idx="1"/>
            </p:cNvCxnSpPr>
            <p:nvPr/>
          </p:nvCxnSpPr>
          <p:spPr bwMode="auto">
            <a:xfrm flipV="1">
              <a:off x="1735138" y="5327361"/>
              <a:ext cx="1428750" cy="534095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sp>
          <p:nvSpPr>
            <p:cNvPr id="25628" name="TextBox 97"/>
            <p:cNvSpPr txBox="1">
              <a:spLocks noChangeArrowheads="1"/>
            </p:cNvSpPr>
            <p:nvPr/>
          </p:nvSpPr>
          <p:spPr bwMode="auto">
            <a:xfrm>
              <a:off x="1949450" y="4916099"/>
              <a:ext cx="1338828" cy="407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000"/>
                <a:t>Request / Response</a:t>
              </a:r>
            </a:p>
            <a:p>
              <a:r>
                <a:rPr lang="en-US" altLang="ko-KR" sz="1050" b="1">
                  <a:solidFill>
                    <a:srgbClr val="FF0000"/>
                  </a:solidFill>
                </a:rPr>
                <a:t>JSON Data</a:t>
              </a:r>
              <a:endParaRPr lang="ko-KR" altLang="en-US" sz="105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5629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25630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10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2.3 AJAX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기반 개발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처리특징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406400" y="1120775"/>
            <a:ext cx="8426450" cy="15881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100" kern="0">
                <a:ea typeface="굴림" pitchFamily="50" charset="-127"/>
              </a:rPr>
              <a:t>프레임워크 모든 </a:t>
            </a:r>
            <a:r>
              <a:rPr lang="en-US" altLang="ko-KR" sz="1100" kern="0">
                <a:ea typeface="굴림" pitchFamily="50" charset="-127"/>
              </a:rPr>
              <a:t>Layer </a:t>
            </a:r>
            <a:r>
              <a:rPr lang="ko-KR" altLang="en-US" sz="1100" kern="0">
                <a:ea typeface="굴림" pitchFamily="50" charset="-127"/>
              </a:rPr>
              <a:t>에서 데이터 전달 시 사용하는 </a:t>
            </a:r>
            <a:r>
              <a:rPr lang="en-US" altLang="ko-KR" sz="1100" kern="0">
                <a:ea typeface="굴림" pitchFamily="50" charset="-127"/>
              </a:rPr>
              <a:t>DTO(Data Transfer Object) </a:t>
            </a:r>
            <a:r>
              <a:rPr lang="ko-KR" altLang="en-US" sz="1100" kern="0">
                <a:ea typeface="굴림" pitchFamily="50" charset="-127"/>
              </a:rPr>
              <a:t>클래스로  </a:t>
            </a:r>
            <a:r>
              <a:rPr lang="en-US" altLang="ko-KR" sz="1100" kern="0">
                <a:ea typeface="굴림" pitchFamily="50" charset="-127"/>
              </a:rPr>
              <a:t>VO </a:t>
            </a:r>
            <a:r>
              <a:rPr lang="ko-KR" altLang="en-US" sz="1100" kern="0">
                <a:ea typeface="굴림" pitchFamily="50" charset="-127"/>
              </a:rPr>
              <a:t>와 </a:t>
            </a:r>
            <a:r>
              <a:rPr lang="en-US" altLang="ko-KR" sz="1100" kern="0">
                <a:ea typeface="굴림" pitchFamily="50" charset="-127"/>
              </a:rPr>
              <a:t>Model </a:t>
            </a:r>
            <a:r>
              <a:rPr lang="ko-KR" altLang="en-US" sz="1100" kern="0">
                <a:ea typeface="굴림" pitchFamily="50" charset="-127"/>
              </a:rPr>
              <a:t>클래스를 사용한다</a:t>
            </a:r>
            <a:r>
              <a:rPr lang="en-US" altLang="ko-KR" sz="1100" kern="0"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000" kern="0">
                <a:ea typeface="굴림" pitchFamily="50" charset="-127"/>
              </a:rPr>
              <a:t>VO </a:t>
            </a:r>
            <a:r>
              <a:rPr lang="ko-KR" altLang="en-US" sz="1000" kern="0">
                <a:ea typeface="굴림" pitchFamily="50" charset="-127"/>
              </a:rPr>
              <a:t>클래스 </a:t>
            </a:r>
            <a:r>
              <a:rPr lang="en-US" altLang="ko-KR" sz="1000" kern="0">
                <a:ea typeface="굴림" pitchFamily="50" charset="-127"/>
              </a:rPr>
              <a:t>: </a:t>
            </a:r>
            <a:r>
              <a:rPr lang="ko-KR" altLang="en-US" sz="1000" kern="0">
                <a:ea typeface="굴림" pitchFamily="50" charset="-127"/>
              </a:rPr>
              <a:t>화면 구성 단위의 필드를 가진 </a:t>
            </a:r>
            <a:r>
              <a:rPr lang="en-US" altLang="ko-KR" sz="1000" kern="0">
                <a:ea typeface="굴림" pitchFamily="50" charset="-127"/>
              </a:rPr>
              <a:t>Value Object. (</a:t>
            </a:r>
            <a:r>
              <a:rPr lang="ko-KR" altLang="en-US" sz="1000" kern="0">
                <a:ea typeface="굴림" pitchFamily="50" charset="-127"/>
              </a:rPr>
              <a:t>화면 검색 폼 </a:t>
            </a:r>
            <a:r>
              <a:rPr lang="en-US" altLang="ko-KR" sz="1000" kern="0">
                <a:ea typeface="굴림" pitchFamily="50" charset="-127"/>
              </a:rPr>
              <a:t>or </a:t>
            </a:r>
            <a:r>
              <a:rPr lang="ko-KR" altLang="en-US" sz="1000" kern="0">
                <a:ea typeface="굴림" pitchFamily="50" charset="-127"/>
              </a:rPr>
              <a:t>그리드 데이터</a:t>
            </a:r>
            <a:r>
              <a:rPr lang="en-US" altLang="ko-KR" sz="1000" kern="0">
                <a:ea typeface="굴림" pitchFamily="50" charset="-127"/>
              </a:rPr>
              <a:t>)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000" kern="0">
                <a:ea typeface="굴림" pitchFamily="50" charset="-127"/>
              </a:rPr>
              <a:t>Model </a:t>
            </a:r>
            <a:r>
              <a:rPr lang="ko-KR" altLang="en-US" sz="1000" kern="0">
                <a:ea typeface="굴림" pitchFamily="50" charset="-127"/>
              </a:rPr>
              <a:t>클래스 </a:t>
            </a:r>
            <a:r>
              <a:rPr lang="en-US" altLang="ko-KR" sz="1000" kern="0">
                <a:ea typeface="굴림" pitchFamily="50" charset="-127"/>
              </a:rPr>
              <a:t>: </a:t>
            </a:r>
            <a:r>
              <a:rPr lang="ko-KR" altLang="en-US" sz="1000" kern="0">
                <a:ea typeface="굴림" pitchFamily="50" charset="-127"/>
              </a:rPr>
              <a:t>테이블 단위의 필드를 가진 </a:t>
            </a:r>
            <a:r>
              <a:rPr lang="en-US" altLang="ko-KR" sz="1000" kern="0">
                <a:ea typeface="굴림" pitchFamily="50" charset="-127"/>
              </a:rPr>
              <a:t>Value Object.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000" kern="0">
                <a:ea typeface="굴림" pitchFamily="50" charset="-127"/>
              </a:rPr>
              <a:t>VO </a:t>
            </a:r>
            <a:r>
              <a:rPr lang="ko-KR" altLang="en-US" sz="1000" kern="0">
                <a:ea typeface="굴림" pitchFamily="50" charset="-127"/>
              </a:rPr>
              <a:t>와 </a:t>
            </a:r>
            <a:r>
              <a:rPr lang="en-US" altLang="ko-KR" sz="1000" kern="0">
                <a:ea typeface="굴림" pitchFamily="50" charset="-127"/>
              </a:rPr>
              <a:t>Model </a:t>
            </a:r>
            <a:r>
              <a:rPr lang="ko-KR" altLang="en-US" sz="1000" kern="0">
                <a:ea typeface="굴림" pitchFamily="50" charset="-127"/>
              </a:rPr>
              <a:t>클래스는 모드 </a:t>
            </a:r>
            <a:r>
              <a:rPr lang="en-US" altLang="ko-KR" sz="1000" b="1"/>
              <a:t>nipa.common.base.vo.</a:t>
            </a:r>
            <a:r>
              <a:rPr lang="en-US" altLang="ko-KR" sz="1000" b="1">
                <a:latin typeface="Arial" pitchFamily="34" charset="0"/>
                <a:ea typeface="굴림" pitchFamily="50" charset="-127"/>
              </a:rPr>
              <a:t>FormBaseVO</a:t>
            </a:r>
            <a:r>
              <a:rPr lang="en-US" altLang="ko-KR" sz="1000" kern="0">
                <a:ea typeface="굴림" pitchFamily="50" charset="-127"/>
              </a:rPr>
              <a:t> </a:t>
            </a:r>
            <a:r>
              <a:rPr lang="ko-KR" altLang="en-US" sz="1000" kern="0">
                <a:ea typeface="굴림" pitchFamily="50" charset="-127"/>
              </a:rPr>
              <a:t>을 상속하여 구현한다</a:t>
            </a:r>
            <a:r>
              <a:rPr lang="en-US" altLang="ko-KR" sz="1000" kern="0"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endParaRPr lang="en-US" altLang="ko-KR" sz="10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endParaRPr lang="en-US" altLang="ko-KR" sz="10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000" b="1" kern="0">
                <a:ea typeface="굴림" pitchFamily="50" charset="-127"/>
              </a:rPr>
              <a:t>JSP </a:t>
            </a:r>
            <a:r>
              <a:rPr lang="ko-KR" altLang="en-US" sz="1000" b="1" kern="0">
                <a:ea typeface="굴림" pitchFamily="50" charset="-127"/>
              </a:rPr>
              <a:t>페이지 화면 데이터 처리 시 </a:t>
            </a:r>
            <a:r>
              <a:rPr lang="en-US" altLang="ko-KR" sz="1000" b="1" kern="0">
                <a:ea typeface="굴림" pitchFamily="50" charset="-127"/>
              </a:rPr>
              <a:t>DTO </a:t>
            </a:r>
            <a:r>
              <a:rPr lang="ko-KR" altLang="en-US" sz="1000" b="1" kern="0">
                <a:ea typeface="굴림" pitchFamily="50" charset="-127"/>
              </a:rPr>
              <a:t>전달</a:t>
            </a:r>
            <a:endParaRPr lang="en-US" altLang="ko-KR" sz="1000" b="1" kern="0">
              <a:ea typeface="굴림" pitchFamily="50" charset="-127"/>
            </a:endParaRPr>
          </a:p>
        </p:txBody>
      </p:sp>
      <p:grpSp>
        <p:nvGrpSpPr>
          <p:cNvPr id="26627" name="그룹 69"/>
          <p:cNvGrpSpPr>
            <a:grpSpLocks/>
          </p:cNvGrpSpPr>
          <p:nvPr/>
        </p:nvGrpSpPr>
        <p:grpSpPr bwMode="auto">
          <a:xfrm>
            <a:off x="252413" y="2766951"/>
            <a:ext cx="8851900" cy="2786063"/>
            <a:chOff x="252413" y="2987675"/>
            <a:chExt cx="8851900" cy="2786063"/>
          </a:xfrm>
        </p:grpSpPr>
        <p:grpSp>
          <p:nvGrpSpPr>
            <p:cNvPr id="26631" name="그룹 58"/>
            <p:cNvGrpSpPr>
              <a:grpSpLocks/>
            </p:cNvGrpSpPr>
            <p:nvPr/>
          </p:nvGrpSpPr>
          <p:grpSpPr bwMode="auto">
            <a:xfrm>
              <a:off x="252413" y="3284538"/>
              <a:ext cx="3311525" cy="1728787"/>
              <a:chOff x="-1980728" y="3645024"/>
              <a:chExt cx="3311525" cy="1728192"/>
            </a:xfrm>
          </p:grpSpPr>
          <p:pic>
            <p:nvPicPr>
              <p:cNvPr id="2667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961678" y="3645024"/>
                <a:ext cx="3096344" cy="1728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오른쪽 중괄호 12"/>
              <p:cNvSpPr/>
              <p:nvPr/>
            </p:nvSpPr>
            <p:spPr bwMode="auto">
              <a:xfrm>
                <a:off x="1075209" y="3645024"/>
                <a:ext cx="204788" cy="274542"/>
              </a:xfrm>
              <a:prstGeom prst="rightBrace">
                <a:avLst/>
              </a:prstGeom>
              <a:ln w="3175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tIns="0" bIns="0" anchor="ctr"/>
              <a:lstStyle/>
              <a:p>
                <a:pPr algn="ctr"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 bwMode="auto">
              <a:xfrm>
                <a:off x="-1980728" y="3645024"/>
                <a:ext cx="3105150" cy="288826"/>
              </a:xfrm>
              <a:prstGeom prst="roundRect">
                <a:avLst/>
              </a:prstGeom>
              <a:solidFill>
                <a:srgbClr val="FFFF00">
                  <a:alpha val="1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681" name="직사각형 138"/>
              <p:cNvSpPr>
                <a:spLocks noChangeArrowheads="1"/>
              </p:cNvSpPr>
              <p:nvPr/>
            </p:nvSpPr>
            <p:spPr bwMode="auto">
              <a:xfrm>
                <a:off x="683568" y="3645024"/>
                <a:ext cx="205326" cy="154736"/>
              </a:xfrm>
              <a:prstGeom prst="rect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/>
            </p:nvSpPr>
            <p:spPr bwMode="auto">
              <a:xfrm>
                <a:off x="-1980728" y="4970130"/>
                <a:ext cx="3105150" cy="155521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오른쪽 중괄호 16"/>
              <p:cNvSpPr/>
              <p:nvPr/>
            </p:nvSpPr>
            <p:spPr bwMode="auto">
              <a:xfrm>
                <a:off x="1124422" y="4113175"/>
                <a:ext cx="206375" cy="1131498"/>
              </a:xfrm>
              <a:prstGeom prst="rightBrace">
                <a:avLst/>
              </a:prstGeom>
              <a:ln w="3175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tIns="0" bIns="0" anchor="ctr"/>
              <a:lstStyle/>
              <a:p>
                <a:pPr algn="ctr">
                  <a:defRPr/>
                </a:pPr>
                <a:endParaRPr lang="ko-KR" altLang="en-US">
                  <a:latin typeface="Arial" charset="0"/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 bwMode="auto">
            <a:xfrm>
              <a:off x="5461000" y="5059363"/>
              <a:ext cx="642938" cy="2857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&lt;&lt;object&gt;&gt;</a:t>
              </a:r>
            </a:p>
            <a:p>
              <a:pPr algn="ctr">
                <a:defRPr/>
              </a:pPr>
              <a:r>
                <a:rPr lang="ko-KR" altLang="en-US" sz="700">
                  <a:ea typeface="굴림" pitchFamily="50" charset="-127"/>
                </a:rPr>
                <a:t>업무 </a:t>
              </a:r>
              <a:r>
                <a:rPr lang="en-US" altLang="ko-KR" sz="700">
                  <a:ea typeface="굴림" pitchFamily="50" charset="-127"/>
                </a:rPr>
                <a:t>VO</a:t>
              </a: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6746875" y="5059363"/>
              <a:ext cx="642938" cy="2857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&lt;&lt;object&gt;&gt;</a:t>
              </a:r>
            </a:p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A</a:t>
              </a:r>
              <a:r>
                <a:rPr lang="ko-KR" altLang="en-US" sz="700">
                  <a:ea typeface="굴림" pitchFamily="50" charset="-127"/>
                </a:rPr>
                <a:t> </a:t>
              </a:r>
              <a:r>
                <a:rPr lang="en-US" altLang="ko-KR" sz="700">
                  <a:ea typeface="굴림" pitchFamily="50" charset="-127"/>
                </a:rPr>
                <a:t>Model</a:t>
              </a:r>
              <a:endParaRPr lang="ko-KR" altLang="en-US" sz="700">
                <a:ea typeface="굴림" pitchFamily="50" charset="-127"/>
              </a:endParaRPr>
            </a:p>
          </p:txBody>
        </p:sp>
        <p:cxnSp>
          <p:nvCxnSpPr>
            <p:cNvPr id="26634" name="직선 화살표 연결선 60"/>
            <p:cNvCxnSpPr>
              <a:cxnSpLocks noChangeShapeType="1"/>
              <a:stCxn id="19" idx="3"/>
              <a:endCxn id="20" idx="1"/>
            </p:cNvCxnSpPr>
            <p:nvPr/>
          </p:nvCxnSpPr>
          <p:spPr bwMode="auto">
            <a:xfrm flipV="1">
              <a:off x="6103938" y="5202238"/>
              <a:ext cx="642937" cy="0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26635" name="순서도: 자기 디스크 27"/>
            <p:cNvSpPr>
              <a:spLocks noChangeArrowheads="1"/>
            </p:cNvSpPr>
            <p:nvPr/>
          </p:nvSpPr>
          <p:spPr bwMode="auto">
            <a:xfrm>
              <a:off x="8175625" y="3455988"/>
              <a:ext cx="928688" cy="1246187"/>
            </a:xfrm>
            <a:prstGeom prst="flowChartMagneticDisk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</p:spPr>
          <p:txBody>
            <a:bodyPr tIns="0" bIns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8318500" y="3598863"/>
              <a:ext cx="642938" cy="2857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&lt;&lt;table&gt;&gt;</a:t>
              </a:r>
            </a:p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A</a:t>
              </a:r>
              <a:r>
                <a:rPr lang="ko-KR" altLang="en-US" sz="700">
                  <a:ea typeface="굴림" pitchFamily="50" charset="-127"/>
                </a:rPr>
                <a:t> 테이블</a:t>
              </a:r>
            </a:p>
          </p:txBody>
        </p:sp>
        <p:cxnSp>
          <p:nvCxnSpPr>
            <p:cNvPr id="26637" name="직선 화살표 연결선 60"/>
            <p:cNvCxnSpPr>
              <a:cxnSpLocks noChangeShapeType="1"/>
              <a:stCxn id="20" idx="3"/>
              <a:endCxn id="23" idx="1"/>
            </p:cNvCxnSpPr>
            <p:nvPr/>
          </p:nvCxnSpPr>
          <p:spPr bwMode="auto">
            <a:xfrm flipV="1">
              <a:off x="7389813" y="3741738"/>
              <a:ext cx="928687" cy="1460500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25" name="직사각형 24"/>
            <p:cNvSpPr/>
            <p:nvPr/>
          </p:nvSpPr>
          <p:spPr bwMode="auto">
            <a:xfrm>
              <a:off x="5389563" y="3257550"/>
              <a:ext cx="1000125" cy="2857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&lt;&lt;object&gt;&gt;</a:t>
              </a:r>
            </a:p>
            <a:p>
              <a:pPr algn="ctr">
                <a:defRPr/>
              </a:pPr>
              <a:r>
                <a:rPr lang="ko-KR" altLang="en-US" sz="700">
                  <a:ea typeface="굴림" pitchFamily="50" charset="-127"/>
                </a:rPr>
                <a:t>업무 검색조건 </a:t>
              </a:r>
              <a:r>
                <a:rPr lang="en-US" altLang="ko-KR" sz="700">
                  <a:ea typeface="굴림" pitchFamily="50" charset="-127"/>
                </a:rPr>
                <a:t>VO</a:t>
              </a: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5746750" y="4130675"/>
              <a:ext cx="642938" cy="2857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&lt;&lt;object&gt;&gt;</a:t>
              </a:r>
            </a:p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RowSet</a:t>
              </a:r>
            </a:p>
          </p:txBody>
        </p:sp>
        <p:cxnSp>
          <p:nvCxnSpPr>
            <p:cNvPr id="26640" name="직선 화살표 연결선 60"/>
            <p:cNvCxnSpPr>
              <a:cxnSpLocks noChangeShapeType="1"/>
              <a:stCxn id="55" idx="1"/>
              <a:endCxn id="50" idx="3"/>
            </p:cNvCxnSpPr>
            <p:nvPr/>
          </p:nvCxnSpPr>
          <p:spPr bwMode="auto">
            <a:xfrm rot="10800000" flipV="1">
              <a:off x="7389813" y="3808413"/>
              <a:ext cx="642937" cy="465137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26641" name="직선 화살표 연결선 74"/>
            <p:cNvCxnSpPr>
              <a:cxnSpLocks noChangeShapeType="1"/>
              <a:stCxn id="26" idx="1"/>
              <a:endCxn id="35" idx="3"/>
            </p:cNvCxnSpPr>
            <p:nvPr/>
          </p:nvCxnSpPr>
          <p:spPr bwMode="auto">
            <a:xfrm rot="10800000">
              <a:off x="4532313" y="4273550"/>
              <a:ext cx="1214437" cy="1588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29" name="Oval 187"/>
            <p:cNvSpPr>
              <a:spLocks noChangeArrowheads="1"/>
            </p:cNvSpPr>
            <p:nvPr/>
          </p:nvSpPr>
          <p:spPr bwMode="auto">
            <a:xfrm>
              <a:off x="4089400" y="3003550"/>
              <a:ext cx="222250" cy="195263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33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99536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kern="0">
                  <a:solidFill>
                    <a:sysClr val="windowText" lastClr="000000"/>
                  </a:solidFill>
                  <a:latin typeface="Rix모던고딕 B" pitchFamily="18" charset="-127"/>
                  <a:ea typeface="Rix모던고딕 B" pitchFamily="18" charset="-127"/>
                </a:rPr>
                <a:t>2</a:t>
              </a:r>
            </a:p>
          </p:txBody>
        </p:sp>
        <p:sp>
          <p:nvSpPr>
            <p:cNvPr id="26643" name="TextBox 96"/>
            <p:cNvSpPr txBox="1">
              <a:spLocks noChangeArrowheads="1"/>
            </p:cNvSpPr>
            <p:nvPr/>
          </p:nvSpPr>
          <p:spPr bwMode="auto">
            <a:xfrm>
              <a:off x="4291013" y="2987675"/>
              <a:ext cx="10985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900" b="1"/>
                <a:t>JSON Data &gt; VO</a:t>
              </a:r>
              <a:endParaRPr lang="ko-KR" altLang="en-US" sz="900" b="1"/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603625" y="3257550"/>
              <a:ext cx="928688" cy="2857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&lt;&lt;script&gt;&gt;</a:t>
              </a:r>
            </a:p>
            <a:p>
              <a:pPr algn="ctr">
                <a:defRPr/>
              </a:pPr>
              <a:r>
                <a:rPr lang="ko-KR" altLang="en-US" sz="700">
                  <a:ea typeface="굴림" pitchFamily="50" charset="-127"/>
                </a:rPr>
                <a:t>조회 데이터 </a:t>
              </a:r>
              <a:r>
                <a:rPr lang="en-US" altLang="ko-KR" sz="700">
                  <a:ea typeface="굴림" pitchFamily="50" charset="-127"/>
                </a:rPr>
                <a:t>JSON</a:t>
              </a: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3603625" y="5059363"/>
              <a:ext cx="928688" cy="2857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&lt;&lt;script&gt;&gt;</a:t>
              </a:r>
            </a:p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CUD </a:t>
              </a:r>
              <a:r>
                <a:rPr lang="ko-KR" altLang="en-US" sz="700">
                  <a:ea typeface="굴림" pitchFamily="50" charset="-127"/>
                </a:rPr>
                <a:t>데이터 </a:t>
              </a:r>
              <a:r>
                <a:rPr lang="en-US" altLang="ko-KR" sz="700">
                  <a:ea typeface="굴림" pitchFamily="50" charset="-127"/>
                </a:rPr>
                <a:t>JSON</a:t>
              </a:r>
            </a:p>
          </p:txBody>
        </p:sp>
        <p:cxnSp>
          <p:nvCxnSpPr>
            <p:cNvPr id="26646" name="직선 화살표 연결선 74"/>
            <p:cNvCxnSpPr>
              <a:cxnSpLocks noChangeShapeType="1"/>
              <a:stCxn id="31" idx="3"/>
              <a:endCxn id="25" idx="1"/>
            </p:cNvCxnSpPr>
            <p:nvPr/>
          </p:nvCxnSpPr>
          <p:spPr bwMode="auto">
            <a:xfrm>
              <a:off x="4532313" y="3400425"/>
              <a:ext cx="857250" cy="1588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26647" name="직선 화살표 연결선 74"/>
            <p:cNvCxnSpPr>
              <a:cxnSpLocks noChangeShapeType="1"/>
              <a:stCxn id="32" idx="3"/>
              <a:endCxn id="19" idx="1"/>
            </p:cNvCxnSpPr>
            <p:nvPr/>
          </p:nvCxnSpPr>
          <p:spPr bwMode="auto">
            <a:xfrm flipV="1">
              <a:off x="4532313" y="5202238"/>
              <a:ext cx="928687" cy="0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35" name="직사각형 34"/>
            <p:cNvSpPr/>
            <p:nvPr/>
          </p:nvSpPr>
          <p:spPr bwMode="auto">
            <a:xfrm>
              <a:off x="3603625" y="4130675"/>
              <a:ext cx="928688" cy="2857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&lt;&lt;script&gt;&gt;</a:t>
              </a:r>
            </a:p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R </a:t>
              </a:r>
              <a:r>
                <a:rPr lang="ko-KR" altLang="en-US" sz="700">
                  <a:ea typeface="굴림" pitchFamily="50" charset="-127"/>
                </a:rPr>
                <a:t>데이터 </a:t>
              </a:r>
              <a:r>
                <a:rPr lang="en-US" altLang="ko-KR" sz="700">
                  <a:ea typeface="굴림" pitchFamily="50" charset="-127"/>
                </a:rPr>
                <a:t>JSON</a:t>
              </a:r>
            </a:p>
          </p:txBody>
        </p:sp>
        <p:sp>
          <p:nvSpPr>
            <p:cNvPr id="36" name="Oval 187"/>
            <p:cNvSpPr>
              <a:spLocks noChangeArrowheads="1"/>
            </p:cNvSpPr>
            <p:nvPr/>
          </p:nvSpPr>
          <p:spPr bwMode="auto">
            <a:xfrm>
              <a:off x="6818313" y="3360738"/>
              <a:ext cx="222250" cy="195262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33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99536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kern="0">
                  <a:solidFill>
                    <a:sysClr val="windowText" lastClr="000000"/>
                  </a:solidFill>
                  <a:latin typeface="Rix모던고딕 B" pitchFamily="18" charset="-127"/>
                  <a:ea typeface="Rix모던고딕 B" pitchFamily="18" charset="-127"/>
                </a:rPr>
                <a:t>3</a:t>
              </a:r>
            </a:p>
          </p:txBody>
        </p:sp>
        <p:sp>
          <p:nvSpPr>
            <p:cNvPr id="26650" name="TextBox 115"/>
            <p:cNvSpPr txBox="1">
              <a:spLocks noChangeArrowheads="1"/>
            </p:cNvSpPr>
            <p:nvPr/>
          </p:nvSpPr>
          <p:spPr bwMode="auto">
            <a:xfrm>
              <a:off x="7019925" y="3344863"/>
              <a:ext cx="941388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900" b="1"/>
                <a:t>조회 </a:t>
              </a:r>
              <a:r>
                <a:rPr lang="en-US" altLang="ko-KR" sz="900" b="1"/>
                <a:t>SQL </a:t>
              </a:r>
              <a:r>
                <a:rPr lang="ko-KR" altLang="en-US" sz="900" b="1"/>
                <a:t>수행</a:t>
              </a:r>
            </a:p>
          </p:txBody>
        </p:sp>
        <p:sp>
          <p:nvSpPr>
            <p:cNvPr id="38" name="Oval 187"/>
            <p:cNvSpPr>
              <a:spLocks noChangeArrowheads="1"/>
            </p:cNvSpPr>
            <p:nvPr/>
          </p:nvSpPr>
          <p:spPr bwMode="auto">
            <a:xfrm>
              <a:off x="4098925" y="3860800"/>
              <a:ext cx="222250" cy="195263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33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99536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kern="0">
                  <a:solidFill>
                    <a:sysClr val="windowText" lastClr="000000"/>
                  </a:solidFill>
                  <a:latin typeface="Rix모던고딕 B" pitchFamily="18" charset="-127"/>
                  <a:ea typeface="Rix모던고딕 B" pitchFamily="18" charset="-127"/>
                </a:rPr>
                <a:t>4</a:t>
              </a:r>
            </a:p>
          </p:txBody>
        </p:sp>
        <p:sp>
          <p:nvSpPr>
            <p:cNvPr id="26652" name="TextBox 117"/>
            <p:cNvSpPr txBox="1">
              <a:spLocks noChangeArrowheads="1"/>
            </p:cNvSpPr>
            <p:nvPr/>
          </p:nvSpPr>
          <p:spPr bwMode="auto">
            <a:xfrm>
              <a:off x="4300538" y="3844925"/>
              <a:ext cx="1335087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900" b="1"/>
                <a:t>RowSet &gt; JSON Data</a:t>
              </a:r>
              <a:endParaRPr lang="ko-KR" altLang="en-US" sz="900" b="1"/>
            </a:p>
          </p:txBody>
        </p:sp>
        <p:sp>
          <p:nvSpPr>
            <p:cNvPr id="40" name="Oval 187"/>
            <p:cNvSpPr>
              <a:spLocks noChangeArrowheads="1"/>
            </p:cNvSpPr>
            <p:nvPr/>
          </p:nvSpPr>
          <p:spPr bwMode="auto">
            <a:xfrm>
              <a:off x="4103688" y="4789488"/>
              <a:ext cx="222250" cy="195262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33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99536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kern="0">
                  <a:solidFill>
                    <a:sysClr val="windowText" lastClr="000000"/>
                  </a:solidFill>
                  <a:latin typeface="Rix모던고딕 B" pitchFamily="18" charset="-127"/>
                  <a:ea typeface="Rix모던고딕 B" pitchFamily="18" charset="-127"/>
                </a:rPr>
                <a:t>6</a:t>
              </a:r>
            </a:p>
          </p:txBody>
        </p:sp>
        <p:sp>
          <p:nvSpPr>
            <p:cNvPr id="26654" name="TextBox 133"/>
            <p:cNvSpPr txBox="1">
              <a:spLocks noChangeArrowheads="1"/>
            </p:cNvSpPr>
            <p:nvPr/>
          </p:nvSpPr>
          <p:spPr bwMode="auto">
            <a:xfrm>
              <a:off x="4305300" y="4773613"/>
              <a:ext cx="1073150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900" b="1"/>
                <a:t>JSON Data &gt; VO</a:t>
              </a:r>
              <a:endParaRPr lang="ko-KR" altLang="en-US" sz="900" b="1"/>
            </a:p>
          </p:txBody>
        </p:sp>
        <p:sp>
          <p:nvSpPr>
            <p:cNvPr id="42" name="Oval 187"/>
            <p:cNvSpPr>
              <a:spLocks noChangeArrowheads="1"/>
            </p:cNvSpPr>
            <p:nvPr/>
          </p:nvSpPr>
          <p:spPr bwMode="auto">
            <a:xfrm>
              <a:off x="5605463" y="4789488"/>
              <a:ext cx="222250" cy="195262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33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99536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kern="0">
                  <a:solidFill>
                    <a:sysClr val="windowText" lastClr="000000"/>
                  </a:solidFill>
                  <a:latin typeface="Rix모던고딕 B" pitchFamily="18" charset="-127"/>
                  <a:ea typeface="Rix모던고딕 B" pitchFamily="18" charset="-127"/>
                </a:rPr>
                <a:t>7</a:t>
              </a:r>
            </a:p>
          </p:txBody>
        </p:sp>
        <p:sp>
          <p:nvSpPr>
            <p:cNvPr id="26656" name="TextBox 135"/>
            <p:cNvSpPr txBox="1">
              <a:spLocks noChangeArrowheads="1"/>
            </p:cNvSpPr>
            <p:nvPr/>
          </p:nvSpPr>
          <p:spPr bwMode="auto">
            <a:xfrm>
              <a:off x="5807075" y="4773613"/>
              <a:ext cx="815975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900" b="1"/>
                <a:t>VO &gt; Model</a:t>
              </a:r>
              <a:endParaRPr lang="ko-KR" altLang="en-US" sz="900" b="1"/>
            </a:p>
          </p:txBody>
        </p:sp>
        <p:sp>
          <p:nvSpPr>
            <p:cNvPr id="44" name="Oval 187"/>
            <p:cNvSpPr>
              <a:spLocks noChangeArrowheads="1"/>
            </p:cNvSpPr>
            <p:nvPr/>
          </p:nvSpPr>
          <p:spPr bwMode="auto">
            <a:xfrm>
              <a:off x="6831013" y="4789488"/>
              <a:ext cx="222250" cy="195262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33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99536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kern="0">
                  <a:solidFill>
                    <a:sysClr val="windowText" lastClr="000000"/>
                  </a:solidFill>
                  <a:latin typeface="Rix모던고딕 B" pitchFamily="18" charset="-127"/>
                  <a:ea typeface="Rix모던고딕 B" pitchFamily="18" charset="-127"/>
                </a:rPr>
                <a:t>8</a:t>
              </a:r>
            </a:p>
          </p:txBody>
        </p:sp>
        <p:sp>
          <p:nvSpPr>
            <p:cNvPr id="26658" name="TextBox 137"/>
            <p:cNvSpPr txBox="1">
              <a:spLocks noChangeArrowheads="1"/>
            </p:cNvSpPr>
            <p:nvPr/>
          </p:nvSpPr>
          <p:spPr bwMode="auto">
            <a:xfrm>
              <a:off x="7032625" y="4773613"/>
              <a:ext cx="812800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900" b="1"/>
                <a:t>데이터 </a:t>
              </a:r>
              <a:r>
                <a:rPr lang="en-US" altLang="ko-KR" sz="900" b="1"/>
                <a:t>CUD</a:t>
              </a:r>
              <a:endParaRPr lang="ko-KR" altLang="en-US" sz="900" b="1"/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8318500" y="4273550"/>
              <a:ext cx="642938" cy="2857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&lt;&lt;table&gt;&gt;</a:t>
              </a:r>
            </a:p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B</a:t>
              </a:r>
              <a:r>
                <a:rPr lang="ko-KR" altLang="en-US" sz="700">
                  <a:ea typeface="굴림" pitchFamily="50" charset="-127"/>
                </a:rPr>
                <a:t> 테이블</a:t>
              </a: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6746875" y="5487988"/>
              <a:ext cx="642938" cy="2857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&lt;&lt;object&gt;&gt;</a:t>
              </a:r>
            </a:p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B</a:t>
              </a:r>
              <a:r>
                <a:rPr lang="ko-KR" altLang="en-US" sz="700">
                  <a:ea typeface="굴림" pitchFamily="50" charset="-127"/>
                </a:rPr>
                <a:t> </a:t>
              </a:r>
              <a:r>
                <a:rPr lang="en-US" altLang="ko-KR" sz="700">
                  <a:ea typeface="굴림" pitchFamily="50" charset="-127"/>
                </a:rPr>
                <a:t>Model</a:t>
              </a:r>
              <a:endParaRPr lang="ko-KR" altLang="en-US" sz="700">
                <a:ea typeface="굴림" pitchFamily="50" charset="-127"/>
              </a:endParaRPr>
            </a:p>
          </p:txBody>
        </p:sp>
        <p:cxnSp>
          <p:nvCxnSpPr>
            <p:cNvPr id="26661" name="직선 화살표 연결선 60"/>
            <p:cNvCxnSpPr>
              <a:cxnSpLocks noChangeShapeType="1"/>
              <a:stCxn id="47" idx="3"/>
              <a:endCxn id="46" idx="1"/>
            </p:cNvCxnSpPr>
            <p:nvPr/>
          </p:nvCxnSpPr>
          <p:spPr bwMode="auto">
            <a:xfrm flipV="1">
              <a:off x="7389813" y="4416425"/>
              <a:ext cx="928687" cy="1214438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26662" name="직선 화살표 연결선 60"/>
            <p:cNvCxnSpPr>
              <a:cxnSpLocks noChangeShapeType="1"/>
              <a:stCxn id="19" idx="3"/>
              <a:endCxn id="47" idx="1"/>
            </p:cNvCxnSpPr>
            <p:nvPr/>
          </p:nvCxnSpPr>
          <p:spPr bwMode="auto">
            <a:xfrm>
              <a:off x="6103938" y="5202238"/>
              <a:ext cx="642937" cy="428625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50" name="직사각형 49"/>
            <p:cNvSpPr/>
            <p:nvPr/>
          </p:nvSpPr>
          <p:spPr bwMode="auto">
            <a:xfrm>
              <a:off x="6746875" y="4130675"/>
              <a:ext cx="642938" cy="2857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anchor="ctr"/>
            <a:lstStyle/>
            <a:p>
              <a:pPr algn="ctr">
                <a:defRPr/>
              </a:pPr>
              <a:r>
                <a:rPr lang="en-US" altLang="ko-KR" sz="700">
                  <a:ea typeface="굴림" pitchFamily="50" charset="-127"/>
                </a:rPr>
                <a:t>&lt;&lt;list&gt;&gt;</a:t>
              </a:r>
            </a:p>
            <a:p>
              <a:pPr algn="ctr">
                <a:defRPr/>
              </a:pPr>
              <a:r>
                <a:rPr lang="ko-KR" altLang="en-US" sz="700">
                  <a:ea typeface="굴림" pitchFamily="50" charset="-127"/>
                </a:rPr>
                <a:t>업무 </a:t>
              </a:r>
              <a:r>
                <a:rPr lang="en-US" altLang="ko-KR" sz="700">
                  <a:ea typeface="굴림" pitchFamily="50" charset="-127"/>
                </a:rPr>
                <a:t>VO</a:t>
              </a:r>
            </a:p>
          </p:txBody>
        </p:sp>
        <p:sp>
          <p:nvSpPr>
            <p:cNvPr id="51" name="Oval 187"/>
            <p:cNvSpPr>
              <a:spLocks noChangeArrowheads="1"/>
            </p:cNvSpPr>
            <p:nvPr/>
          </p:nvSpPr>
          <p:spPr bwMode="auto">
            <a:xfrm>
              <a:off x="5889625" y="3789363"/>
              <a:ext cx="222250" cy="195262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33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99536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kern="0">
                  <a:solidFill>
                    <a:sysClr val="windowText" lastClr="000000"/>
                  </a:solidFill>
                  <a:latin typeface="Rix모던고딕 B" pitchFamily="18" charset="-127"/>
                  <a:ea typeface="Rix모던고딕 B" pitchFamily="18" charset="-127"/>
                </a:rPr>
                <a:t>4</a:t>
              </a:r>
            </a:p>
          </p:txBody>
        </p:sp>
        <p:sp>
          <p:nvSpPr>
            <p:cNvPr id="26665" name="TextBox 187"/>
            <p:cNvSpPr txBox="1">
              <a:spLocks noChangeArrowheads="1"/>
            </p:cNvSpPr>
            <p:nvPr/>
          </p:nvSpPr>
          <p:spPr bwMode="auto">
            <a:xfrm>
              <a:off x="6091238" y="3773488"/>
              <a:ext cx="1423987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900" b="1"/>
                <a:t>조회 데이터 매핑</a:t>
              </a:r>
              <a:r>
                <a:rPr lang="en-US" altLang="ko-KR" sz="900" b="1"/>
                <a:t>(Ibatis)</a:t>
              </a:r>
              <a:endParaRPr lang="ko-KR" altLang="en-US" sz="900" b="1"/>
            </a:p>
          </p:txBody>
        </p:sp>
        <p:cxnSp>
          <p:nvCxnSpPr>
            <p:cNvPr id="26666" name="직선 화살표 연결선 60"/>
            <p:cNvCxnSpPr>
              <a:cxnSpLocks noChangeShapeType="1"/>
              <a:stCxn id="50" idx="1"/>
              <a:endCxn id="26" idx="3"/>
            </p:cNvCxnSpPr>
            <p:nvPr/>
          </p:nvCxnSpPr>
          <p:spPr bwMode="auto">
            <a:xfrm rot="10800000">
              <a:off x="6389688" y="4273550"/>
              <a:ext cx="357187" cy="1588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54" name="오른쪽 중괄호 53"/>
            <p:cNvSpPr/>
            <p:nvPr/>
          </p:nvSpPr>
          <p:spPr bwMode="auto">
            <a:xfrm rot="16200000">
              <a:off x="6470651" y="3211512"/>
              <a:ext cx="195262" cy="1643063"/>
            </a:xfrm>
            <a:prstGeom prst="rightBrace">
              <a:avLst/>
            </a:prstGeom>
            <a:ln w="3175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55" name="왼쪽 중괄호 54"/>
            <p:cNvSpPr/>
            <p:nvPr/>
          </p:nvSpPr>
          <p:spPr bwMode="auto">
            <a:xfrm>
              <a:off x="8032750" y="3589338"/>
              <a:ext cx="142875" cy="969962"/>
            </a:xfrm>
            <a:prstGeom prst="leftBrace">
              <a:avLst>
                <a:gd name="adj1" fmla="val 8333"/>
                <a:gd name="adj2" fmla="val 22593"/>
              </a:avLst>
            </a:prstGeom>
            <a:ln w="3175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6669" name="직선 화살표 연결선 60"/>
            <p:cNvCxnSpPr>
              <a:cxnSpLocks noChangeShapeType="1"/>
              <a:stCxn id="25" idx="3"/>
              <a:endCxn id="55" idx="1"/>
            </p:cNvCxnSpPr>
            <p:nvPr/>
          </p:nvCxnSpPr>
          <p:spPr bwMode="auto">
            <a:xfrm>
              <a:off x="6389688" y="3400425"/>
              <a:ext cx="1643062" cy="407988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26670" name="직선 연결선 220"/>
            <p:cNvCxnSpPr>
              <a:cxnSpLocks noChangeShapeType="1"/>
              <a:stCxn id="23" idx="2"/>
              <a:endCxn id="46" idx="0"/>
            </p:cNvCxnSpPr>
            <p:nvPr/>
          </p:nvCxnSpPr>
          <p:spPr bwMode="auto">
            <a:xfrm rot="5400000">
              <a:off x="8444706" y="4079082"/>
              <a:ext cx="390525" cy="1588"/>
            </a:xfrm>
            <a:prstGeom prst="line">
              <a:avLst/>
            </a:prstGeom>
            <a:noFill/>
            <a:ln w="9525" algn="ctr">
              <a:solidFill>
                <a:srgbClr val="333333"/>
              </a:solidFill>
              <a:round/>
              <a:headEnd/>
              <a:tailEnd/>
            </a:ln>
          </p:spPr>
        </p:cxnSp>
        <p:sp>
          <p:nvSpPr>
            <p:cNvPr id="26671" name="TextBox 205"/>
            <p:cNvSpPr txBox="1">
              <a:spLocks noChangeArrowheads="1"/>
            </p:cNvSpPr>
            <p:nvPr/>
          </p:nvSpPr>
          <p:spPr bwMode="auto">
            <a:xfrm>
              <a:off x="8461375" y="3844925"/>
              <a:ext cx="249238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900"/>
                <a:t>1</a:t>
              </a:r>
              <a:endParaRPr lang="ko-KR" altLang="en-US" sz="900"/>
            </a:p>
          </p:txBody>
        </p:sp>
        <p:sp>
          <p:nvSpPr>
            <p:cNvPr id="26672" name="TextBox 205"/>
            <p:cNvSpPr txBox="1">
              <a:spLocks noChangeArrowheads="1"/>
            </p:cNvSpPr>
            <p:nvPr/>
          </p:nvSpPr>
          <p:spPr bwMode="auto">
            <a:xfrm>
              <a:off x="8461375" y="4059238"/>
              <a:ext cx="249238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900"/>
                <a:t>1</a:t>
              </a:r>
              <a:endParaRPr lang="ko-KR" altLang="en-US" sz="900"/>
            </a:p>
          </p:txBody>
        </p:sp>
        <p:cxnSp>
          <p:nvCxnSpPr>
            <p:cNvPr id="26673" name="직선 화살표 연결선 74"/>
            <p:cNvCxnSpPr>
              <a:cxnSpLocks noChangeShapeType="1"/>
              <a:stCxn id="16" idx="3"/>
              <a:endCxn id="32" idx="1"/>
            </p:cNvCxnSpPr>
            <p:nvPr/>
          </p:nvCxnSpPr>
          <p:spPr bwMode="auto">
            <a:xfrm>
              <a:off x="3357563" y="4687888"/>
              <a:ext cx="246062" cy="514350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64" name="Oval 187"/>
            <p:cNvSpPr>
              <a:spLocks noChangeArrowheads="1"/>
            </p:cNvSpPr>
            <p:nvPr/>
          </p:nvSpPr>
          <p:spPr bwMode="auto">
            <a:xfrm>
              <a:off x="2595563" y="3071813"/>
              <a:ext cx="222250" cy="195262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33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99536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kern="0">
                  <a:solidFill>
                    <a:sysClr val="windowText" lastClr="000000"/>
                  </a:solidFill>
                  <a:latin typeface="Rix모던고딕 B" pitchFamily="18" charset="-127"/>
                  <a:ea typeface="Rix모던고딕 B" pitchFamily="18" charset="-127"/>
                </a:rPr>
                <a:t>1</a:t>
              </a:r>
            </a:p>
          </p:txBody>
        </p:sp>
        <p:sp>
          <p:nvSpPr>
            <p:cNvPr id="26675" name="TextBox 94"/>
            <p:cNvSpPr txBox="1">
              <a:spLocks noChangeArrowheads="1"/>
            </p:cNvSpPr>
            <p:nvPr/>
          </p:nvSpPr>
          <p:spPr bwMode="auto">
            <a:xfrm>
              <a:off x="2797175" y="3055938"/>
              <a:ext cx="941388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900" b="1"/>
                <a:t>검색 버튼 클릭</a:t>
              </a:r>
            </a:p>
          </p:txBody>
        </p:sp>
        <p:sp>
          <p:nvSpPr>
            <p:cNvPr id="66" name="Oval 187"/>
            <p:cNvSpPr>
              <a:spLocks noChangeArrowheads="1"/>
            </p:cNvSpPr>
            <p:nvPr/>
          </p:nvSpPr>
          <p:spPr bwMode="auto">
            <a:xfrm>
              <a:off x="2595563" y="4421188"/>
              <a:ext cx="222250" cy="195262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33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99536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kern="0">
                  <a:solidFill>
                    <a:sysClr val="windowText" lastClr="000000"/>
                  </a:solidFill>
                  <a:latin typeface="Rix모던고딕 B" pitchFamily="18" charset="-127"/>
                  <a:ea typeface="Rix모던고딕 B" pitchFamily="18" charset="-127"/>
                </a:rPr>
                <a:t>5</a:t>
              </a:r>
            </a:p>
          </p:txBody>
        </p:sp>
        <p:sp>
          <p:nvSpPr>
            <p:cNvPr id="26677" name="TextBox 131"/>
            <p:cNvSpPr txBox="1">
              <a:spLocks noChangeArrowheads="1"/>
            </p:cNvSpPr>
            <p:nvPr/>
          </p:nvSpPr>
          <p:spPr bwMode="auto">
            <a:xfrm>
              <a:off x="2797175" y="4405313"/>
              <a:ext cx="812800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900" b="1"/>
                <a:t>데이터 </a:t>
              </a:r>
              <a:r>
                <a:rPr lang="en-US" altLang="ko-KR" sz="900" b="1"/>
                <a:t>CUD</a:t>
              </a:r>
              <a:endParaRPr lang="ko-KR" altLang="en-US" sz="900" b="1"/>
            </a:p>
          </p:txBody>
        </p:sp>
      </p:grpSp>
      <p:grpSp>
        <p:nvGrpSpPr>
          <p:cNvPr id="26628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26629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7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2.3 AJAX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기반 개발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처리순서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04825" y="1268413"/>
            <a:ext cx="7980363" cy="3600747"/>
          </a:xfrm>
          <a:prstGeom prst="roundRect">
            <a:avLst>
              <a:gd name="adj" fmla="val 13851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lnSpc>
                <a:spcPct val="115000"/>
              </a:lnSpc>
              <a:defRPr/>
            </a:pPr>
            <a:endParaRPr lang="en-US" altLang="ko-KR" sz="1200" b="1">
              <a:solidFill>
                <a:srgbClr val="000000"/>
              </a:solidFill>
              <a:latin typeface="+mn-ea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solidFill>
                  <a:srgbClr val="000000"/>
                </a:solidFill>
                <a:latin typeface="+mn-ea"/>
              </a:rPr>
              <a:t>   </a:t>
            </a: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2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1050" y="1379538"/>
            <a:ext cx="3719513" cy="3012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15000"/>
              </a:lnSpc>
              <a:defRPr/>
            </a:pPr>
            <a:r>
              <a:rPr lang="en-US" altLang="ko-KR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3.1 Grid </a:t>
            </a:r>
            <a:r>
              <a:rPr lang="ko-KR" altLang="en-US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화면구성</a:t>
            </a:r>
            <a:endParaRPr lang="en-US" altLang="ko-KR" sz="1500" b="1">
              <a:solidFill>
                <a:srgbClr val="000000"/>
              </a:solidFill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500" b="1">
              <a:solidFill>
                <a:srgbClr val="000000"/>
              </a:solidFill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3.2  Grid </a:t>
            </a:r>
            <a:r>
              <a:rPr lang="ko-KR" altLang="en-US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조회</a:t>
            </a:r>
            <a:endParaRPr lang="en-US" altLang="ko-KR" sz="1500" b="1">
              <a:solidFill>
                <a:srgbClr val="000000"/>
              </a:solidFill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    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3.3  Grid </a:t>
            </a:r>
            <a:r>
              <a:rPr lang="ko-KR" altLang="en-US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삭제</a:t>
            </a:r>
            <a:endParaRPr lang="en-US" altLang="ko-KR" sz="1500" b="1">
              <a:solidFill>
                <a:srgbClr val="000000"/>
              </a:solidFill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500" b="1">
              <a:solidFill>
                <a:srgbClr val="000000"/>
              </a:solidFill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3.4  Grid </a:t>
            </a:r>
            <a:r>
              <a:rPr lang="ko-KR" altLang="en-US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이벤트</a:t>
            </a:r>
            <a:endParaRPr lang="en-US" altLang="ko-KR" sz="1500" b="1">
              <a:solidFill>
                <a:srgbClr val="000000"/>
              </a:solidFill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500" b="1">
              <a:solidFill>
                <a:srgbClr val="000000"/>
              </a:solidFill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3.5  Grid </a:t>
            </a:r>
            <a:r>
              <a:rPr lang="ko-KR" altLang="en-US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메소드</a:t>
            </a:r>
            <a:endParaRPr lang="en-US" altLang="ko-KR" sz="1500" b="1">
              <a:solidFill>
                <a:srgbClr val="000000"/>
              </a:solidFill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500" b="1">
              <a:solidFill>
                <a:srgbClr val="000000"/>
              </a:solidFill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500" b="1">
                <a:latin typeface="+mn-ea"/>
                <a:ea typeface="굴림" pitchFamily="50" charset="-127"/>
              </a:rPr>
              <a:t>3.6  </a:t>
            </a:r>
            <a:r>
              <a:rPr lang="en-US" altLang="ko-KR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Grid </a:t>
            </a:r>
            <a:r>
              <a:rPr lang="en-US" altLang="ko-KR" sz="1500" b="1">
                <a:latin typeface="+mn-ea"/>
                <a:ea typeface="굴림" pitchFamily="50" charset="-127"/>
              </a:rPr>
              <a:t>Inline Editing (</a:t>
            </a:r>
            <a:r>
              <a:rPr lang="ko-KR" altLang="en-US" sz="1500" b="1">
                <a:latin typeface="+mn-ea"/>
                <a:ea typeface="굴림" pitchFamily="50" charset="-127"/>
              </a:rPr>
              <a:t>등록</a:t>
            </a:r>
            <a:r>
              <a:rPr lang="en-US" altLang="ko-KR" sz="1500" b="1">
                <a:latin typeface="+mn-ea"/>
                <a:ea typeface="굴림" pitchFamily="50" charset="-127"/>
              </a:rPr>
              <a:t>/</a:t>
            </a:r>
            <a:r>
              <a:rPr lang="ko-KR" altLang="en-US" sz="1500" b="1">
                <a:latin typeface="+mn-ea"/>
                <a:ea typeface="굴림" pitchFamily="50" charset="-127"/>
              </a:rPr>
              <a:t>수정</a:t>
            </a:r>
            <a:r>
              <a:rPr lang="en-US" altLang="ko-KR" sz="1500" b="1">
                <a:latin typeface="+mn-ea"/>
                <a:ea typeface="굴림" pitchFamily="50" charset="-127"/>
              </a:rPr>
              <a:t>)</a:t>
            </a:r>
            <a:endParaRPr lang="ko-KR" altLang="en-US" sz="1500"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52938" y="1379538"/>
            <a:ext cx="3575050" cy="3012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15000"/>
              </a:lnSpc>
              <a:defRPr/>
            </a:pPr>
            <a:r>
              <a:rPr lang="en-US" altLang="ko-KR" sz="1500" b="1">
                <a:latin typeface="+mn-ea"/>
                <a:ea typeface="굴림" pitchFamily="50" charset="-127"/>
              </a:rPr>
              <a:t>3.7  </a:t>
            </a:r>
            <a:r>
              <a:rPr lang="en-US" altLang="ko-KR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Grid </a:t>
            </a:r>
            <a:r>
              <a:rPr lang="en-US" altLang="ko-KR" sz="1500" b="1">
                <a:latin typeface="+mn-ea"/>
                <a:ea typeface="굴림" pitchFamily="50" charset="-127"/>
              </a:rPr>
              <a:t>Multi Editing (</a:t>
            </a:r>
            <a:r>
              <a:rPr lang="ko-KR" altLang="en-US" sz="1500" b="1">
                <a:latin typeface="+mn-ea"/>
                <a:ea typeface="굴림" pitchFamily="50" charset="-127"/>
              </a:rPr>
              <a:t>등록</a:t>
            </a:r>
            <a:r>
              <a:rPr lang="en-US" altLang="ko-KR" sz="1500" b="1">
                <a:latin typeface="+mn-ea"/>
                <a:ea typeface="굴림" pitchFamily="50" charset="-127"/>
              </a:rPr>
              <a:t>/ </a:t>
            </a:r>
            <a:r>
              <a:rPr lang="ko-KR" altLang="en-US" sz="1500" b="1">
                <a:latin typeface="+mn-ea"/>
                <a:ea typeface="굴림" pitchFamily="50" charset="-127"/>
              </a:rPr>
              <a:t>수정</a:t>
            </a:r>
            <a:r>
              <a:rPr lang="en-US" altLang="ko-KR" sz="1500" b="1">
                <a:latin typeface="+mn-ea"/>
                <a:ea typeface="굴림" pitchFamily="50" charset="-127"/>
              </a:rPr>
              <a:t>)</a:t>
            </a: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5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500" b="1">
                <a:latin typeface="+mn-ea"/>
                <a:ea typeface="굴림" pitchFamily="50" charset="-127"/>
              </a:rPr>
              <a:t>3.8  </a:t>
            </a:r>
            <a:r>
              <a:rPr lang="en-US" altLang="ko-KR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Grid </a:t>
            </a:r>
            <a:r>
              <a:rPr lang="ko-KR" altLang="en-US" sz="1500" b="1">
                <a:latin typeface="+mn-ea"/>
                <a:ea typeface="굴림" pitchFamily="50" charset="-127"/>
              </a:rPr>
              <a:t>병합</a:t>
            </a:r>
            <a:endParaRPr lang="en-US" altLang="ko-KR" sz="15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500" b="1">
                <a:latin typeface="+mn-ea"/>
                <a:ea typeface="굴림" pitchFamily="50" charset="-127"/>
              </a:rPr>
              <a:t> 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500" b="1">
                <a:latin typeface="+mn-ea"/>
                <a:ea typeface="굴림" pitchFamily="50" charset="-127"/>
              </a:rPr>
              <a:t>3.9  </a:t>
            </a:r>
            <a:r>
              <a:rPr lang="en-US" altLang="ko-KR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Grid </a:t>
            </a:r>
            <a:r>
              <a:rPr lang="ko-KR" altLang="en-US" sz="1500" b="1">
                <a:latin typeface="+mn-ea"/>
                <a:ea typeface="굴림" pitchFamily="50" charset="-127"/>
              </a:rPr>
              <a:t>틀고정</a:t>
            </a:r>
            <a:endParaRPr lang="en-US" altLang="ko-KR" sz="15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500" b="1">
                <a:latin typeface="+mn-ea"/>
                <a:ea typeface="굴림" pitchFamily="50" charset="-127"/>
              </a:rPr>
              <a:t> 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500" b="1">
                <a:latin typeface="+mn-ea"/>
                <a:ea typeface="굴림" pitchFamily="50" charset="-127"/>
              </a:rPr>
              <a:t>3.10  </a:t>
            </a:r>
            <a:r>
              <a:rPr lang="en-US" altLang="ko-KR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Grid </a:t>
            </a:r>
            <a:r>
              <a:rPr lang="en-US" altLang="ko-KR" sz="1500" b="1">
                <a:latin typeface="+mn-ea"/>
                <a:ea typeface="굴림" pitchFamily="50" charset="-127"/>
              </a:rPr>
              <a:t>Grouping</a:t>
            </a: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5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500" b="1">
                <a:latin typeface="+mn-ea"/>
                <a:ea typeface="굴림" pitchFamily="50" charset="-127"/>
              </a:rPr>
              <a:t>3.11  </a:t>
            </a:r>
            <a:r>
              <a:rPr lang="en-US" altLang="ko-KR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Grid </a:t>
            </a:r>
            <a:r>
              <a:rPr lang="en-US" altLang="ko-KR" sz="1500" b="1">
                <a:latin typeface="+mn-ea"/>
                <a:ea typeface="굴림" pitchFamily="50" charset="-127"/>
              </a:rPr>
              <a:t>Formatter</a:t>
            </a: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5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500" b="1">
                <a:latin typeface="+mn-ea"/>
                <a:ea typeface="굴림" pitchFamily="50" charset="-127"/>
              </a:rPr>
              <a:t>3.12  </a:t>
            </a:r>
            <a:r>
              <a:rPr lang="en-US" altLang="ko-KR" sz="1500" b="1">
                <a:solidFill>
                  <a:srgbClr val="000000"/>
                </a:solidFill>
                <a:latin typeface="+mn-ea"/>
                <a:ea typeface="굴림" pitchFamily="50" charset="-127"/>
              </a:rPr>
              <a:t>Grid </a:t>
            </a:r>
            <a:r>
              <a:rPr lang="ko-KR" altLang="en-US" sz="1500" b="1">
                <a:latin typeface="+mn-ea"/>
                <a:ea typeface="굴림" pitchFamily="50" charset="-127"/>
              </a:rPr>
              <a:t>동적변경 처리</a:t>
            </a:r>
            <a:endParaRPr lang="en-US" altLang="ko-KR" sz="1500" b="1">
              <a:latin typeface="+mn-ea"/>
              <a:ea typeface="굴림" pitchFamily="50" charset="-127"/>
            </a:endParaRPr>
          </a:p>
        </p:txBody>
      </p:sp>
      <p:grpSp>
        <p:nvGrpSpPr>
          <p:cNvPr id="27653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27654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29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 Grid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3242" y="1102379"/>
            <a:ext cx="7069077" cy="149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ea typeface="굴림" pitchFamily="50" charset="-127"/>
              </a:rPr>
              <a:t>그리드</a:t>
            </a:r>
            <a:r>
              <a:rPr lang="en-US" altLang="ko-KR" sz="1200" kern="0">
                <a:ea typeface="굴림" pitchFamily="50" charset="-127"/>
              </a:rPr>
              <a:t> </a:t>
            </a:r>
            <a:r>
              <a:rPr lang="ko-KR" altLang="en-US" sz="1200" kern="0">
                <a:ea typeface="굴림" pitchFamily="50" charset="-127"/>
              </a:rPr>
              <a:t>구성</a:t>
            </a:r>
            <a:endParaRPr lang="en-US" altLang="ko-KR" sz="12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kern="0">
                <a:ea typeface="굴림" pitchFamily="50" charset="-127"/>
              </a:rPr>
              <a:t>타이틀 </a:t>
            </a:r>
            <a:r>
              <a:rPr lang="en-US" altLang="ko-KR" sz="1100" kern="0">
                <a:ea typeface="굴림" pitchFamily="50" charset="-127"/>
              </a:rPr>
              <a:t>: </a:t>
            </a:r>
            <a:r>
              <a:rPr lang="ko-KR" altLang="en-US" sz="1100" kern="0">
                <a:ea typeface="굴림" pitchFamily="50" charset="-127"/>
              </a:rPr>
              <a:t>제목표시줄이 되며</a:t>
            </a:r>
            <a:r>
              <a:rPr lang="en-US" altLang="ko-KR" sz="1100" kern="0">
                <a:ea typeface="굴림" pitchFamily="50" charset="-127"/>
              </a:rPr>
              <a:t>, </a:t>
            </a:r>
            <a:r>
              <a:rPr lang="ko-KR" altLang="en-US" sz="1100" kern="0">
                <a:ea typeface="굴림" pitchFamily="50" charset="-127"/>
              </a:rPr>
              <a:t>슬라이드 표시 버튼이 기본적으로 붙어있다</a:t>
            </a:r>
            <a:r>
              <a:rPr lang="en-US" altLang="ko-KR" sz="1100" kern="0"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kern="0">
                <a:ea typeface="굴림" pitchFamily="50" charset="-127"/>
              </a:rPr>
              <a:t>헤더 </a:t>
            </a:r>
            <a:r>
              <a:rPr lang="en-US" altLang="ko-KR" sz="1100" kern="0">
                <a:ea typeface="굴림" pitchFamily="50" charset="-127"/>
              </a:rPr>
              <a:t>: </a:t>
            </a:r>
            <a:r>
              <a:rPr lang="ko-KR" altLang="en-US" sz="1100" kern="0">
                <a:ea typeface="굴림" pitchFamily="50" charset="-127"/>
              </a:rPr>
              <a:t>컬럼명이 표시되며 소트사용시 헤더클릭을 통해 소트가 가능하다</a:t>
            </a:r>
            <a:r>
              <a:rPr lang="en-US" altLang="ko-KR" sz="1100" kern="0"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kern="0">
                <a:ea typeface="굴림" pitchFamily="50" charset="-127"/>
              </a:rPr>
              <a:t>툴바검색 </a:t>
            </a:r>
            <a:r>
              <a:rPr lang="en-US" altLang="ko-KR" sz="1100" kern="0">
                <a:ea typeface="굴림" pitchFamily="50" charset="-127"/>
              </a:rPr>
              <a:t>: </a:t>
            </a:r>
            <a:r>
              <a:rPr lang="ko-KR" altLang="en-US" sz="1100" kern="0">
                <a:ea typeface="굴림" pitchFamily="50" charset="-127"/>
              </a:rPr>
              <a:t>조회된 데이터내의 조건검색을 </a:t>
            </a:r>
            <a:r>
              <a:rPr lang="en-US" altLang="ko-KR" sz="1100" kern="0">
                <a:ea typeface="굴림" pitchFamily="50" charset="-127"/>
              </a:rPr>
              <a:t>AND</a:t>
            </a:r>
            <a:r>
              <a:rPr lang="ko-KR" altLang="en-US" sz="1100" kern="0">
                <a:ea typeface="굴림" pitchFamily="50" charset="-127"/>
              </a:rPr>
              <a:t>조건으로 다시 필터링 할 수 있도록 기본적으로 표시된다</a:t>
            </a:r>
            <a:r>
              <a:rPr lang="en-US" altLang="ko-KR" sz="1100" kern="0">
                <a:ea typeface="굴림" pitchFamily="50" charset="-127"/>
              </a:rPr>
              <a:t>.  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kern="0">
                <a:ea typeface="굴림" pitchFamily="50" charset="-127"/>
              </a:rPr>
              <a:t>컬럼 </a:t>
            </a:r>
            <a:r>
              <a:rPr lang="en-US" altLang="ko-KR" sz="1100" kern="0">
                <a:ea typeface="굴림" pitchFamily="50" charset="-127"/>
              </a:rPr>
              <a:t>: </a:t>
            </a:r>
            <a:r>
              <a:rPr lang="ko-KR" altLang="en-US" sz="1100" kern="0">
                <a:ea typeface="굴림" pitchFamily="50" charset="-127"/>
              </a:rPr>
              <a:t>실제적으로 표시되는 데이터 표시부분이다</a:t>
            </a:r>
            <a:r>
              <a:rPr lang="en-US" altLang="ko-KR" sz="1100" kern="0"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kern="0">
                <a:ea typeface="굴림" pitchFamily="50" charset="-127"/>
              </a:rPr>
              <a:t>네비게이션 </a:t>
            </a:r>
            <a:r>
              <a:rPr lang="en-US" altLang="ko-KR" sz="1100" kern="0">
                <a:ea typeface="굴림" pitchFamily="50" charset="-127"/>
              </a:rPr>
              <a:t>: </a:t>
            </a:r>
            <a:r>
              <a:rPr lang="ko-KR" altLang="en-US" sz="1100" kern="0">
                <a:ea typeface="굴림" pitchFamily="50" charset="-127"/>
              </a:rPr>
              <a:t>공통기능버튼 및 페이징처리 카운트뷰가 표시된다</a:t>
            </a:r>
            <a:r>
              <a:rPr lang="en-US" altLang="ko-KR" sz="1100" kern="0">
                <a:ea typeface="굴림" pitchFamily="50" charset="-127"/>
              </a:rPr>
              <a:t>.</a:t>
            </a:r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10257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66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3.1 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Grid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화면구성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250468" y="2636912"/>
            <a:ext cx="8797166" cy="3083096"/>
            <a:chOff x="250468" y="2636912"/>
            <a:chExt cx="8797166" cy="3083096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0468" y="2987370"/>
              <a:ext cx="7102602" cy="2696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252903" y="2993165"/>
              <a:ext cx="7056438" cy="1841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 bwMode="auto">
            <a:xfrm>
              <a:off x="7643634" y="2636912"/>
              <a:ext cx="1404000" cy="288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Arial" charset="0"/>
                </a:rPr>
                <a:t>그리드 타이틀부</a:t>
              </a:r>
            </a:p>
          </p:txBody>
        </p:sp>
        <p:cxnSp>
          <p:nvCxnSpPr>
            <p:cNvPr id="10246" name="직선 화살표 연결선 11"/>
            <p:cNvCxnSpPr>
              <a:cxnSpLocks noChangeShapeType="1"/>
              <a:stCxn id="10" idx="1"/>
              <a:endCxn id="9" idx="3"/>
            </p:cNvCxnSpPr>
            <p:nvPr/>
          </p:nvCxnSpPr>
          <p:spPr bwMode="auto">
            <a:xfrm rot="10800000" flipV="1">
              <a:off x="7309342" y="2780912"/>
              <a:ext cx="334293" cy="304328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oval" w="med" len="med"/>
            </a:ln>
          </p:spPr>
        </p:cxnSp>
        <p:sp>
          <p:nvSpPr>
            <p:cNvPr id="16" name="직사각형 15"/>
            <p:cNvSpPr/>
            <p:nvPr/>
          </p:nvSpPr>
          <p:spPr>
            <a:xfrm>
              <a:off x="252903" y="3207423"/>
              <a:ext cx="7056438" cy="177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7643634" y="3145674"/>
              <a:ext cx="1404000" cy="288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Arial" charset="0"/>
                </a:rPr>
                <a:t>그리드 헤더부</a:t>
              </a:r>
              <a:r>
                <a:rPr lang="en-US" altLang="ko-KR" sz="1000" b="1">
                  <a:solidFill>
                    <a:schemeClr val="tx1"/>
                  </a:solidFill>
                  <a:latin typeface="Arial" charset="0"/>
                </a:rPr>
                <a:t> </a:t>
              </a:r>
              <a:endParaRPr lang="ko-KR" altLang="en-US" sz="10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0249" name="직선 화살표 연결선 11"/>
            <p:cNvCxnSpPr>
              <a:cxnSpLocks noChangeShapeType="1"/>
              <a:stCxn id="17" idx="1"/>
              <a:endCxn id="16" idx="3"/>
            </p:cNvCxnSpPr>
            <p:nvPr/>
          </p:nvCxnSpPr>
          <p:spPr bwMode="auto">
            <a:xfrm flipH="1">
              <a:off x="7309341" y="3289674"/>
              <a:ext cx="334293" cy="6480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  <p:sp>
          <p:nvSpPr>
            <p:cNvPr id="15" name="직사각형 14"/>
            <p:cNvSpPr/>
            <p:nvPr/>
          </p:nvSpPr>
          <p:spPr>
            <a:xfrm>
              <a:off x="252903" y="3631674"/>
              <a:ext cx="7056438" cy="17773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7643634" y="4376333"/>
              <a:ext cx="1404000" cy="288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Arial" charset="0"/>
                </a:rPr>
                <a:t>그리드 컬럼부</a:t>
              </a:r>
            </a:p>
          </p:txBody>
        </p:sp>
        <p:cxnSp>
          <p:nvCxnSpPr>
            <p:cNvPr id="10252" name="직선 화살표 연결선 11"/>
            <p:cNvCxnSpPr>
              <a:cxnSpLocks noChangeShapeType="1"/>
              <a:stCxn id="18" idx="1"/>
              <a:endCxn id="15" idx="3"/>
            </p:cNvCxnSpPr>
            <p:nvPr/>
          </p:nvCxnSpPr>
          <p:spPr bwMode="auto">
            <a:xfrm flipH="1">
              <a:off x="7309341" y="4520333"/>
              <a:ext cx="334293" cy="0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  <p:sp>
          <p:nvSpPr>
            <p:cNvPr id="21" name="직사각형 20"/>
            <p:cNvSpPr/>
            <p:nvPr/>
          </p:nvSpPr>
          <p:spPr>
            <a:xfrm>
              <a:off x="252903" y="5481000"/>
              <a:ext cx="7056438" cy="1870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7643634" y="5432008"/>
              <a:ext cx="1404000" cy="288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Arial" charset="0"/>
                </a:rPr>
                <a:t>그리드 네비게이션부</a:t>
              </a:r>
            </a:p>
          </p:txBody>
        </p:sp>
        <p:cxnSp>
          <p:nvCxnSpPr>
            <p:cNvPr id="10255" name="직선 화살표 연결선 11"/>
            <p:cNvCxnSpPr>
              <a:cxnSpLocks noChangeShapeType="1"/>
              <a:stCxn id="22" idx="1"/>
              <a:endCxn id="21" idx="3"/>
            </p:cNvCxnSpPr>
            <p:nvPr/>
          </p:nvCxnSpPr>
          <p:spPr bwMode="auto">
            <a:xfrm flipH="1" flipV="1">
              <a:off x="7309341" y="5574542"/>
              <a:ext cx="334293" cy="1466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  <p:sp>
          <p:nvSpPr>
            <p:cNvPr id="30" name="직사각형 29"/>
            <p:cNvSpPr/>
            <p:nvPr/>
          </p:nvSpPr>
          <p:spPr>
            <a:xfrm>
              <a:off x="252581" y="3415004"/>
              <a:ext cx="7056784" cy="18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 bwMode="auto">
            <a:xfrm>
              <a:off x="7643634" y="3591965"/>
              <a:ext cx="1404000" cy="288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Arial" charset="0"/>
                </a:rPr>
                <a:t>툴바검색</a:t>
              </a:r>
            </a:p>
          </p:txBody>
        </p:sp>
        <p:cxnSp>
          <p:nvCxnSpPr>
            <p:cNvPr id="35" name="직선 화살표 연결선 11"/>
            <p:cNvCxnSpPr>
              <a:cxnSpLocks noChangeShapeType="1"/>
              <a:stCxn id="33" idx="1"/>
              <a:endCxn id="30" idx="3"/>
            </p:cNvCxnSpPr>
            <p:nvPr/>
          </p:nvCxnSpPr>
          <p:spPr bwMode="auto">
            <a:xfrm rot="10800000">
              <a:off x="7309366" y="3505005"/>
              <a:ext cx="334269" cy="23096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oval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28679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51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j-lt"/>
                  <a:ea typeface="굴림" pitchFamily="50" charset="-127"/>
                </a:rPr>
                <a:t>3.2</a:t>
              </a:r>
              <a:r>
                <a:rPr lang="ko-KR" altLang="en-US" sz="2000" b="1">
                  <a:solidFill>
                    <a:schemeClr val="bg1"/>
                  </a:solidFill>
                  <a:latin typeface="+mj-lt"/>
                  <a:ea typeface="굴림" pitchFamily="50" charset="-127"/>
                </a:rPr>
                <a:t> </a:t>
              </a:r>
              <a:r>
                <a:rPr lang="en-US" altLang="ko-KR" sz="2000" b="1">
                  <a:solidFill>
                    <a:schemeClr val="bg1"/>
                  </a:solidFill>
                  <a:latin typeface="+mj-lt"/>
                  <a:ea typeface="굴림" pitchFamily="50" charset="-127"/>
                </a:rPr>
                <a:t>Grid </a:t>
              </a:r>
              <a:r>
                <a:rPr lang="ko-KR" altLang="en-US" sz="2000" b="1">
                  <a:solidFill>
                    <a:schemeClr val="bg1"/>
                  </a:solidFill>
                  <a:latin typeface="+mj-lt"/>
                  <a:ea typeface="굴림" pitchFamily="50" charset="-127"/>
                </a:rPr>
                <a:t>조회</a:t>
              </a:r>
              <a:endParaRPr kumimoji="0" lang="ko-KR" altLang="en-US" sz="2000">
                <a:solidFill>
                  <a:schemeClr val="bg1"/>
                </a:solidFill>
                <a:latin typeface="+mj-lt"/>
                <a:ea typeface="Rix모던고딕 B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60363" y="1063625"/>
            <a:ext cx="78840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5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68275" algn="l"/>
              </a:tabLst>
              <a:defRPr/>
            </a:pPr>
            <a:r>
              <a:rPr lang="ko-KR" altLang="en-US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  서버로부터 그리드에</a:t>
            </a:r>
            <a:r>
              <a:rPr lang="en-US" altLang="ko-KR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, </a:t>
            </a:r>
            <a:r>
              <a:rPr lang="en-US" altLang="ko-KR" sz="1200" b="1" kern="100">
                <a:latin typeface="굴림" pitchFamily="50" charset="-127"/>
                <a:ea typeface="굴림" pitchFamily="50" charset="-127"/>
                <a:cs typeface="Arial" pitchFamily="34" charset="0"/>
              </a:rPr>
              <a:t>1</a:t>
            </a:r>
            <a:r>
              <a:rPr lang="ko-KR" altLang="en-US" sz="1200" b="1" kern="100">
                <a:latin typeface="굴림" pitchFamily="50" charset="-127"/>
                <a:ea typeface="굴림" pitchFamily="50" charset="-127"/>
                <a:cs typeface="Arial" pitchFamily="34" charset="0"/>
              </a:rPr>
              <a:t>회만 </a:t>
            </a:r>
            <a:r>
              <a:rPr lang="ko-KR" altLang="en-US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데이터를 읽어들인 후</a:t>
            </a:r>
            <a:r>
              <a:rPr lang="en-US" altLang="ko-KR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, </a:t>
            </a:r>
            <a:r>
              <a:rPr lang="ko-KR" altLang="en-US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클라이언트측에서 그 후의 조작을 하게된다</a:t>
            </a:r>
            <a:r>
              <a:rPr lang="en-US" altLang="ko-KR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. </a:t>
            </a:r>
          </a:p>
          <a:p>
            <a:pPr indent="635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   </a:t>
            </a:r>
            <a:r>
              <a:rPr lang="ko-KR" altLang="en-US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갱신 및 조회를 하기 전까지는 클라이언트측에서 어떤</a:t>
            </a:r>
            <a:r>
              <a:rPr lang="en-US" altLang="ko-KR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(</a:t>
            </a:r>
            <a:r>
              <a:rPr lang="ko-KR" altLang="en-US" sz="1200" b="1" kern="100">
                <a:solidFill>
                  <a:srgbClr val="FF0000"/>
                </a:solidFill>
                <a:latin typeface="굴림" pitchFamily="50" charset="-127"/>
                <a:ea typeface="굴림" pitchFamily="50" charset="-127"/>
                <a:cs typeface="Arial" pitchFamily="34" charset="0"/>
              </a:rPr>
              <a:t>소트</a:t>
            </a:r>
            <a:r>
              <a:rPr lang="en-US" altLang="ko-KR" sz="1200" b="1" kern="100">
                <a:solidFill>
                  <a:srgbClr val="FF0000"/>
                </a:solidFill>
                <a:latin typeface="굴림" pitchFamily="50" charset="-127"/>
                <a:ea typeface="굴림" pitchFamily="50" charset="-127"/>
                <a:cs typeface="Arial" pitchFamily="34" charset="0"/>
              </a:rPr>
              <a:t>, </a:t>
            </a:r>
            <a:r>
              <a:rPr lang="ko-KR" altLang="en-US" sz="1200" b="1" kern="100">
                <a:solidFill>
                  <a:srgbClr val="FF0000"/>
                </a:solidFill>
                <a:latin typeface="굴림" pitchFamily="50" charset="-127"/>
                <a:ea typeface="굴림" pitchFamily="50" charset="-127"/>
                <a:cs typeface="Arial" pitchFamily="34" charset="0"/>
              </a:rPr>
              <a:t>컬럼이동</a:t>
            </a:r>
            <a:r>
              <a:rPr lang="en-US" altLang="ko-KR" sz="1200" b="1" kern="100">
                <a:solidFill>
                  <a:srgbClr val="FF0000"/>
                </a:solidFill>
                <a:latin typeface="굴림" pitchFamily="50" charset="-127"/>
                <a:ea typeface="굴림" pitchFamily="50" charset="-127"/>
                <a:cs typeface="Arial" pitchFamily="34" charset="0"/>
              </a:rPr>
              <a:t>, </a:t>
            </a:r>
            <a:r>
              <a:rPr lang="ko-KR" altLang="en-US" sz="1200" b="1" kern="100">
                <a:solidFill>
                  <a:srgbClr val="FF0000"/>
                </a:solidFill>
                <a:latin typeface="굴림" pitchFamily="50" charset="-127"/>
                <a:ea typeface="굴림" pitchFamily="50" charset="-127"/>
                <a:cs typeface="Arial" pitchFamily="34" charset="0"/>
              </a:rPr>
              <a:t>페이징처리 </a:t>
            </a:r>
            <a:r>
              <a:rPr lang="ko-KR" altLang="en-US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등</a:t>
            </a:r>
            <a:r>
              <a:rPr lang="en-US" altLang="ko-KR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)</a:t>
            </a:r>
            <a:r>
              <a:rPr lang="ko-KR" altLang="en-US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 조작을 하더라도 </a:t>
            </a:r>
            <a:endParaRPr lang="en-US" altLang="ko-KR" sz="1200" kern="100"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indent="635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   </a:t>
            </a:r>
            <a:r>
              <a:rPr lang="ko-KR" altLang="en-US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서버로부터 데이터를 다시</a:t>
            </a:r>
            <a:r>
              <a:rPr lang="en-US" altLang="ko-KR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 </a:t>
            </a:r>
            <a:r>
              <a:rPr lang="ko-KR" altLang="en-US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읽어오지 않는다</a:t>
            </a:r>
            <a:r>
              <a:rPr lang="en-US" altLang="ko-KR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  <a:p>
            <a:pPr indent="635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200" kern="100">
                <a:latin typeface="굴림" pitchFamily="50" charset="-127"/>
                <a:ea typeface="굴림" pitchFamily="50" charset="-127"/>
                <a:cs typeface="Arial" pitchFamily="34" charset="0"/>
              </a:rPr>
              <a:t> </a:t>
            </a:r>
            <a:endParaRPr lang="ko-KR" altLang="en-US" sz="1200"/>
          </a:p>
        </p:txBody>
      </p:sp>
      <p:grpSp>
        <p:nvGrpSpPr>
          <p:cNvPr id="22" name="그룹 21"/>
          <p:cNvGrpSpPr/>
          <p:nvPr/>
        </p:nvGrpSpPr>
        <p:grpSpPr>
          <a:xfrm>
            <a:off x="323528" y="1988841"/>
            <a:ext cx="8604088" cy="4502935"/>
            <a:chOff x="323528" y="1988841"/>
            <a:chExt cx="8604088" cy="450293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2551" y="1988841"/>
              <a:ext cx="7452000" cy="2704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15616" y="4005064"/>
              <a:ext cx="7812000" cy="248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4139952" y="6237312"/>
              <a:ext cx="1872208" cy="216024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 bwMode="auto">
            <a:xfrm>
              <a:off x="323528" y="3284984"/>
              <a:ext cx="1800199" cy="3571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Arial" charset="0"/>
                </a:rPr>
                <a:t>   소트</a:t>
              </a:r>
              <a:r>
                <a:rPr lang="en-US" altLang="ko-KR" sz="1000" b="1">
                  <a:solidFill>
                    <a:schemeClr val="tx1"/>
                  </a:solidFill>
                  <a:latin typeface="Arial" charset="0"/>
                </a:rPr>
                <a:t>:  </a:t>
              </a:r>
              <a:r>
                <a:rPr lang="ko-KR" altLang="en-US" sz="1000" b="1">
                  <a:solidFill>
                    <a:srgbClr val="0000FF"/>
                  </a:solidFill>
                  <a:latin typeface="Arial" charset="0"/>
                </a:rPr>
                <a:t>파랑색</a:t>
              </a:r>
              <a:r>
                <a:rPr lang="en-US" altLang="ko-KR" sz="1000" b="1">
                  <a:solidFill>
                    <a:schemeClr val="tx1"/>
                  </a:solidFill>
                  <a:latin typeface="Arial" charset="0"/>
                </a:rPr>
                <a:t>(</a:t>
              </a:r>
              <a:r>
                <a:rPr lang="ko-KR" altLang="en-US" sz="1000" b="1">
                  <a:solidFill>
                    <a:schemeClr val="tx1"/>
                  </a:solidFill>
                  <a:latin typeface="Arial" charset="0"/>
                </a:rPr>
                <a:t>내림차순</a:t>
              </a:r>
              <a:r>
                <a:rPr lang="en-US" altLang="ko-KR" sz="1000" b="1">
                  <a:solidFill>
                    <a:schemeClr val="tx1"/>
                  </a:solidFill>
                  <a:latin typeface="Arial" charset="0"/>
                </a:rPr>
                <a:t>)</a:t>
              </a:r>
            </a:p>
            <a:p>
              <a:pPr>
                <a:defRPr/>
              </a:pPr>
              <a:r>
                <a:rPr lang="en-US" altLang="ko-KR" sz="1000" b="1">
                  <a:solidFill>
                    <a:schemeClr val="tx1"/>
                  </a:solidFill>
                  <a:latin typeface="Arial" charset="0"/>
                </a:rPr>
                <a:t>             </a:t>
              </a:r>
              <a:r>
                <a:rPr lang="ko-KR" altLang="en-US" sz="1000" b="1">
                  <a:solidFill>
                    <a:srgbClr val="FF0000"/>
                  </a:solidFill>
                  <a:latin typeface="Arial" charset="0"/>
                </a:rPr>
                <a:t>빨강색</a:t>
              </a:r>
              <a:r>
                <a:rPr lang="en-US" altLang="ko-KR" sz="1000" b="1">
                  <a:solidFill>
                    <a:schemeClr val="tx1"/>
                  </a:solidFill>
                  <a:latin typeface="Arial" charset="0"/>
                </a:rPr>
                <a:t>(</a:t>
              </a:r>
              <a:r>
                <a:rPr lang="ko-KR" altLang="en-US" sz="1000" b="1">
                  <a:solidFill>
                    <a:schemeClr val="tx1"/>
                  </a:solidFill>
                  <a:latin typeface="Arial" charset="0"/>
                </a:rPr>
                <a:t>오름차순</a:t>
              </a:r>
              <a:r>
                <a:rPr lang="en-US" altLang="ko-KR" sz="1000" b="1">
                  <a:solidFill>
                    <a:schemeClr val="tx1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67544" y="2544122"/>
              <a:ext cx="504056" cy="216024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87624" y="4036237"/>
              <a:ext cx="504056" cy="216024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11"/>
            <p:cNvCxnSpPr>
              <a:cxnSpLocks noChangeShapeType="1"/>
              <a:stCxn id="36" idx="0"/>
              <a:endCxn id="37" idx="2"/>
            </p:cNvCxnSpPr>
            <p:nvPr/>
          </p:nvCxnSpPr>
          <p:spPr bwMode="auto">
            <a:xfrm flipH="1" flipV="1">
              <a:off x="719572" y="2760146"/>
              <a:ext cx="504056" cy="524838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  <p:cxnSp>
          <p:nvCxnSpPr>
            <p:cNvPr id="42" name="직선 화살표 연결선 11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>
              <a:off x="1223628" y="3642171"/>
              <a:ext cx="216024" cy="394066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  <p:sp>
          <p:nvSpPr>
            <p:cNvPr id="47" name="모서리가 둥근 직사각형 46"/>
            <p:cNvSpPr/>
            <p:nvPr/>
          </p:nvSpPr>
          <p:spPr bwMode="auto">
            <a:xfrm>
              <a:off x="2843809" y="3356992"/>
              <a:ext cx="1224136" cy="3571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Arial" charset="0"/>
                </a:rPr>
                <a:t>   컬럼이동</a:t>
              </a:r>
              <a:endParaRPr lang="en-US" altLang="ko-KR" sz="10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980441" y="4036237"/>
              <a:ext cx="1872208" cy="216024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11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 flipH="1">
              <a:off x="2916545" y="3714179"/>
              <a:ext cx="539332" cy="322058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  <p:sp>
          <p:nvSpPr>
            <p:cNvPr id="52" name="모서리가 둥근 직사각형 51"/>
            <p:cNvSpPr/>
            <p:nvPr/>
          </p:nvSpPr>
          <p:spPr bwMode="auto">
            <a:xfrm>
              <a:off x="5580112" y="5589240"/>
              <a:ext cx="1224136" cy="3571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Arial" charset="0"/>
                </a:rPr>
                <a:t>페이징처리</a:t>
              </a:r>
              <a:endParaRPr lang="en-US" altLang="ko-KR" sz="10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 bwMode="auto">
            <a:xfrm>
              <a:off x="5580112" y="2996952"/>
              <a:ext cx="1584176" cy="3571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Arial" charset="0"/>
                </a:rPr>
                <a:t>스크롤 페이징처리</a:t>
              </a:r>
              <a:endParaRPr lang="en-US" altLang="ko-KR" sz="10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54" name="직선 화살표 연결선 11"/>
            <p:cNvCxnSpPr>
              <a:cxnSpLocks noChangeShapeType="1"/>
              <a:stCxn id="52" idx="1"/>
              <a:endCxn id="35" idx="0"/>
            </p:cNvCxnSpPr>
            <p:nvPr/>
          </p:nvCxnSpPr>
          <p:spPr bwMode="auto">
            <a:xfrm flipH="1">
              <a:off x="5076056" y="5767834"/>
              <a:ext cx="504056" cy="469478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  <p:sp>
          <p:nvSpPr>
            <p:cNvPr id="60" name="직사각형 59"/>
            <p:cNvSpPr/>
            <p:nvPr/>
          </p:nvSpPr>
          <p:spPr>
            <a:xfrm>
              <a:off x="7627509" y="2780928"/>
              <a:ext cx="216024" cy="1152128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화살표 연결선 11"/>
            <p:cNvCxnSpPr>
              <a:cxnSpLocks noChangeShapeType="1"/>
              <a:stCxn id="53" idx="3"/>
              <a:endCxn id="60" idx="1"/>
            </p:cNvCxnSpPr>
            <p:nvPr/>
          </p:nvCxnSpPr>
          <p:spPr bwMode="auto">
            <a:xfrm>
              <a:off x="7164288" y="3175546"/>
              <a:ext cx="463221" cy="181446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8313" y="1341438"/>
            <a:ext cx="3599631" cy="476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1. </a:t>
            </a:r>
            <a:r>
              <a:rPr lang="ko-KR" altLang="en-US" sz="1200" b="1">
                <a:latin typeface="+mn-ea"/>
                <a:ea typeface="굴림" pitchFamily="50" charset="-127"/>
              </a:rPr>
              <a:t>개요</a:t>
            </a: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2. </a:t>
            </a:r>
            <a:r>
              <a:rPr lang="ko-KR" altLang="en-US" sz="1200" b="1">
                <a:latin typeface="+mn-ea"/>
                <a:ea typeface="굴림" pitchFamily="50" charset="-127"/>
              </a:rPr>
              <a:t>화면</a:t>
            </a: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2.1  </a:t>
            </a:r>
            <a:r>
              <a:rPr lang="ko-KR" altLang="en-US" sz="1200" b="1">
                <a:latin typeface="+mn-ea"/>
                <a:ea typeface="굴림" pitchFamily="50" charset="-127"/>
              </a:rPr>
              <a:t>화면구성</a:t>
            </a: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2.2  </a:t>
            </a:r>
            <a:r>
              <a:rPr lang="ko-KR" altLang="en-US" sz="1200" b="1">
                <a:latin typeface="+mn-ea"/>
                <a:ea typeface="굴림" pitchFamily="50" charset="-127"/>
              </a:rPr>
              <a:t>태그라이브러리</a:t>
            </a: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       2.2.1  input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       2.2.2  select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       2.2.3  AutoComplete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 2.3  AJAX</a:t>
            </a:r>
            <a:r>
              <a:rPr lang="ko-KR" altLang="en-US" sz="1200" b="1">
                <a:latin typeface="+mn-ea"/>
                <a:ea typeface="굴림" pitchFamily="50" charset="-127"/>
              </a:rPr>
              <a:t>기반 개발</a:t>
            </a: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3. Grid 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solidFill>
                  <a:srgbClr val="000000"/>
                </a:solidFill>
                <a:latin typeface="+mn-ea"/>
                <a:ea typeface="굴림" pitchFamily="50" charset="-127"/>
              </a:rPr>
              <a:t>    3.1 Grid </a:t>
            </a:r>
            <a:r>
              <a:rPr lang="ko-KR" altLang="en-US" sz="1200" b="1">
                <a:solidFill>
                  <a:srgbClr val="000000"/>
                </a:solidFill>
                <a:latin typeface="+mn-ea"/>
                <a:ea typeface="굴림" pitchFamily="50" charset="-127"/>
              </a:rPr>
              <a:t>화면구성</a:t>
            </a:r>
            <a:endParaRPr lang="en-US" altLang="ko-KR" sz="1200" b="1">
              <a:solidFill>
                <a:srgbClr val="000000"/>
              </a:solidFill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solidFill>
                  <a:srgbClr val="000000"/>
                </a:solidFill>
                <a:latin typeface="+mn-ea"/>
                <a:ea typeface="굴림" pitchFamily="50" charset="-127"/>
              </a:rPr>
              <a:t>    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3.2 Grid </a:t>
            </a:r>
            <a:r>
              <a:rPr lang="ko-KR" altLang="en-US" sz="1200" b="1">
                <a:latin typeface="+mn-ea"/>
                <a:ea typeface="굴림" pitchFamily="50" charset="-127"/>
              </a:rPr>
              <a:t>조회</a:t>
            </a: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3.3 Grid </a:t>
            </a:r>
            <a:r>
              <a:rPr lang="ko-KR" altLang="en-US" sz="1200" b="1">
                <a:latin typeface="+mn-ea"/>
                <a:ea typeface="굴림" pitchFamily="50" charset="-127"/>
              </a:rPr>
              <a:t>삭제</a:t>
            </a: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3.4 Grid </a:t>
            </a:r>
            <a:r>
              <a:rPr lang="ko-KR" altLang="en-US" sz="1200" b="1">
                <a:latin typeface="+mn-ea"/>
                <a:ea typeface="굴림" pitchFamily="50" charset="-127"/>
              </a:rPr>
              <a:t>이벤트</a:t>
            </a: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200" b="1">
              <a:solidFill>
                <a:srgbClr val="000000"/>
              </a:solidFill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solidFill>
                  <a:srgbClr val="000000"/>
                </a:solidFill>
                <a:latin typeface="+mn-ea"/>
                <a:ea typeface="굴림" pitchFamily="50" charset="-127"/>
              </a:rPr>
              <a:t>    3.5 Grid </a:t>
            </a:r>
            <a:r>
              <a:rPr lang="ko-KR" altLang="en-US" sz="1200" b="1">
                <a:solidFill>
                  <a:srgbClr val="000000"/>
                </a:solidFill>
                <a:latin typeface="+mn-ea"/>
                <a:ea typeface="굴림" pitchFamily="50" charset="-127"/>
              </a:rPr>
              <a:t>메소드</a:t>
            </a:r>
            <a:endParaRPr lang="en-US" altLang="ko-KR" sz="1200" b="1">
              <a:solidFill>
                <a:srgbClr val="000000"/>
              </a:solidFill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3.6 Grid Inline Editing (</a:t>
            </a:r>
            <a:r>
              <a:rPr lang="ko-KR" altLang="en-US" sz="1200" b="1">
                <a:latin typeface="+mn-ea"/>
                <a:ea typeface="굴림" pitchFamily="50" charset="-127"/>
              </a:rPr>
              <a:t>등록</a:t>
            </a:r>
            <a:r>
              <a:rPr lang="en-US" altLang="ko-KR" sz="1200" b="1">
                <a:latin typeface="+mn-ea"/>
                <a:ea typeface="굴림" pitchFamily="50" charset="-127"/>
              </a:rPr>
              <a:t>/</a:t>
            </a:r>
            <a:r>
              <a:rPr lang="ko-KR" altLang="en-US" sz="1200" b="1">
                <a:latin typeface="+mn-ea"/>
                <a:ea typeface="굴림" pitchFamily="50" charset="-127"/>
              </a:rPr>
              <a:t>수정</a:t>
            </a:r>
            <a:r>
              <a:rPr lang="en-US" altLang="ko-KR" sz="1200" b="1">
                <a:latin typeface="+mn-ea"/>
                <a:ea typeface="굴림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44008" y="1341438"/>
            <a:ext cx="2879725" cy="370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3. Grid 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3.7   Grid Multi Editing (</a:t>
            </a:r>
            <a:r>
              <a:rPr lang="ko-KR" altLang="en-US" sz="1200" b="1">
                <a:latin typeface="+mn-ea"/>
                <a:ea typeface="굴림" pitchFamily="50" charset="-127"/>
              </a:rPr>
              <a:t>등록</a:t>
            </a:r>
            <a:r>
              <a:rPr lang="en-US" altLang="ko-KR" sz="1200" b="1">
                <a:latin typeface="+mn-ea"/>
                <a:ea typeface="굴림" pitchFamily="50" charset="-127"/>
              </a:rPr>
              <a:t>/ </a:t>
            </a:r>
            <a:r>
              <a:rPr lang="ko-KR" altLang="en-US" sz="1200" b="1">
                <a:latin typeface="+mn-ea"/>
                <a:ea typeface="굴림" pitchFamily="50" charset="-127"/>
              </a:rPr>
              <a:t>수정</a:t>
            </a:r>
            <a:r>
              <a:rPr lang="en-US" altLang="ko-KR" sz="1200" b="1">
                <a:latin typeface="+mn-ea"/>
                <a:ea typeface="굴림" pitchFamily="50" charset="-127"/>
              </a:rPr>
              <a:t>)</a:t>
            </a: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200" b="1">
              <a:solidFill>
                <a:srgbClr val="000000"/>
              </a:solidFill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3.8   Grid </a:t>
            </a:r>
            <a:r>
              <a:rPr lang="ko-KR" altLang="en-US" sz="1200" b="1">
                <a:latin typeface="+mn-ea"/>
                <a:ea typeface="굴림" pitchFamily="50" charset="-127"/>
              </a:rPr>
              <a:t>병합</a:t>
            </a: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3.9   Grid </a:t>
            </a:r>
            <a:r>
              <a:rPr lang="ko-KR" altLang="en-US" sz="1200" b="1">
                <a:latin typeface="+mn-ea"/>
                <a:ea typeface="굴림" pitchFamily="50" charset="-127"/>
              </a:rPr>
              <a:t>틀고정</a:t>
            </a: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3.10   Grid Grouping</a:t>
            </a: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3.11  Grid Formatter</a:t>
            </a: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3.12  Grid </a:t>
            </a:r>
            <a:r>
              <a:rPr lang="ko-KR" altLang="en-US" sz="1200" b="1">
                <a:latin typeface="+mn-ea"/>
                <a:ea typeface="굴림" pitchFamily="50" charset="-127"/>
              </a:rPr>
              <a:t>동적변경 처리</a:t>
            </a: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4. Tab</a:t>
            </a: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5. </a:t>
            </a:r>
            <a:r>
              <a:rPr lang="ko-KR" altLang="en-US" sz="1200" b="1">
                <a:latin typeface="+mn-ea"/>
                <a:ea typeface="+mn-ea"/>
              </a:rPr>
              <a:t>엑셀 </a:t>
            </a:r>
            <a:r>
              <a:rPr lang="en-US" altLang="ko-KR" sz="1200" b="1">
                <a:latin typeface="+mn-ea"/>
                <a:ea typeface="+mn-ea"/>
              </a:rPr>
              <a:t>export</a:t>
            </a:r>
            <a:endParaRPr lang="en-US" altLang="ko-KR" sz="1600" b="1">
              <a:latin typeface="+mn-ea"/>
              <a:ea typeface="+mn-ea"/>
            </a:endParaRP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200" b="1">
              <a:latin typeface="+mn-ea"/>
              <a:ea typeface="굴림" pitchFamily="50" charset="-127"/>
            </a:endParaRPr>
          </a:p>
        </p:txBody>
      </p:sp>
      <p:grpSp>
        <p:nvGrpSpPr>
          <p:cNvPr id="6149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6150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25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ko-KR" altLang="en-US" sz="2000" b="1">
                  <a:solidFill>
                    <a:schemeClr val="bg1"/>
                  </a:solidFill>
                  <a:latin typeface="+mj-ea"/>
                  <a:ea typeface="+mj-ea"/>
                </a:rPr>
                <a:t>목  차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0000" y="1080000"/>
            <a:ext cx="4572000" cy="809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ea typeface="굴림" pitchFamily="50" charset="-127"/>
              </a:rPr>
              <a:t>그리드를 생성하게 될 태그를 작성한다</a:t>
            </a:r>
            <a:r>
              <a:rPr lang="en-US" altLang="ko-KR" sz="1200" kern="0">
                <a:ea typeface="굴림" pitchFamily="50" charset="-127"/>
              </a:rPr>
              <a:t>.</a:t>
            </a: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200" kern="0">
                <a:ea typeface="굴림" pitchFamily="50" charset="-127"/>
              </a:rPr>
              <a:t> 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b="1" kern="0">
                <a:ea typeface="굴림" pitchFamily="50" charset="-127"/>
              </a:rPr>
              <a:t>그리드</a:t>
            </a:r>
            <a:r>
              <a:rPr lang="en-US" altLang="ko-KR" sz="1100" b="1" kern="0">
                <a:ea typeface="굴림" pitchFamily="50" charset="-127"/>
              </a:rPr>
              <a:t> </a:t>
            </a:r>
            <a:r>
              <a:rPr lang="ko-KR" altLang="en-US" sz="1100" b="1" kern="0">
                <a:ea typeface="굴림" pitchFamily="50" charset="-127"/>
              </a:rPr>
              <a:t>생성 </a:t>
            </a:r>
            <a:r>
              <a:rPr lang="en-US" altLang="ko-KR" sz="1100" b="1" kern="0">
                <a:ea typeface="굴림" pitchFamily="50" charset="-127"/>
              </a:rPr>
              <a:t>HTML Tag </a:t>
            </a:r>
            <a:r>
              <a:rPr lang="ko-KR" altLang="en-US" sz="1100" b="1" kern="0">
                <a:ea typeface="굴림" pitchFamily="50" charset="-127"/>
              </a:rPr>
              <a:t>작성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32771" name="직사각형 27"/>
          <p:cNvSpPr>
            <a:spLocks noChangeArrowheads="1"/>
          </p:cNvSpPr>
          <p:nvPr/>
        </p:nvSpPr>
        <p:spPr bwMode="auto">
          <a:xfrm>
            <a:off x="595313" y="2000250"/>
            <a:ext cx="6429375" cy="2986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ko-KR" sz="1400">
              <a:cs typeface="Arial" charset="0"/>
            </a:endParaRPr>
          </a:p>
          <a:p>
            <a:r>
              <a:rPr lang="en-US" altLang="ko-KR" sz="1600">
                <a:cs typeface="Arial" charset="0"/>
              </a:rPr>
              <a:t>&lt;table&gt;</a:t>
            </a:r>
          </a:p>
          <a:p>
            <a:r>
              <a:rPr lang="en-US" altLang="ko-KR" sz="1600">
                <a:cs typeface="Arial" charset="0"/>
              </a:rPr>
              <a:t>   … </a:t>
            </a:r>
            <a:r>
              <a:rPr lang="ko-KR" altLang="en-US" sz="1600">
                <a:cs typeface="Arial" charset="0"/>
              </a:rPr>
              <a:t>생략</a:t>
            </a:r>
            <a:r>
              <a:rPr lang="en-US" altLang="ko-KR" sz="1600">
                <a:cs typeface="Arial" charset="0"/>
              </a:rPr>
              <a:t>…</a:t>
            </a:r>
          </a:p>
          <a:p>
            <a:r>
              <a:rPr lang="en-US" altLang="ko-KR" sz="1600">
                <a:cs typeface="Arial" charset="0"/>
              </a:rPr>
              <a:t>    &lt;tr&gt;</a:t>
            </a:r>
          </a:p>
          <a:p>
            <a:r>
              <a:rPr lang="en-US" altLang="ko-KR" sz="1600">
                <a:cs typeface="Arial" charset="0"/>
              </a:rPr>
              <a:t>        &lt;td&gt;</a:t>
            </a:r>
          </a:p>
          <a:p>
            <a:r>
              <a:rPr lang="en-US" altLang="ko-KR" sz="1600">
                <a:cs typeface="Arial" charset="0"/>
              </a:rPr>
              <a:t>            &lt;!-- </a:t>
            </a:r>
            <a:r>
              <a:rPr lang="ko-KR" altLang="en-US" sz="1600"/>
              <a:t>사원정보</a:t>
            </a:r>
            <a:r>
              <a:rPr lang="ko-KR" altLang="en-US" sz="1600">
                <a:cs typeface="Arial" charset="0"/>
              </a:rPr>
              <a:t> </a:t>
            </a:r>
            <a:r>
              <a:rPr lang="en-US" altLang="ko-KR" sz="1600">
                <a:cs typeface="Arial" charset="0"/>
              </a:rPr>
              <a:t>--&gt;</a:t>
            </a:r>
          </a:p>
          <a:p>
            <a:r>
              <a:rPr lang="en-US" altLang="ko-KR" sz="1600">
                <a:cs typeface="Arial" charset="0"/>
              </a:rPr>
              <a:t>            &lt;f:grid </a:t>
            </a:r>
            <a:r>
              <a:rPr lang="en-US" altLang="ko-KR" sz="1600" b="1">
                <a:solidFill>
                  <a:srgbClr val="FF0000"/>
                </a:solidFill>
                <a:cs typeface="Arial" charset="0"/>
              </a:rPr>
              <a:t>id= "</a:t>
            </a:r>
            <a:r>
              <a:rPr lang="en-US" altLang="ko-KR" sz="1600" i="1"/>
              <a:t>empList </a:t>
            </a:r>
            <a:r>
              <a:rPr lang="en-US" altLang="ko-KR" sz="1600" b="1">
                <a:solidFill>
                  <a:srgbClr val="FF0000"/>
                </a:solidFill>
                <a:cs typeface="Arial" charset="0"/>
              </a:rPr>
              <a:t>"</a:t>
            </a:r>
            <a:r>
              <a:rPr lang="en-US" altLang="ko-KR" sz="1600">
                <a:cs typeface="Arial" charset="0"/>
              </a:rPr>
              <a:t> pager=“false"/&gt;</a:t>
            </a:r>
          </a:p>
          <a:p>
            <a:r>
              <a:rPr lang="en-US" altLang="ko-KR" sz="1600">
                <a:cs typeface="Arial" charset="0"/>
              </a:rPr>
              <a:t>        &lt;/td&gt;</a:t>
            </a:r>
          </a:p>
          <a:p>
            <a:r>
              <a:rPr lang="en-US" altLang="ko-KR" sz="1600">
                <a:cs typeface="Arial" charset="0"/>
              </a:rPr>
              <a:t>    &lt;/tr&gt;</a:t>
            </a:r>
          </a:p>
          <a:p>
            <a:r>
              <a:rPr lang="en-US" altLang="ko-KR" sz="1600">
                <a:cs typeface="Arial" charset="0"/>
              </a:rPr>
              <a:t>&lt;/table&gt;</a:t>
            </a:r>
          </a:p>
          <a:p>
            <a:endParaRPr lang="en-US" altLang="ko-KR" sz="1400">
              <a:cs typeface="Arial" charset="0"/>
            </a:endParaRPr>
          </a:p>
          <a:p>
            <a:endParaRPr lang="en-US" altLang="ko-KR" sz="1400">
              <a:cs typeface="Arial" charset="0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666875" y="4214813"/>
            <a:ext cx="1928813" cy="357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900" b="1">
                <a:solidFill>
                  <a:schemeClr val="tx1"/>
                </a:solidFill>
                <a:latin typeface="Arial" charset="0"/>
              </a:rPr>
              <a:t>그리드를 컨트롤 하게 될 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</a:rPr>
              <a:t>ID </a:t>
            </a:r>
            <a:r>
              <a:rPr lang="ko-KR" altLang="en-US" sz="900" b="1">
                <a:solidFill>
                  <a:schemeClr val="tx1"/>
                </a:solidFill>
                <a:latin typeface="Arial" charset="0"/>
              </a:rPr>
              <a:t>작성</a:t>
            </a:r>
            <a:endParaRPr lang="en-US" altLang="ko-KR" sz="9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2773" name="직선 화살표 연결선 11"/>
          <p:cNvCxnSpPr>
            <a:cxnSpLocks noChangeShapeType="1"/>
            <a:stCxn id="8" idx="0"/>
          </p:cNvCxnSpPr>
          <p:nvPr/>
        </p:nvCxnSpPr>
        <p:spPr bwMode="auto">
          <a:xfrm rot="5400000" flipH="1" flipV="1">
            <a:off x="2577306" y="3839370"/>
            <a:ext cx="428625" cy="322262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10" name="모서리가 둥근 직사각형 9"/>
          <p:cNvSpPr/>
          <p:nvPr/>
        </p:nvSpPr>
        <p:spPr bwMode="auto">
          <a:xfrm>
            <a:off x="4024313" y="4214813"/>
            <a:ext cx="1571625" cy="357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900" b="1">
                <a:solidFill>
                  <a:schemeClr val="tx1"/>
                </a:solidFill>
                <a:latin typeface="Arial" charset="0"/>
              </a:rPr>
              <a:t>네비게이션 표시여부 설정</a:t>
            </a:r>
            <a:endParaRPr lang="en-US" altLang="ko-KR" sz="9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2775" name="직선 화살표 연결선 11"/>
          <p:cNvCxnSpPr>
            <a:cxnSpLocks noChangeShapeType="1"/>
            <a:stCxn id="10" idx="0"/>
          </p:cNvCxnSpPr>
          <p:nvPr/>
        </p:nvCxnSpPr>
        <p:spPr bwMode="auto">
          <a:xfrm rot="16200000" flipV="1">
            <a:off x="4381500" y="3786188"/>
            <a:ext cx="428625" cy="428625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2777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71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3.2 Grid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조회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(Grid Tag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작성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endParaRPr kumimoji="0" lang="ko-KR" altLang="en-US" sz="2000"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0000" y="1080000"/>
            <a:ext cx="8207375" cy="7725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ea typeface="굴림" pitchFamily="50" charset="-127"/>
              </a:rPr>
              <a:t>화면이 로드된 후</a:t>
            </a:r>
            <a:r>
              <a:rPr lang="en-US" altLang="ko-KR" sz="1200" kern="0">
                <a:ea typeface="굴림" pitchFamily="50" charset="-127"/>
              </a:rPr>
              <a:t> </a:t>
            </a:r>
            <a:r>
              <a:rPr lang="ko-KR" altLang="en-US" sz="1200" kern="0">
                <a:ea typeface="굴림" pitchFamily="50" charset="-127"/>
              </a:rPr>
              <a:t>그리드 </a:t>
            </a:r>
            <a:r>
              <a:rPr lang="en-US" altLang="ko-KR" sz="1200" kern="0">
                <a:ea typeface="굴림" pitchFamily="50" charset="-127"/>
              </a:rPr>
              <a:t>Tabel </a:t>
            </a:r>
            <a:r>
              <a:rPr lang="ko-KR" altLang="en-US" sz="1200" kern="0">
                <a:ea typeface="굴림" pitchFamily="50" charset="-127"/>
              </a:rPr>
              <a:t>태그에 그리드 객체를 생성하게 되며</a:t>
            </a:r>
            <a:r>
              <a:rPr lang="en-US" altLang="ko-KR" sz="1200" kern="0">
                <a:ea typeface="굴림" pitchFamily="50" charset="-127"/>
              </a:rPr>
              <a:t>,  </a:t>
            </a:r>
            <a:r>
              <a:rPr lang="ko-KR" altLang="en-US" sz="1200" kern="0">
                <a:ea typeface="굴림" pitchFamily="50" charset="-127"/>
              </a:rPr>
              <a:t>그리드가 생성되고 나면 </a:t>
            </a:r>
            <a:r>
              <a:rPr lang="en-US" altLang="ko-KR" sz="1200" kern="0">
                <a:ea typeface="굴림" pitchFamily="50" charset="-127"/>
              </a:rPr>
              <a:t>datatype</a:t>
            </a:r>
            <a:r>
              <a:rPr lang="ko-KR" altLang="en-US" sz="1200" kern="0">
                <a:ea typeface="굴림" pitchFamily="50" charset="-127"/>
              </a:rPr>
              <a:t>에 따라 조회처리를 수행하게 된다</a:t>
            </a:r>
            <a:r>
              <a:rPr lang="en-US" altLang="ko-KR" sz="1200" kern="0"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b="1" kern="0">
                <a:ea typeface="굴림" pitchFamily="50" charset="-127"/>
              </a:rPr>
              <a:t>그리드</a:t>
            </a:r>
            <a:r>
              <a:rPr lang="en-US" altLang="ko-KR" sz="1100" b="1" kern="0">
                <a:ea typeface="굴림" pitchFamily="50" charset="-127"/>
              </a:rPr>
              <a:t> </a:t>
            </a:r>
            <a:r>
              <a:rPr lang="ko-KR" altLang="en-US" sz="1100" b="1" kern="0">
                <a:ea typeface="굴림" pitchFamily="50" charset="-127"/>
              </a:rPr>
              <a:t>생성 스크립트 작성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33795" name="직사각형 5"/>
          <p:cNvSpPr>
            <a:spLocks noChangeArrowheads="1"/>
          </p:cNvSpPr>
          <p:nvPr/>
        </p:nvSpPr>
        <p:spPr bwMode="auto">
          <a:xfrm>
            <a:off x="684213" y="1995488"/>
            <a:ext cx="7632700" cy="452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  <a:cs typeface="Arial" charset="0"/>
              </a:rPr>
              <a:t>$(document).ready(function() {</a:t>
            </a:r>
          </a:p>
          <a:p>
            <a:r>
              <a:rPr lang="en-US" altLang="ko-KR" sz="1000" b="1">
                <a:cs typeface="Arial" charset="0"/>
              </a:rPr>
              <a:t>  var </a:t>
            </a:r>
            <a:r>
              <a:rPr lang="en-US" altLang="ko-KR" sz="1000" b="1">
                <a:solidFill>
                  <a:srgbClr val="FF0000"/>
                </a:solidFill>
                <a:cs typeface="Arial" charset="0"/>
              </a:rPr>
              <a:t>cnames</a:t>
            </a:r>
            <a:r>
              <a:rPr lang="en-US" altLang="ko-KR" sz="1000" b="1">
                <a:cs typeface="Arial" charset="0"/>
              </a:rPr>
              <a:t> </a:t>
            </a:r>
            <a:r>
              <a:rPr lang="en-US" altLang="ko-KR" sz="1000">
                <a:cs typeface="Arial" charset="0"/>
              </a:rPr>
              <a:t>= ['</a:t>
            </a:r>
            <a:r>
              <a:rPr lang="ko-KR" altLang="en-US" sz="1000">
                <a:cs typeface="Arial" charset="0"/>
              </a:rPr>
              <a:t>사원번호</a:t>
            </a:r>
            <a:r>
              <a:rPr lang="en-US" altLang="ko-KR" sz="1000">
                <a:cs typeface="Arial" charset="0"/>
              </a:rPr>
              <a:t>','</a:t>
            </a:r>
            <a:r>
              <a:rPr lang="ko-KR" altLang="en-US" sz="1000">
                <a:cs typeface="Arial" charset="0"/>
              </a:rPr>
              <a:t>사원명</a:t>
            </a:r>
            <a:r>
              <a:rPr lang="en-US" altLang="ko-KR" sz="1000">
                <a:cs typeface="Arial" charset="0"/>
              </a:rPr>
              <a:t>','</a:t>
            </a:r>
            <a:r>
              <a:rPr lang="ko-KR" altLang="en-US" sz="1000">
                <a:cs typeface="Arial" charset="0"/>
              </a:rPr>
              <a:t>부서</a:t>
            </a:r>
            <a:r>
              <a:rPr lang="en-US" altLang="ko-KR" sz="1000">
                <a:cs typeface="Arial" charset="0"/>
              </a:rPr>
              <a:t>','</a:t>
            </a:r>
            <a:r>
              <a:rPr lang="ko-KR" altLang="en-US" sz="1000">
                <a:cs typeface="Arial" charset="0"/>
              </a:rPr>
              <a:t>관리자</a:t>
            </a:r>
            <a:r>
              <a:rPr lang="en-US" altLang="ko-KR" sz="1000">
                <a:cs typeface="Arial" charset="0"/>
              </a:rPr>
              <a:t>','</a:t>
            </a:r>
            <a:r>
              <a:rPr lang="ko-KR" altLang="en-US" sz="1000">
                <a:cs typeface="Arial" charset="0"/>
              </a:rPr>
              <a:t>입사일</a:t>
            </a:r>
            <a:r>
              <a:rPr lang="en-US" altLang="ko-KR" sz="1000">
                <a:cs typeface="Arial" charset="0"/>
              </a:rPr>
              <a:t>','</a:t>
            </a:r>
            <a:r>
              <a:rPr lang="ko-KR" altLang="en-US" sz="1000">
                <a:cs typeface="Arial" charset="0"/>
              </a:rPr>
              <a:t>월급</a:t>
            </a:r>
            <a:r>
              <a:rPr lang="en-US" altLang="ko-KR" sz="1000">
                <a:cs typeface="Arial" charset="0"/>
              </a:rPr>
              <a:t>','</a:t>
            </a:r>
            <a:r>
              <a:rPr lang="ko-KR" altLang="en-US" sz="1000">
                <a:cs typeface="Arial" charset="0"/>
              </a:rPr>
              <a:t>코미션</a:t>
            </a:r>
            <a:r>
              <a:rPr lang="en-US" altLang="ko-KR" sz="1000">
                <a:cs typeface="Arial" charset="0"/>
              </a:rPr>
              <a:t>','</a:t>
            </a:r>
            <a:r>
              <a:rPr lang="ko-KR" altLang="en-US" sz="1000">
                <a:cs typeface="Arial" charset="0"/>
              </a:rPr>
              <a:t>부서번호</a:t>
            </a:r>
            <a:r>
              <a:rPr lang="en-US" altLang="ko-KR" sz="1000">
                <a:cs typeface="Arial" charset="0"/>
              </a:rPr>
              <a:t>'];</a:t>
            </a:r>
          </a:p>
          <a:p>
            <a:endParaRPr lang="en-US" altLang="ko-KR" sz="1000">
              <a:cs typeface="Arial" charset="0"/>
            </a:endParaRPr>
          </a:p>
          <a:p>
            <a:r>
              <a:rPr lang="en-US" altLang="ko-KR" sz="1000" b="1">
                <a:cs typeface="Arial" charset="0"/>
              </a:rPr>
              <a:t>  var </a:t>
            </a:r>
            <a:r>
              <a:rPr lang="en-US" altLang="ko-KR" sz="1000" b="1">
                <a:solidFill>
                  <a:srgbClr val="FF0000"/>
                </a:solidFill>
                <a:cs typeface="Arial" charset="0"/>
              </a:rPr>
              <a:t>cmodels</a:t>
            </a:r>
            <a:r>
              <a:rPr lang="en-US" altLang="ko-KR" sz="1000" b="1">
                <a:cs typeface="Arial" charset="0"/>
              </a:rPr>
              <a:t> </a:t>
            </a:r>
            <a:r>
              <a:rPr lang="en-US" altLang="ko-KR" sz="1000">
                <a:cs typeface="Arial" charset="0"/>
              </a:rPr>
              <a:t>= [</a:t>
            </a:r>
          </a:p>
          <a:p>
            <a:r>
              <a:rPr lang="en-US" altLang="ko-KR" sz="1000"/>
              <a:t>                   {name:'empno',         width:'70',   align:'center', hidden:false, editable:false}</a:t>
            </a:r>
          </a:p>
          <a:p>
            <a:r>
              <a:rPr lang="en-US" altLang="ko-KR" sz="1000"/>
              <a:t>                  ,{name:'ename',         width:'150', align:'center', hidden:false, editable:false}</a:t>
            </a:r>
          </a:p>
          <a:p>
            <a:r>
              <a:rPr lang="en-US" altLang="ko-KR" sz="1000"/>
              <a:t>                  ,{name:'job',               width:'120', align:'center', hidden:false, editable:false}</a:t>
            </a:r>
          </a:p>
          <a:p>
            <a:r>
              <a:rPr lang="en-US" altLang="ko-KR" sz="1000"/>
              <a:t>                  ,{name:'orgNmAbbr', width:'120', align:'center', hidden:false, editable:false}</a:t>
            </a:r>
          </a:p>
          <a:p>
            <a:r>
              <a:rPr lang="en-US" altLang="ko-KR" sz="1000"/>
              <a:t>                  ,{name:'hiredate',       width:'150', align:'center', hidden:false, editable:false, edittype:'date'}</a:t>
            </a:r>
          </a:p>
          <a:p>
            <a:r>
              <a:rPr lang="en-US" altLang="ko-KR" sz="1000"/>
              <a:t>                  ,{name:'sal',               width:'100', align:'right',    hidden:false, editable:false, edittype :'currence'}</a:t>
            </a:r>
          </a:p>
          <a:p>
            <a:r>
              <a:rPr lang="en-US" altLang="ko-KR" sz="1000"/>
              <a:t>                  ,{name:'comm',          width:'100', align:'right',    hidden:false, editable:false, edittype :'currence'}</a:t>
            </a:r>
          </a:p>
          <a:p>
            <a:r>
              <a:rPr lang="en-US" altLang="ko-KR" sz="1000"/>
              <a:t>                  ,{name:'deptno',         width:'100', align:'center', hidden:false, editable:false}</a:t>
            </a:r>
            <a:r>
              <a:rPr lang="en-US" altLang="ko-KR" sz="1000">
                <a:cs typeface="Arial" charset="0"/>
              </a:rPr>
              <a:t> </a:t>
            </a:r>
          </a:p>
          <a:p>
            <a:r>
              <a:rPr lang="en-US" altLang="ko-KR" sz="1000">
                <a:cs typeface="Arial" charset="0"/>
              </a:rPr>
              <a:t>  ];</a:t>
            </a:r>
          </a:p>
          <a:p>
            <a:endParaRPr lang="en-US" altLang="ko-KR" sz="1000" b="1">
              <a:cs typeface="Arial" charset="0"/>
            </a:endParaRPr>
          </a:p>
          <a:p>
            <a:r>
              <a:rPr lang="en-US" altLang="ko-KR" sz="1000" b="1">
                <a:cs typeface="Arial" charset="0"/>
              </a:rPr>
              <a:t>  var </a:t>
            </a:r>
            <a:r>
              <a:rPr lang="en-US" altLang="ko-KR" sz="1000" b="1">
                <a:solidFill>
                  <a:srgbClr val="FF0000"/>
                </a:solidFill>
                <a:cs typeface="Arial" charset="0"/>
              </a:rPr>
              <a:t>props</a:t>
            </a:r>
            <a:r>
              <a:rPr lang="en-US" altLang="ko-KR" sz="1000" b="1">
                <a:cs typeface="Arial" charset="0"/>
              </a:rPr>
              <a:t> </a:t>
            </a:r>
            <a:r>
              <a:rPr lang="en-US" altLang="ko-KR" sz="1000">
                <a:cs typeface="Arial" charset="0"/>
              </a:rPr>
              <a:t>= {</a:t>
            </a:r>
          </a:p>
          <a:p>
            <a:r>
              <a:rPr lang="en-US" altLang="ko-KR" sz="1000">
                <a:cs typeface="Arial" charset="0"/>
              </a:rPr>
              <a:t>        </a:t>
            </a:r>
            <a:r>
              <a:rPr lang="en-US" altLang="ko-KR" sz="1000"/>
              <a:t>rowNum      : 10,</a:t>
            </a:r>
          </a:p>
          <a:p>
            <a:r>
              <a:rPr lang="en-US" altLang="ko-KR" sz="1000"/>
              <a:t>        sortable    : </a:t>
            </a:r>
            <a:r>
              <a:rPr lang="en-US" altLang="ko-KR" sz="1000" b="1"/>
              <a:t>true,</a:t>
            </a:r>
          </a:p>
          <a:p>
            <a:r>
              <a:rPr lang="en-US" altLang="ko-KR" sz="1000"/>
              <a:t>        multiselect : </a:t>
            </a:r>
            <a:r>
              <a:rPr lang="en-US" altLang="ko-KR" sz="1000" b="1"/>
              <a:t>false,</a:t>
            </a:r>
          </a:p>
          <a:p>
            <a:r>
              <a:rPr lang="en-US" altLang="ko-KR" sz="1000"/>
              <a:t>        widthBase   : '#empSearch',</a:t>
            </a:r>
          </a:p>
          <a:p>
            <a:r>
              <a:rPr lang="en-US" altLang="ko-KR" sz="1000"/>
              <a:t>        datatype    : 'local',</a:t>
            </a:r>
          </a:p>
          <a:p>
            <a:r>
              <a:rPr lang="en-US" altLang="ko-KR" sz="1000"/>
              <a:t>        searchUrl   : '&lt;c:url value="/demo/grid/grid001Search.do"/&gt;',</a:t>
            </a:r>
          </a:p>
          <a:p>
            <a:r>
              <a:rPr lang="en-US" altLang="ko-KR" sz="1000"/>
              <a:t>        height      : 220,</a:t>
            </a:r>
          </a:p>
          <a:p>
            <a:r>
              <a:rPr lang="en-US" altLang="ko-KR" sz="1000"/>
              <a:t>        propsEnd    : </a:t>
            </a:r>
            <a:r>
              <a:rPr lang="en-US" altLang="ko-KR" sz="1000" b="1"/>
              <a:t>null</a:t>
            </a:r>
          </a:p>
          <a:p>
            <a:r>
              <a:rPr lang="en-US" altLang="ko-KR" sz="1000" b="1">
                <a:cs typeface="Arial" charset="0"/>
              </a:rPr>
              <a:t>  </a:t>
            </a:r>
            <a:r>
              <a:rPr lang="en-US" altLang="ko-KR" sz="1000">
                <a:cs typeface="Arial" charset="0"/>
              </a:rPr>
              <a:t>};</a:t>
            </a:r>
          </a:p>
          <a:p>
            <a:endParaRPr lang="en-US" altLang="ko-KR" sz="1000">
              <a:cs typeface="Arial" charset="0"/>
            </a:endParaRPr>
          </a:p>
          <a:p>
            <a:r>
              <a:rPr lang="en-US" altLang="ko-KR" sz="1000">
                <a:cs typeface="Arial" charset="0"/>
              </a:rPr>
              <a:t>  // </a:t>
            </a:r>
            <a:r>
              <a:rPr lang="ko-KR" altLang="en-US" sz="1000">
                <a:cs typeface="Arial" charset="0"/>
              </a:rPr>
              <a:t>그리드 생성</a:t>
            </a:r>
          </a:p>
          <a:p>
            <a:r>
              <a:rPr lang="en-US" altLang="ko-KR" sz="1000" b="1">
                <a:solidFill>
                  <a:srgbClr val="0070C0"/>
                </a:solidFill>
                <a:cs typeface="Arial" charset="0"/>
              </a:rPr>
              <a:t>  createBasicGrid</a:t>
            </a:r>
            <a:r>
              <a:rPr lang="en-US" altLang="ko-KR" sz="1000" b="1">
                <a:cs typeface="Arial" charset="0"/>
              </a:rPr>
              <a:t>(</a:t>
            </a:r>
            <a:r>
              <a:rPr lang="en-US" altLang="ko-KR" sz="1000" b="1">
                <a:solidFill>
                  <a:srgbClr val="FF0000"/>
                </a:solidFill>
              </a:rPr>
              <a:t>'#empList', cnames, cmodels, props</a:t>
            </a:r>
            <a:r>
              <a:rPr lang="en-US" altLang="ko-KR" sz="1000" b="1">
                <a:cs typeface="Arial" charset="0"/>
              </a:rPr>
              <a:t>);</a:t>
            </a:r>
          </a:p>
          <a:p>
            <a:r>
              <a:rPr lang="en-US" altLang="ko-KR" sz="1000">
                <a:cs typeface="Arial" charset="0"/>
              </a:rPr>
              <a:t>  … </a:t>
            </a:r>
            <a:r>
              <a:rPr lang="ko-KR" altLang="en-US" sz="1000">
                <a:cs typeface="Arial" charset="0"/>
              </a:rPr>
              <a:t>생략</a:t>
            </a:r>
            <a:r>
              <a:rPr lang="en-US" altLang="ko-KR" sz="1000">
                <a:cs typeface="Arial" charset="0"/>
              </a:rPr>
              <a:t>…</a:t>
            </a:r>
          </a:p>
          <a:p>
            <a:r>
              <a:rPr lang="en-US" altLang="ko-KR" sz="1000" b="1">
                <a:solidFill>
                  <a:srgbClr val="FF0000"/>
                </a:solidFill>
                <a:cs typeface="Arial" charset="0"/>
              </a:rPr>
              <a:t>});</a:t>
            </a:r>
            <a:endParaRPr lang="ko-KR" altLang="en-US" sz="1000" b="1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219825" y="1624013"/>
            <a:ext cx="1808163" cy="357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en-US" altLang="ko-KR" sz="900" b="1">
                <a:solidFill>
                  <a:schemeClr val="tx1"/>
                </a:solidFill>
                <a:latin typeface="Arial" charset="0"/>
              </a:rPr>
              <a:t>HTML BODY ONLOAD</a:t>
            </a:r>
            <a:r>
              <a:rPr lang="ko-KR" altLang="en-US" sz="900" b="1">
                <a:solidFill>
                  <a:schemeClr val="tx1"/>
                </a:solidFill>
                <a:latin typeface="Arial" charset="0"/>
              </a:rPr>
              <a:t>시 작성</a:t>
            </a:r>
          </a:p>
        </p:txBody>
      </p:sp>
      <p:cxnSp>
        <p:nvCxnSpPr>
          <p:cNvPr id="33797" name="직선 화살표 연결선 11"/>
          <p:cNvCxnSpPr>
            <a:cxnSpLocks noChangeShapeType="1"/>
            <a:stCxn id="7" idx="1"/>
          </p:cNvCxnSpPr>
          <p:nvPr/>
        </p:nvCxnSpPr>
        <p:spPr bwMode="auto">
          <a:xfrm flipH="1">
            <a:off x="2700338" y="1803400"/>
            <a:ext cx="3519487" cy="330200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13" name="모서리가 둥근 직사각형 12"/>
          <p:cNvSpPr/>
          <p:nvPr/>
        </p:nvSpPr>
        <p:spPr bwMode="auto">
          <a:xfrm>
            <a:off x="6210300" y="2076450"/>
            <a:ext cx="1817688" cy="357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900" b="1">
                <a:solidFill>
                  <a:schemeClr val="tx1"/>
                </a:solidFill>
                <a:latin typeface="Arial" charset="0"/>
              </a:rPr>
              <a:t>그리드 헤더명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</a:rPr>
              <a:t>(</a:t>
            </a:r>
            <a:r>
              <a:rPr lang="ko-KR" altLang="en-US" sz="900" b="1">
                <a:solidFill>
                  <a:schemeClr val="tx1"/>
                </a:solidFill>
                <a:latin typeface="Arial" charset="0"/>
              </a:rPr>
              <a:t>컬럼명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</a:rPr>
              <a:t>) </a:t>
            </a:r>
            <a:r>
              <a:rPr lang="ko-KR" altLang="en-US" sz="900" b="1">
                <a:solidFill>
                  <a:schemeClr val="tx1"/>
                </a:solidFill>
                <a:latin typeface="Arial" charset="0"/>
              </a:rPr>
              <a:t>작성</a:t>
            </a:r>
          </a:p>
        </p:txBody>
      </p:sp>
      <p:cxnSp>
        <p:nvCxnSpPr>
          <p:cNvPr id="33799" name="직선 화살표 연결선 11"/>
          <p:cNvCxnSpPr>
            <a:cxnSpLocks noChangeShapeType="1"/>
            <a:stCxn id="13" idx="1"/>
          </p:cNvCxnSpPr>
          <p:nvPr/>
        </p:nvCxnSpPr>
        <p:spPr bwMode="auto">
          <a:xfrm flipH="1">
            <a:off x="5580063" y="2254250"/>
            <a:ext cx="630237" cy="22225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19" name="모서리가 둥근 직사각형 18"/>
          <p:cNvSpPr/>
          <p:nvPr/>
        </p:nvSpPr>
        <p:spPr bwMode="auto">
          <a:xfrm>
            <a:off x="7308850" y="4008438"/>
            <a:ext cx="1655763" cy="357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900" b="1">
                <a:solidFill>
                  <a:schemeClr val="tx1"/>
                </a:solidFill>
                <a:latin typeface="Arial" charset="0"/>
              </a:rPr>
              <a:t>그리드 컬럼옵션 작성</a:t>
            </a:r>
            <a:endParaRPr lang="en-US" altLang="ko-KR" sz="9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801" name="왼쪽 중괄호 28"/>
          <p:cNvSpPr>
            <a:spLocks/>
          </p:cNvSpPr>
          <p:nvPr/>
        </p:nvSpPr>
        <p:spPr bwMode="auto">
          <a:xfrm rot="10800000">
            <a:off x="7524750" y="2565400"/>
            <a:ext cx="296863" cy="1377950"/>
          </a:xfrm>
          <a:prstGeom prst="leftBrace">
            <a:avLst>
              <a:gd name="adj1" fmla="val 57033"/>
              <a:gd name="adj2" fmla="val 49819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33802" name="직선 화살표 연결선 11"/>
          <p:cNvCxnSpPr>
            <a:cxnSpLocks noChangeShapeType="1"/>
            <a:stCxn id="19" idx="0"/>
            <a:endCxn id="33801" idx="1"/>
          </p:cNvCxnSpPr>
          <p:nvPr/>
        </p:nvCxnSpPr>
        <p:spPr bwMode="auto">
          <a:xfrm flipH="1" flipV="1">
            <a:off x="7821613" y="3255963"/>
            <a:ext cx="314325" cy="752475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4" name="모서리가 둥근 직사각형 23"/>
          <p:cNvSpPr/>
          <p:nvPr/>
        </p:nvSpPr>
        <p:spPr bwMode="auto">
          <a:xfrm>
            <a:off x="3379788" y="4038600"/>
            <a:ext cx="1368425" cy="357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900" b="1">
                <a:solidFill>
                  <a:schemeClr val="tx1"/>
                </a:solidFill>
                <a:latin typeface="Arial" charset="0"/>
              </a:rPr>
              <a:t>그리드 옵션 작성</a:t>
            </a:r>
          </a:p>
        </p:txBody>
      </p:sp>
      <p:cxnSp>
        <p:nvCxnSpPr>
          <p:cNvPr id="33804" name="직선 화살표 연결선 11"/>
          <p:cNvCxnSpPr>
            <a:cxnSpLocks noChangeShapeType="1"/>
            <a:stCxn id="24" idx="1"/>
          </p:cNvCxnSpPr>
          <p:nvPr/>
        </p:nvCxnSpPr>
        <p:spPr bwMode="auto">
          <a:xfrm flipH="1">
            <a:off x="1763713" y="4217988"/>
            <a:ext cx="1616075" cy="6350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3805" name="직사각형 17"/>
          <p:cNvSpPr>
            <a:spLocks noChangeArrowheads="1"/>
          </p:cNvSpPr>
          <p:nvPr/>
        </p:nvSpPr>
        <p:spPr bwMode="auto">
          <a:xfrm>
            <a:off x="1782763" y="5949950"/>
            <a:ext cx="684212" cy="266700"/>
          </a:xfrm>
          <a:prstGeom prst="rect">
            <a:avLst/>
          </a:prstGeom>
          <a:noFill/>
          <a:ln w="19050" algn="ctr">
            <a:solidFill>
              <a:srgbClr val="0070C0"/>
            </a:solidFill>
            <a:prstDash val="sysDash"/>
            <a:round/>
            <a:headEnd/>
            <a:tailEnd/>
          </a:ln>
        </p:spPr>
        <p:txBody>
          <a:bodyPr tIns="0" bIns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4933950" y="5773738"/>
            <a:ext cx="2303463" cy="6492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900" b="1">
                <a:solidFill>
                  <a:schemeClr val="tx1"/>
                </a:solidFill>
                <a:latin typeface="Arial" charset="0"/>
              </a:rPr>
              <a:t>그리드 생성</a:t>
            </a:r>
            <a:endParaRPr lang="en-US" altLang="ko-KR" sz="900" b="1">
              <a:solidFill>
                <a:schemeClr val="tx1"/>
              </a:solidFill>
              <a:latin typeface="Arial" charset="0"/>
            </a:endParaRPr>
          </a:p>
          <a:p>
            <a:pPr>
              <a:defRPr/>
            </a:pPr>
            <a:r>
              <a:rPr lang="en-US" altLang="ko-KR" sz="900" b="1">
                <a:solidFill>
                  <a:srgbClr val="FF0000"/>
                </a:solidFill>
                <a:latin typeface="Arial" charset="0"/>
              </a:rPr>
              <a:t>gridId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</a:rPr>
              <a:t> : </a:t>
            </a:r>
            <a:r>
              <a:rPr lang="ko-KR" altLang="en-US" sz="900" b="1">
                <a:solidFill>
                  <a:schemeClr val="tx1"/>
                </a:solidFill>
                <a:latin typeface="Arial" charset="0"/>
              </a:rPr>
              <a:t>그리드 태그에 작성한 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</a:rPr>
              <a:t>ID</a:t>
            </a:r>
          </a:p>
        </p:txBody>
      </p:sp>
      <p:cxnSp>
        <p:nvCxnSpPr>
          <p:cNvPr id="33807" name="직선 화살표 연결선 11"/>
          <p:cNvCxnSpPr>
            <a:cxnSpLocks noChangeShapeType="1"/>
            <a:stCxn id="40" idx="1"/>
          </p:cNvCxnSpPr>
          <p:nvPr/>
        </p:nvCxnSpPr>
        <p:spPr bwMode="auto">
          <a:xfrm flipH="1">
            <a:off x="4140200" y="6099175"/>
            <a:ext cx="793750" cy="1588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grpSp>
        <p:nvGrpSpPr>
          <p:cNvPr id="33808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3809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81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3.2 Grid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조회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작성예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endParaRPr kumimoji="0" lang="ko-KR" altLang="en-US" sz="2000"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60000" y="1080000"/>
            <a:ext cx="7123112" cy="657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ea typeface="굴림" pitchFamily="50" charset="-127"/>
              </a:rPr>
              <a:t>그리드</a:t>
            </a:r>
            <a:r>
              <a:rPr lang="en-US" altLang="ko-KR" sz="1200" kern="0">
                <a:ea typeface="굴림" pitchFamily="50" charset="-127"/>
              </a:rPr>
              <a:t> </a:t>
            </a:r>
            <a:r>
              <a:rPr lang="ko-KR" altLang="en-US" sz="1200" kern="0">
                <a:ea typeface="굴림" pitchFamily="50" charset="-127"/>
              </a:rPr>
              <a:t>구현시 기술되는 그리드속성들은 다음과 같다</a:t>
            </a:r>
            <a:r>
              <a:rPr lang="en-US" altLang="ko-KR" sz="1200" kern="0">
                <a:ea typeface="굴림" pitchFamily="50" charset="-127"/>
              </a:rPr>
              <a:t> (</a:t>
            </a:r>
            <a:r>
              <a:rPr lang="ko-KR" altLang="en-US" sz="1200" kern="0">
                <a:ea typeface="굴림" pitchFamily="50" charset="-127"/>
              </a:rPr>
              <a:t>일부목록기재</a:t>
            </a:r>
            <a:r>
              <a:rPr lang="en-US" altLang="ko-KR" sz="1200" kern="0">
                <a:ea typeface="굴림" pitchFamily="50" charset="-127"/>
              </a:rPr>
              <a:t>).</a:t>
            </a:r>
            <a:endParaRPr lang="en-US" altLang="ko-KR" sz="11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5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grid properties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23875" y="1786927"/>
          <a:ext cx="8368034" cy="4681115"/>
        </p:xfrm>
        <a:graphic>
          <a:graphicData uri="http://schemas.openxmlformats.org/drawingml/2006/table">
            <a:tbl>
              <a:tblPr/>
              <a:tblGrid>
                <a:gridCol w="1004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8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60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02260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프로퍼티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타입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디폴트값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6"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sz="1100"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caption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string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empty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헤더층 상부에 표시되는 타이틀명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80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altRows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boolean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false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그리드에 홀수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,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짝수별로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row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에 색을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 표시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680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rownumbers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boolean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true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이 플래그가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true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일 경우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행번호를 표시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680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multiselect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boolean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false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이 플래그가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true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일 경우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행의 복수이 선택사항이 가능한 체크박스를 활성화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.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삭제처리시만 사용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680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>
                          <a:solidFill>
                            <a:srgbClr val="FF0000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rowNum</a:t>
                      </a:r>
                      <a:endParaRPr lang="ko-KR" sz="1100" b="1" kern="100">
                        <a:solidFill>
                          <a:srgbClr val="FF0000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number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10 </a:t>
                      </a:r>
                      <a:r>
                        <a:rPr lang="en-US" altLang="ko-KR" sz="1100" b="0" kern="100" baseline="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or 30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한 페이지에 표시될 갯수를 설정하며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, scroll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사용시는 스크롤시 로드되는 페이지의 건수가 됨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814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rowList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array[]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empty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pager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의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selectbox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에 표시될 개수를 배열로 설정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4976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>
                          <a:solidFill>
                            <a:srgbClr val="FF0000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loadonce</a:t>
                      </a:r>
                      <a:endParaRPr lang="ko-KR" sz="1100" b="1" kern="100">
                        <a:solidFill>
                          <a:srgbClr val="FF0000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boolean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true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이 플래그가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true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일 경우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서버로부터 그리드에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, 1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회만 데이터를 읽어들임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1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회째의 요구뒤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, datatype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파라미터는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자동적으로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'local'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로 변경이 되어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, </a:t>
                      </a: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클라이언트측에서 그 후의 조작을 하게된다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680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>
                          <a:solidFill>
                            <a:srgbClr val="FF0000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scroll</a:t>
                      </a:r>
                      <a:endParaRPr lang="ko-KR" sz="1100" b="1" kern="100">
                        <a:solidFill>
                          <a:srgbClr val="FF0000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boolean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true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이 플래그가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true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일 경우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, pager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요소는 무효가 되며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데이터를 로드하는 수직 스크롤 바를 사용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985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>
                          <a:solidFill>
                            <a:srgbClr val="FF0000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datatype</a:t>
                      </a:r>
                      <a:endParaRPr lang="ko-KR" sz="1100" b="1" kern="100">
                        <a:solidFill>
                          <a:srgbClr val="FF0000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string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json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그리드에 표시되는 데이터의 정보타입을 정의</a:t>
                      </a:r>
                      <a:endParaRPr lang="en-US" alt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  <a:p>
                      <a:pPr marL="0" indent="6350" algn="just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(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타입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: json,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 jsonstring, xml, xmlstring, local)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666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>
                          <a:solidFill>
                            <a:srgbClr val="FF0000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searchUrl</a:t>
                      </a:r>
                      <a:endParaRPr lang="ko-KR" sz="1100" b="1" kern="100">
                        <a:solidFill>
                          <a:srgbClr val="FF0000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string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empty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조회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request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시 사용되는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URL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29762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4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3.2 Grid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조회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옵션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endParaRPr kumimoji="0" lang="ko-KR" altLang="en-US" sz="2000"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0000" y="1080000"/>
            <a:ext cx="7199312" cy="275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100" kern="0">
                <a:latin typeface="+mn-ea"/>
              </a:rPr>
              <a:t>그리드 조회 처리시 </a:t>
            </a:r>
            <a:r>
              <a:rPr lang="en-US" altLang="ko-KR" sz="1100" kern="0">
                <a:latin typeface="+mn-ea"/>
              </a:rPr>
              <a:t>javascript</a:t>
            </a:r>
            <a:r>
              <a:rPr lang="ko-KR" altLang="en-US" sz="1100" kern="0">
                <a:latin typeface="+mn-ea"/>
              </a:rPr>
              <a:t>작성방법</a:t>
            </a:r>
            <a:r>
              <a:rPr lang="en-US" altLang="ko-KR" sz="1100" kern="0">
                <a:latin typeface="+mn-ea"/>
              </a:rPr>
              <a:t>.</a:t>
            </a:r>
            <a:endParaRPr lang="en-US" altLang="ko-KR" sz="1100" kern="0"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495300" y="1484784"/>
            <a:ext cx="8386763" cy="539750"/>
            <a:chOff x="468544" y="1690591"/>
            <a:chExt cx="8388000" cy="540414"/>
          </a:xfrm>
        </p:grpSpPr>
        <p:pic>
          <p:nvPicPr>
            <p:cNvPr id="30735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8544" y="1700813"/>
              <a:ext cx="8388000" cy="530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8027747" y="1690591"/>
              <a:ext cx="366766" cy="2352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0733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4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3.2 Grid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조회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처리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endParaRPr kumimoji="0" lang="ko-KR" altLang="en-US" sz="2000"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sp>
        <p:nvSpPr>
          <p:cNvPr id="20" name="직사각형 27"/>
          <p:cNvSpPr>
            <a:spLocks noChangeArrowheads="1"/>
          </p:cNvSpPr>
          <p:nvPr/>
        </p:nvSpPr>
        <p:spPr bwMode="auto">
          <a:xfrm>
            <a:off x="971600" y="2890098"/>
            <a:ext cx="5184576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/>
              <a:t>// </a:t>
            </a:r>
            <a:r>
              <a:rPr lang="ko-KR" altLang="en-US" sz="2000"/>
              <a:t>조회</a:t>
            </a:r>
          </a:p>
          <a:p>
            <a:r>
              <a:rPr lang="en-US" altLang="ko-KR" sz="2000"/>
              <a:t>$('#btn_search').click(function() {</a:t>
            </a:r>
          </a:p>
          <a:p>
            <a:r>
              <a:rPr lang="en-US" altLang="ko-KR" sz="2000"/>
              <a:t>        </a:t>
            </a:r>
            <a:r>
              <a:rPr lang="en-US" altLang="ko-KR" sz="2000" b="1">
                <a:solidFill>
                  <a:srgbClr val="FF0000"/>
                </a:solidFill>
              </a:rPr>
              <a:t>ajaxWithSearchGrid</a:t>
            </a:r>
            <a:r>
              <a:rPr lang="en-US" altLang="ko-KR" sz="2000"/>
              <a:t>({</a:t>
            </a:r>
          </a:p>
          <a:p>
            <a:r>
              <a:rPr lang="en-US" altLang="ko-KR" sz="2000"/>
              <a:t>                masterId: '#empSearch',</a:t>
            </a:r>
          </a:p>
          <a:p>
            <a:r>
              <a:rPr lang="en-US" altLang="ko-KR" sz="2000"/>
              <a:t>                detailId: '#empList',</a:t>
            </a:r>
          </a:p>
          <a:p>
            <a:r>
              <a:rPr lang="en-US" altLang="ko-KR" sz="2000"/>
              <a:t>                callback: function(status) {</a:t>
            </a:r>
          </a:p>
          <a:p>
            <a:r>
              <a:rPr lang="ko-KR" altLang="en-US" sz="2000"/>
              <a:t>                 </a:t>
            </a:r>
            <a:r>
              <a:rPr lang="en-US" altLang="ko-KR" sz="2000"/>
              <a:t>}</a:t>
            </a:r>
          </a:p>
          <a:p>
            <a:r>
              <a:rPr lang="ko-KR" altLang="en-US" sz="2000"/>
              <a:t>          </a:t>
            </a:r>
            <a:r>
              <a:rPr lang="en-US" altLang="ko-KR" sz="2000"/>
              <a:t>});</a:t>
            </a:r>
          </a:p>
          <a:p>
            <a:r>
              <a:rPr lang="ko-KR" altLang="en-US" sz="2000"/>
              <a:t>  </a:t>
            </a:r>
            <a:r>
              <a:rPr lang="en-US" altLang="ko-KR" sz="2000"/>
              <a:t>});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837484" y="3597378"/>
            <a:ext cx="374476" cy="242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34810" y="3906192"/>
            <a:ext cx="374476" cy="242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50542" y="4207531"/>
            <a:ext cx="374476" cy="242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4788024" y="4581128"/>
            <a:ext cx="374476" cy="10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6444754" y="2852936"/>
            <a:ext cx="2159694" cy="504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marL="0" lvl="1">
              <a:defRPr/>
            </a:pPr>
            <a:r>
              <a:rPr lang="ko-KR" alt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그리드 조회 </a:t>
            </a:r>
            <a:r>
              <a:rPr lang="en-US" altLang="ko-KR" sz="1200" b="1" kern="0">
                <a:latin typeface="Arial" pitchFamily="34" charset="0"/>
                <a:cs typeface="Arial" pitchFamily="34" charset="0"/>
              </a:rPr>
              <a:t>submit method</a:t>
            </a:r>
          </a:p>
        </p:txBody>
      </p:sp>
      <p:cxnSp>
        <p:nvCxnSpPr>
          <p:cNvPr id="26" name="직선 화살표 연결선 11"/>
          <p:cNvCxnSpPr>
            <a:cxnSpLocks noChangeShapeType="1"/>
            <a:stCxn id="25" idx="1"/>
            <a:endCxn id="21" idx="3"/>
          </p:cNvCxnSpPr>
          <p:nvPr/>
        </p:nvCxnSpPr>
        <p:spPr bwMode="auto">
          <a:xfrm flipH="1">
            <a:off x="4211960" y="3104936"/>
            <a:ext cx="2232794" cy="613886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7" name="모서리가 둥근 직사각형 26"/>
          <p:cNvSpPr/>
          <p:nvPr/>
        </p:nvSpPr>
        <p:spPr bwMode="auto">
          <a:xfrm>
            <a:off x="7452245" y="3573035"/>
            <a:ext cx="1152203" cy="504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en-US" altLang="ko-KR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Master</a:t>
            </a:r>
            <a:r>
              <a:rPr lang="en-US" altLang="ko-KR"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ID</a:t>
            </a:r>
            <a:endParaRPr lang="ko-KR" altLang="en-US" sz="10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7164585" y="4293134"/>
            <a:ext cx="1439863" cy="504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en-US" altLang="ko-KR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Detail </a:t>
            </a:r>
            <a:r>
              <a:rPr lang="ko-KR" alt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그리드</a:t>
            </a:r>
            <a:r>
              <a:rPr lang="en-US" altLang="ko-KR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</a:t>
            </a:r>
            <a:endParaRPr lang="ko-KR" altLang="en-US" sz="12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5435550" y="5013232"/>
            <a:ext cx="3168898" cy="504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처리 완료 후 다음 처리가 필요한 경우 사용</a:t>
            </a:r>
          </a:p>
        </p:txBody>
      </p:sp>
      <p:cxnSp>
        <p:nvCxnSpPr>
          <p:cNvPr id="31" name="직선 화살표 연결선 11"/>
          <p:cNvCxnSpPr>
            <a:cxnSpLocks noChangeShapeType="1"/>
            <a:stCxn id="27" idx="1"/>
            <a:endCxn id="22" idx="3"/>
          </p:cNvCxnSpPr>
          <p:nvPr/>
        </p:nvCxnSpPr>
        <p:spPr bwMode="auto">
          <a:xfrm flipH="1">
            <a:off x="4909286" y="3825035"/>
            <a:ext cx="2542959" cy="202601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32" name="직선 화살표 연결선 11"/>
          <p:cNvCxnSpPr>
            <a:cxnSpLocks noChangeShapeType="1"/>
            <a:stCxn id="28" idx="1"/>
            <a:endCxn id="23" idx="3"/>
          </p:cNvCxnSpPr>
          <p:nvPr/>
        </p:nvCxnSpPr>
        <p:spPr bwMode="auto">
          <a:xfrm flipH="1" flipV="1">
            <a:off x="4325018" y="4328975"/>
            <a:ext cx="2839567" cy="216159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33" name="직선 화살표 연결선 11"/>
          <p:cNvCxnSpPr>
            <a:cxnSpLocks noChangeShapeType="1"/>
            <a:stCxn id="29" idx="1"/>
            <a:endCxn id="24" idx="3"/>
          </p:cNvCxnSpPr>
          <p:nvPr/>
        </p:nvCxnSpPr>
        <p:spPr bwMode="auto">
          <a:xfrm flipH="1" flipV="1">
            <a:off x="5162500" y="4632354"/>
            <a:ext cx="273050" cy="632878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0000" y="1080000"/>
            <a:ext cx="7199312" cy="5508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100" kern="0">
                <a:latin typeface="Arial" pitchFamily="34" charset="0"/>
                <a:ea typeface="굴림" pitchFamily="50" charset="-127"/>
              </a:rPr>
              <a:t>검색버튼 클릭시 그리드 속성에 설정한 </a:t>
            </a:r>
            <a:r>
              <a:rPr lang="en-US" altLang="ko-KR" sz="1100">
                <a:latin typeface="Arial" pitchFamily="34" charset="0"/>
                <a:ea typeface="굴림" pitchFamily="50" charset="-127"/>
              </a:rPr>
              <a:t>searchUrl</a:t>
            </a:r>
            <a:r>
              <a:rPr lang="ko-KR" altLang="en-US" sz="1100">
                <a:latin typeface="Arial" pitchFamily="34" charset="0"/>
                <a:ea typeface="굴림" pitchFamily="50" charset="-127"/>
              </a:rPr>
              <a:t>를 통해 </a:t>
            </a:r>
            <a:r>
              <a:rPr lang="ko-KR" altLang="en-US" sz="1200" b="1">
                <a:latin typeface="Arial" pitchFamily="34" charset="0"/>
                <a:ea typeface="굴림" pitchFamily="50" charset="-127"/>
              </a:rPr>
              <a:t>데이터</a:t>
            </a:r>
            <a:r>
              <a:rPr lang="ko-KR" altLang="en-US" sz="1100">
                <a:latin typeface="Arial" pitchFamily="34" charset="0"/>
                <a:ea typeface="굴림" pitchFamily="50" charset="-127"/>
              </a:rPr>
              <a:t>를 조회한다</a:t>
            </a:r>
            <a:r>
              <a:rPr lang="en-US" altLang="ko-KR" sz="1100">
                <a:latin typeface="Arial" pitchFamily="34" charset="0"/>
                <a:ea typeface="굴림" pitchFamily="50" charset="-127"/>
              </a:rPr>
              <a:t>.</a:t>
            </a: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100" kern="0">
                <a:ea typeface="굴림" pitchFamily="50" charset="-127"/>
              </a:rPr>
              <a:t>현 시스템에서는 기본적으로 서버에서 처리되어 쉽게 가져올 수 있는 구성으로</a:t>
            </a:r>
            <a:r>
              <a:rPr lang="ko-KR" altLang="en-US" sz="1100" b="1" kern="0">
                <a:solidFill>
                  <a:srgbClr val="FF0000"/>
                </a:solidFill>
                <a:ea typeface="굴림" pitchFamily="50" charset="-127"/>
              </a:rPr>
              <a:t> </a:t>
            </a:r>
            <a:r>
              <a:rPr lang="en-US" altLang="ko-KR" sz="1100" b="1" kern="0">
                <a:solidFill>
                  <a:srgbClr val="FF0000"/>
                </a:solidFill>
                <a:ea typeface="굴림" pitchFamily="50" charset="-127"/>
              </a:rPr>
              <a:t>json</a:t>
            </a:r>
            <a:r>
              <a:rPr lang="ko-KR" altLang="en-US" sz="1100" kern="0">
                <a:ea typeface="굴림" pitchFamily="50" charset="-127"/>
              </a:rPr>
              <a:t>방식을 사용함</a:t>
            </a:r>
            <a:r>
              <a:rPr lang="en-US" altLang="ko-KR" sz="1100" kern="0">
                <a:ea typeface="굴림" pitchFamily="50" charset="-127"/>
              </a:rPr>
              <a:t>.</a:t>
            </a:r>
            <a:r>
              <a:rPr lang="ko-KR" altLang="en-US" sz="1100">
                <a:latin typeface="Arial" pitchFamily="34" charset="0"/>
                <a:ea typeface="굴림" pitchFamily="50" charset="-127"/>
              </a:rPr>
              <a:t> </a:t>
            </a:r>
            <a:r>
              <a:rPr lang="ko-KR" altLang="en-US" sz="1100" kern="0">
                <a:latin typeface="Arial" pitchFamily="34" charset="0"/>
                <a:ea typeface="굴림" pitchFamily="50" charset="-127"/>
              </a:rPr>
              <a:t>  </a:t>
            </a:r>
            <a:endParaRPr lang="en-US" altLang="ko-KR" sz="1100" kern="0"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495300" y="1690688"/>
            <a:ext cx="8386763" cy="539750"/>
            <a:chOff x="468544" y="1690591"/>
            <a:chExt cx="8388000" cy="540414"/>
          </a:xfrm>
        </p:grpSpPr>
        <p:pic>
          <p:nvPicPr>
            <p:cNvPr id="30735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8544" y="1700813"/>
              <a:ext cx="8388000" cy="530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8027747" y="1690591"/>
              <a:ext cx="366766" cy="2352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14338" y="2554288"/>
            <a:ext cx="2384425" cy="274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100" b="1" kern="0">
                <a:latin typeface="Arial" pitchFamily="34" charset="0"/>
                <a:ea typeface="굴림" pitchFamily="50" charset="-127"/>
                <a:cs typeface="Arial" pitchFamily="34" charset="0"/>
              </a:rPr>
              <a:t>Ajax</a:t>
            </a:r>
            <a:r>
              <a:rPr lang="en-US" altLang="ko-KR" sz="1100" b="1" kern="0">
                <a:ea typeface="굴림" pitchFamily="50" charset="-127"/>
              </a:rPr>
              <a:t> </a:t>
            </a:r>
            <a:r>
              <a:rPr lang="ko-KR" altLang="en-US" sz="1100" kern="0">
                <a:ea typeface="굴림" pitchFamily="50" charset="-127"/>
              </a:rPr>
              <a:t>통신을 통한 </a:t>
            </a:r>
            <a:r>
              <a:rPr lang="en-US" altLang="ko-KR" sz="1100" kern="0">
                <a:latin typeface="Arial" pitchFamily="34" charset="0"/>
                <a:ea typeface="굴림" pitchFamily="50" charset="-127"/>
                <a:cs typeface="Arial" pitchFamily="34" charset="0"/>
              </a:rPr>
              <a:t>json</a:t>
            </a:r>
            <a:r>
              <a:rPr lang="en-US" altLang="ko-KR" sz="1100" kern="0">
                <a:ea typeface="굴림" pitchFamily="50" charset="-127"/>
              </a:rPr>
              <a:t> </a:t>
            </a:r>
            <a:r>
              <a:rPr lang="ko-KR" altLang="en-US" sz="1100" kern="0">
                <a:ea typeface="굴림" pitchFamily="50" charset="-127"/>
              </a:rPr>
              <a:t>요청</a:t>
            </a:r>
            <a:r>
              <a:rPr lang="en-US" altLang="ko-KR" sz="1100" kern="0">
                <a:ea typeface="굴림" pitchFamily="50" charset="-127"/>
              </a:rPr>
              <a:t>/</a:t>
            </a:r>
            <a:r>
              <a:rPr lang="ko-KR" altLang="en-US" sz="1100" kern="0">
                <a:ea typeface="굴림" pitchFamily="50" charset="-127"/>
              </a:rPr>
              <a:t>응답</a:t>
            </a:r>
            <a:endParaRPr lang="en-US" altLang="ko-KR" sz="1100" kern="0">
              <a:ea typeface="굴림" pitchFamily="50" charset="-127"/>
            </a:endParaRP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538" y="2816225"/>
            <a:ext cx="4443412" cy="2608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3" name="직사각형 27"/>
          <p:cNvSpPr>
            <a:spLocks noChangeArrowheads="1"/>
          </p:cNvSpPr>
          <p:nvPr/>
        </p:nvSpPr>
        <p:spPr bwMode="auto">
          <a:xfrm>
            <a:off x="323850" y="2816225"/>
            <a:ext cx="3143250" cy="2970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50">
                <a:latin typeface="Arial" pitchFamily="34" charset="0"/>
                <a:ea typeface="굴림" pitchFamily="50" charset="-127"/>
              </a:rPr>
              <a:t>    $.ajax({</a:t>
            </a:r>
          </a:p>
          <a:p>
            <a:pPr>
              <a:defRPr/>
            </a:pPr>
            <a:r>
              <a:rPr lang="en-US" altLang="ko-KR" sz="850">
                <a:latin typeface="Arial" pitchFamily="34" charset="0"/>
                <a:ea typeface="굴림" pitchFamily="50" charset="-127"/>
              </a:rPr>
              <a:t>        url: url,</a:t>
            </a:r>
          </a:p>
          <a:p>
            <a:pPr>
              <a:defRPr/>
            </a:pPr>
            <a:r>
              <a:rPr lang="en-US" altLang="ko-KR" sz="850">
                <a:latin typeface="Arial" pitchFamily="34" charset="0"/>
                <a:ea typeface="굴림" pitchFamily="50" charset="-127"/>
              </a:rPr>
              <a:t>        type: 'post',</a:t>
            </a:r>
          </a:p>
          <a:p>
            <a:pPr>
              <a:defRPr/>
            </a:pPr>
            <a:r>
              <a:rPr lang="en-US" altLang="ko-KR" sz="850">
                <a:latin typeface="Arial" pitchFamily="34" charset="0"/>
                <a:ea typeface="굴림" pitchFamily="50" charset="-127"/>
              </a:rPr>
              <a:t>        dataType:'json',</a:t>
            </a:r>
          </a:p>
          <a:p>
            <a:pPr>
              <a:defRPr/>
            </a:pPr>
            <a:r>
              <a:rPr lang="en-US" altLang="ko-KR" sz="850">
                <a:latin typeface="Arial" pitchFamily="34" charset="0"/>
                <a:ea typeface="굴림" pitchFamily="50" charset="-127"/>
              </a:rPr>
              <a:t>        data: params,</a:t>
            </a:r>
          </a:p>
          <a:p>
            <a:pPr>
              <a:defRPr/>
            </a:pPr>
            <a:r>
              <a:rPr lang="en-US" altLang="ko-KR" sz="850">
                <a:latin typeface="Arial" pitchFamily="34" charset="0"/>
                <a:ea typeface="굴림" pitchFamily="50" charset="-127"/>
              </a:rPr>
              <a:t>        beforeSend: function(xhr, settings) {</a:t>
            </a:r>
          </a:p>
          <a:p>
            <a:pPr>
              <a:defRPr/>
            </a:pPr>
            <a:r>
              <a:rPr lang="en-US" altLang="ko-KR" sz="850">
                <a:latin typeface="Arial" pitchFamily="34" charset="0"/>
                <a:ea typeface="굴림" pitchFamily="50" charset="-127"/>
              </a:rPr>
              <a:t>            beginReqGrid(gridId);</a:t>
            </a:r>
          </a:p>
          <a:p>
            <a:pPr>
              <a:defRPr/>
            </a:pPr>
            <a:r>
              <a:rPr lang="ko-KR" altLang="en-US" sz="850">
                <a:latin typeface="Arial" pitchFamily="34" charset="0"/>
                <a:ea typeface="굴림" pitchFamily="50" charset="-127"/>
              </a:rPr>
              <a:t>        </a:t>
            </a:r>
            <a:r>
              <a:rPr lang="en-US" altLang="ko-KR" sz="850">
                <a:latin typeface="Arial" pitchFamily="34" charset="0"/>
                <a:ea typeface="굴림" pitchFamily="50" charset="-127"/>
              </a:rPr>
              <a:t>},</a:t>
            </a:r>
          </a:p>
          <a:p>
            <a:pPr>
              <a:defRPr/>
            </a:pPr>
            <a:r>
              <a:rPr lang="en-US" altLang="ko-KR" sz="850">
                <a:latin typeface="Arial" pitchFamily="34" charset="0"/>
                <a:ea typeface="굴림" pitchFamily="50" charset="-127"/>
              </a:rPr>
              <a:t>        complete: function(xhr, status) {</a:t>
            </a:r>
          </a:p>
          <a:p>
            <a:pPr>
              <a:defRPr/>
            </a:pPr>
            <a:r>
              <a:rPr lang="en-US" altLang="ko-KR" sz="850">
                <a:latin typeface="Arial" pitchFamily="34" charset="0"/>
                <a:ea typeface="굴림" pitchFamily="50" charset="-127"/>
              </a:rPr>
              <a:t>            endReqGrid(gridId);</a:t>
            </a:r>
          </a:p>
          <a:p>
            <a:pPr>
              <a:defRPr/>
            </a:pPr>
            <a:r>
              <a:rPr lang="ko-KR" altLang="en-US" sz="850">
                <a:latin typeface="Arial" pitchFamily="34" charset="0"/>
                <a:ea typeface="굴림" pitchFamily="50" charset="-127"/>
              </a:rPr>
              <a:t>        </a:t>
            </a:r>
            <a:r>
              <a:rPr lang="en-US" altLang="ko-KR" sz="850">
                <a:latin typeface="Arial" pitchFamily="34" charset="0"/>
                <a:ea typeface="굴림" pitchFamily="50" charset="-127"/>
              </a:rPr>
              <a:t>},</a:t>
            </a:r>
          </a:p>
          <a:p>
            <a:pPr>
              <a:defRPr/>
            </a:pPr>
            <a:r>
              <a:rPr lang="en-US" altLang="ko-KR" sz="850">
                <a:latin typeface="Arial" pitchFamily="34" charset="0"/>
                <a:ea typeface="굴림" pitchFamily="50" charset="-127"/>
              </a:rPr>
              <a:t>        success: function(data, status, xhr) {</a:t>
            </a:r>
          </a:p>
          <a:p>
            <a:pPr>
              <a:defRPr/>
            </a:pPr>
            <a:r>
              <a:rPr lang="en-US" altLang="ko-KR" sz="850">
                <a:latin typeface="Arial" pitchFamily="34" charset="0"/>
                <a:ea typeface="굴림" pitchFamily="50" charset="-127"/>
              </a:rPr>
              <a:t>            if(showServerMessages(data)) return;</a:t>
            </a:r>
          </a:p>
          <a:p>
            <a:pPr>
              <a:defRPr/>
            </a:pPr>
            <a:endParaRPr lang="ko-KR" altLang="en-US" sz="850">
              <a:latin typeface="Arial" pitchFamily="34" charset="0"/>
              <a:ea typeface="굴림" pitchFamily="50" charset="-127"/>
            </a:endParaRPr>
          </a:p>
          <a:p>
            <a:pPr>
              <a:defRPr/>
            </a:pPr>
            <a:r>
              <a:rPr lang="ko-KR" altLang="en-US" sz="850">
                <a:latin typeface="Arial" pitchFamily="34" charset="0"/>
                <a:ea typeface="굴림" pitchFamily="50" charset="-127"/>
              </a:rPr>
              <a:t>            </a:t>
            </a:r>
            <a:r>
              <a:rPr lang="en-US" altLang="ko-KR" sz="850">
                <a:latin typeface="Arial" pitchFamily="34" charset="0"/>
                <a:ea typeface="굴림" pitchFamily="50" charset="-127"/>
              </a:rPr>
              <a:t>// </a:t>
            </a:r>
            <a:r>
              <a:rPr lang="ko-KR" altLang="en-US" sz="850">
                <a:latin typeface="Arial" pitchFamily="34" charset="0"/>
                <a:ea typeface="굴림" pitchFamily="50" charset="-127"/>
              </a:rPr>
              <a:t>조회데이터를 셋팅한다</a:t>
            </a:r>
            <a:r>
              <a:rPr lang="en-US" altLang="ko-KR" sz="850">
                <a:latin typeface="Arial" pitchFamily="34" charset="0"/>
                <a:ea typeface="굴림" pitchFamily="50" charset="-127"/>
              </a:rPr>
              <a:t>.</a:t>
            </a:r>
          </a:p>
          <a:p>
            <a:pPr>
              <a:defRPr/>
            </a:pPr>
            <a:r>
              <a:rPr lang="en-US" altLang="ko-KR" sz="850">
                <a:latin typeface="Arial" pitchFamily="34" charset="0"/>
                <a:ea typeface="굴림" pitchFamily="50" charset="-127"/>
              </a:rPr>
              <a:t>            setDataGrid(gridId, data);</a:t>
            </a:r>
          </a:p>
          <a:p>
            <a:pPr>
              <a:defRPr/>
            </a:pPr>
            <a:r>
              <a:rPr lang="ko-KR" altLang="en-US" sz="850">
                <a:latin typeface="Arial" pitchFamily="34" charset="0"/>
                <a:ea typeface="굴림" pitchFamily="50" charset="-127"/>
              </a:rPr>
              <a:t>        </a:t>
            </a:r>
            <a:r>
              <a:rPr lang="en-US" altLang="ko-KR" sz="850">
                <a:latin typeface="Arial" pitchFamily="34" charset="0"/>
                <a:ea typeface="굴림" pitchFamily="50" charset="-127"/>
              </a:rPr>
              <a:t>},</a:t>
            </a:r>
          </a:p>
          <a:p>
            <a:pPr>
              <a:defRPr/>
            </a:pPr>
            <a:r>
              <a:rPr lang="en-US" altLang="ko-KR" sz="850">
                <a:latin typeface="Arial" pitchFamily="34" charset="0"/>
                <a:ea typeface="굴림" pitchFamily="50" charset="-127"/>
              </a:rPr>
              <a:t>        error: function(xhr, status, error) {</a:t>
            </a:r>
          </a:p>
          <a:p>
            <a:pPr>
              <a:defRPr/>
            </a:pPr>
            <a:r>
              <a:rPr lang="en-US" altLang="ko-KR" sz="850">
                <a:latin typeface="Arial" pitchFamily="34" charset="0"/>
                <a:ea typeface="굴림" pitchFamily="50" charset="-127"/>
              </a:rPr>
              <a:t>            if(status == 'parsererror') return;</a:t>
            </a:r>
          </a:p>
          <a:p>
            <a:pPr>
              <a:defRPr/>
            </a:pPr>
            <a:r>
              <a:rPr lang="en-US" altLang="ko-KR" sz="850">
                <a:latin typeface="Arial" pitchFamily="34" charset="0"/>
                <a:ea typeface="굴림" pitchFamily="50" charset="-127"/>
              </a:rPr>
              <a:t>            alert("abnormal status:" + status);</a:t>
            </a:r>
          </a:p>
          <a:p>
            <a:pPr>
              <a:defRPr/>
            </a:pPr>
            <a:r>
              <a:rPr lang="ko-KR" altLang="en-US" sz="850">
                <a:latin typeface="Arial" pitchFamily="34" charset="0"/>
                <a:ea typeface="굴림" pitchFamily="50" charset="-127"/>
              </a:rPr>
              <a:t>        </a:t>
            </a:r>
            <a:r>
              <a:rPr lang="en-US" altLang="ko-KR" sz="850">
                <a:latin typeface="Arial" pitchFamily="34" charset="0"/>
                <a:ea typeface="굴림" pitchFamily="50" charset="-127"/>
              </a:rPr>
              <a:t>}</a:t>
            </a:r>
          </a:p>
          <a:p>
            <a:pPr>
              <a:defRPr/>
            </a:pPr>
            <a:r>
              <a:rPr lang="ko-KR" altLang="en-US" sz="850">
                <a:latin typeface="Arial" pitchFamily="34" charset="0"/>
                <a:ea typeface="굴림" pitchFamily="50" charset="-127"/>
              </a:rPr>
              <a:t>    </a:t>
            </a:r>
            <a:r>
              <a:rPr lang="en-US" altLang="ko-KR" sz="850">
                <a:latin typeface="Arial" pitchFamily="34" charset="0"/>
                <a:ea typeface="굴림" pitchFamily="50" charset="-127"/>
              </a:rPr>
              <a:t>});</a:t>
            </a:r>
          </a:p>
        </p:txBody>
      </p:sp>
      <p:sp>
        <p:nvSpPr>
          <p:cNvPr id="15" name="아래쪽 화살표 14"/>
          <p:cNvSpPr/>
          <p:nvPr/>
        </p:nvSpPr>
        <p:spPr>
          <a:xfrm>
            <a:off x="3917950" y="5853113"/>
            <a:ext cx="827088" cy="671512"/>
          </a:xfrm>
          <a:prstGeom prst="downArrow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1500" y="3211513"/>
            <a:ext cx="936625" cy="23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59313" y="3114675"/>
            <a:ext cx="1511300" cy="144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위로 구부러진 화살표 17"/>
          <p:cNvSpPr/>
          <p:nvPr/>
        </p:nvSpPr>
        <p:spPr>
          <a:xfrm>
            <a:off x="3492500" y="3752850"/>
            <a:ext cx="868363" cy="504825"/>
          </a:xfrm>
          <a:prstGeom prst="curvedUpArrow">
            <a:avLst/>
          </a:prstGeom>
          <a:solidFill>
            <a:schemeClr val="accent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ko-KR" altLang="en-US" sz="11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838700" y="6164263"/>
            <a:ext cx="2613025" cy="2841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ko-KR" altLang="en-US" sz="1100" b="1" kern="0"/>
              <a:t>서버처리후 응답  </a:t>
            </a:r>
            <a:r>
              <a:rPr lang="en-US" altLang="ko-KR" sz="1100" b="1" kern="0"/>
              <a:t>json </a:t>
            </a:r>
            <a:r>
              <a:rPr lang="ko-KR" altLang="en-US" sz="1100" b="1" kern="0"/>
              <a:t>데이터 구조</a:t>
            </a:r>
            <a:endParaRPr lang="en-US" altLang="ko-KR" sz="1100" b="1" kern="0"/>
          </a:p>
        </p:txBody>
      </p:sp>
      <p:grpSp>
        <p:nvGrpSpPr>
          <p:cNvPr id="3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0733" name="Picture 185" descr="그림10"/>
            <p:cNvPicPr>
              <a:picLocks noChangeAspect="1" noChangeArrowheads="1"/>
            </p:cNvPicPr>
            <p:nvPr/>
          </p:nvPicPr>
          <p:blipFill>
            <a:blip r:embed="rId4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95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3.2 Grid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조회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(Data Type)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endParaRPr kumimoji="0" lang="ko-KR" altLang="en-US" sz="2000"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7"/>
          <p:cNvSpPr>
            <a:spLocks noChangeArrowheads="1"/>
          </p:cNvSpPr>
          <p:nvPr/>
        </p:nvSpPr>
        <p:spPr bwMode="auto">
          <a:xfrm>
            <a:off x="539750" y="2087563"/>
            <a:ext cx="6335713" cy="329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/>
              <a:t>{</a:t>
            </a:r>
          </a:p>
          <a:p>
            <a:pPr>
              <a:defRPr/>
            </a:pPr>
            <a:r>
              <a:rPr lang="en-US" altLang="ko-KR" sz="1600"/>
              <a:t>  "headers":[],</a:t>
            </a:r>
          </a:p>
          <a:p>
            <a:pPr>
              <a:defRPr/>
            </a:pPr>
            <a:r>
              <a:rPr lang="en-US" altLang="ko-KR" sz="1600"/>
              <a:t>  "total":4,</a:t>
            </a:r>
          </a:p>
          <a:p>
            <a:pPr>
              <a:defRPr/>
            </a:pPr>
            <a:r>
              <a:rPr lang="en-US" altLang="ko-KR" sz="1600"/>
              <a:t>  "page":1,</a:t>
            </a:r>
          </a:p>
          <a:p>
            <a:pPr>
              <a:defRPr/>
            </a:pPr>
            <a:r>
              <a:rPr lang="en-US" altLang="ko-KR" sz="1600"/>
              <a:t>  "records":34,</a:t>
            </a:r>
          </a:p>
          <a:p>
            <a:pPr>
              <a:defRPr/>
            </a:pPr>
            <a:r>
              <a:rPr lang="en-US" altLang="ko-KR" sz="1600"/>
              <a:t>  "columns":["empno", "ename", "job",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18 more...</a:t>
            </a:r>
            <a:r>
              <a:rPr lang="en-US" altLang="ko-KR" sz="1600"/>
              <a:t>],</a:t>
            </a:r>
          </a:p>
          <a:p>
            <a:pPr>
              <a:defRPr/>
            </a:pPr>
            <a:r>
              <a:rPr lang="en-US" altLang="ko-KR" sz="1600"/>
              <a:t>  "rows":[</a:t>
            </a:r>
          </a:p>
          <a:p>
            <a:pPr>
              <a:defRPr/>
            </a:pPr>
            <a:r>
              <a:rPr lang="en-US" altLang="ko-KR" sz="1600"/>
              <a:t>               {"id"=0, "empno"="7369", "ename"="</a:t>
            </a:r>
            <a:r>
              <a:rPr lang="ko-KR" altLang="en-US" sz="1600"/>
              <a:t>김길자</a:t>
            </a:r>
            <a:r>
              <a:rPr lang="en-US" altLang="ko-KR" sz="1600"/>
              <a:t>",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more.</a:t>
            </a:r>
            <a:r>
              <a:rPr lang="en-US" altLang="ko-KR" sz="1600"/>
              <a:t>..},</a:t>
            </a:r>
          </a:p>
          <a:p>
            <a:pPr>
              <a:defRPr/>
            </a:pPr>
            <a:r>
              <a:rPr lang="en-US" altLang="ko-KR" sz="1600"/>
              <a:t>               {"id"=1, "empno"="7499", "ename"="</a:t>
            </a:r>
            <a:r>
              <a:rPr lang="ko-KR" altLang="en-US" sz="1600"/>
              <a:t>홍길동</a:t>
            </a:r>
            <a:r>
              <a:rPr lang="en-US" altLang="ko-KR" sz="1600"/>
              <a:t>",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more.</a:t>
            </a:r>
            <a:r>
              <a:rPr lang="en-US" altLang="ko-KR" sz="1600"/>
              <a:t>..},</a:t>
            </a:r>
          </a:p>
          <a:p>
            <a:pPr>
              <a:defRPr/>
            </a:pPr>
            <a:r>
              <a:rPr lang="en-US" altLang="ko-KR" sz="1600"/>
              <a:t>               {"id"=2, "empno"="7521", "ename"="</a:t>
            </a:r>
            <a:r>
              <a:rPr lang="ko-KR" altLang="en-US" sz="1600"/>
              <a:t>홍길순</a:t>
            </a:r>
            <a:r>
              <a:rPr lang="en-US" altLang="ko-KR" sz="1600"/>
              <a:t>",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more...</a:t>
            </a:r>
            <a:r>
              <a:rPr lang="en-US" altLang="ko-KR" sz="1600"/>
              <a:t>.},</a:t>
            </a:r>
          </a:p>
          <a:p>
            <a:pPr>
              <a:defRPr/>
            </a:pPr>
            <a:r>
              <a:rPr lang="en-US" altLang="ko-KR" sz="1600"/>
              <a:t>              …... </a:t>
            </a:r>
            <a:r>
              <a:rPr lang="ko-KR" altLang="en-US" sz="1600"/>
              <a:t>생략</a:t>
            </a:r>
            <a:endParaRPr lang="en-US" altLang="ko-KR" sz="1600"/>
          </a:p>
          <a:p>
            <a:pPr>
              <a:defRPr/>
            </a:pPr>
            <a:r>
              <a:rPr lang="en-US" altLang="ko-KR" sz="1600"/>
              <a:t>             ]</a:t>
            </a:r>
          </a:p>
          <a:p>
            <a:pPr>
              <a:defRPr/>
            </a:pPr>
            <a:r>
              <a:rPr lang="en-US" altLang="ko-KR" sz="16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0000" y="1080000"/>
            <a:ext cx="4572000" cy="5508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ea typeface="굴림" pitchFamily="50" charset="-127"/>
              </a:rPr>
              <a:t>서버처리후 응답  </a:t>
            </a:r>
            <a:r>
              <a:rPr lang="en-US" altLang="ko-KR" sz="1200" kern="0">
                <a:ea typeface="굴림" pitchFamily="50" charset="-127"/>
              </a:rPr>
              <a:t>json </a:t>
            </a:r>
            <a:r>
              <a:rPr lang="ko-KR" altLang="en-US" sz="1200" kern="0">
                <a:ea typeface="굴림" pitchFamily="50" charset="-127"/>
              </a:rPr>
              <a:t>데이터 구조는 다음와 같다</a:t>
            </a:r>
            <a:r>
              <a:rPr lang="en-US" altLang="ko-KR" sz="1200" kern="0"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RowSet Class</a:t>
            </a:r>
            <a:r>
              <a:rPr lang="ko-KR" altLang="en-US" sz="1100" b="1" kern="0">
                <a:ea typeface="굴림" pitchFamily="50" charset="-127"/>
              </a:rPr>
              <a:t>  </a:t>
            </a:r>
            <a:r>
              <a:rPr lang="en-US" altLang="ko-KR" sz="1100" b="1" kern="0">
                <a:ea typeface="굴림" pitchFamily="50" charset="-127"/>
              </a:rPr>
              <a:t>&gt; </a:t>
            </a:r>
            <a:r>
              <a:rPr lang="en-US" altLang="ko-KR" sz="1100" b="1" kern="0">
                <a:solidFill>
                  <a:srgbClr val="FF0000"/>
                </a:solidFill>
                <a:ea typeface="굴림" pitchFamily="50" charset="-127"/>
              </a:rPr>
              <a:t>JSON Object</a:t>
            </a:r>
          </a:p>
        </p:txBody>
      </p:sp>
      <p:sp>
        <p:nvSpPr>
          <p:cNvPr id="7" name="순서도: 대체 처리 6"/>
          <p:cNvSpPr/>
          <p:nvPr/>
        </p:nvSpPr>
        <p:spPr bwMode="auto">
          <a:xfrm>
            <a:off x="681038" y="2652713"/>
            <a:ext cx="865187" cy="158750"/>
          </a:xfrm>
          <a:prstGeom prst="flowChartAlternateProcess">
            <a:avLst/>
          </a:prstGeom>
          <a:noFill/>
          <a:ln>
            <a:noFill/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순서도: 대체 처리 7"/>
          <p:cNvSpPr/>
          <p:nvPr/>
        </p:nvSpPr>
        <p:spPr bwMode="auto">
          <a:xfrm>
            <a:off x="790575" y="2908300"/>
            <a:ext cx="865188" cy="158750"/>
          </a:xfrm>
          <a:prstGeom prst="flowChartAlternateProcess">
            <a:avLst/>
          </a:prstGeom>
          <a:noFill/>
          <a:ln>
            <a:noFill/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순서도: 대체 처리 8"/>
          <p:cNvSpPr/>
          <p:nvPr/>
        </p:nvSpPr>
        <p:spPr bwMode="auto">
          <a:xfrm>
            <a:off x="1130300" y="3176588"/>
            <a:ext cx="865188" cy="158750"/>
          </a:xfrm>
          <a:prstGeom prst="flowChartAlternateProcess">
            <a:avLst/>
          </a:prstGeom>
          <a:noFill/>
          <a:ln>
            <a:noFill/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순서도: 대체 처리 9"/>
          <p:cNvSpPr/>
          <p:nvPr/>
        </p:nvSpPr>
        <p:spPr bwMode="auto">
          <a:xfrm>
            <a:off x="4241800" y="3414713"/>
            <a:ext cx="865188" cy="158750"/>
          </a:xfrm>
          <a:prstGeom prst="flowChartAlternateProcess">
            <a:avLst/>
          </a:prstGeom>
          <a:noFill/>
          <a:ln>
            <a:noFill/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순서도: 대체 처리 10"/>
          <p:cNvSpPr/>
          <p:nvPr/>
        </p:nvSpPr>
        <p:spPr bwMode="auto">
          <a:xfrm>
            <a:off x="1579563" y="3911600"/>
            <a:ext cx="215900" cy="701675"/>
          </a:xfrm>
          <a:prstGeom prst="flowChartAlternateProcess">
            <a:avLst/>
          </a:prstGeom>
          <a:noFill/>
          <a:ln>
            <a:noFill/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753" name="왼쪽 중괄호 28"/>
          <p:cNvSpPr>
            <a:spLocks/>
          </p:cNvSpPr>
          <p:nvPr/>
        </p:nvSpPr>
        <p:spPr bwMode="auto">
          <a:xfrm rot="10800000">
            <a:off x="6342063" y="3681413"/>
            <a:ext cx="174625" cy="1081087"/>
          </a:xfrm>
          <a:prstGeom prst="leftBrace">
            <a:avLst>
              <a:gd name="adj1" fmla="val 56979"/>
              <a:gd name="adj2" fmla="val 5006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203575" y="1700213"/>
            <a:ext cx="1800225" cy="3238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1200" b="1">
                <a:solidFill>
                  <a:schemeClr val="tx1"/>
                </a:solidFill>
                <a:latin typeface="Arial" charset="0"/>
              </a:rPr>
              <a:t>조회의 총페이지수</a:t>
            </a:r>
            <a:endParaRPr lang="en-US" altLang="ko-KR" sz="1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203575" y="2168525"/>
            <a:ext cx="1873250" cy="3238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1200" b="1">
                <a:solidFill>
                  <a:schemeClr val="tx1"/>
                </a:solidFill>
                <a:latin typeface="Arial" charset="0"/>
              </a:rPr>
              <a:t>조회의 현재페이지 번호</a:t>
            </a:r>
            <a:endParaRPr lang="en-US" altLang="ko-KR" sz="1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3203575" y="2636838"/>
            <a:ext cx="1873250" cy="3238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1200" b="1">
                <a:solidFill>
                  <a:schemeClr val="tx1"/>
                </a:solidFill>
                <a:latin typeface="Arial" charset="0"/>
              </a:rPr>
              <a:t>조회 총 레코드수</a:t>
            </a:r>
            <a:endParaRPr lang="en-US" altLang="ko-KR" sz="1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953250" y="3333173"/>
            <a:ext cx="1728788" cy="3238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1200" b="1">
                <a:solidFill>
                  <a:schemeClr val="tx1"/>
                </a:solidFill>
                <a:latin typeface="Arial" charset="0"/>
              </a:rPr>
              <a:t>조회 컬럼명</a:t>
            </a:r>
            <a:endParaRPr lang="en-US" altLang="ko-KR" sz="1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717550" y="5707063"/>
            <a:ext cx="1944688" cy="3238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1200" b="1">
                <a:solidFill>
                  <a:schemeClr val="tx1"/>
                </a:solidFill>
                <a:latin typeface="Arial" charset="0"/>
              </a:rPr>
              <a:t>행의 고유</a:t>
            </a:r>
            <a:r>
              <a:rPr lang="en-US" altLang="ko-KR" sz="1200" b="1">
                <a:solidFill>
                  <a:schemeClr val="tx1"/>
                </a:solidFill>
                <a:latin typeface="Arial" charset="0"/>
              </a:rPr>
              <a:t>ID (</a:t>
            </a:r>
            <a:r>
              <a:rPr lang="ko-KR" altLang="en-US" sz="1200" b="1">
                <a:solidFill>
                  <a:schemeClr val="tx1"/>
                </a:solidFill>
                <a:latin typeface="Arial" charset="0"/>
              </a:rPr>
              <a:t>행번호</a:t>
            </a:r>
            <a:r>
              <a:rPr lang="en-US" altLang="ko-KR" sz="1200" b="1">
                <a:solidFill>
                  <a:schemeClr val="tx1"/>
                </a:solidFill>
                <a:latin typeface="Arial" charset="0"/>
              </a:rPr>
              <a:t>)</a:t>
            </a: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6945313" y="4061691"/>
            <a:ext cx="2124075" cy="3238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en-US" altLang="ko-KR" sz="1200" b="1">
                <a:solidFill>
                  <a:schemeClr val="tx1"/>
                </a:solidFill>
                <a:latin typeface="Arial" charset="0"/>
              </a:rPr>
              <a:t>colModel</a:t>
            </a:r>
            <a:r>
              <a:rPr lang="ko-KR" altLang="en-US" sz="1200" b="1">
                <a:solidFill>
                  <a:schemeClr val="tx1"/>
                </a:solidFill>
                <a:latin typeface="Arial" charset="0"/>
              </a:rPr>
              <a:t>의 </a:t>
            </a:r>
            <a:r>
              <a:rPr lang="en-US" altLang="ko-KR" sz="1200" b="1">
                <a:solidFill>
                  <a:schemeClr val="tx1"/>
                </a:solidFill>
                <a:latin typeface="Arial" charset="0"/>
              </a:rPr>
              <a:t>name</a:t>
            </a:r>
            <a:r>
              <a:rPr lang="ko-KR" altLang="en-US" sz="1200" b="1">
                <a:solidFill>
                  <a:schemeClr val="tx1"/>
                </a:solidFill>
                <a:latin typeface="Arial" charset="0"/>
              </a:rPr>
              <a:t>과 매핑</a:t>
            </a:r>
            <a:endParaRPr lang="en-US" altLang="ko-KR" sz="12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760" name="직선 화살표 연결선 11"/>
          <p:cNvCxnSpPr>
            <a:cxnSpLocks noChangeShapeType="1"/>
            <a:stCxn id="13" idx="1"/>
            <a:endCxn id="7" idx="3"/>
          </p:cNvCxnSpPr>
          <p:nvPr/>
        </p:nvCxnSpPr>
        <p:spPr bwMode="auto">
          <a:xfrm flipH="1">
            <a:off x="1546225" y="1862138"/>
            <a:ext cx="1657350" cy="869950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31761" name="직선 화살표 연결선 11"/>
          <p:cNvCxnSpPr>
            <a:cxnSpLocks noChangeShapeType="1"/>
            <a:stCxn id="14" idx="1"/>
            <a:endCxn id="8" idx="3"/>
          </p:cNvCxnSpPr>
          <p:nvPr/>
        </p:nvCxnSpPr>
        <p:spPr bwMode="auto">
          <a:xfrm flipH="1">
            <a:off x="1655763" y="2330450"/>
            <a:ext cx="1547812" cy="657225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31762" name="직선 화살표 연결선 11"/>
          <p:cNvCxnSpPr>
            <a:cxnSpLocks noChangeShapeType="1"/>
            <a:stCxn id="15" idx="1"/>
            <a:endCxn id="9" idx="3"/>
          </p:cNvCxnSpPr>
          <p:nvPr/>
        </p:nvCxnSpPr>
        <p:spPr bwMode="auto">
          <a:xfrm flipH="1">
            <a:off x="1995488" y="2798763"/>
            <a:ext cx="1208087" cy="457200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31763" name="직선 화살표 연결선 11"/>
          <p:cNvCxnSpPr>
            <a:cxnSpLocks noChangeShapeType="1"/>
            <a:stCxn id="16" idx="1"/>
            <a:endCxn id="10" idx="3"/>
          </p:cNvCxnSpPr>
          <p:nvPr/>
        </p:nvCxnSpPr>
        <p:spPr bwMode="auto">
          <a:xfrm flipH="1" flipV="1">
            <a:off x="5106988" y="3494088"/>
            <a:ext cx="1846262" cy="1010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31764" name="직선 화살표 연결선 11"/>
          <p:cNvCxnSpPr>
            <a:cxnSpLocks noChangeShapeType="1"/>
            <a:stCxn id="17" idx="0"/>
            <a:endCxn id="11" idx="2"/>
          </p:cNvCxnSpPr>
          <p:nvPr/>
        </p:nvCxnSpPr>
        <p:spPr bwMode="auto">
          <a:xfrm flipH="1" flipV="1">
            <a:off x="1687513" y="4613275"/>
            <a:ext cx="3175" cy="1093788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4" name="순서도: 대체 처리 23"/>
          <p:cNvSpPr/>
          <p:nvPr/>
        </p:nvSpPr>
        <p:spPr bwMode="auto">
          <a:xfrm>
            <a:off x="4360863" y="4340225"/>
            <a:ext cx="446087" cy="288925"/>
          </a:xfrm>
          <a:prstGeom prst="flowChartAlternateProcess">
            <a:avLst/>
          </a:prstGeom>
          <a:noFill/>
          <a:ln>
            <a:noFill/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766" name="직선 화살표 연결선 11"/>
          <p:cNvCxnSpPr>
            <a:cxnSpLocks noChangeShapeType="1"/>
            <a:stCxn id="18" idx="1"/>
            <a:endCxn id="31753" idx="1"/>
          </p:cNvCxnSpPr>
          <p:nvPr/>
        </p:nvCxnSpPr>
        <p:spPr bwMode="auto">
          <a:xfrm flipH="1" flipV="1">
            <a:off x="6516688" y="4221308"/>
            <a:ext cx="428625" cy="2308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1768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991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3.2 Grid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조회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(json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데이터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endParaRPr kumimoji="0" lang="ko-KR" altLang="en-US" sz="2000"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0000" y="1080000"/>
            <a:ext cx="7199312" cy="2920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latin typeface="Arial" pitchFamily="34" charset="0"/>
                <a:ea typeface="굴림" pitchFamily="50" charset="-127"/>
              </a:rPr>
              <a:t>검색버튼 이벤트를 통해 조회된 데이터를 그리드에 표시한 화면은 다음과 같다</a:t>
            </a:r>
            <a:r>
              <a:rPr lang="en-US" altLang="ko-KR" sz="1200" kern="0">
                <a:latin typeface="Arial" pitchFamily="34" charset="0"/>
                <a:ea typeface="굴림" pitchFamily="50" charset="-127"/>
              </a:rPr>
              <a:t>.</a:t>
            </a:r>
            <a:r>
              <a:rPr lang="ko-KR" altLang="en-US" sz="1200" kern="0">
                <a:latin typeface="Arial" pitchFamily="34" charset="0"/>
                <a:ea typeface="굴림" pitchFamily="50" charset="-127"/>
              </a:rPr>
              <a:t> </a:t>
            </a: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79425" y="1449683"/>
            <a:ext cx="6849715" cy="2370043"/>
            <a:chOff x="479425" y="1449683"/>
            <a:chExt cx="6849715" cy="2370043"/>
          </a:xfrm>
        </p:grpSpPr>
        <p:pic>
          <p:nvPicPr>
            <p:cNvPr id="34827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1198" y="1475842"/>
              <a:ext cx="6444000" cy="2343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6244192" y="1449683"/>
              <a:ext cx="374476" cy="2428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9425" y="1959164"/>
              <a:ext cx="6300000" cy="182987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822" name="왼쪽 중괄호 28"/>
            <p:cNvSpPr>
              <a:spLocks/>
            </p:cNvSpPr>
            <p:nvPr/>
          </p:nvSpPr>
          <p:spPr bwMode="auto">
            <a:xfrm rot="10800000">
              <a:off x="6876256" y="2060848"/>
              <a:ext cx="452884" cy="1614761"/>
            </a:xfrm>
            <a:prstGeom prst="leftBrace">
              <a:avLst>
                <a:gd name="adj1" fmla="val 56850"/>
                <a:gd name="adj2" fmla="val 49819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 bwMode="auto">
          <a:xfrm>
            <a:off x="7409755" y="2492896"/>
            <a:ext cx="1482725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200" b="1">
                <a:solidFill>
                  <a:schemeClr val="tx1"/>
                </a:solidFill>
                <a:latin typeface="Arial" charset="0"/>
              </a:rPr>
              <a:t>Detail</a:t>
            </a:r>
            <a:endParaRPr lang="en-US" altLang="ko-KR" sz="1200" b="1" kern="100">
              <a:solidFill>
                <a:schemeClr val="tx1"/>
              </a:solidFill>
              <a:cs typeface="Times New Roman"/>
            </a:endParaRPr>
          </a:p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200" b="1" kern="100">
                <a:solidFill>
                  <a:schemeClr val="tx1"/>
                </a:solidFill>
                <a:cs typeface="Times New Roman"/>
              </a:rPr>
              <a:t>조회 결과 테이터</a:t>
            </a:r>
            <a:endParaRPr lang="ko-KR" altLang="ko-KR" sz="1200" b="1" kern="100">
              <a:solidFill>
                <a:schemeClr val="tx1"/>
              </a:solidFill>
              <a:cs typeface="Times New Roman"/>
            </a:endParaRPr>
          </a:p>
        </p:txBody>
      </p:sp>
      <p:grpSp>
        <p:nvGrpSpPr>
          <p:cNvPr id="34824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4825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99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3.2 Grid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조회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조회 메소드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endParaRPr kumimoji="0" lang="ko-KR" altLang="en-US" sz="2000"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60000" y="3979164"/>
            <a:ext cx="7199312" cy="5724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ea typeface="굴림" pitchFamily="50" charset="-127"/>
              </a:rPr>
              <a:t>조회처리 요청시사용되는 메소드는 </a:t>
            </a:r>
            <a:r>
              <a:rPr lang="ko-KR" altLang="en-US" sz="1200" kern="0">
                <a:latin typeface="+mn-ea"/>
              </a:rPr>
              <a:t>다음과 같다</a:t>
            </a:r>
            <a:r>
              <a:rPr lang="en-US" altLang="ko-KR" sz="1200" kern="0">
                <a:latin typeface="+mn-ea"/>
              </a:rPr>
              <a:t>.</a:t>
            </a: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200" b="1" kern="0"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0000" y="4232313"/>
            <a:ext cx="4572000" cy="2768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submit method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434951" y="4653136"/>
          <a:ext cx="8152010" cy="1352728"/>
        </p:xfrm>
        <a:graphic>
          <a:graphicData uri="http://schemas.openxmlformats.org/drawingml/2006/table">
            <a:tbl>
              <a:tblPr/>
              <a:tblGrid>
                <a:gridCol w="2014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45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02260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파라미터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반환값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273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ajaxWithSearchGrid</a:t>
                      </a:r>
                      <a:endParaRPr lang="ko-KR" sz="8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masterId,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detailId,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callback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none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Master</a:t>
                      </a: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파라미터를 구성하여 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서버요청을 한뒤 해당 그리드를 조회한다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6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70881"/>
            <a:ext cx="7812000" cy="411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81600" y="1111795"/>
            <a:ext cx="734377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100" kern="0">
                <a:ea typeface="굴림" pitchFamily="50" charset="-127"/>
              </a:rPr>
              <a:t>1M2D  : </a:t>
            </a:r>
            <a:r>
              <a:rPr lang="ko-KR" altLang="en-US" sz="1100"/>
              <a:t>선택한 상위그리드의 행데이터를 구성하여 요청한뒤 하위그리드를 조회한다</a:t>
            </a:r>
            <a:r>
              <a:rPr lang="en-US" altLang="ko-KR" sz="1100"/>
              <a:t>.</a:t>
            </a:r>
            <a:endParaRPr lang="en-US" altLang="ko-KR" sz="11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(M) Master : </a:t>
            </a:r>
            <a:r>
              <a:rPr lang="ko-KR" altLang="en-US" sz="1100" b="1" kern="0">
                <a:ea typeface="굴림" pitchFamily="50" charset="-127"/>
              </a:rPr>
              <a:t>검색조건 혹은 상세뷰</a:t>
            </a:r>
            <a:endParaRPr lang="en-US" altLang="ko-KR" sz="1100" b="1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(D) Detail : </a:t>
            </a:r>
            <a:r>
              <a:rPr lang="ko-KR" altLang="en-US" sz="1100" b="1" kern="0">
                <a:ea typeface="굴림" pitchFamily="50" charset="-127"/>
              </a:rPr>
              <a:t>리스트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57175" y="1884065"/>
            <a:ext cx="7812000" cy="5667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259817" y="2489647"/>
            <a:ext cx="7812000" cy="17314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 bwMode="auto">
          <a:xfrm>
            <a:off x="250292" y="4254996"/>
            <a:ext cx="7812000" cy="1838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8235950" y="1988641"/>
            <a:ext cx="863600" cy="357188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en-US" altLang="ko-KR" sz="1000" b="1">
                <a:solidFill>
                  <a:schemeClr val="tx1"/>
                </a:solidFill>
                <a:latin typeface="Arial" charset="0"/>
              </a:rPr>
              <a:t>(M) Master</a:t>
            </a:r>
            <a:endParaRPr lang="ko-KR" altLang="en-US" sz="10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2" name="직선 화살표 연결선 11"/>
          <p:cNvCxnSpPr>
            <a:cxnSpLocks noChangeShapeType="1"/>
            <a:stCxn id="21" idx="1"/>
            <a:endCxn id="18" idx="3"/>
          </p:cNvCxnSpPr>
          <p:nvPr/>
        </p:nvCxnSpPr>
        <p:spPr bwMode="auto">
          <a:xfrm flipH="1">
            <a:off x="8069175" y="2167235"/>
            <a:ext cx="166775" cy="19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4" name="모서리가 둥근 직사각형 23"/>
          <p:cNvSpPr/>
          <p:nvPr/>
        </p:nvSpPr>
        <p:spPr bwMode="auto">
          <a:xfrm>
            <a:off x="8235950" y="3177158"/>
            <a:ext cx="863600" cy="357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en-US" altLang="ko-KR" sz="1000" b="1">
                <a:solidFill>
                  <a:schemeClr val="tx1"/>
                </a:solidFill>
                <a:latin typeface="Arial" charset="0"/>
              </a:rPr>
              <a:t>(D) Detail</a:t>
            </a:r>
            <a:endParaRPr lang="ko-KR" altLang="en-US" sz="10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5" name="직선 화살표 연결선 11"/>
          <p:cNvCxnSpPr>
            <a:cxnSpLocks noChangeShapeType="1"/>
            <a:stCxn id="24" idx="1"/>
            <a:endCxn id="19" idx="3"/>
          </p:cNvCxnSpPr>
          <p:nvPr/>
        </p:nvCxnSpPr>
        <p:spPr bwMode="auto">
          <a:xfrm flipH="1" flipV="1">
            <a:off x="8071817" y="3355368"/>
            <a:ext cx="164133" cy="38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28" name="직선 화살표 연결선 11"/>
          <p:cNvCxnSpPr>
            <a:cxnSpLocks noChangeShapeType="1"/>
            <a:stCxn id="29" idx="1"/>
            <a:endCxn id="20" idx="3"/>
          </p:cNvCxnSpPr>
          <p:nvPr/>
        </p:nvCxnSpPr>
        <p:spPr bwMode="auto">
          <a:xfrm flipH="1" flipV="1">
            <a:off x="8062292" y="5174146"/>
            <a:ext cx="173658" cy="142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9" name="모서리가 둥근 직사각형 28"/>
          <p:cNvSpPr/>
          <p:nvPr/>
        </p:nvSpPr>
        <p:spPr bwMode="auto">
          <a:xfrm>
            <a:off x="8235950" y="4996979"/>
            <a:ext cx="863600" cy="357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en-US" altLang="ko-KR" sz="1000" b="1">
                <a:solidFill>
                  <a:schemeClr val="tx1"/>
                </a:solidFill>
                <a:latin typeface="Arial" charset="0"/>
              </a:rPr>
              <a:t>(D) Detail</a:t>
            </a:r>
            <a:endParaRPr lang="ko-KR" altLang="en-US" sz="1000" b="1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3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26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97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3.2 Grid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조회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(1M2D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화면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endParaRPr kumimoji="0" lang="ko-KR" altLang="en-US" sz="2000"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0000" y="1080000"/>
            <a:ext cx="8207375" cy="5293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>
                <a:ea typeface="굴림" pitchFamily="50" charset="-127"/>
              </a:rPr>
              <a:t>1M2D </a:t>
            </a:r>
            <a:r>
              <a:rPr lang="ko-KR" altLang="en-US" sz="1200" kern="0">
                <a:ea typeface="굴림" pitchFamily="50" charset="-127"/>
              </a:rPr>
              <a:t>그리드 작성방법은 다음과 같다</a:t>
            </a:r>
            <a:r>
              <a:rPr lang="en-US" altLang="ko-KR" sz="1200" kern="0"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000" b="1" kern="0">
                <a:ea typeface="굴림" pitchFamily="50" charset="-127"/>
              </a:rPr>
              <a:t>그리드</a:t>
            </a:r>
            <a:r>
              <a:rPr lang="en-US" altLang="ko-KR" sz="1000" b="1" kern="0">
                <a:ea typeface="굴림" pitchFamily="50" charset="-127"/>
              </a:rPr>
              <a:t> </a:t>
            </a:r>
            <a:r>
              <a:rPr lang="ko-KR" altLang="en-US" sz="1000" b="1" kern="0">
                <a:ea typeface="굴림" pitchFamily="50" charset="-127"/>
              </a:rPr>
              <a:t>생성 스크립트 작성</a:t>
            </a:r>
            <a:endParaRPr lang="en-US" altLang="ko-KR" sz="1000" b="1" kern="0">
              <a:ea typeface="굴림" pitchFamily="50" charset="-127"/>
            </a:endParaRPr>
          </a:p>
        </p:txBody>
      </p:sp>
      <p:sp>
        <p:nvSpPr>
          <p:cNvPr id="33795" name="직사각형 5"/>
          <p:cNvSpPr>
            <a:spLocks noChangeArrowheads="1"/>
          </p:cNvSpPr>
          <p:nvPr/>
        </p:nvSpPr>
        <p:spPr bwMode="auto">
          <a:xfrm>
            <a:off x="684213" y="1543076"/>
            <a:ext cx="7632700" cy="507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$(document).ready(function() {</a:t>
            </a:r>
            <a:r>
              <a:rPr lang="en-US" altLang="ko-KR" sz="900" b="1">
                <a:cs typeface="Arial" charset="0"/>
              </a:rPr>
              <a:t> </a:t>
            </a:r>
          </a:p>
          <a:p>
            <a:r>
              <a:rPr lang="en-US" altLang="ko-KR" sz="900" b="1">
                <a:cs typeface="Arial" charset="0"/>
              </a:rPr>
              <a:t> // </a:t>
            </a:r>
            <a:r>
              <a:rPr lang="ko-KR" altLang="en-US" sz="900"/>
              <a:t>공통코드그룹 관리</a:t>
            </a:r>
            <a:endParaRPr lang="en-US" altLang="ko-KR" sz="900" b="1">
              <a:cs typeface="Arial" charset="0"/>
            </a:endParaRPr>
          </a:p>
          <a:p>
            <a:r>
              <a:rPr lang="en-US" altLang="ko-KR" sz="900" b="1">
                <a:cs typeface="Arial" charset="0"/>
              </a:rPr>
              <a:t>  var </a:t>
            </a:r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cnames</a:t>
            </a:r>
            <a:r>
              <a:rPr lang="en-US" altLang="ko-KR" sz="900" b="1">
                <a:cs typeface="Arial" charset="0"/>
              </a:rPr>
              <a:t> </a:t>
            </a:r>
            <a:r>
              <a:rPr lang="en-US" altLang="ko-KR" sz="900">
                <a:cs typeface="Arial" charset="0"/>
              </a:rPr>
              <a:t>= [];</a:t>
            </a:r>
          </a:p>
          <a:p>
            <a:r>
              <a:rPr lang="en-US" altLang="ko-KR" sz="900" b="1">
                <a:cs typeface="Arial" charset="0"/>
              </a:rPr>
              <a:t>  var </a:t>
            </a:r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cmodels</a:t>
            </a:r>
            <a:r>
              <a:rPr lang="en-US" altLang="ko-KR" sz="900" b="1">
                <a:cs typeface="Arial" charset="0"/>
              </a:rPr>
              <a:t> </a:t>
            </a:r>
            <a:r>
              <a:rPr lang="en-US" altLang="ko-KR" sz="900">
                <a:cs typeface="Arial" charset="0"/>
              </a:rPr>
              <a:t>= [ ];</a:t>
            </a:r>
            <a:endParaRPr lang="en-US" altLang="ko-KR" sz="900" b="1">
              <a:cs typeface="Arial" charset="0"/>
            </a:endParaRPr>
          </a:p>
          <a:p>
            <a:r>
              <a:rPr lang="en-US" altLang="ko-KR" sz="900" b="1">
                <a:cs typeface="Arial" charset="0"/>
              </a:rPr>
              <a:t>  var </a:t>
            </a:r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props</a:t>
            </a:r>
            <a:r>
              <a:rPr lang="en-US" altLang="ko-KR" sz="900" b="1">
                <a:cs typeface="Arial" charset="0"/>
              </a:rPr>
              <a:t> </a:t>
            </a:r>
            <a:r>
              <a:rPr lang="en-US" altLang="ko-KR" sz="900">
                <a:cs typeface="Arial" charset="0"/>
              </a:rPr>
              <a:t>= {</a:t>
            </a:r>
          </a:p>
          <a:p>
            <a:r>
              <a:rPr lang="en-US" altLang="ko-KR" sz="900">
                <a:cs typeface="Arial" charset="0"/>
              </a:rPr>
              <a:t>        </a:t>
            </a:r>
            <a:r>
              <a:rPr lang="en-US" altLang="ko-KR" sz="900"/>
              <a:t>rowNum         : 10,</a:t>
            </a:r>
          </a:p>
          <a:p>
            <a:r>
              <a:rPr lang="en-US" altLang="ko-KR" sz="900"/>
              <a:t>        sortable          : </a:t>
            </a:r>
            <a:r>
              <a:rPr lang="en-US" altLang="ko-KR" sz="900" b="1"/>
              <a:t>true,</a:t>
            </a:r>
          </a:p>
          <a:p>
            <a:r>
              <a:rPr lang="en-US" altLang="ko-KR" sz="900" b="1"/>
              <a:t>        </a:t>
            </a:r>
            <a:r>
              <a:rPr lang="en-US" altLang="ko-KR" sz="900"/>
              <a:t>….</a:t>
            </a:r>
            <a:r>
              <a:rPr lang="ko-KR" altLang="en-US" sz="900"/>
              <a:t>생략</a:t>
            </a:r>
            <a:endParaRPr lang="en-US" altLang="ko-KR" sz="900"/>
          </a:p>
          <a:p>
            <a:r>
              <a:rPr lang="en-US" altLang="ko-KR" sz="900"/>
              <a:t>        searchUrl       : '&lt;c:url value="/demo/grid/ codeGrpSearch.do"/&gt;',</a:t>
            </a:r>
          </a:p>
          <a:p>
            <a:r>
              <a:rPr lang="en-US" altLang="ko-KR" sz="900" b="1"/>
              <a:t>        onSelectRow : function(rowId) {</a:t>
            </a:r>
          </a:p>
          <a:p>
            <a:r>
              <a:rPr lang="en-US" altLang="ko-KR" sz="900" b="1"/>
              <a:t>                </a:t>
            </a:r>
            <a:r>
              <a:rPr lang="en-US" altLang="ko-KR" sz="900" b="1">
                <a:solidFill>
                  <a:srgbClr val="FF0000"/>
                </a:solidFill>
              </a:rPr>
              <a:t>ajaxWithSubSearchGrid</a:t>
            </a:r>
            <a:r>
              <a:rPr lang="en-US" altLang="ko-KR" sz="900" b="1"/>
              <a:t>({</a:t>
            </a:r>
          </a:p>
          <a:p>
            <a:r>
              <a:rPr lang="en-US" altLang="ko-KR" sz="900" b="1"/>
              <a:t>                       detailId   : '#codeGrpList',</a:t>
            </a:r>
          </a:p>
          <a:p>
            <a:r>
              <a:rPr lang="en-US" altLang="ko-KR" sz="900" b="1"/>
              <a:t>                       detailRowId: rowId,</a:t>
            </a:r>
          </a:p>
          <a:p>
            <a:r>
              <a:rPr lang="en-US" altLang="ko-KR" sz="900" b="1"/>
              <a:t>                       detailSubId: '#codeList',</a:t>
            </a:r>
          </a:p>
          <a:p>
            <a:r>
              <a:rPr lang="en-US" altLang="ko-KR" sz="900" b="1"/>
              <a:t>                       callback: function(status) {</a:t>
            </a:r>
          </a:p>
          <a:p>
            <a:r>
              <a:rPr lang="ko-KR" altLang="en-US" sz="900" b="1"/>
              <a:t>                       </a:t>
            </a:r>
            <a:r>
              <a:rPr lang="en-US" altLang="ko-KR" sz="900" b="1"/>
              <a:t>}</a:t>
            </a:r>
          </a:p>
          <a:p>
            <a:r>
              <a:rPr lang="ko-KR" altLang="en-US" sz="900" b="1"/>
              <a:t>                </a:t>
            </a:r>
            <a:r>
              <a:rPr lang="en-US" altLang="ko-KR" sz="900" b="1"/>
              <a:t>});</a:t>
            </a:r>
          </a:p>
          <a:p>
            <a:r>
              <a:rPr lang="ko-KR" altLang="en-US" sz="900" b="1"/>
              <a:t>        </a:t>
            </a:r>
            <a:r>
              <a:rPr lang="en-US" altLang="ko-KR" sz="900" b="1"/>
              <a:t>},</a:t>
            </a:r>
            <a:endParaRPr lang="en-US" altLang="ko-KR" sz="900"/>
          </a:p>
          <a:p>
            <a:r>
              <a:rPr lang="en-US" altLang="ko-KR" sz="900"/>
              <a:t>        propsEnd       : </a:t>
            </a:r>
            <a:r>
              <a:rPr lang="en-US" altLang="ko-KR" sz="900" b="1"/>
              <a:t>null</a:t>
            </a:r>
          </a:p>
          <a:p>
            <a:r>
              <a:rPr lang="en-US" altLang="ko-KR" sz="900" b="1">
                <a:cs typeface="Arial" charset="0"/>
              </a:rPr>
              <a:t>  </a:t>
            </a:r>
            <a:r>
              <a:rPr lang="en-US" altLang="ko-KR" sz="900">
                <a:cs typeface="Arial" charset="0"/>
              </a:rPr>
              <a:t>};</a:t>
            </a:r>
          </a:p>
          <a:p>
            <a:r>
              <a:rPr lang="en-US" altLang="ko-KR" sz="900">
                <a:cs typeface="Arial" charset="0"/>
              </a:rPr>
              <a:t>  // </a:t>
            </a:r>
            <a:r>
              <a:rPr lang="ko-KR" altLang="en-US" sz="900">
                <a:cs typeface="Arial" charset="0"/>
              </a:rPr>
              <a:t>그리드 생성</a:t>
            </a:r>
          </a:p>
          <a:p>
            <a:r>
              <a:rPr lang="en-US" altLang="ko-KR" sz="900" b="1">
                <a:solidFill>
                  <a:srgbClr val="0070C0"/>
                </a:solidFill>
                <a:cs typeface="Arial" charset="0"/>
              </a:rPr>
              <a:t>  createBasicGrid</a:t>
            </a:r>
            <a:r>
              <a:rPr lang="en-US" altLang="ko-KR" sz="900" b="1">
                <a:cs typeface="Arial" charset="0"/>
              </a:rPr>
              <a:t>(</a:t>
            </a:r>
            <a:r>
              <a:rPr lang="en-US" altLang="ko-KR" sz="900" b="1">
                <a:solidFill>
                  <a:srgbClr val="FF0000"/>
                </a:solidFill>
              </a:rPr>
              <a:t>'#codeGrpList', cnames, cmodels, props</a:t>
            </a:r>
            <a:r>
              <a:rPr lang="en-US" altLang="ko-KR" sz="900" b="1">
                <a:cs typeface="Arial" charset="0"/>
              </a:rPr>
              <a:t>);</a:t>
            </a:r>
          </a:p>
          <a:p>
            <a:endParaRPr lang="en-US" altLang="ko-KR" sz="900" b="1">
              <a:cs typeface="Arial" charset="0"/>
            </a:endParaRPr>
          </a:p>
          <a:p>
            <a:r>
              <a:rPr lang="en-US" altLang="ko-KR" sz="900" b="1">
                <a:cs typeface="Arial" charset="0"/>
              </a:rPr>
              <a:t> // </a:t>
            </a:r>
            <a:r>
              <a:rPr lang="ko-KR" altLang="en-US" sz="900"/>
              <a:t>공토코드관리</a:t>
            </a:r>
            <a:endParaRPr lang="en-US" altLang="ko-KR" sz="900" b="1">
              <a:cs typeface="Arial" charset="0"/>
            </a:endParaRPr>
          </a:p>
          <a:p>
            <a:r>
              <a:rPr lang="en-US" altLang="ko-KR" sz="900" b="1">
                <a:cs typeface="Arial" charset="0"/>
              </a:rPr>
              <a:t>  var </a:t>
            </a:r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cnames</a:t>
            </a:r>
            <a:r>
              <a:rPr lang="en-US" altLang="ko-KR" sz="900" b="1">
                <a:cs typeface="Arial" charset="0"/>
              </a:rPr>
              <a:t> </a:t>
            </a:r>
            <a:r>
              <a:rPr lang="en-US" altLang="ko-KR" sz="900">
                <a:cs typeface="Arial" charset="0"/>
              </a:rPr>
              <a:t>= [];</a:t>
            </a:r>
          </a:p>
          <a:p>
            <a:r>
              <a:rPr lang="en-US" altLang="ko-KR" sz="900" b="1">
                <a:cs typeface="Arial" charset="0"/>
              </a:rPr>
              <a:t>  var </a:t>
            </a:r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cmodels</a:t>
            </a:r>
            <a:r>
              <a:rPr lang="en-US" altLang="ko-KR" sz="900" b="1">
                <a:cs typeface="Arial" charset="0"/>
              </a:rPr>
              <a:t> </a:t>
            </a:r>
            <a:r>
              <a:rPr lang="en-US" altLang="ko-KR" sz="900">
                <a:cs typeface="Arial" charset="0"/>
              </a:rPr>
              <a:t>= [ ];</a:t>
            </a:r>
            <a:endParaRPr lang="en-US" altLang="ko-KR" sz="900" b="1">
              <a:cs typeface="Arial" charset="0"/>
            </a:endParaRPr>
          </a:p>
          <a:p>
            <a:r>
              <a:rPr lang="en-US" altLang="ko-KR" sz="900" b="1">
                <a:cs typeface="Arial" charset="0"/>
              </a:rPr>
              <a:t>  var </a:t>
            </a:r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props</a:t>
            </a:r>
            <a:r>
              <a:rPr lang="en-US" altLang="ko-KR" sz="900" b="1">
                <a:cs typeface="Arial" charset="0"/>
              </a:rPr>
              <a:t> </a:t>
            </a:r>
            <a:r>
              <a:rPr lang="en-US" altLang="ko-KR" sz="900">
                <a:cs typeface="Arial" charset="0"/>
              </a:rPr>
              <a:t>= {</a:t>
            </a:r>
          </a:p>
          <a:p>
            <a:r>
              <a:rPr lang="en-US" altLang="ko-KR" sz="900">
                <a:cs typeface="Arial" charset="0"/>
              </a:rPr>
              <a:t>        </a:t>
            </a:r>
            <a:r>
              <a:rPr lang="en-US" altLang="ko-KR" sz="900"/>
              <a:t>rowNum         : 10,</a:t>
            </a:r>
          </a:p>
          <a:p>
            <a:r>
              <a:rPr lang="en-US" altLang="ko-KR" sz="900"/>
              <a:t>        sortable          : </a:t>
            </a:r>
            <a:r>
              <a:rPr lang="en-US" altLang="ko-KR" sz="900" b="1"/>
              <a:t>true,</a:t>
            </a:r>
          </a:p>
          <a:p>
            <a:r>
              <a:rPr lang="en-US" altLang="ko-KR" sz="900" b="1"/>
              <a:t>        </a:t>
            </a:r>
            <a:r>
              <a:rPr lang="en-US" altLang="ko-KR" sz="900"/>
              <a:t>….</a:t>
            </a:r>
            <a:r>
              <a:rPr lang="ko-KR" altLang="en-US" sz="900"/>
              <a:t>생략</a:t>
            </a:r>
            <a:endParaRPr lang="en-US" altLang="ko-KR" sz="900"/>
          </a:p>
          <a:p>
            <a:r>
              <a:rPr lang="en-US" altLang="ko-KR" sz="900"/>
              <a:t>        searchUrl       : '&lt;c:url value="/demo/grid/ codeGrpSearch.do"/&gt;',</a:t>
            </a:r>
          </a:p>
          <a:p>
            <a:r>
              <a:rPr lang="en-US" altLang="ko-KR" sz="900"/>
              <a:t>        propsEnd       : </a:t>
            </a:r>
            <a:r>
              <a:rPr lang="en-US" altLang="ko-KR" sz="900" b="1"/>
              <a:t>null</a:t>
            </a:r>
          </a:p>
          <a:p>
            <a:r>
              <a:rPr lang="en-US" altLang="ko-KR" sz="900" b="1">
                <a:cs typeface="Arial" charset="0"/>
              </a:rPr>
              <a:t>  </a:t>
            </a:r>
            <a:r>
              <a:rPr lang="en-US" altLang="ko-KR" sz="900">
                <a:cs typeface="Arial" charset="0"/>
              </a:rPr>
              <a:t>};</a:t>
            </a:r>
          </a:p>
          <a:p>
            <a:r>
              <a:rPr lang="en-US" altLang="ko-KR" sz="900">
                <a:cs typeface="Arial" charset="0"/>
              </a:rPr>
              <a:t>  // </a:t>
            </a:r>
            <a:r>
              <a:rPr lang="ko-KR" altLang="en-US" sz="900">
                <a:cs typeface="Arial" charset="0"/>
              </a:rPr>
              <a:t>그리드 생성</a:t>
            </a:r>
          </a:p>
          <a:p>
            <a:r>
              <a:rPr lang="en-US" altLang="ko-KR" sz="900" b="1">
                <a:solidFill>
                  <a:srgbClr val="0070C0"/>
                </a:solidFill>
                <a:cs typeface="Arial" charset="0"/>
              </a:rPr>
              <a:t>  createBasicGrid</a:t>
            </a:r>
            <a:r>
              <a:rPr lang="en-US" altLang="ko-KR" sz="900" b="1">
                <a:cs typeface="Arial" charset="0"/>
              </a:rPr>
              <a:t>(</a:t>
            </a:r>
            <a:r>
              <a:rPr lang="en-US" altLang="ko-KR" sz="900" b="1">
                <a:solidFill>
                  <a:srgbClr val="FF0000"/>
                </a:solidFill>
              </a:rPr>
              <a:t>'#codeList', cnames, cmodels, props</a:t>
            </a:r>
            <a:r>
              <a:rPr lang="en-US" altLang="ko-KR" sz="900" b="1">
                <a:cs typeface="Arial" charset="0"/>
              </a:rPr>
              <a:t>);</a:t>
            </a:r>
          </a:p>
          <a:p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});</a:t>
            </a:r>
            <a:endParaRPr lang="ko-KR" altLang="en-US" sz="900" b="1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916413" y="2780531"/>
            <a:ext cx="2376264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1200" b="1"/>
              <a:t>선택한 상위그리드의 행데이터를 구성하여 요청한뒤 하위그리드를 조회한다</a:t>
            </a:r>
            <a:endParaRPr lang="ko-KR" altLang="en-US" sz="1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801" name="왼쪽 중괄호 28"/>
          <p:cNvSpPr>
            <a:spLocks/>
          </p:cNvSpPr>
          <p:nvPr/>
        </p:nvSpPr>
        <p:spPr bwMode="auto">
          <a:xfrm rot="10800000">
            <a:off x="3046116" y="2892177"/>
            <a:ext cx="296863" cy="792088"/>
          </a:xfrm>
          <a:prstGeom prst="leftBrace">
            <a:avLst>
              <a:gd name="adj1" fmla="val 57033"/>
              <a:gd name="adj2" fmla="val 49819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33802" name="직선 화살표 연결선 11"/>
          <p:cNvCxnSpPr>
            <a:cxnSpLocks noChangeShapeType="1"/>
            <a:stCxn id="19" idx="1"/>
            <a:endCxn id="33801" idx="1"/>
          </p:cNvCxnSpPr>
          <p:nvPr/>
        </p:nvCxnSpPr>
        <p:spPr bwMode="auto">
          <a:xfrm flipH="1">
            <a:off x="3342979" y="3284587"/>
            <a:ext cx="1573434" cy="5068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grpSp>
        <p:nvGrpSpPr>
          <p:cNvPr id="3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3809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4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3.2 Grid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조회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(1M2D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작성예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endParaRPr kumimoji="0" lang="ko-KR" altLang="en-US" sz="2000"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0000" y="1080000"/>
            <a:ext cx="7199312" cy="2920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/>
              <a:t>선택한 상위그리드의 행데이터를 구성하여 요청한뒤 하위그리드를 조회한다</a:t>
            </a:r>
            <a:r>
              <a:rPr lang="en-US" altLang="ko-KR" sz="1200"/>
              <a:t>.</a:t>
            </a: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4825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99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3.2 Grid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조회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(1M2D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처리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)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endParaRPr kumimoji="0" lang="ko-KR" altLang="en-US" sz="2000"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sp>
        <p:nvSpPr>
          <p:cNvPr id="19" name="아래로 구부러진 화살표 18"/>
          <p:cNvSpPr/>
          <p:nvPr/>
        </p:nvSpPr>
        <p:spPr bwMode="auto">
          <a:xfrm rot="5400000">
            <a:off x="5209778" y="1783482"/>
            <a:ext cx="862013" cy="576263"/>
          </a:xfrm>
          <a:prstGeom prst="curvedDownArrow">
            <a:avLst/>
          </a:prstGeom>
          <a:solidFill>
            <a:schemeClr val="accent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ko-KR" altLang="en-US" sz="11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6072733" y="1844824"/>
            <a:ext cx="1800200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200" b="1">
                <a:solidFill>
                  <a:schemeClr val="tx1"/>
                </a:solidFill>
                <a:latin typeface="Arial" charset="0"/>
              </a:rPr>
              <a:t>Detail 1</a:t>
            </a:r>
            <a:endParaRPr lang="en-US" altLang="ko-KR" sz="1200" b="1" kern="100">
              <a:solidFill>
                <a:schemeClr val="tx1"/>
              </a:solidFill>
              <a:cs typeface="Times New Roman"/>
            </a:endParaRPr>
          </a:p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200" b="1" kern="100">
                <a:solidFill>
                  <a:schemeClr val="tx1"/>
                </a:solidFill>
                <a:cs typeface="Times New Roman"/>
              </a:rPr>
              <a:t>원클릭</a:t>
            </a:r>
            <a:r>
              <a:rPr lang="en-US" altLang="ko-KR" sz="1200" b="1" kern="100">
                <a:solidFill>
                  <a:schemeClr val="tx1"/>
                </a:solidFill>
                <a:cs typeface="Times New Roman"/>
              </a:rPr>
              <a:t>(</a:t>
            </a:r>
            <a:r>
              <a:rPr lang="en-US" altLang="ko-KR" sz="1200" b="1"/>
              <a:t>onSelectRow</a:t>
            </a:r>
            <a:r>
              <a:rPr lang="en-US" altLang="ko-KR" sz="1200" b="1" kern="100">
                <a:solidFill>
                  <a:schemeClr val="tx1"/>
                </a:solidFill>
                <a:cs typeface="Times New Roman"/>
              </a:rPr>
              <a:t>)</a:t>
            </a:r>
            <a:endParaRPr lang="ko-KR" altLang="ko-KR" sz="1200" b="1" kern="10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21" name="직사각형 27"/>
          <p:cNvSpPr>
            <a:spLocks noChangeArrowheads="1"/>
          </p:cNvSpPr>
          <p:nvPr/>
        </p:nvSpPr>
        <p:spPr bwMode="auto">
          <a:xfrm>
            <a:off x="971600" y="3591014"/>
            <a:ext cx="5184576" cy="2800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100" b="1">
                <a:cs typeface="Arial" charset="0"/>
              </a:rPr>
              <a:t> var </a:t>
            </a:r>
            <a:r>
              <a:rPr lang="en-US" altLang="ko-KR" sz="1100" b="1">
                <a:solidFill>
                  <a:srgbClr val="FF0000"/>
                </a:solidFill>
                <a:cs typeface="Arial" charset="0"/>
              </a:rPr>
              <a:t>props</a:t>
            </a:r>
            <a:r>
              <a:rPr lang="en-US" altLang="ko-KR" sz="1100" b="1">
                <a:cs typeface="Arial" charset="0"/>
              </a:rPr>
              <a:t> </a:t>
            </a:r>
            <a:r>
              <a:rPr lang="en-US" altLang="ko-KR" sz="1100">
                <a:cs typeface="Arial" charset="0"/>
              </a:rPr>
              <a:t>= {</a:t>
            </a:r>
          </a:p>
          <a:p>
            <a:r>
              <a:rPr lang="en-US" altLang="ko-KR" sz="1100">
                <a:cs typeface="Arial" charset="0"/>
              </a:rPr>
              <a:t>        </a:t>
            </a:r>
            <a:r>
              <a:rPr lang="en-US" altLang="ko-KR" sz="1100"/>
              <a:t>rowNum         : 10,</a:t>
            </a:r>
          </a:p>
          <a:p>
            <a:r>
              <a:rPr lang="en-US" altLang="ko-KR" sz="1100"/>
              <a:t>        sortable          : </a:t>
            </a:r>
            <a:r>
              <a:rPr lang="en-US" altLang="ko-KR" sz="1100" b="1"/>
              <a:t>true,</a:t>
            </a:r>
          </a:p>
          <a:p>
            <a:r>
              <a:rPr lang="en-US" altLang="ko-KR" sz="1100" b="1"/>
              <a:t>        </a:t>
            </a:r>
            <a:r>
              <a:rPr lang="en-US" altLang="ko-KR" sz="1100"/>
              <a:t>….</a:t>
            </a:r>
            <a:r>
              <a:rPr lang="ko-KR" altLang="en-US" sz="1100"/>
              <a:t>생략</a:t>
            </a:r>
            <a:endParaRPr lang="en-US" altLang="ko-KR" sz="1100"/>
          </a:p>
          <a:p>
            <a:r>
              <a:rPr lang="en-US" altLang="ko-KR" sz="1100"/>
              <a:t>        searchUrl       : '&lt;c:url value="/demo/grid/ codeGrpSearch.do"/&gt;',</a:t>
            </a:r>
          </a:p>
          <a:p>
            <a:r>
              <a:rPr lang="en-US" altLang="ko-KR" sz="1100" b="1"/>
              <a:t>        onSelectRow : function(rowId) {</a:t>
            </a:r>
          </a:p>
          <a:p>
            <a:r>
              <a:rPr lang="en-US" altLang="ko-KR" sz="1100" b="1"/>
              <a:t>                </a:t>
            </a:r>
            <a:r>
              <a:rPr lang="en-US" altLang="ko-KR" sz="1100" b="1">
                <a:solidFill>
                  <a:srgbClr val="FF0000"/>
                </a:solidFill>
              </a:rPr>
              <a:t>ajaxWithSubSearchGrid</a:t>
            </a:r>
            <a:r>
              <a:rPr lang="en-US" altLang="ko-KR" sz="1100" b="1"/>
              <a:t>({</a:t>
            </a:r>
          </a:p>
          <a:p>
            <a:r>
              <a:rPr lang="en-US" altLang="ko-KR" sz="1100" b="1"/>
              <a:t>                       detailId   : '#codeGrpList',</a:t>
            </a:r>
          </a:p>
          <a:p>
            <a:r>
              <a:rPr lang="en-US" altLang="ko-KR" sz="1100" b="1"/>
              <a:t>                       detailRowId: rowId,</a:t>
            </a:r>
          </a:p>
          <a:p>
            <a:r>
              <a:rPr lang="en-US" altLang="ko-KR" sz="1100" b="1"/>
              <a:t>                       detailSubId: '#codeList',</a:t>
            </a:r>
          </a:p>
          <a:p>
            <a:r>
              <a:rPr lang="en-US" altLang="ko-KR" sz="1100" b="1"/>
              <a:t>                       callback: function(status) {</a:t>
            </a:r>
          </a:p>
          <a:p>
            <a:r>
              <a:rPr lang="ko-KR" altLang="en-US" sz="1100" b="1"/>
              <a:t>                       </a:t>
            </a:r>
            <a:r>
              <a:rPr lang="en-US" altLang="ko-KR" sz="1100" b="1"/>
              <a:t>}</a:t>
            </a:r>
          </a:p>
          <a:p>
            <a:r>
              <a:rPr lang="ko-KR" altLang="en-US" sz="1100" b="1"/>
              <a:t>                </a:t>
            </a:r>
            <a:r>
              <a:rPr lang="en-US" altLang="ko-KR" sz="1100" b="1"/>
              <a:t>});</a:t>
            </a:r>
          </a:p>
          <a:p>
            <a:r>
              <a:rPr lang="ko-KR" altLang="en-US" sz="1100" b="1"/>
              <a:t>        </a:t>
            </a:r>
            <a:r>
              <a:rPr lang="en-US" altLang="ko-KR" sz="1100" b="1"/>
              <a:t>},</a:t>
            </a:r>
            <a:endParaRPr lang="en-US" altLang="ko-KR" sz="1100"/>
          </a:p>
          <a:p>
            <a:r>
              <a:rPr lang="en-US" altLang="ko-KR" sz="1100"/>
              <a:t>        propsEnd       : </a:t>
            </a:r>
            <a:r>
              <a:rPr lang="en-US" altLang="ko-KR" sz="1100" b="1"/>
              <a:t>null</a:t>
            </a:r>
          </a:p>
          <a:p>
            <a:r>
              <a:rPr lang="en-US" altLang="ko-KR" sz="1100" b="1">
                <a:cs typeface="Arial" charset="0"/>
              </a:rPr>
              <a:t>  </a:t>
            </a:r>
            <a:r>
              <a:rPr lang="en-US" altLang="ko-KR" sz="1100">
                <a:cs typeface="Arial" charset="0"/>
              </a:rPr>
              <a:t>};</a:t>
            </a:r>
            <a:endParaRPr lang="en-US" altLang="ko-KR" sz="11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062" y="1340768"/>
            <a:ext cx="4752000" cy="2204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477068" y="1459208"/>
            <a:ext cx="4644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7544" y="2564904"/>
            <a:ext cx="4680000" cy="50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331640" y="4446637"/>
            <a:ext cx="2123720" cy="196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6217518" y="3805808"/>
            <a:ext cx="2458938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algn="just">
              <a:spcAft>
                <a:spcPts val="0"/>
              </a:spcAft>
              <a:tabLst>
                <a:tab pos="168275" algn="l"/>
              </a:tabLst>
            </a:pPr>
            <a:r>
              <a:rPr lang="ko-KR" altLang="en-US" sz="1200" b="1" kern="1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imes New Roman"/>
              </a:rPr>
              <a:t>행이 원클릭 되었을때 발생</a:t>
            </a:r>
            <a:endParaRPr lang="en-US" altLang="ko-KR" sz="1200" b="1" kern="10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imes New Roman"/>
            </a:endParaRPr>
          </a:p>
        </p:txBody>
      </p:sp>
      <p:cxnSp>
        <p:nvCxnSpPr>
          <p:cNvPr id="31" name="직선 화살표 연결선 11"/>
          <p:cNvCxnSpPr>
            <a:cxnSpLocks noChangeShapeType="1"/>
            <a:stCxn id="30" idx="1"/>
            <a:endCxn id="28" idx="3"/>
          </p:cNvCxnSpPr>
          <p:nvPr/>
        </p:nvCxnSpPr>
        <p:spPr bwMode="auto">
          <a:xfrm flipH="1">
            <a:off x="3455360" y="3985828"/>
            <a:ext cx="2762158" cy="559296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7" name="직사각형 36"/>
          <p:cNvSpPr/>
          <p:nvPr/>
        </p:nvSpPr>
        <p:spPr>
          <a:xfrm>
            <a:off x="1264965" y="4634086"/>
            <a:ext cx="2123720" cy="196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6217518" y="4237856"/>
            <a:ext cx="2512665" cy="576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1200" b="1"/>
              <a:t>선택한 상위그리드의 행데이터를 구성하여 요청한뒤 하위그리드를 조회한다</a:t>
            </a:r>
            <a:endParaRPr lang="ko-KR" altLang="en-US" sz="12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9" name="직선 화살표 연결선 11"/>
          <p:cNvCxnSpPr>
            <a:cxnSpLocks noChangeShapeType="1"/>
            <a:stCxn id="38" idx="1"/>
            <a:endCxn id="37" idx="3"/>
          </p:cNvCxnSpPr>
          <p:nvPr/>
        </p:nvCxnSpPr>
        <p:spPr bwMode="auto">
          <a:xfrm flipH="1">
            <a:off x="3388685" y="4526087"/>
            <a:ext cx="2828833" cy="206486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45" name="직사각형 44"/>
          <p:cNvSpPr/>
          <p:nvPr/>
        </p:nvSpPr>
        <p:spPr>
          <a:xfrm>
            <a:off x="1584184" y="4786486"/>
            <a:ext cx="2123720" cy="196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6217518" y="4885928"/>
            <a:ext cx="2458938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algn="just">
              <a:spcAft>
                <a:spcPts val="0"/>
              </a:spcAft>
              <a:tabLst>
                <a:tab pos="168275" algn="l"/>
              </a:tabLst>
            </a:pPr>
            <a:r>
              <a:rPr lang="ko-KR" altLang="en-US" sz="1200" b="1" kern="1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imes New Roman"/>
              </a:rPr>
              <a:t>상위그리드</a:t>
            </a:r>
            <a:r>
              <a:rPr lang="en-US" altLang="ko-KR" sz="1200" b="1" kern="1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imes New Roman"/>
              </a:rPr>
              <a:t> ID</a:t>
            </a:r>
          </a:p>
        </p:txBody>
      </p:sp>
      <p:cxnSp>
        <p:nvCxnSpPr>
          <p:cNvPr id="47" name="직선 화살표 연결선 11"/>
          <p:cNvCxnSpPr>
            <a:cxnSpLocks noChangeShapeType="1"/>
            <a:stCxn id="46" idx="1"/>
            <a:endCxn id="45" idx="3"/>
          </p:cNvCxnSpPr>
          <p:nvPr/>
        </p:nvCxnSpPr>
        <p:spPr bwMode="auto">
          <a:xfrm flipH="1" flipV="1">
            <a:off x="3707904" y="4884973"/>
            <a:ext cx="2509614" cy="180975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50" name="직사각형 49"/>
          <p:cNvSpPr/>
          <p:nvPr/>
        </p:nvSpPr>
        <p:spPr>
          <a:xfrm>
            <a:off x="1115616" y="4960218"/>
            <a:ext cx="2123720" cy="196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6217518" y="5317976"/>
            <a:ext cx="2458938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algn="just">
              <a:spcAft>
                <a:spcPts val="0"/>
              </a:spcAft>
              <a:tabLst>
                <a:tab pos="168275" algn="l"/>
              </a:tabLst>
            </a:pPr>
            <a:r>
              <a:rPr lang="ko-KR" altLang="en-US" sz="1200" b="1"/>
              <a:t>선택한 상위그리드의 </a:t>
            </a:r>
            <a:r>
              <a:rPr lang="en-US" altLang="ko-KR" sz="1200" b="1"/>
              <a:t>rowId</a:t>
            </a:r>
            <a:endParaRPr lang="en-US" altLang="ko-KR" sz="1200" b="1" kern="100">
              <a:solidFill>
                <a:schemeClr val="tx1"/>
              </a:solidFill>
              <a:ea typeface="굴림" pitchFamily="50" charset="-127"/>
              <a:cs typeface="Times New Roman"/>
            </a:endParaRPr>
          </a:p>
        </p:txBody>
      </p:sp>
      <p:cxnSp>
        <p:nvCxnSpPr>
          <p:cNvPr id="52" name="직선 화살표 연결선 11"/>
          <p:cNvCxnSpPr>
            <a:cxnSpLocks noChangeShapeType="1"/>
            <a:stCxn id="51" idx="1"/>
            <a:endCxn id="50" idx="3"/>
          </p:cNvCxnSpPr>
          <p:nvPr/>
        </p:nvCxnSpPr>
        <p:spPr bwMode="auto">
          <a:xfrm flipH="1" flipV="1">
            <a:off x="3239336" y="5058705"/>
            <a:ext cx="2978182" cy="439291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54" name="직사각형 53"/>
          <p:cNvSpPr/>
          <p:nvPr/>
        </p:nvSpPr>
        <p:spPr>
          <a:xfrm>
            <a:off x="1422698" y="5157192"/>
            <a:ext cx="2123720" cy="196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6217518" y="5750024"/>
            <a:ext cx="2458938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algn="just">
              <a:spcAft>
                <a:spcPts val="0"/>
              </a:spcAft>
              <a:tabLst>
                <a:tab pos="168275" algn="l"/>
              </a:tabLst>
            </a:pPr>
            <a:r>
              <a:rPr lang="ko-KR" altLang="en-US" sz="1200" b="1" kern="1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imes New Roman"/>
              </a:rPr>
              <a:t>하위그리드</a:t>
            </a:r>
            <a:r>
              <a:rPr lang="en-US" altLang="ko-KR" sz="1200" b="1" kern="1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imes New Roman"/>
              </a:rPr>
              <a:t> ID</a:t>
            </a:r>
          </a:p>
        </p:txBody>
      </p:sp>
      <p:cxnSp>
        <p:nvCxnSpPr>
          <p:cNvPr id="56" name="직선 화살표 연결선 11"/>
          <p:cNvCxnSpPr>
            <a:cxnSpLocks noChangeShapeType="1"/>
            <a:stCxn id="55" idx="1"/>
            <a:endCxn id="54" idx="3"/>
          </p:cNvCxnSpPr>
          <p:nvPr/>
        </p:nvCxnSpPr>
        <p:spPr bwMode="auto">
          <a:xfrm flipH="1" flipV="1">
            <a:off x="3546418" y="5255679"/>
            <a:ext cx="2671100" cy="674365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9483" y="1094878"/>
            <a:ext cx="8459787" cy="41338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>
                <a:latin typeface="Arial" pitchFamily="34" charset="0"/>
                <a:ea typeface="굴림" pitchFamily="50" charset="-127"/>
              </a:rPr>
              <a:t>J2EE </a:t>
            </a:r>
            <a:r>
              <a:rPr lang="ko-KR" altLang="en-US" sz="1200" kern="0">
                <a:latin typeface="Arial" pitchFamily="34" charset="0"/>
                <a:ea typeface="굴림" pitchFamily="50" charset="-127"/>
              </a:rPr>
              <a:t>표준 웹 애플리케이션을 개발하기 위한 일관된 개발 프로세스를 통하여 응용 구현의 통일성 및 생산성을 향상시키고  신규 개발자의 </a:t>
            </a:r>
            <a:r>
              <a:rPr lang="en-US" altLang="ko-KR" sz="1200" kern="0">
                <a:latin typeface="Arial" pitchFamily="34" charset="0"/>
                <a:ea typeface="굴림" pitchFamily="50" charset="-127"/>
              </a:rPr>
              <a:t>Learning Curve </a:t>
            </a:r>
            <a:r>
              <a:rPr lang="ko-KR" altLang="en-US" sz="1200" kern="0">
                <a:latin typeface="Arial" pitchFamily="34" charset="0"/>
                <a:ea typeface="굴림" pitchFamily="50" charset="-127"/>
              </a:rPr>
              <a:t>을 최소화하기 위하여 보다 자세한 개발절차를 기술하며 화면개발에서 주로 사용되는 라이브러리들과 사용방법에 대해서 알아보고자 한다</a:t>
            </a:r>
            <a:r>
              <a:rPr lang="en-US" altLang="ko-KR" sz="1200" kern="0">
                <a:latin typeface="Arial" pitchFamily="34" charset="0"/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200" b="1" kern="0">
                <a:latin typeface="Arial" pitchFamily="34" charset="0"/>
                <a:ea typeface="굴림" pitchFamily="50" charset="-127"/>
                <a:cs typeface="Arial" pitchFamily="34" charset="0"/>
              </a:rPr>
              <a:t>jQuery</a:t>
            </a:r>
            <a:endParaRPr lang="ko-KR" altLang="en-US" sz="1200" b="1" ker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571500" lvl="2" indent="-1889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v"/>
              <a:defRPr/>
            </a:pPr>
            <a:r>
              <a:rPr lang="ko-KR" altLang="en-US" sz="1200" kern="0">
                <a:latin typeface="Arial" pitchFamily="34" charset="0"/>
                <a:ea typeface="굴림" pitchFamily="50" charset="-127"/>
                <a:cs typeface="Arial" pitchFamily="34" charset="0"/>
              </a:rPr>
              <a:t>막강한 셀렉터</a:t>
            </a:r>
            <a:endParaRPr lang="en-US" altLang="ko-KR" sz="1200" ker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571500" lvl="2" indent="-1889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v"/>
              <a:defRPr/>
            </a:pPr>
            <a:r>
              <a:rPr lang="ko-KR" altLang="en-US" sz="1200" kern="0">
                <a:latin typeface="Arial" pitchFamily="34" charset="0"/>
                <a:ea typeface="굴림" pitchFamily="50" charset="-127"/>
                <a:cs typeface="Arial" pitchFamily="34" charset="0"/>
              </a:rPr>
              <a:t>크로스 브라우저 지원</a:t>
            </a:r>
            <a:endParaRPr lang="en-US" altLang="ko-KR" sz="1200" ker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571500" lvl="2" indent="-1889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v"/>
              <a:defRPr/>
            </a:pPr>
            <a:r>
              <a:rPr lang="ko-KR" altLang="en-US" sz="1200" kern="0">
                <a:latin typeface="Arial" pitchFamily="34" charset="0"/>
                <a:ea typeface="굴림" pitchFamily="50" charset="-127"/>
                <a:cs typeface="Arial" pitchFamily="34" charset="0"/>
              </a:rPr>
              <a:t>메소드 체인</a:t>
            </a:r>
            <a:endParaRPr lang="en-US" altLang="ko-KR" sz="1200" ker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571500" lvl="2" indent="-1889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v"/>
              <a:defRPr/>
            </a:pPr>
            <a:r>
              <a:rPr lang="en-US" altLang="ko-KR" sz="1200" kern="0">
                <a:latin typeface="Arial" pitchFamily="34" charset="0"/>
                <a:ea typeface="굴림" pitchFamily="50" charset="-127"/>
                <a:cs typeface="Arial" pitchFamily="34" charset="0"/>
              </a:rPr>
              <a:t>Ajax </a:t>
            </a:r>
            <a:r>
              <a:rPr lang="ko-KR" altLang="en-US" sz="1200" kern="0">
                <a:latin typeface="Arial" pitchFamily="34" charset="0"/>
                <a:ea typeface="굴림" pitchFamily="50" charset="-127"/>
                <a:cs typeface="Arial" pitchFamily="34" charset="0"/>
              </a:rPr>
              <a:t>지원</a:t>
            </a:r>
            <a:endParaRPr lang="en-US" altLang="ko-KR" sz="1200" ker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571500" lvl="2" indent="-1889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v"/>
              <a:defRPr/>
            </a:pPr>
            <a:r>
              <a:rPr lang="ko-KR" altLang="en-US" sz="1200" kern="0">
                <a:latin typeface="Arial" pitchFamily="34" charset="0"/>
                <a:ea typeface="굴림" pitchFamily="50" charset="-127"/>
                <a:cs typeface="Arial" pitchFamily="34" charset="0"/>
              </a:rPr>
              <a:t>풍부한 플러그인 지원</a:t>
            </a:r>
            <a:endParaRPr lang="en-US" altLang="ko-KR" sz="1200" ker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571500" lvl="2" indent="-1889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v"/>
              <a:defRPr/>
            </a:pPr>
            <a:r>
              <a:rPr lang="ko-KR" altLang="en-US" sz="1200" kern="0">
                <a:latin typeface="Arial" pitchFamily="34" charset="0"/>
                <a:ea typeface="굴림" pitchFamily="50" charset="-127"/>
                <a:cs typeface="Arial" pitchFamily="34" charset="0"/>
              </a:rPr>
              <a:t>사이트 </a:t>
            </a:r>
            <a:r>
              <a:rPr lang="en-US" altLang="ko-KR" sz="1200" kern="0">
                <a:latin typeface="Arial" pitchFamily="34" charset="0"/>
                <a:ea typeface="굴림" pitchFamily="50" charset="-127"/>
                <a:cs typeface="Arial" pitchFamily="34" charset="0"/>
              </a:rPr>
              <a:t>: http://jquery.com/</a:t>
            </a:r>
          </a:p>
          <a:p>
            <a:pPr marL="571500" lvl="2" indent="-1889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en-US" altLang="ko-KR" sz="1200" kern="0">
                <a:latin typeface="Arial" pitchFamily="34" charset="0"/>
                <a:ea typeface="굴림" pitchFamily="50" charset="-127"/>
                <a:cs typeface="Arial" pitchFamily="34" charset="0"/>
              </a:rPr>
              <a:t>                  http://visualjquery.com/ (jquery API)</a:t>
            </a:r>
          </a:p>
          <a:p>
            <a:pPr marL="571500" lvl="2" indent="-1889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200" b="1" kern="0">
                <a:latin typeface="Arial" pitchFamily="34" charset="0"/>
                <a:ea typeface="굴림" pitchFamily="50" charset="-127"/>
                <a:cs typeface="Arial" pitchFamily="34" charset="0"/>
              </a:rPr>
              <a:t>Grid</a:t>
            </a:r>
            <a:endParaRPr lang="ko-KR" altLang="en-US" sz="1200" b="1" ker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571500" lvl="2" indent="-1889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v"/>
              <a:defRPr/>
            </a:pPr>
            <a:r>
              <a:rPr lang="en-US" altLang="ko-KR" sz="1200" kern="0">
                <a:latin typeface="Arial" pitchFamily="34" charset="0"/>
                <a:ea typeface="굴림" pitchFamily="50" charset="-127"/>
              </a:rPr>
              <a:t>Grid</a:t>
            </a:r>
            <a:r>
              <a:rPr lang="ko-KR" altLang="en-US" sz="1200" kern="0">
                <a:latin typeface="Arial" pitchFamily="34" charset="0"/>
                <a:ea typeface="굴림" pitchFamily="50" charset="-127"/>
              </a:rPr>
              <a:t>는 </a:t>
            </a:r>
            <a:r>
              <a:rPr lang="en-US" altLang="ko-KR" sz="1200" kern="0">
                <a:latin typeface="Arial" pitchFamily="34" charset="0"/>
                <a:ea typeface="굴림" pitchFamily="50" charset="-127"/>
              </a:rPr>
              <a:t>Ajax </a:t>
            </a:r>
            <a:r>
              <a:rPr lang="ko-KR" altLang="en-US" sz="1200" kern="0">
                <a:latin typeface="Arial" pitchFamily="34" charset="0"/>
                <a:ea typeface="굴림" pitchFamily="50" charset="-127"/>
              </a:rPr>
              <a:t>대응의 </a:t>
            </a:r>
            <a:r>
              <a:rPr lang="en-US" altLang="ko-KR" sz="1200" kern="0">
                <a:latin typeface="Arial" pitchFamily="34" charset="0"/>
                <a:ea typeface="굴림" pitchFamily="50" charset="-127"/>
              </a:rPr>
              <a:t>JavaScript </a:t>
            </a:r>
            <a:r>
              <a:rPr lang="ko-KR" altLang="en-US" sz="1200" kern="0">
                <a:latin typeface="Arial" pitchFamily="34" charset="0"/>
                <a:ea typeface="굴림" pitchFamily="50" charset="-127"/>
              </a:rPr>
              <a:t>컨트롤로</a:t>
            </a:r>
            <a:r>
              <a:rPr lang="en-US" altLang="ko-KR" sz="1200" kern="0"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1200" kern="0">
                <a:latin typeface="Arial" pitchFamily="34" charset="0"/>
                <a:ea typeface="굴림" pitchFamily="50" charset="-127"/>
              </a:rPr>
              <a:t>웹상의 </a:t>
            </a:r>
            <a:r>
              <a:rPr lang="en-US" altLang="ko-KR" sz="1200" kern="0">
                <a:latin typeface="Arial" pitchFamily="34" charset="0"/>
                <a:ea typeface="굴림" pitchFamily="50" charset="-127"/>
              </a:rPr>
              <a:t>TABLE</a:t>
            </a:r>
            <a:r>
              <a:rPr lang="ko-KR" altLang="en-US" sz="1200" kern="0">
                <a:latin typeface="Arial" pitchFamily="34" charset="0"/>
                <a:ea typeface="굴림" pitchFamily="50" charset="-127"/>
              </a:rPr>
              <a:t>형식의 표데이터를 표시하거나 등록</a:t>
            </a:r>
            <a:r>
              <a:rPr lang="en-US" altLang="ko-KR" sz="1200" kern="0">
                <a:latin typeface="Arial" pitchFamily="34" charset="0"/>
                <a:ea typeface="굴림" pitchFamily="50" charset="-127"/>
              </a:rPr>
              <a:t>/</a:t>
            </a:r>
            <a:r>
              <a:rPr lang="ko-KR" altLang="en-US" sz="1200" kern="0">
                <a:latin typeface="Arial" pitchFamily="34" charset="0"/>
                <a:ea typeface="굴림" pitchFamily="50" charset="-127"/>
              </a:rPr>
              <a:t>수정</a:t>
            </a:r>
            <a:r>
              <a:rPr lang="en-US" altLang="ko-KR" sz="1200" kern="0">
                <a:latin typeface="Arial" pitchFamily="34" charset="0"/>
                <a:ea typeface="굴림" pitchFamily="50" charset="-127"/>
              </a:rPr>
              <a:t>/</a:t>
            </a:r>
            <a:r>
              <a:rPr lang="ko-KR" altLang="en-US" sz="1200" kern="0">
                <a:latin typeface="Arial" pitchFamily="34" charset="0"/>
                <a:ea typeface="굴림" pitchFamily="50" charset="-127"/>
              </a:rPr>
              <a:t>삭제를 조작함</a:t>
            </a:r>
            <a:r>
              <a:rPr lang="en-US" altLang="ko-KR" sz="1200" kern="0">
                <a:latin typeface="Arial" pitchFamily="34" charset="0"/>
                <a:ea typeface="굴림" pitchFamily="50" charset="-127"/>
              </a:rPr>
              <a:t>.</a:t>
            </a:r>
          </a:p>
          <a:p>
            <a:pPr marL="571500" lvl="2" indent="-1889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v"/>
              <a:defRPr/>
            </a:pPr>
            <a:r>
              <a:rPr lang="en-US" altLang="ko-KR" sz="1200" kern="0">
                <a:latin typeface="Arial" pitchFamily="34" charset="0"/>
                <a:ea typeface="굴림" pitchFamily="50" charset="-127"/>
              </a:rPr>
              <a:t>Grid</a:t>
            </a:r>
            <a:r>
              <a:rPr lang="ko-KR" altLang="en-US" sz="1200" kern="0">
                <a:latin typeface="Arial" pitchFamily="34" charset="0"/>
                <a:ea typeface="굴림" pitchFamily="50" charset="-127"/>
              </a:rPr>
              <a:t>는 </a:t>
            </a:r>
            <a:r>
              <a:rPr lang="en-US" altLang="ko-KR" sz="1200" kern="0">
                <a:latin typeface="Arial" pitchFamily="34" charset="0"/>
                <a:ea typeface="굴림" pitchFamily="50" charset="-127"/>
              </a:rPr>
              <a:t>jQuery</a:t>
            </a:r>
            <a:r>
              <a:rPr lang="ko-KR" altLang="en-US" sz="1200" kern="0">
                <a:latin typeface="Arial" pitchFamily="34" charset="0"/>
                <a:ea typeface="굴림" pitchFamily="50" charset="-127"/>
              </a:rPr>
              <a:t>라고 하는 </a:t>
            </a:r>
            <a:r>
              <a:rPr lang="en-US" altLang="ko-KR" sz="1200" kern="0">
                <a:latin typeface="Arial" pitchFamily="34" charset="0"/>
                <a:ea typeface="굴림" pitchFamily="50" charset="-127"/>
              </a:rPr>
              <a:t>JavaScript </a:t>
            </a:r>
            <a:r>
              <a:rPr lang="ko-KR" altLang="en-US" sz="1200" kern="0">
                <a:latin typeface="Arial" pitchFamily="34" charset="0"/>
                <a:ea typeface="굴림" pitchFamily="50" charset="-127"/>
              </a:rPr>
              <a:t>라이브러리를 이용해 만들어진 </a:t>
            </a:r>
            <a:r>
              <a:rPr lang="en-US" altLang="ko-KR" sz="1200" kern="0">
                <a:latin typeface="Arial" pitchFamily="34" charset="0"/>
                <a:ea typeface="굴림" pitchFamily="50" charset="-127"/>
              </a:rPr>
              <a:t>jQuery </a:t>
            </a:r>
            <a:r>
              <a:rPr lang="ko-KR" altLang="en-US" sz="1200" kern="0">
                <a:latin typeface="Arial" pitchFamily="34" charset="0"/>
                <a:ea typeface="굴림" pitchFamily="50" charset="-127"/>
              </a:rPr>
              <a:t>플러그인임</a:t>
            </a:r>
            <a:r>
              <a:rPr lang="en-US" altLang="ko-KR" sz="1200" kern="0">
                <a:latin typeface="Arial" pitchFamily="34" charset="0"/>
                <a:ea typeface="굴림" pitchFamily="50" charset="-127"/>
              </a:rPr>
              <a:t>.</a:t>
            </a:r>
          </a:p>
        </p:txBody>
      </p:sp>
      <p:grpSp>
        <p:nvGrpSpPr>
          <p:cNvPr id="7171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7172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32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1.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개 요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0000" y="1080000"/>
            <a:ext cx="7199312" cy="2920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/>
              <a:t>선택한 상위그리드의 행데이터를 구성하여 요청한뒤 하위그리드를 조회한다</a:t>
            </a:r>
            <a:r>
              <a:rPr lang="en-US" altLang="ko-KR" sz="1200"/>
              <a:t>.</a:t>
            </a: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724128" y="3068960"/>
            <a:ext cx="1482725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200" b="1">
                <a:solidFill>
                  <a:schemeClr val="tx1"/>
                </a:solidFill>
                <a:latin typeface="Arial" charset="0"/>
              </a:rPr>
              <a:t>Detail 2</a:t>
            </a:r>
            <a:endParaRPr lang="en-US" altLang="ko-KR" sz="1200" b="1" kern="100">
              <a:solidFill>
                <a:schemeClr val="tx1"/>
              </a:solidFill>
              <a:cs typeface="Times New Roman"/>
            </a:endParaRPr>
          </a:p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200" b="1" kern="100">
                <a:solidFill>
                  <a:schemeClr val="tx1"/>
                </a:solidFill>
                <a:cs typeface="Times New Roman"/>
              </a:rPr>
              <a:t>조회 결과 테이터</a:t>
            </a:r>
            <a:endParaRPr lang="ko-KR" altLang="ko-KR" sz="1200" b="1" kern="100">
              <a:solidFill>
                <a:schemeClr val="tx1"/>
              </a:solidFill>
              <a:cs typeface="Times New Roman"/>
            </a:endParaRPr>
          </a:p>
        </p:txBody>
      </p:sp>
      <p:grpSp>
        <p:nvGrpSpPr>
          <p:cNvPr id="3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4825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9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3.2 Grid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조회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(1M2D)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endParaRPr kumimoji="0" lang="ko-KR" altLang="en-US" sz="2000"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60000" y="3979164"/>
            <a:ext cx="7199312" cy="5724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ea typeface="굴림" pitchFamily="50" charset="-127"/>
              </a:rPr>
              <a:t>하위그리드 조회처리 요청시사용되는 메소드는 </a:t>
            </a:r>
            <a:r>
              <a:rPr lang="ko-KR" altLang="en-US" sz="1200" kern="0">
                <a:latin typeface="+mn-ea"/>
              </a:rPr>
              <a:t>다음과 같다</a:t>
            </a:r>
            <a:r>
              <a:rPr lang="en-US" altLang="ko-KR" sz="1200" kern="0">
                <a:latin typeface="+mn-ea"/>
              </a:rPr>
              <a:t>.</a:t>
            </a: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200" b="1" kern="0"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0000" y="4232313"/>
            <a:ext cx="4572000" cy="2768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submit method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434951" y="4653136"/>
          <a:ext cx="8152010" cy="1352728"/>
        </p:xfrm>
        <a:graphic>
          <a:graphicData uri="http://schemas.openxmlformats.org/drawingml/2006/table">
            <a:tbl>
              <a:tblPr/>
              <a:tblGrid>
                <a:gridCol w="2014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45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02260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파라미터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반환값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273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ajaxWithSubSearchGrid</a:t>
                      </a:r>
                      <a:endParaRPr lang="ko-KR" sz="5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detailId</a:t>
                      </a: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,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detailRowId</a:t>
                      </a: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,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detailSubId,</a:t>
                      </a:r>
                      <a:endParaRPr lang="en-US" alt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callback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none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선택한 상위그리드의 행데이터를 구성하여 요청한뒤 하위그리드를 조회한다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51356"/>
            <a:ext cx="5076000" cy="265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4972894" y="1346219"/>
            <a:ext cx="252000" cy="144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7068" y="1778165"/>
            <a:ext cx="4959027" cy="13866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7544" y="3002301"/>
            <a:ext cx="5040560" cy="4987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아래로 구부러진 화살표 18"/>
          <p:cNvSpPr/>
          <p:nvPr/>
        </p:nvSpPr>
        <p:spPr bwMode="auto">
          <a:xfrm rot="5400000">
            <a:off x="5581253" y="2059707"/>
            <a:ext cx="862013" cy="576263"/>
          </a:xfrm>
          <a:prstGeom prst="curvedDownArrow">
            <a:avLst/>
          </a:prstGeom>
          <a:solidFill>
            <a:schemeClr val="accent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ko-KR" altLang="en-US" sz="11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6444208" y="1916832"/>
            <a:ext cx="1800200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200" b="1">
                <a:solidFill>
                  <a:schemeClr val="tx1"/>
                </a:solidFill>
                <a:latin typeface="Arial" charset="0"/>
              </a:rPr>
              <a:t>Detail 1</a:t>
            </a:r>
            <a:endParaRPr lang="en-US" altLang="ko-KR" sz="1200" b="1" kern="100">
              <a:solidFill>
                <a:schemeClr val="tx1"/>
              </a:solidFill>
              <a:cs typeface="Times New Roman"/>
            </a:endParaRPr>
          </a:p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200" b="1" kern="100">
                <a:solidFill>
                  <a:schemeClr val="tx1"/>
                </a:solidFill>
                <a:cs typeface="Times New Roman"/>
              </a:rPr>
              <a:t>원클릭</a:t>
            </a:r>
            <a:r>
              <a:rPr lang="en-US" altLang="ko-KR" sz="1200" b="1" kern="100">
                <a:solidFill>
                  <a:schemeClr val="tx1"/>
                </a:solidFill>
                <a:cs typeface="Times New Roman"/>
              </a:rPr>
              <a:t>(</a:t>
            </a:r>
            <a:r>
              <a:rPr lang="en-US" altLang="ko-KR" sz="1200" b="1"/>
              <a:t>onSelectRow</a:t>
            </a:r>
            <a:r>
              <a:rPr lang="en-US" altLang="ko-KR" sz="1200" b="1" kern="100">
                <a:solidFill>
                  <a:schemeClr val="tx1"/>
                </a:solidFill>
                <a:cs typeface="Times New Roman"/>
              </a:rPr>
              <a:t>)</a:t>
            </a:r>
            <a:endParaRPr lang="ko-KR" altLang="ko-KR" sz="1200" b="1" kern="100">
              <a:solidFill>
                <a:schemeClr val="tx1"/>
              </a:solidFill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75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5876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51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3.3 Grid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삭제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60000" y="1080000"/>
            <a:ext cx="5508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/>
              <a:t>   등록된 데이테를 선택삭제</a:t>
            </a:r>
            <a:r>
              <a:rPr lang="en-US" altLang="ko-KR" sz="1200"/>
              <a:t>.</a:t>
            </a:r>
            <a:endParaRPr lang="ko-KR" altLang="en-US" sz="120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/>
              <a:t>   삭제처리후 옵션</a:t>
            </a:r>
            <a:r>
              <a:rPr lang="en-US" altLang="ko-KR" sz="1200"/>
              <a:t>(reloadGrid)</a:t>
            </a:r>
            <a:r>
              <a:rPr lang="ko-KR" altLang="en-US" sz="1200"/>
              <a:t>을 통해 그리드 갱신 여부를 설정 할 수 도 있다</a:t>
            </a:r>
            <a:r>
              <a:rPr lang="en-US" altLang="ko-KR" sz="1200"/>
              <a:t>.</a:t>
            </a:r>
          </a:p>
          <a:p>
            <a:pPr marL="0" lvl="2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/>
              <a:t>   삭제처리 화면은 </a:t>
            </a:r>
            <a:r>
              <a:rPr lang="ko-KR" altLang="en-US" sz="1200" kern="0">
                <a:latin typeface="+mn-ea"/>
              </a:rPr>
              <a:t>다음과 같다</a:t>
            </a:r>
            <a:r>
              <a:rPr lang="en-US" altLang="ko-KR" sz="1200" kern="0">
                <a:latin typeface="+mn-ea"/>
              </a:rPr>
              <a:t>.</a:t>
            </a: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60000" y="2132856"/>
            <a:ext cx="8425658" cy="2581063"/>
            <a:chOff x="360000" y="2348880"/>
            <a:chExt cx="8425658" cy="2581063"/>
          </a:xfrm>
        </p:grpSpPr>
        <p:sp>
          <p:nvSpPr>
            <p:cNvPr id="9" name="직사각형 8"/>
            <p:cNvSpPr/>
            <p:nvPr/>
          </p:nvSpPr>
          <p:spPr>
            <a:xfrm>
              <a:off x="360000" y="2348880"/>
              <a:ext cx="4572000" cy="2768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81000" lvl="1" indent="-201613" algn="just" eaLnBrk="0" latin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006699"/>
                </a:buClr>
                <a:buSzPct val="90000"/>
                <a:buFont typeface="Wingdings" pitchFamily="2" charset="2"/>
                <a:buChar char="q"/>
                <a:defRPr/>
              </a:pPr>
              <a:r>
                <a:rPr lang="ko-KR" altLang="en-US" sz="1100" b="1" kern="0">
                  <a:ea typeface="굴림" pitchFamily="50" charset="-127"/>
                </a:rPr>
                <a:t>삭제 그리드 화면</a:t>
              </a:r>
              <a:endParaRPr lang="en-US" altLang="ko-KR" sz="1100" b="1" kern="0">
                <a:ea typeface="굴림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97658" y="2409534"/>
              <a:ext cx="8388000" cy="2520409"/>
              <a:chOff x="397658" y="2409534"/>
              <a:chExt cx="8388000" cy="2520409"/>
            </a:xfrm>
          </p:grpSpPr>
          <p:pic>
            <p:nvPicPr>
              <p:cNvPr id="35879" name="Picture 39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7658" y="2409534"/>
                <a:ext cx="8388000" cy="2520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745185" y="2668084"/>
                <a:ext cx="185738" cy="20160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8234746" y="2420888"/>
                <a:ext cx="540000" cy="2160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0000" y="1080000"/>
            <a:ext cx="7123112" cy="5509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ea typeface="굴림" pitchFamily="50" charset="-127"/>
              </a:rPr>
              <a:t>그리드</a:t>
            </a:r>
            <a:r>
              <a:rPr lang="en-US" altLang="ko-KR" sz="1200" kern="0">
                <a:ea typeface="굴림" pitchFamily="50" charset="-127"/>
              </a:rPr>
              <a:t> </a:t>
            </a:r>
            <a:r>
              <a:rPr lang="ko-KR" altLang="en-US" sz="1200" kern="0">
                <a:ea typeface="굴림" pitchFamily="50" charset="-127"/>
              </a:rPr>
              <a:t>삭제 구현시 기술되는 그리드속성들은 다음과 같다</a:t>
            </a:r>
            <a:r>
              <a:rPr lang="en-US" altLang="ko-KR" sz="1200" kern="0"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grid properties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23875" y="1700808"/>
          <a:ext cx="8368034" cy="1081506"/>
        </p:xfrm>
        <a:graphic>
          <a:graphicData uri="http://schemas.openxmlformats.org/drawingml/2006/table">
            <a:tbl>
              <a:tblPr/>
              <a:tblGrid>
                <a:gridCol w="1004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02260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프로퍼티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타입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디폴트값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33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rownumbers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boolean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true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이 플래그가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true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일 경우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행번호를 표시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33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multiselect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boolean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false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이 플래그가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true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일 경우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행의 복수이 선택사항이 가능한 체크박스를 활성화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.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삭제처리시만 사용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5865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141663"/>
            <a:ext cx="5049837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굽은 화살표 8"/>
          <p:cNvSpPr/>
          <p:nvPr/>
        </p:nvSpPr>
        <p:spPr>
          <a:xfrm rot="5400000">
            <a:off x="5795963" y="3598862"/>
            <a:ext cx="647700" cy="936625"/>
          </a:xfrm>
          <a:prstGeom prst="bentArrow">
            <a:avLst/>
          </a:prstGeom>
          <a:solidFill>
            <a:schemeClr val="accent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ko-KR" altLang="en-US" sz="11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02338" y="3208338"/>
            <a:ext cx="2663825" cy="431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b="1" kern="0">
                <a:solidFill>
                  <a:srgbClr val="000000"/>
                </a:solidFill>
              </a:rPr>
              <a:t>컬럼속성 변경에 따른 변화위치</a:t>
            </a:r>
            <a:endParaRPr lang="en-US" altLang="ko-KR" sz="1100" b="1" kern="0">
              <a:solidFill>
                <a:srgbClr val="00000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68313" y="4378325"/>
            <a:ext cx="8099425" cy="1970088"/>
            <a:chOff x="468313" y="4378325"/>
            <a:chExt cx="8099425" cy="1970088"/>
          </a:xfrm>
        </p:grpSpPr>
        <p:pic>
          <p:nvPicPr>
            <p:cNvPr id="35866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413" y="4378325"/>
              <a:ext cx="6156325" cy="1970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2730500" y="4591050"/>
              <a:ext cx="185738" cy="15716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97138" y="4591050"/>
              <a:ext cx="185737" cy="15716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468313" y="5214862"/>
              <a:ext cx="1367383" cy="324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 indent="6350" fontAlgn="auto">
                <a:spcBef>
                  <a:spcPts val="0"/>
                </a:spcBef>
                <a:spcAft>
                  <a:spcPts val="0"/>
                </a:spcAft>
                <a:tabLst>
                  <a:tab pos="168275" algn="l"/>
                </a:tabLst>
                <a:defRPr/>
              </a:pPr>
              <a:r>
                <a:rPr lang="en-US" altLang="ko-KR" sz="1000" b="1" kern="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rownumbers : true</a:t>
              </a:r>
              <a:endParaRPr lang="ko-KR" altLang="ko-KR" sz="1000" b="1" kern="1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872" name="직선 화살표 연결선 11"/>
            <p:cNvCxnSpPr>
              <a:cxnSpLocks noChangeShapeType="1"/>
              <a:stCxn id="17" idx="3"/>
              <a:endCxn id="13" idx="1"/>
            </p:cNvCxnSpPr>
            <p:nvPr/>
          </p:nvCxnSpPr>
          <p:spPr bwMode="auto">
            <a:xfrm>
              <a:off x="1835696" y="5376862"/>
              <a:ext cx="661442" cy="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  <p:sp>
          <p:nvSpPr>
            <p:cNvPr id="24" name="모서리가 둥근 직사각형 23"/>
            <p:cNvSpPr/>
            <p:nvPr/>
          </p:nvSpPr>
          <p:spPr bwMode="auto">
            <a:xfrm>
              <a:off x="468313" y="5695963"/>
              <a:ext cx="1367383" cy="324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 indent="6350" fontAlgn="auto">
                <a:spcBef>
                  <a:spcPts val="0"/>
                </a:spcBef>
                <a:spcAft>
                  <a:spcPts val="0"/>
                </a:spcAft>
                <a:tabLst>
                  <a:tab pos="168275" algn="l"/>
                </a:tabLst>
                <a:defRPr/>
              </a:pPr>
              <a:r>
                <a:rPr lang="en-US" altLang="ko-KR" sz="1000" b="1" kern="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multiselect : true</a:t>
              </a:r>
            </a:p>
          </p:txBody>
        </p:sp>
        <p:cxnSp>
          <p:nvCxnSpPr>
            <p:cNvPr id="35874" name="직선 화살표 연결선 11"/>
            <p:cNvCxnSpPr>
              <a:cxnSpLocks noChangeShapeType="1"/>
              <a:stCxn id="24" idx="2"/>
              <a:endCxn id="12" idx="2"/>
            </p:cNvCxnSpPr>
            <p:nvPr/>
          </p:nvCxnSpPr>
          <p:spPr bwMode="auto">
            <a:xfrm rot="16200000" flipH="1">
              <a:off x="1916331" y="5255637"/>
              <a:ext cx="142712" cy="1671364"/>
            </a:xfrm>
            <a:prstGeom prst="bentConnector3">
              <a:avLst>
                <a:gd name="adj1" fmla="val 260183"/>
              </a:avLst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</p:grp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5876" name="Picture 185" descr="그림10"/>
            <p:cNvPicPr>
              <a:picLocks noChangeAspect="1" noChangeArrowheads="1"/>
            </p:cNvPicPr>
            <p:nvPr/>
          </p:nvPicPr>
          <p:blipFill>
            <a:blip r:embed="rId4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86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3.2 Grid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삭제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(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추가옵션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0000" y="1080000"/>
            <a:ext cx="4041775" cy="2846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latin typeface="+mn-ea"/>
                <a:ea typeface="+mn-ea"/>
              </a:rPr>
              <a:t>그리드 삭제 처리시 </a:t>
            </a:r>
            <a:r>
              <a:rPr lang="en-US" altLang="ko-KR" sz="1200" kern="0">
                <a:latin typeface="+mn-ea"/>
                <a:ea typeface="+mn-ea"/>
              </a:rPr>
              <a:t>javascript</a:t>
            </a:r>
            <a:r>
              <a:rPr lang="ko-KR" altLang="en-US" sz="1200" kern="0">
                <a:latin typeface="+mn-ea"/>
                <a:ea typeface="+mn-ea"/>
              </a:rPr>
              <a:t>작성 및 화면 처리</a:t>
            </a:r>
            <a:r>
              <a:rPr lang="en-US" altLang="ko-KR" sz="1200" kern="0">
                <a:latin typeface="+mn-ea"/>
                <a:ea typeface="+mn-ea"/>
              </a:rPr>
              <a:t>.</a:t>
            </a:r>
          </a:p>
        </p:txBody>
      </p:sp>
      <p:grpSp>
        <p:nvGrpSpPr>
          <p:cNvPr id="36868" name="그룹 89"/>
          <p:cNvGrpSpPr>
            <a:grpSpLocks/>
          </p:cNvGrpSpPr>
          <p:nvPr/>
        </p:nvGrpSpPr>
        <p:grpSpPr bwMode="auto">
          <a:xfrm>
            <a:off x="395288" y="4003675"/>
            <a:ext cx="8243887" cy="2292350"/>
            <a:chOff x="394649" y="4002783"/>
            <a:chExt cx="8244579" cy="2292935"/>
          </a:xfrm>
        </p:grpSpPr>
        <p:sp>
          <p:nvSpPr>
            <p:cNvPr id="36878" name="직사각형 27"/>
            <p:cNvSpPr>
              <a:spLocks noChangeArrowheads="1"/>
            </p:cNvSpPr>
            <p:nvPr/>
          </p:nvSpPr>
          <p:spPr bwMode="auto">
            <a:xfrm>
              <a:off x="3056756" y="4002783"/>
              <a:ext cx="4355976" cy="22929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100"/>
                <a:t>// </a:t>
              </a:r>
              <a:r>
                <a:rPr lang="ko-KR" altLang="en-US" sz="1100"/>
                <a:t>선택삭제</a:t>
              </a:r>
            </a:p>
            <a:p>
              <a:r>
                <a:rPr lang="en-US" altLang="ko-KR" sz="1100"/>
                <a:t>    $('#btn_delete').click(</a:t>
              </a:r>
              <a:r>
                <a:rPr lang="en-US" altLang="ko-KR" sz="1100" b="1"/>
                <a:t>function() {</a:t>
              </a:r>
            </a:p>
            <a:p>
              <a:r>
                <a:rPr lang="ko-KR" altLang="en-US" sz="1100"/>
                <a:t>        </a:t>
              </a:r>
            </a:p>
            <a:p>
              <a:r>
                <a:rPr lang="en-US" altLang="ko-KR" sz="1100"/>
                <a:t>        </a:t>
              </a:r>
              <a:r>
                <a:rPr lang="en-US" altLang="ko-KR" sz="1100" b="1">
                  <a:solidFill>
                    <a:srgbClr val="FF0000"/>
                  </a:solidFill>
                </a:rPr>
                <a:t>ajaxWithCheckedGrid</a:t>
              </a:r>
              <a:r>
                <a:rPr lang="en-US" altLang="ko-KR" sz="1100"/>
                <a:t>({</a:t>
              </a:r>
            </a:p>
            <a:p>
              <a:r>
                <a:rPr lang="en-US" altLang="ko-KR" sz="1100"/>
                <a:t>            msg: '</a:t>
              </a:r>
              <a:r>
                <a:rPr lang="ko-KR" altLang="en-US" sz="1100"/>
                <a:t>삭제</a:t>
              </a:r>
              <a:r>
                <a:rPr lang="en-US" altLang="ko-KR" sz="1100"/>
                <a:t>',</a:t>
              </a:r>
            </a:p>
            <a:p>
              <a:r>
                <a:rPr lang="en-US" altLang="ko-KR" sz="1100"/>
                <a:t>            masterId: '#empSearch',</a:t>
              </a:r>
            </a:p>
            <a:p>
              <a:r>
                <a:rPr lang="en-US" altLang="ko-KR" sz="1100"/>
                <a:t>            detailId: '#empList',</a:t>
              </a:r>
            </a:p>
            <a:p>
              <a:r>
                <a:rPr lang="en-US" altLang="ko-KR" sz="1100"/>
                <a:t>            reloadGrid: </a:t>
              </a:r>
              <a:r>
                <a:rPr lang="en-US" altLang="ko-KR" sz="1100" b="1"/>
                <a:t>true,</a:t>
              </a:r>
            </a:p>
            <a:p>
              <a:r>
                <a:rPr lang="en-US" altLang="ko-KR" sz="1100"/>
                <a:t>            url: '&lt;c:url value="/demo/grid/grid002Delete.do"/&gt;',</a:t>
              </a:r>
            </a:p>
            <a:p>
              <a:r>
                <a:rPr lang="en-US" altLang="ko-KR" sz="1100"/>
                <a:t>            callback: </a:t>
              </a:r>
              <a:r>
                <a:rPr lang="en-US" altLang="ko-KR" sz="1100" b="1"/>
                <a:t>function(status) {</a:t>
              </a:r>
            </a:p>
            <a:p>
              <a:r>
                <a:rPr lang="en-US" altLang="ko-KR" sz="1100"/>
                <a:t>            }</a:t>
              </a:r>
            </a:p>
            <a:p>
              <a:r>
                <a:rPr lang="ko-KR" altLang="en-US" sz="1100"/>
                <a:t>        </a:t>
              </a:r>
              <a:r>
                <a:rPr lang="en-US" altLang="ko-KR" sz="1100"/>
                <a:t>});</a:t>
              </a:r>
            </a:p>
            <a:p>
              <a:r>
                <a:rPr lang="ko-KR" altLang="en-US" sz="1100"/>
                <a:t>    </a:t>
              </a:r>
              <a:r>
                <a:rPr lang="en-US" altLang="ko-KR" sz="1100"/>
                <a:t>});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 bwMode="auto">
            <a:xfrm>
              <a:off x="394649" y="5228646"/>
              <a:ext cx="1871819" cy="35727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 marL="0" lvl="1"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그리드 삭제 </a:t>
              </a:r>
              <a:r>
                <a:rPr lang="en-US" altLang="ko-KR" sz="1000" b="1" kern="0">
                  <a:latin typeface="Arial" pitchFamily="34" charset="0"/>
                  <a:cs typeface="Arial" pitchFamily="34" charset="0"/>
                </a:rPr>
                <a:t>submit method</a:t>
              </a:r>
            </a:p>
          </p:txBody>
        </p:sp>
        <p:cxnSp>
          <p:nvCxnSpPr>
            <p:cNvPr id="36880" name="직선 화살표 연결선 11"/>
            <p:cNvCxnSpPr>
              <a:cxnSpLocks noChangeShapeType="1"/>
              <a:stCxn id="10" idx="3"/>
              <a:endCxn id="13" idx="1"/>
            </p:cNvCxnSpPr>
            <p:nvPr/>
          </p:nvCxnSpPr>
          <p:spPr bwMode="auto">
            <a:xfrm flipV="1">
              <a:off x="2266402" y="4636177"/>
              <a:ext cx="1131521" cy="771554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  <p:sp>
          <p:nvSpPr>
            <p:cNvPr id="13" name="직사각형 12"/>
            <p:cNvSpPr/>
            <p:nvPr/>
          </p:nvSpPr>
          <p:spPr>
            <a:xfrm>
              <a:off x="3398451" y="4563314"/>
              <a:ext cx="617589" cy="14449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30266" y="4714164"/>
              <a:ext cx="617590" cy="1445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7197657" y="4044069"/>
              <a:ext cx="1287571" cy="35727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 marL="0" lvl="1">
                <a:defRPr/>
              </a:pPr>
              <a:r>
                <a:rPr lang="ko-KR" altLang="en-US" sz="1000" b="1" kern="0">
                  <a:latin typeface="Arial" pitchFamily="34" charset="0"/>
                  <a:cs typeface="Arial" pitchFamily="34" charset="0"/>
                </a:rPr>
                <a:t>삭제 확인 메시지</a:t>
              </a:r>
              <a:endParaRPr lang="en-US" altLang="ko-KR" sz="1000" b="1" kern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884" name="직선 화살표 연결선 11"/>
            <p:cNvCxnSpPr>
              <a:cxnSpLocks noChangeShapeType="1"/>
              <a:stCxn id="23" idx="1"/>
              <a:endCxn id="22" idx="3"/>
            </p:cNvCxnSpPr>
            <p:nvPr/>
          </p:nvCxnSpPr>
          <p:spPr bwMode="auto">
            <a:xfrm flipH="1">
              <a:off x="4348520" y="4223195"/>
              <a:ext cx="2848642" cy="563698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  <p:sp>
          <p:nvSpPr>
            <p:cNvPr id="28" name="직사각형 27"/>
            <p:cNvSpPr/>
            <p:nvPr/>
          </p:nvSpPr>
          <p:spPr>
            <a:xfrm>
              <a:off x="4536784" y="4896774"/>
              <a:ext cx="616002" cy="14449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 bwMode="auto">
            <a:xfrm>
              <a:off x="7197657" y="4502974"/>
              <a:ext cx="792229" cy="3572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en-US" altLang="ko-KR" sz="1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Master ID</a:t>
              </a:r>
              <a:endParaRPr lang="ko-KR" altLang="en-US"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887" name="직선 화살표 연결선 11"/>
            <p:cNvCxnSpPr>
              <a:cxnSpLocks noChangeShapeType="1"/>
              <a:stCxn id="29" idx="1"/>
              <a:endCxn id="28" idx="3"/>
            </p:cNvCxnSpPr>
            <p:nvPr/>
          </p:nvCxnSpPr>
          <p:spPr bwMode="auto">
            <a:xfrm flipH="1">
              <a:off x="5152362" y="4681387"/>
              <a:ext cx="2044799" cy="287584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  <p:sp>
          <p:nvSpPr>
            <p:cNvPr id="36" name="직사각형 35"/>
            <p:cNvSpPr/>
            <p:nvPr/>
          </p:nvSpPr>
          <p:spPr>
            <a:xfrm>
              <a:off x="4197030" y="5068268"/>
              <a:ext cx="617590" cy="14449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 bwMode="auto">
            <a:xfrm>
              <a:off x="7197657" y="4960290"/>
              <a:ext cx="1439984" cy="3572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en-US" altLang="ko-KR" sz="1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Detail </a:t>
              </a:r>
              <a:r>
                <a:rPr lang="ko-KR" altLang="en-US" sz="1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그리드</a:t>
              </a:r>
              <a:r>
                <a:rPr lang="en-US" altLang="ko-KR" sz="1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ID</a:t>
              </a:r>
              <a:endParaRPr lang="ko-KR" altLang="en-US"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890" name="직선 화살표 연결선 11"/>
            <p:cNvCxnSpPr>
              <a:cxnSpLocks noChangeShapeType="1"/>
              <a:stCxn id="37" idx="1"/>
              <a:endCxn id="36" idx="3"/>
            </p:cNvCxnSpPr>
            <p:nvPr/>
          </p:nvCxnSpPr>
          <p:spPr bwMode="auto">
            <a:xfrm flipH="1">
              <a:off x="4814737" y="5139578"/>
              <a:ext cx="2382425" cy="884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  <p:sp>
          <p:nvSpPr>
            <p:cNvPr id="42" name="직사각형 41"/>
            <p:cNvSpPr/>
            <p:nvPr/>
          </p:nvSpPr>
          <p:spPr>
            <a:xfrm>
              <a:off x="4058907" y="5246113"/>
              <a:ext cx="617589" cy="1429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 bwMode="auto">
            <a:xfrm>
              <a:off x="5867964" y="5878099"/>
              <a:ext cx="2771264" cy="3572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en-US" altLang="ko-KR" sz="1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true :</a:t>
              </a:r>
              <a:r>
                <a:rPr lang="ko-KR" altLang="en-US" sz="1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삭제후 그리드를 갱신한다</a:t>
              </a:r>
              <a:r>
                <a:rPr lang="en-US" altLang="ko-KR" sz="1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 (</a:t>
              </a:r>
              <a:r>
                <a:rPr lang="ko-KR" altLang="en-US" sz="1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디폴트</a:t>
              </a:r>
              <a:r>
                <a:rPr lang="en-US" altLang="ko-KR" sz="1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:true)</a:t>
              </a:r>
              <a:endParaRPr lang="ko-KR" altLang="en-US"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893" name="직선 화살표 연결선 11"/>
            <p:cNvCxnSpPr>
              <a:cxnSpLocks noChangeShapeType="1"/>
              <a:stCxn id="43" idx="0"/>
              <a:endCxn id="42" idx="3"/>
            </p:cNvCxnSpPr>
            <p:nvPr/>
          </p:nvCxnSpPr>
          <p:spPr bwMode="auto">
            <a:xfrm flipH="1" flipV="1">
              <a:off x="4676495" y="5317569"/>
              <a:ext cx="2577101" cy="560530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  <p:sp>
          <p:nvSpPr>
            <p:cNvPr id="49" name="직사각형 48"/>
            <p:cNvSpPr/>
            <p:nvPr/>
          </p:nvSpPr>
          <p:spPr>
            <a:xfrm>
              <a:off x="6167284" y="5414431"/>
              <a:ext cx="617589" cy="1429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 bwMode="auto">
            <a:xfrm>
              <a:off x="7197657" y="5419194"/>
              <a:ext cx="1439984" cy="35727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삭제처리 호출 </a:t>
              </a:r>
              <a:r>
                <a:rPr lang="en-US" altLang="ko-KR" sz="1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url</a:t>
              </a:r>
              <a:endParaRPr lang="ko-KR" altLang="en-US"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896" name="직선 화살표 연결선 11"/>
            <p:cNvCxnSpPr>
              <a:cxnSpLocks noChangeShapeType="1"/>
              <a:stCxn id="52" idx="1"/>
              <a:endCxn id="49" idx="3"/>
            </p:cNvCxnSpPr>
            <p:nvPr/>
          </p:nvCxnSpPr>
          <p:spPr bwMode="auto">
            <a:xfrm flipH="1" flipV="1">
              <a:off x="6784924" y="5485299"/>
              <a:ext cx="412237" cy="112471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  <p:sp>
          <p:nvSpPr>
            <p:cNvPr id="57" name="직사각형 56"/>
            <p:cNvSpPr/>
            <p:nvPr/>
          </p:nvSpPr>
          <p:spPr>
            <a:xfrm>
              <a:off x="3541501" y="5585816"/>
              <a:ext cx="617590" cy="14449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 bwMode="auto">
            <a:xfrm>
              <a:off x="394649" y="5733600"/>
              <a:ext cx="2737080" cy="35727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처리 완료 후 다음 처리가 필요한 경우 사용</a:t>
              </a:r>
            </a:p>
          </p:txBody>
        </p:sp>
        <p:cxnSp>
          <p:nvCxnSpPr>
            <p:cNvPr id="36899" name="직선 화살표 연결선 11"/>
            <p:cNvCxnSpPr>
              <a:cxnSpLocks noChangeShapeType="1"/>
              <a:stCxn id="58" idx="3"/>
              <a:endCxn id="57" idx="1"/>
            </p:cNvCxnSpPr>
            <p:nvPr/>
          </p:nvCxnSpPr>
          <p:spPr bwMode="auto">
            <a:xfrm flipV="1">
              <a:off x="3131729" y="5658065"/>
              <a:ext cx="409772" cy="254174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</p:grp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125538"/>
            <a:ext cx="1849438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3933825"/>
            <a:ext cx="17287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" name="그룹 38"/>
          <p:cNvGrpSpPr/>
          <p:nvPr/>
        </p:nvGrpSpPr>
        <p:grpSpPr>
          <a:xfrm>
            <a:off x="1476375" y="2282825"/>
            <a:ext cx="5532438" cy="1577975"/>
            <a:chOff x="1476375" y="2282825"/>
            <a:chExt cx="5532438" cy="1577975"/>
          </a:xfrm>
        </p:grpSpPr>
        <p:pic>
          <p:nvPicPr>
            <p:cNvPr id="3686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76375" y="2282825"/>
              <a:ext cx="5532438" cy="149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" name="직사각형 88"/>
            <p:cNvSpPr/>
            <p:nvPr/>
          </p:nvSpPr>
          <p:spPr>
            <a:xfrm>
              <a:off x="1476375" y="3789363"/>
              <a:ext cx="5472113" cy="714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39750" y="1398588"/>
            <a:ext cx="4862513" cy="1314450"/>
            <a:chOff x="539750" y="1398588"/>
            <a:chExt cx="4862513" cy="1314450"/>
          </a:xfrm>
        </p:grpSpPr>
        <p:pic>
          <p:nvPicPr>
            <p:cNvPr id="3686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6263" y="1417638"/>
              <a:ext cx="48260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" name="직사각형 87"/>
            <p:cNvSpPr/>
            <p:nvPr/>
          </p:nvSpPr>
          <p:spPr>
            <a:xfrm>
              <a:off x="539750" y="2568575"/>
              <a:ext cx="4824413" cy="14446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086350" y="1398588"/>
              <a:ext cx="287338" cy="1428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6875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6876" name="Picture 185" descr="그림10"/>
            <p:cNvPicPr>
              <a:picLocks noChangeAspect="1" noChangeArrowheads="1"/>
            </p:cNvPicPr>
            <p:nvPr/>
          </p:nvPicPr>
          <p:blipFill>
            <a:blip r:embed="rId6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1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</a:rPr>
                <a:t>3.3 Grid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</a:rPr>
                <a:t>삭제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</a:rPr>
                <a:t>처리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</a:rPr>
                <a:t>)</a:t>
              </a:r>
              <a:endParaRPr lang="ko-KR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0000" y="1080000"/>
            <a:ext cx="7199312" cy="2846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latin typeface="+mn-ea"/>
                <a:ea typeface="+mn-ea"/>
              </a:rPr>
              <a:t>삭제처리 요청시사용되는 메소드는 다음과 같다</a:t>
            </a:r>
            <a:r>
              <a:rPr lang="en-US" altLang="ko-KR" sz="1200" kern="0">
                <a:latin typeface="+mn-ea"/>
                <a:ea typeface="+mn-ea"/>
              </a:rPr>
              <a:t>.</a:t>
            </a:r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41"/>
            <a:ext cx="4751387" cy="511176"/>
            <a:chOff x="1870" y="884"/>
            <a:chExt cx="1417" cy="322"/>
          </a:xfrm>
        </p:grpSpPr>
        <p:pic>
          <p:nvPicPr>
            <p:cNvPr id="34825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99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</a:rPr>
                <a:t>3.3 Grid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</a:rPr>
                <a:t>삭제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삭제 메소드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endParaRPr kumimoji="0" lang="ko-KR" altLang="en-US" sz="2000"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34951" y="4293096"/>
          <a:ext cx="8152010" cy="1352728"/>
        </p:xfrm>
        <a:graphic>
          <a:graphicData uri="http://schemas.openxmlformats.org/drawingml/2006/table">
            <a:tbl>
              <a:tblPr/>
              <a:tblGrid>
                <a:gridCol w="2014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45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02260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파라미터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반환값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273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ajaxWithCheckedGrid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msg, masterId,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detailId,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reloadGrid,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url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None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입력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url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로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그리드의 </a:t>
                      </a:r>
                      <a:r>
                        <a:rPr lang="ko-KR" altLang="en-US" sz="1000" b="1" kern="10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선택행데이터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및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Master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데이터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)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를 파라미터로 구성하여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Ajax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서버요청을 한다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.</a:t>
                      </a:r>
                    </a:p>
                    <a:p>
                      <a:pPr marL="0" indent="6350" algn="just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reloadGrid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가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true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일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경우는 그리드를 재조회하여 내용을 갱신시킨다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.</a:t>
                      </a:r>
                      <a:endParaRPr lang="ko-KR" altLang="en-US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60000" y="3933056"/>
            <a:ext cx="4572000" cy="2768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submit method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39551" y="1475122"/>
            <a:ext cx="7092000" cy="2279166"/>
            <a:chOff x="539551" y="1475122"/>
            <a:chExt cx="7092000" cy="2279166"/>
          </a:xfrm>
        </p:grpSpPr>
        <p:pic>
          <p:nvPicPr>
            <p:cNvPr id="15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551" y="1484784"/>
              <a:ext cx="7092000" cy="2269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직사각형 15"/>
            <p:cNvSpPr/>
            <p:nvPr/>
          </p:nvSpPr>
          <p:spPr>
            <a:xfrm>
              <a:off x="890783" y="1700808"/>
              <a:ext cx="224833" cy="18722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978708" y="1475122"/>
              <a:ext cx="648072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0000" y="1080000"/>
            <a:ext cx="4572000" cy="5509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latin typeface="+mn-ea"/>
                <a:ea typeface="+mn-ea"/>
              </a:rPr>
              <a:t>그리드</a:t>
            </a:r>
            <a:r>
              <a:rPr lang="en-US" altLang="ko-KR" sz="1200" kern="0">
                <a:latin typeface="+mn-ea"/>
                <a:ea typeface="+mn-ea"/>
              </a:rPr>
              <a:t> </a:t>
            </a:r>
            <a:r>
              <a:rPr lang="ko-KR" altLang="en-US" sz="1200" kern="0">
                <a:latin typeface="+mn-ea"/>
                <a:ea typeface="+mn-ea"/>
              </a:rPr>
              <a:t>구현시 사용되는 이벤트 속성은 다음과 같다</a:t>
            </a:r>
            <a:r>
              <a:rPr lang="en-US" altLang="ko-KR" sz="1200" kern="0">
                <a:latin typeface="+mn-ea"/>
                <a:ea typeface="+mn-ea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grid event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52438" y="1744438"/>
          <a:ext cx="8224018" cy="3658505"/>
        </p:xfrm>
        <a:graphic>
          <a:graphicData uri="http://schemas.openxmlformats.org/drawingml/2006/table">
            <a:tbl>
              <a:tblPr/>
              <a:tblGrid>
                <a:gridCol w="126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7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37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302260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이벤트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파라미터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405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onSelectRow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rowid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행이 원클릭 되었을때 발생</a:t>
                      </a:r>
                      <a:endParaRPr lang="en-US" alt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onSelectRow: function(rowid)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{</a:t>
                      </a: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   // here is the code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}</a:t>
                      </a:r>
                      <a:endParaRPr lang="ko-KR" altLang="en-US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413"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ondblClickRow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rowid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행이 더블클릭 되었을때 발생</a:t>
                      </a:r>
                      <a:endParaRPr lang="en-US" alt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ondblClickRow: function(rowid)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{</a:t>
                      </a: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   // here is the code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}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3817"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onCellSelect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rowid, 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iCol, 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cellcontent, 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event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행의 특정 셀이 클릭 되었을때 발생</a:t>
                      </a:r>
                      <a:endParaRPr lang="en-US" alt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rowid :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행의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id</a:t>
                      </a: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iCol :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컬럼의 열인덱스</a:t>
                      </a:r>
                      <a:endParaRPr lang="en-US" alt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cellcontent :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해당 셀값</a:t>
                      </a:r>
                      <a:endParaRPr lang="en-US" alt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event :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이벤트 객체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495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onSelectAll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ids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그리드의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multiselect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속성이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true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에 의해 표시된 전체체크 박스가 클릭되었을때 발생</a:t>
                      </a:r>
                      <a:endParaRPr lang="en-US" alt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ids :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페이지에 표시되고 있는 모든 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id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값 배열</a:t>
                      </a:r>
                      <a:endParaRPr lang="ko-KR" altLang="en-US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917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7918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58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3.4 Grid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이벤트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0000" y="1080000"/>
            <a:ext cx="4572000" cy="5509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latin typeface="+mn-ea"/>
                <a:ea typeface="+mn-ea"/>
              </a:rPr>
              <a:t>그리드에서사용되는 메소드는 다음과 같다</a:t>
            </a:r>
            <a:r>
              <a:rPr lang="en-US" altLang="ko-KR" sz="1200" kern="0">
                <a:latin typeface="+mn-ea"/>
                <a:ea typeface="+mn-ea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grid method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8313" y="1700808"/>
          <a:ext cx="8496944" cy="4126345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01625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  <a:endParaRPr kumimoji="0" 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맑은 고딕" pitchFamily="50" charset="-127"/>
                          <a:cs typeface="Times New Roman" pitchFamily="18" charset="0"/>
                        </a:rPr>
                        <a:t>파라미터</a:t>
                      </a:r>
                      <a:endParaRPr kumimoji="0" 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맑은 고딕" pitchFamily="50" charset="-127"/>
                          <a:cs typeface="Times New Roman" pitchFamily="18" charset="0"/>
                        </a:rPr>
                        <a:t>반환값</a:t>
                      </a:r>
                      <a:endParaRPr kumimoji="0" 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57"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clearGridData</a:t>
                      </a:r>
                      <a:endParaRPr kumimoji="0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none</a:t>
                      </a:r>
                      <a:endParaRPr kumimoji="0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grid object</a:t>
                      </a:r>
                      <a:endParaRPr kumimoji="0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해당 그리드의 데이터를 클리어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  <a:p>
                      <a:pPr marL="0" marR="0" lvl="0" indent="63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) $('#gridId').clearGridData();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addJSONData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data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boolean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json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데이터를 그리드에 셋팅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  <a:p>
                      <a:pPr marL="0" marR="0" lvl="0" indent="63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) $('#gridId')[0].addJSONData(data);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getDataIDs</a:t>
                      </a:r>
                      <a:endParaRPr kumimoji="0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none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array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그리드에 출력된 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배열을 반환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83"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getRowData</a:t>
                      </a:r>
                      <a:endParaRPr kumimoji="0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rowid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row object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에 해당하는 행의 데이터 객체를 반환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없는 경우 공백 객체를 반환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  <a:p>
                      <a:pPr marL="0" marR="0" lvl="0" indent="63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반환객체 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: Object{ name:value, name:value, name:value, ...}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96"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setRowData</a:t>
                      </a:r>
                      <a:endParaRPr kumimoji="0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rowid, data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boolean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에 해당하는 행에 데이터를 셋팅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  <a:p>
                      <a:pPr marL="0" marR="0" lvl="0" indent="63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) $('#gridId').setRowData(rowid, {name:value, name:value, ...});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getCell</a:t>
                      </a:r>
                      <a:endParaRPr kumimoji="0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rowid, iCol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value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에 해당하는 행의 지정된 컬럼값을 반환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  <a:p>
                      <a:pPr marL="0" marR="0" lvl="0" indent="63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iCol :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컬럼의 인덱스 또는 컬럼명</a:t>
                      </a:r>
                      <a:endParaRPr kumimoji="0" 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5380"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setCell </a:t>
                      </a:r>
                      <a:endParaRPr kumimoji="0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rowid, </a:t>
                      </a:r>
                    </a:p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colname, </a:t>
                      </a:r>
                    </a:p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data,</a:t>
                      </a:r>
                    </a:p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class, properties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grid object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에 해당하는 행의 지정된 컬럼값 및 속성을 셋팅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  <a:p>
                      <a:pPr marL="0" marR="0" lvl="0" indent="63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) $('#gridId').setCell("10","tax",'',{color:'red','text-align':'center'}',{title:'Sales Tax'});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896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8963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1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3.5 Grid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메소드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①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0000" y="1080000"/>
            <a:ext cx="4572000" cy="5509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latin typeface="+mn-ea"/>
                <a:ea typeface="+mn-ea"/>
              </a:rPr>
              <a:t>그리드에서 사용되는 메소드는 다음과 같다</a:t>
            </a:r>
            <a:r>
              <a:rPr lang="en-US" altLang="ko-KR" sz="1200" kern="0">
                <a:latin typeface="+mn-ea"/>
                <a:ea typeface="+mn-ea"/>
              </a:rPr>
              <a:t>(</a:t>
            </a:r>
            <a:r>
              <a:rPr lang="ko-KR" altLang="en-US" sz="1200" kern="0">
                <a:latin typeface="+mn-ea"/>
                <a:ea typeface="+mn-ea"/>
              </a:rPr>
              <a:t>일부만 기재</a:t>
            </a:r>
            <a:r>
              <a:rPr lang="en-US" altLang="ko-KR" sz="1200" kern="0">
                <a:latin typeface="+mn-ea"/>
                <a:ea typeface="+mn-ea"/>
              </a:rPr>
              <a:t>).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grid method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8313" y="1700808"/>
          <a:ext cx="8496944" cy="4710374"/>
        </p:xfrm>
        <a:graphic>
          <a:graphicData uri="http://schemas.openxmlformats.org/drawingml/2006/table">
            <a:tbl>
              <a:tblPr/>
              <a:tblGrid>
                <a:gridCol w="151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5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01625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  <a:endParaRPr kumimoji="0" 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맑은 고딕" pitchFamily="50" charset="-127"/>
                          <a:cs typeface="Times New Roman" pitchFamily="18" charset="0"/>
                        </a:rPr>
                        <a:t>파라미터</a:t>
                      </a:r>
                      <a:endParaRPr kumimoji="0" 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맑은 고딕" pitchFamily="50" charset="-127"/>
                          <a:cs typeface="Times New Roman" pitchFamily="18" charset="0"/>
                        </a:rPr>
                        <a:t>반환값</a:t>
                      </a:r>
                      <a:endParaRPr kumimoji="0" 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clearGridData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grid 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해당 그리드의 데이터를 삭제한다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. </a:t>
                      </a:r>
                      <a:b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</a:b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예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) $('#gridId').clearGridData();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addJSONData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json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데이터를 그리드에 셋팅한다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. </a:t>
                      </a:r>
                      <a:b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</a:b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예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) $('#gridId')[0].addJSONData(data);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getDataIDs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array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그리드에 출력된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배열을 반환합니다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getGridParam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value or 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 name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에 해당하는 그리드의 속성값을 반환합니다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4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getInd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rowid,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rowcontent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mixed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해당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rowId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를 갖는 행의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index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를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반환한다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. </a:t>
                      </a:r>
                    </a:p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그리드 내에서 해당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rowId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가 존재하지 않는 경우에는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false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를 반환한다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getLocalRow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rowid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row object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datatype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이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local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인 경우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data parameter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에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저장된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local array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로 부터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row data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를 </a:t>
                      </a:r>
                      <a:endParaRPr kumimoji="0" lang="en-US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반환한다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. </a:t>
                      </a:r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getRowData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rowid or none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array{}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lang="en-US" altLang="ko-KR" sz="1000"/>
                        <a:t>  id</a:t>
                      </a:r>
                      <a:r>
                        <a:rPr lang="ko-KR" altLang="en-US" sz="1000"/>
                        <a:t>에 해당하는 행의 데이터 객체를 반환합니다</a:t>
                      </a:r>
                      <a:r>
                        <a:rPr lang="en-US" altLang="ko-KR" sz="1000"/>
                        <a:t>. </a:t>
                      </a:r>
                      <a:r>
                        <a:rPr lang="ko-KR" altLang="en-US" sz="1000"/>
                        <a:t>없는 경우 공백 객체를 반환</a:t>
                      </a:r>
                    </a:p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lang="ko-KR" altLang="en-US" sz="1000"/>
                        <a:t>  예</a:t>
                      </a:r>
                      <a:r>
                        <a:rPr lang="en-US" altLang="ko-KR" sz="1000"/>
                        <a:t>) </a:t>
                      </a:r>
                      <a:r>
                        <a:rPr lang="ko-KR" altLang="en-US" sz="1000"/>
                        <a:t>반환객체 </a:t>
                      </a:r>
                      <a:r>
                        <a:rPr lang="en-US" altLang="ko-KR" sz="1000"/>
                        <a:t>:</a:t>
                      </a:r>
                      <a:r>
                        <a:rPr lang="en-US" altLang="ko-KR" sz="1000">
                          <a:latin typeface="Arial" pitchFamily="34" charset="0"/>
                          <a:cs typeface="Arial" pitchFamily="34" charset="0"/>
                        </a:rPr>
                        <a:t> Object{ name:value, name:value, name:value, ...}</a:t>
                      </a:r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setRowData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rowid,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id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에 해당하는 행에 데이터를 셋팅합니다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  <a:b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</a:b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예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) $('#gridId').setRowData(rowid, {name:value, name:value, ...});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62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getCol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colname,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returntype,</a:t>
                      </a:r>
                    </a:p>
                    <a:p>
                      <a:pPr algn="l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mathoperation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array[] or 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　컬럼으로 부터 배열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을 반환한다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colname :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컬럼에 정의된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index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혹은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colModel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에 정의한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name</a:t>
                      </a:r>
                    </a:p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returntype :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반환될 값의 타입을 정한다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. </a:t>
                      </a:r>
                    </a:p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                   true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일 때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object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로 반환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[{id:1,value:1},{id:2,value:2}…], </a:t>
                      </a:r>
                    </a:p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                   false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일 때 열의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value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만 반환 </a:t>
                      </a:r>
                    </a:p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mathoperation : 'sum', 'avg', 'count'(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합계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평균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카운트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예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) $('#gridId').getCol('colname', false, 'sum') </a:t>
                      </a:r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8963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1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3.5 Grid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메소드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②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0000" y="1080000"/>
            <a:ext cx="4572000" cy="5509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latin typeface="+mn-ea"/>
                <a:ea typeface="+mn-ea"/>
              </a:rPr>
              <a:t>그리드에서 사용되는 메소드는 다음과 같다</a:t>
            </a:r>
            <a:r>
              <a:rPr lang="en-US" altLang="ko-KR" sz="1200" kern="0">
                <a:latin typeface="+mn-ea"/>
                <a:ea typeface="+mn-ea"/>
              </a:rPr>
              <a:t>(</a:t>
            </a:r>
            <a:r>
              <a:rPr lang="ko-KR" altLang="en-US" sz="1200" kern="0">
                <a:latin typeface="+mn-ea"/>
                <a:ea typeface="+mn-ea"/>
              </a:rPr>
              <a:t>일부만 기재</a:t>
            </a:r>
            <a:r>
              <a:rPr lang="en-US" altLang="ko-KR" sz="1200" kern="0">
                <a:latin typeface="+mn-ea"/>
                <a:ea typeface="+mn-ea"/>
              </a:rPr>
              <a:t>).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grid method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8313" y="1700808"/>
          <a:ext cx="8496944" cy="3213627"/>
        </p:xfrm>
        <a:graphic>
          <a:graphicData uri="http://schemas.openxmlformats.org/drawingml/2006/table">
            <a:tbl>
              <a:tblPr/>
              <a:tblGrid>
                <a:gridCol w="151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5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01625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  <a:endParaRPr kumimoji="0" 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맑은 고딕" pitchFamily="50" charset="-127"/>
                          <a:cs typeface="Times New Roman" pitchFamily="18" charset="0"/>
                        </a:rPr>
                        <a:t>파라미터</a:t>
                      </a:r>
                      <a:endParaRPr kumimoji="0" 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맑은 고딕" pitchFamily="50" charset="-127"/>
                          <a:cs typeface="Times New Roman" pitchFamily="18" charset="0"/>
                        </a:rPr>
                        <a:t>반환값</a:t>
                      </a:r>
                      <a:endParaRPr kumimoji="0" 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getCell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rowid,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iCol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id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에 해당하는 행의 지정된 컬럼값을 반환한다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iCol :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컬럼의 인덱스 또는 컬럼명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setCell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rowid,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colname,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data,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class,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properties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grid 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id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에 해당하는 행의 지정된 컬럼값 및 속성을 셋팅한다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) $('#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gridId').setCell("10","tax",'',{color:'red','text-align':'center'}',{title:'Sales Tax'});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hideCol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colname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or [colnames]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jqGrid 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지정한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colname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의 칼럼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열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)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을 숨긴다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showCol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colname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jqGrid 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지정한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colname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의 칼럼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열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)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을 보여준다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4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getColProp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colname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array{}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지정한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column 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의 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property</a:t>
                      </a:r>
                      <a:r>
                        <a:rPr kumimoji="0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를 배열로 반환한다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setColProp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colname,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properties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jGrid 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  </a:t>
                      </a:r>
                      <a:r>
                        <a:rPr lang="en-US" altLang="ko-KR" sz="1000"/>
                        <a:t>colModel</a:t>
                      </a:r>
                      <a:r>
                        <a:rPr lang="ko-KR" altLang="en-US" sz="1000"/>
                        <a:t>의 새로운 속성을 설정한다</a:t>
                      </a:r>
                      <a:r>
                        <a:rPr lang="en-US" altLang="ko-KR" sz="1000"/>
                        <a:t>.</a:t>
                      </a:r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8963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1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3.5 Grid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메소드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③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40963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20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3.6 Grid Inline Editing(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등록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/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수정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60000" y="1080000"/>
            <a:ext cx="8433692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200" b="1" kern="0">
                <a:latin typeface="+mn-ea"/>
                <a:ea typeface="+mn-ea"/>
                <a:cs typeface="Arial" pitchFamily="34" charset="0"/>
              </a:rPr>
              <a:t>Inline Editing </a:t>
            </a:r>
            <a:r>
              <a:rPr lang="ko-KR" altLang="en-US" sz="1200" b="1" kern="0">
                <a:latin typeface="+mn-ea"/>
                <a:ea typeface="+mn-ea"/>
                <a:cs typeface="Arial" pitchFamily="34" charset="0"/>
              </a:rPr>
              <a:t>수정</a:t>
            </a:r>
            <a:r>
              <a:rPr lang="en-US" altLang="ko-KR" sz="1200" kern="0">
                <a:latin typeface="+mn-ea"/>
                <a:ea typeface="+mn-ea"/>
                <a:cs typeface="Arial" pitchFamily="34" charset="0"/>
              </a:rPr>
              <a:t> : </a:t>
            </a:r>
            <a:r>
              <a:rPr lang="ko-KR" altLang="en-US" sz="1200" kern="0">
                <a:latin typeface="+mn-ea"/>
                <a:ea typeface="+mn-ea"/>
                <a:cs typeface="Arial" pitchFamily="34" charset="0"/>
              </a:rPr>
              <a:t>수정처리 하고자 하는 </a:t>
            </a:r>
            <a:r>
              <a:rPr lang="en-US" altLang="ko-KR" sz="1200" kern="0">
                <a:latin typeface="+mn-ea"/>
                <a:ea typeface="+mn-ea"/>
                <a:cs typeface="Arial" pitchFamily="34" charset="0"/>
              </a:rPr>
              <a:t>Row(cell) </a:t>
            </a:r>
            <a:r>
              <a:rPr lang="ko-KR" altLang="en-US" sz="1200" kern="0">
                <a:latin typeface="+mn-ea"/>
                <a:ea typeface="+mn-ea"/>
                <a:cs typeface="Arial" pitchFamily="34" charset="0"/>
              </a:rPr>
              <a:t>를 더블클릭하면 편집 모드로 전환되며</a:t>
            </a:r>
            <a:r>
              <a:rPr lang="en-US" altLang="ko-KR" sz="1200" kern="0"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200" kern="0">
                <a:latin typeface="+mn-ea"/>
                <a:ea typeface="+mn-ea"/>
                <a:cs typeface="Arial" pitchFamily="34" charset="0"/>
              </a:rPr>
              <a:t>그리드 컬럼옵션에 미리 설정한 </a:t>
            </a:r>
            <a:r>
              <a:rPr lang="en-US" altLang="ko-KR" sz="1200" kern="0">
                <a:latin typeface="+mn-ea"/>
                <a:ea typeface="+mn-ea"/>
                <a:cs typeface="Arial" pitchFamily="34" charset="0"/>
              </a:rPr>
              <a:t>edittype, formatter, editoptions </a:t>
            </a:r>
            <a:r>
              <a:rPr lang="ko-KR" altLang="en-US" sz="1200" kern="0">
                <a:latin typeface="+mn-ea"/>
                <a:ea typeface="+mn-ea"/>
                <a:cs typeface="Arial" pitchFamily="34" charset="0"/>
              </a:rPr>
              <a:t>속성에</a:t>
            </a:r>
            <a:r>
              <a:rPr lang="en-US" altLang="ko-KR" sz="1200" kern="0">
                <a:latin typeface="+mn-ea"/>
                <a:ea typeface="+mn-ea"/>
                <a:cs typeface="Arial" pitchFamily="34" charset="0"/>
              </a:rPr>
              <a:t> </a:t>
            </a:r>
            <a:r>
              <a:rPr lang="ko-KR" altLang="en-US" sz="1200" kern="0">
                <a:latin typeface="+mn-ea"/>
                <a:ea typeface="+mn-ea"/>
                <a:cs typeface="Arial" pitchFamily="34" charset="0"/>
              </a:rPr>
              <a:t>맞춰 데이터 변경이 가능하다</a:t>
            </a:r>
            <a:r>
              <a:rPr lang="en-US" altLang="ko-KR" sz="1200" kern="0">
                <a:latin typeface="+mn-ea"/>
                <a:ea typeface="+mn-ea"/>
                <a:cs typeface="Arial" pitchFamily="34" charset="0"/>
              </a:rPr>
              <a:t>. </a:t>
            </a:r>
            <a:r>
              <a:rPr lang="ko-KR" altLang="en-US" sz="1200" kern="0">
                <a:latin typeface="+mn-ea"/>
                <a:ea typeface="+mn-ea"/>
                <a:cs typeface="Arial" pitchFamily="34" charset="0"/>
              </a:rPr>
              <a:t>변경이 끝난 시점에서 엔터키를 누르면 </a:t>
            </a:r>
            <a:r>
              <a:rPr lang="en-US" altLang="ko-KR" sz="1200" kern="0">
                <a:latin typeface="+mn-ea"/>
                <a:ea typeface="+mn-ea"/>
                <a:cs typeface="Arial" pitchFamily="34" charset="0"/>
              </a:rPr>
              <a:t>Ajax</a:t>
            </a:r>
            <a:r>
              <a:rPr lang="ko-KR" altLang="en-US" sz="1200" kern="0">
                <a:latin typeface="+mn-ea"/>
                <a:ea typeface="+mn-ea"/>
                <a:cs typeface="Arial" pitchFamily="34" charset="0"/>
              </a:rPr>
              <a:t>통신에의해 수정처리가 수행된다</a:t>
            </a:r>
            <a:r>
              <a:rPr lang="en-US" altLang="ko-KR" sz="1200" kern="0">
                <a:latin typeface="+mn-ea"/>
                <a:ea typeface="+mn-ea"/>
                <a:cs typeface="Arial" pitchFamily="34" charset="0"/>
              </a:rPr>
              <a:t>.</a:t>
            </a: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200" b="1" kern="0">
                <a:latin typeface="+mn-ea"/>
                <a:ea typeface="+mn-ea"/>
                <a:cs typeface="Arial" pitchFamily="34" charset="0"/>
              </a:rPr>
              <a:t>Inline Editing </a:t>
            </a:r>
            <a:r>
              <a:rPr lang="ko-KR" altLang="en-US" sz="1200" b="1" kern="0">
                <a:latin typeface="+mn-ea"/>
                <a:ea typeface="+mn-ea"/>
                <a:cs typeface="Arial" pitchFamily="34" charset="0"/>
              </a:rPr>
              <a:t>등록</a:t>
            </a:r>
            <a:r>
              <a:rPr lang="en-US" altLang="ko-KR" sz="1200" kern="0">
                <a:latin typeface="+mn-ea"/>
                <a:ea typeface="+mn-ea"/>
                <a:cs typeface="Arial" pitchFamily="34" charset="0"/>
              </a:rPr>
              <a:t> : </a:t>
            </a:r>
            <a:r>
              <a:rPr lang="ko-KR" altLang="en-US" sz="1200" kern="0">
                <a:latin typeface="+mn-ea"/>
                <a:ea typeface="+mn-ea"/>
                <a:cs typeface="Arial" pitchFamily="34" charset="0"/>
              </a:rPr>
              <a:t>추가 버튼을 클릭하면</a:t>
            </a:r>
            <a:r>
              <a:rPr lang="en-US" altLang="ko-KR" sz="1200" kern="0"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200" kern="0">
                <a:latin typeface="+mn-ea"/>
                <a:ea typeface="+mn-ea"/>
                <a:cs typeface="Arial" pitchFamily="34" charset="0"/>
              </a:rPr>
              <a:t>공백의 </a:t>
            </a:r>
            <a:r>
              <a:rPr lang="en-US" altLang="ko-KR" sz="1200" kern="0">
                <a:latin typeface="+mn-ea"/>
                <a:ea typeface="+mn-ea"/>
                <a:cs typeface="Arial" pitchFamily="34" charset="0"/>
              </a:rPr>
              <a:t>Row </a:t>
            </a:r>
            <a:r>
              <a:rPr lang="ko-KR" altLang="en-US" sz="1200" kern="0">
                <a:latin typeface="+mn-ea"/>
                <a:ea typeface="+mn-ea"/>
                <a:cs typeface="Arial" pitchFamily="34" charset="0"/>
              </a:rPr>
              <a:t>가</a:t>
            </a:r>
            <a:r>
              <a:rPr lang="en-US" altLang="ko-KR" sz="1200" kern="0">
                <a:latin typeface="+mn-ea"/>
                <a:ea typeface="+mn-ea"/>
                <a:cs typeface="Arial" pitchFamily="34" charset="0"/>
              </a:rPr>
              <a:t> </a:t>
            </a:r>
            <a:r>
              <a:rPr lang="ko-KR" altLang="en-US" sz="1200" kern="0">
                <a:latin typeface="+mn-ea"/>
                <a:ea typeface="+mn-ea"/>
                <a:cs typeface="Arial" pitchFamily="34" charset="0"/>
              </a:rPr>
              <a:t>생성되며</a:t>
            </a:r>
            <a:r>
              <a:rPr lang="en-US" altLang="ko-KR" sz="1200" kern="0"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200" kern="0">
                <a:latin typeface="+mn-ea"/>
                <a:ea typeface="+mn-ea"/>
                <a:cs typeface="Arial" pitchFamily="34" charset="0"/>
              </a:rPr>
              <a:t>신규데이터를 입력하고 엔터키를 누르면 </a:t>
            </a:r>
            <a:r>
              <a:rPr lang="en-US" altLang="ko-KR" sz="1200" kern="0">
                <a:latin typeface="+mn-ea"/>
                <a:ea typeface="+mn-ea"/>
                <a:cs typeface="Arial" pitchFamily="34" charset="0"/>
              </a:rPr>
              <a:t>Ajax</a:t>
            </a:r>
            <a:r>
              <a:rPr lang="ko-KR" altLang="en-US" sz="1200" kern="0">
                <a:latin typeface="+mn-ea"/>
                <a:ea typeface="+mn-ea"/>
                <a:cs typeface="Arial" pitchFamily="34" charset="0"/>
              </a:rPr>
              <a:t>통신에의해 등록처리가 수행된다</a:t>
            </a:r>
            <a:r>
              <a:rPr lang="en-US" altLang="ko-KR" sz="1200" kern="0">
                <a:latin typeface="+mn-ea"/>
                <a:ea typeface="+mn-ea"/>
                <a:cs typeface="Arial" pitchFamily="34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456" y="2240884"/>
            <a:ext cx="8280000" cy="265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038996"/>
            <a:ext cx="7884000" cy="250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733572" y="3085061"/>
            <a:ext cx="7776000" cy="1702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447081" y="4678762"/>
            <a:ext cx="7380000" cy="1702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5576" y="3308226"/>
            <a:ext cx="122413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00FF"/>
                </a:solidFill>
              </a:rPr>
              <a:t>수정</a:t>
            </a:r>
            <a:endParaRPr lang="en-US" altLang="ko-KR" b="1">
              <a:solidFill>
                <a:srgbClr val="0000FF"/>
              </a:solidFill>
            </a:endParaRPr>
          </a:p>
          <a:p>
            <a:pPr algn="ctr"/>
            <a:r>
              <a:rPr lang="en-US" altLang="ko-KR" sz="1400">
                <a:solidFill>
                  <a:srgbClr val="0000FF"/>
                </a:solidFill>
              </a:rPr>
              <a:t>UPDATE</a:t>
            </a:r>
            <a:endParaRPr lang="ko-KR" altLang="en-US" sz="140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7664" y="4892402"/>
            <a:ext cx="108012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등록</a:t>
            </a:r>
            <a:endParaRPr lang="en-US" altLang="ko-KR" b="1">
              <a:solidFill>
                <a:srgbClr val="FF0000"/>
              </a:solidFill>
            </a:endParaRPr>
          </a:p>
          <a:p>
            <a:pPr algn="ctr"/>
            <a:r>
              <a:rPr lang="en-US" altLang="ko-KR" sz="1400">
                <a:solidFill>
                  <a:srgbClr val="FF0000"/>
                </a:solidFill>
              </a:rPr>
              <a:t>INSERT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663977" y="4036023"/>
            <a:ext cx="324000" cy="1702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69900" y="1268412"/>
            <a:ext cx="6119813" cy="345673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lnSpc>
                <a:spcPct val="115000"/>
              </a:lnSpc>
              <a:defRPr/>
            </a:pPr>
            <a:r>
              <a:rPr lang="en-US" altLang="ko-KR" b="1">
                <a:solidFill>
                  <a:srgbClr val="000000"/>
                </a:solidFill>
                <a:latin typeface="+mn-ea"/>
              </a:rPr>
              <a:t>2.1  </a:t>
            </a:r>
            <a:r>
              <a:rPr lang="ko-KR" altLang="en-US" b="1">
                <a:solidFill>
                  <a:srgbClr val="000000"/>
                </a:solidFill>
                <a:latin typeface="+mn-ea"/>
              </a:rPr>
              <a:t>화면구성</a:t>
            </a:r>
            <a:endParaRPr lang="en-US" altLang="ko-KR" b="1">
              <a:solidFill>
                <a:srgbClr val="000000"/>
              </a:solidFill>
              <a:latin typeface="+mn-ea"/>
            </a:endParaRPr>
          </a:p>
          <a:p>
            <a:pPr marL="457200" indent="-457200">
              <a:lnSpc>
                <a:spcPct val="115000"/>
              </a:lnSpc>
              <a:defRPr/>
            </a:pPr>
            <a:endParaRPr lang="en-US" altLang="ko-KR" b="1">
              <a:solidFill>
                <a:srgbClr val="000000"/>
              </a:solidFill>
              <a:latin typeface="+mn-ea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b="1">
                <a:solidFill>
                  <a:srgbClr val="000000"/>
                </a:solidFill>
                <a:latin typeface="+mn-ea"/>
              </a:rPr>
              <a:t>2.2  </a:t>
            </a:r>
            <a:r>
              <a:rPr lang="ko-KR" altLang="en-US" b="1">
                <a:solidFill>
                  <a:srgbClr val="000000"/>
                </a:solidFill>
                <a:latin typeface="+mn-ea"/>
              </a:rPr>
              <a:t>태그라이브러리</a:t>
            </a:r>
            <a:endParaRPr lang="en-US" altLang="ko-KR" b="1">
              <a:solidFill>
                <a:srgbClr val="000000"/>
              </a:solidFill>
              <a:latin typeface="+mn-ea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b="1">
                <a:solidFill>
                  <a:srgbClr val="000000"/>
                </a:solidFill>
                <a:latin typeface="+mn-ea"/>
              </a:rPr>
              <a:t>       2.2.1  f:input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b="1">
                <a:solidFill>
                  <a:srgbClr val="000000"/>
                </a:solidFill>
                <a:latin typeface="+mn-ea"/>
              </a:rPr>
              <a:t>       2.2.2  f:select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b="1">
                <a:solidFill>
                  <a:srgbClr val="000000"/>
                </a:solidFill>
                <a:latin typeface="+mn-ea"/>
              </a:rPr>
              <a:t>       2.2.3  AutoComplete</a:t>
            </a:r>
          </a:p>
          <a:p>
            <a:pPr marL="457200" indent="-457200">
              <a:lnSpc>
                <a:spcPct val="115000"/>
              </a:lnSpc>
              <a:defRPr/>
            </a:pPr>
            <a:endParaRPr lang="en-US" altLang="ko-KR" b="1">
              <a:solidFill>
                <a:srgbClr val="000000"/>
              </a:solidFill>
              <a:latin typeface="+mn-ea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b="1">
                <a:solidFill>
                  <a:srgbClr val="000000"/>
                </a:solidFill>
                <a:latin typeface="+mn-ea"/>
              </a:rPr>
              <a:t>2.3  AJAX</a:t>
            </a:r>
            <a:r>
              <a:rPr lang="ko-KR" altLang="en-US" b="1">
                <a:solidFill>
                  <a:srgbClr val="000000"/>
                </a:solidFill>
                <a:latin typeface="+mn-ea"/>
              </a:rPr>
              <a:t>기반 개발</a:t>
            </a:r>
            <a:endParaRPr lang="en-US" altLang="ko-KR" b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8195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8196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35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2.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화  면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0000" y="1080000"/>
            <a:ext cx="7123112" cy="5509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ea typeface="굴림" pitchFamily="50" charset="-127"/>
              </a:rPr>
              <a:t>그리드</a:t>
            </a:r>
            <a:r>
              <a:rPr lang="en-US" altLang="ko-KR" sz="1200" kern="0">
                <a:ea typeface="굴림" pitchFamily="50" charset="-127"/>
              </a:rPr>
              <a:t> Inline Editing</a:t>
            </a:r>
            <a:r>
              <a:rPr lang="ko-KR" altLang="en-US" sz="1200" kern="0">
                <a:ea typeface="굴림" pitchFamily="50" charset="-127"/>
              </a:rPr>
              <a:t>구현시 기술되는 그리드속성들은 다음과 같다</a:t>
            </a:r>
            <a:r>
              <a:rPr lang="en-US" altLang="ko-KR" sz="1200" kern="0"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grid properties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23875" y="1700808"/>
          <a:ext cx="8368034" cy="1081506"/>
        </p:xfrm>
        <a:graphic>
          <a:graphicData uri="http://schemas.openxmlformats.org/drawingml/2006/table">
            <a:tbl>
              <a:tblPr/>
              <a:tblGrid>
                <a:gridCol w="1004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02260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프로퍼티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타입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디폴트값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33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insertUrl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/>
                        <a:t>string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null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등록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url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을 호출한다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  <a:endParaRPr lang="ko-KR" altLang="en-US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33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updateUrl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/>
                        <a:t>string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null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수정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url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을 호출한다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35876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17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3.6 Grid Inline Editing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(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추가옵션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23528" y="2924944"/>
            <a:ext cx="864096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$(document).ready(</a:t>
            </a:r>
            <a:r>
              <a:rPr lang="en-US" altLang="ko-KR" sz="1000" b="1">
                <a:solidFill>
                  <a:srgbClr val="FF0000"/>
                </a:solidFill>
              </a:rPr>
              <a:t>function() {</a:t>
            </a:r>
          </a:p>
          <a:p>
            <a:r>
              <a:rPr lang="en-US" altLang="ko-KR" sz="1000" b="1"/>
              <a:t>   </a:t>
            </a:r>
          </a:p>
          <a:p>
            <a:r>
              <a:rPr lang="en-US" altLang="ko-KR" sz="1000" b="1"/>
              <a:t>    var cnames</a:t>
            </a:r>
            <a:r>
              <a:rPr lang="en-US" altLang="ko-KR" sz="1000"/>
              <a:t>  = [ '</a:t>
            </a:r>
            <a:r>
              <a:rPr lang="ko-KR" altLang="en-US" sz="1000"/>
              <a:t>상태</a:t>
            </a:r>
            <a:r>
              <a:rPr lang="en-US" altLang="ko-KR" sz="1000"/>
              <a:t>', ….</a:t>
            </a:r>
            <a:r>
              <a:rPr lang="ko-KR" altLang="en-US" sz="1000"/>
              <a:t>생략</a:t>
            </a:r>
            <a:r>
              <a:rPr lang="en-US" altLang="ko-KR" sz="1000"/>
              <a:t>];</a:t>
            </a:r>
          </a:p>
          <a:p>
            <a:endParaRPr lang="en-US" altLang="ko-KR" sz="1000"/>
          </a:p>
          <a:p>
            <a:r>
              <a:rPr lang="en-US" altLang="ko-KR" sz="1000"/>
              <a:t>    </a:t>
            </a:r>
            <a:r>
              <a:rPr lang="en-US" altLang="ko-KR" sz="1000" b="1"/>
              <a:t>var cmodels</a:t>
            </a:r>
            <a:r>
              <a:rPr lang="en-US" altLang="ko-KR" sz="1000"/>
              <a:t> = [  </a:t>
            </a:r>
          </a:p>
          <a:p>
            <a:r>
              <a:rPr lang="en-US" altLang="ko-KR" sz="1000"/>
              <a:t>         {name:'stateFlag', </a:t>
            </a:r>
            <a:r>
              <a:rPr lang="en-US" altLang="ko-KR" sz="1000" b="1"/>
              <a:t>. . . . ,  </a:t>
            </a:r>
            <a:r>
              <a:rPr lang="en-US" altLang="ko-KR" sz="1000"/>
              <a:t>editable:false, hidedlg:true}</a:t>
            </a:r>
          </a:p>
          <a:p>
            <a:r>
              <a:rPr lang="en-US" altLang="ko-KR" sz="1000"/>
              <a:t>        , ….</a:t>
            </a:r>
            <a:r>
              <a:rPr lang="ko-KR" altLang="en-US" sz="1000"/>
              <a:t>생략</a:t>
            </a:r>
            <a:endParaRPr lang="en-US" altLang="ko-KR" sz="1000"/>
          </a:p>
          <a:p>
            <a:r>
              <a:rPr lang="en-US" altLang="ko-KR" sz="1000"/>
              <a:t>    ];</a:t>
            </a:r>
          </a:p>
          <a:p>
            <a:endParaRPr lang="en-US" altLang="ko-KR" sz="1000"/>
          </a:p>
          <a:p>
            <a:r>
              <a:rPr lang="en-US" altLang="ko-KR" sz="1000"/>
              <a:t>    </a:t>
            </a:r>
            <a:r>
              <a:rPr lang="en-US" altLang="ko-KR" sz="1000" b="1"/>
              <a:t>var props </a:t>
            </a:r>
            <a:r>
              <a:rPr lang="en-US" altLang="ko-KR" sz="1000"/>
              <a:t>= {</a:t>
            </a:r>
          </a:p>
          <a:p>
            <a:r>
              <a:rPr lang="en-US" altLang="ko-KR" sz="1000" b="1">
                <a:solidFill>
                  <a:srgbClr val="FF0000"/>
                </a:solidFill>
              </a:rPr>
              <a:t>         insertUrl    : '&lt;c:url value="/demo/grid/empInsert.do"/&gt;',</a:t>
            </a:r>
          </a:p>
          <a:p>
            <a:r>
              <a:rPr lang="en-US" altLang="ko-KR" sz="1000">
                <a:solidFill>
                  <a:srgbClr val="0000FF"/>
                </a:solidFill>
              </a:rPr>
              <a:t>        </a:t>
            </a:r>
            <a:r>
              <a:rPr lang="en-US" altLang="ko-KR" sz="1000" b="1">
                <a:solidFill>
                  <a:srgbClr val="0000FF"/>
                </a:solidFill>
              </a:rPr>
              <a:t>updateUrl   : '&lt;c:url value="/demo/grid/empUpdate.do"/&gt;',</a:t>
            </a:r>
          </a:p>
          <a:p>
            <a:r>
              <a:rPr lang="en-US" altLang="ko-KR" sz="1000"/>
              <a:t>    } </a:t>
            </a:r>
          </a:p>
          <a:p>
            <a:r>
              <a:rPr lang="en-US" altLang="ko-KR" sz="1000" b="1">
                <a:solidFill>
                  <a:srgbClr val="FF0000"/>
                </a:solidFill>
              </a:rPr>
              <a:t>});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40963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20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3.6 Grid Inline Editing(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등록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/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수정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60000" y="1080000"/>
            <a:ext cx="630023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200" kern="0">
                <a:latin typeface="+mn-ea"/>
                <a:ea typeface="+mn-ea"/>
              </a:rPr>
              <a:t>Inline Editing Update</a:t>
            </a:r>
            <a:r>
              <a:rPr lang="ko-KR" altLang="en-US" sz="1200" kern="0">
                <a:latin typeface="+mn-ea"/>
                <a:ea typeface="+mn-ea"/>
              </a:rPr>
              <a:t>를</a:t>
            </a:r>
            <a:r>
              <a:rPr lang="en-US" altLang="ko-KR" sz="1200" kern="0">
                <a:latin typeface="+mn-ea"/>
                <a:ea typeface="+mn-ea"/>
              </a:rPr>
              <a:t> </a:t>
            </a:r>
            <a:r>
              <a:rPr lang="ko-KR" altLang="en-US" sz="1200" kern="0">
                <a:latin typeface="+mn-ea"/>
                <a:ea typeface="+mn-ea"/>
              </a:rPr>
              <a:t>설정하기 위해서는 다음과 같은 설정이 필요하다</a:t>
            </a:r>
            <a:r>
              <a:rPr lang="en-US" altLang="ko-KR" sz="1200" kern="0">
                <a:latin typeface="+mn-ea"/>
                <a:ea typeface="+mn-ea"/>
              </a:rPr>
              <a:t>. 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323528" y="1379640"/>
            <a:ext cx="8640960" cy="4998836"/>
            <a:chOff x="323528" y="1379640"/>
            <a:chExt cx="8640960" cy="4998836"/>
          </a:xfrm>
        </p:grpSpPr>
        <p:grpSp>
          <p:nvGrpSpPr>
            <p:cNvPr id="85" name="그룹 84"/>
            <p:cNvGrpSpPr/>
            <p:nvPr/>
          </p:nvGrpSpPr>
          <p:grpSpPr>
            <a:xfrm>
              <a:off x="323528" y="1379640"/>
              <a:ext cx="8640960" cy="4641648"/>
              <a:chOff x="323528" y="1379640"/>
              <a:chExt cx="8640960" cy="4641648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323528" y="1379640"/>
                <a:ext cx="8640960" cy="4585871"/>
                <a:chOff x="323528" y="1443808"/>
                <a:chExt cx="8640960" cy="4585871"/>
              </a:xfrm>
            </p:grpSpPr>
            <p:grpSp>
              <p:nvGrpSpPr>
                <p:cNvPr id="25" name="그룹 24"/>
                <p:cNvGrpSpPr/>
                <p:nvPr/>
              </p:nvGrpSpPr>
              <p:grpSpPr>
                <a:xfrm>
                  <a:off x="323528" y="1443808"/>
                  <a:ext cx="8640960" cy="4585871"/>
                  <a:chOff x="323528" y="1404393"/>
                  <a:chExt cx="8640960" cy="4585871"/>
                </a:xfrm>
              </p:grpSpPr>
              <p:sp>
                <p:nvSpPr>
                  <p:cNvPr id="21" name="직사각형 20"/>
                  <p:cNvSpPr/>
                  <p:nvPr/>
                </p:nvSpPr>
                <p:spPr>
                  <a:xfrm>
                    <a:off x="323528" y="1404393"/>
                    <a:ext cx="8640960" cy="458587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000">
                        <a:solidFill>
                          <a:srgbClr val="FF0000"/>
                        </a:solidFill>
                      </a:rPr>
                      <a:t>$(document).ready(</a:t>
                    </a:r>
                    <a:r>
                      <a:rPr lang="en-US" altLang="ko-KR" sz="1000" b="1">
                        <a:solidFill>
                          <a:srgbClr val="FF0000"/>
                        </a:solidFill>
                      </a:rPr>
                      <a:t>function() {</a:t>
                    </a:r>
                  </a:p>
                  <a:p>
                    <a:r>
                      <a:rPr lang="en-US" altLang="ko-KR" sz="1000" b="1"/>
                      <a:t>   </a:t>
                    </a:r>
                  </a:p>
                  <a:p>
                    <a:r>
                      <a:rPr lang="en-US" altLang="ko-KR" sz="1000" b="1"/>
                      <a:t>    var cnames</a:t>
                    </a:r>
                    <a:r>
                      <a:rPr lang="en-US" altLang="ko-KR" sz="1000"/>
                      <a:t>  = [ '</a:t>
                    </a:r>
                    <a:r>
                      <a:rPr lang="ko-KR" altLang="en-US" sz="1000"/>
                      <a:t>상태</a:t>
                    </a:r>
                    <a:r>
                      <a:rPr lang="en-US" altLang="ko-KR" sz="1000"/>
                      <a:t>', '</a:t>
                    </a:r>
                    <a:r>
                      <a:rPr lang="ko-KR" altLang="en-US" sz="1000"/>
                      <a:t>사원번호</a:t>
                    </a:r>
                    <a:r>
                      <a:rPr lang="en-US" altLang="ko-KR" sz="1000"/>
                      <a:t>', '</a:t>
                    </a:r>
                    <a:r>
                      <a:rPr lang="ko-KR" altLang="en-US" sz="1000"/>
                      <a:t>사원명</a:t>
                    </a:r>
                    <a:r>
                      <a:rPr lang="en-US" altLang="ko-KR" sz="1000"/>
                      <a:t>', '</a:t>
                    </a:r>
                    <a:r>
                      <a:rPr lang="ko-KR" altLang="en-US" sz="1000"/>
                      <a:t>직책</a:t>
                    </a:r>
                    <a:r>
                      <a:rPr lang="en-US" altLang="ko-KR" sz="1000"/>
                      <a:t>', '</a:t>
                    </a:r>
                    <a:r>
                      <a:rPr lang="ko-KR" altLang="en-US" sz="1000"/>
                      <a:t>관리자</a:t>
                    </a:r>
                    <a:r>
                      <a:rPr lang="en-US" altLang="ko-KR" sz="1000"/>
                      <a:t>', '</a:t>
                    </a:r>
                    <a:r>
                      <a:rPr lang="ko-KR" altLang="en-US" sz="1000"/>
                      <a:t>입사일</a:t>
                    </a:r>
                    <a:r>
                      <a:rPr lang="en-US" altLang="ko-KR" sz="1000"/>
                      <a:t>', '</a:t>
                    </a:r>
                    <a:r>
                      <a:rPr lang="ko-KR" altLang="en-US" sz="1000"/>
                      <a:t>월급</a:t>
                    </a:r>
                    <a:r>
                      <a:rPr lang="en-US" altLang="ko-KR" sz="1000"/>
                      <a:t>', '</a:t>
                    </a:r>
                    <a:r>
                      <a:rPr lang="ko-KR" altLang="en-US" sz="1000"/>
                      <a:t>커미션</a:t>
                    </a:r>
                    <a:r>
                      <a:rPr lang="en-US" altLang="ko-KR" sz="1000"/>
                      <a:t>', '</a:t>
                    </a:r>
                    <a:r>
                      <a:rPr lang="ko-KR" altLang="en-US" sz="1000"/>
                      <a:t>부서</a:t>
                    </a:r>
                    <a:r>
                      <a:rPr lang="en-US" altLang="ko-KR" sz="1000"/>
                      <a:t>'];</a:t>
                    </a:r>
                  </a:p>
                  <a:p>
                    <a:endParaRPr lang="en-US" altLang="ko-KR" sz="1000"/>
                  </a:p>
                  <a:p>
                    <a:endParaRPr lang="en-US" altLang="ko-KR" sz="1000"/>
                  </a:p>
                  <a:p>
                    <a:r>
                      <a:rPr lang="en-US" altLang="ko-KR" sz="1000"/>
                      <a:t>    </a:t>
                    </a:r>
                    <a:r>
                      <a:rPr lang="en-US" altLang="ko-KR" sz="1000" b="1"/>
                      <a:t>var cmodels</a:t>
                    </a:r>
                    <a:r>
                      <a:rPr lang="en-US" altLang="ko-KR" sz="1000"/>
                      <a:t> = [  </a:t>
                    </a:r>
                  </a:p>
                  <a:p>
                    <a:r>
                      <a:rPr lang="en-US" altLang="ko-KR" sz="1000"/>
                      <a:t>         {name:'stateFlag', </a:t>
                    </a:r>
                    <a:r>
                      <a:rPr lang="en-US" altLang="ko-KR" sz="1000" b="1"/>
                      <a:t>. . . . ,  </a:t>
                    </a:r>
                    <a:r>
                      <a:rPr lang="en-US" altLang="ko-KR" sz="1000"/>
                      <a:t>editable:false, hidedlg:true}</a:t>
                    </a:r>
                  </a:p>
                  <a:p>
                    <a:r>
                      <a:rPr lang="en-US" altLang="ko-KR" sz="1000"/>
                      <a:t>        ,{name:'empno',     </a:t>
                    </a:r>
                    <a:r>
                      <a:rPr lang="en-US" altLang="ko-KR" sz="1000" b="1"/>
                      <a:t>. . . . ,</a:t>
                    </a:r>
                    <a:r>
                      <a:rPr lang="en-US" altLang="ko-KR" sz="1000"/>
                      <a:t>  editable:false, edittype:'text'}</a:t>
                    </a:r>
                  </a:p>
                  <a:p>
                    <a:r>
                      <a:rPr lang="en-US" altLang="ko-KR" sz="1000"/>
                      <a:t>        ,{name:'ename',     </a:t>
                    </a:r>
                    <a:r>
                      <a:rPr lang="en-US" altLang="ko-KR" sz="1000" b="1"/>
                      <a:t>. . . . ,  editable:true,  edittype:'text'}</a:t>
                    </a:r>
                  </a:p>
                  <a:p>
                    <a:r>
                      <a:rPr lang="en-US" altLang="ko-KR" sz="1000"/>
                      <a:t>        ,{name:'job',           </a:t>
                    </a:r>
                    <a:r>
                      <a:rPr lang="en-US" altLang="ko-KR" sz="1000" b="1"/>
                      <a:t>. . . . ,  editable:true,  edittype:'select',            </a:t>
                    </a:r>
                    <a:r>
                      <a:rPr lang="en-US" altLang="ko-KR" sz="1000"/>
                      <a:t>editoptions:{value:&lt;f:gs cid="CO011"/&gt;}}</a:t>
                    </a:r>
                  </a:p>
                  <a:p>
                    <a:r>
                      <a:rPr lang="en-US" altLang="ko-KR" sz="1000"/>
                      <a:t>        ,{name:'mgr',          </a:t>
                    </a:r>
                    <a:r>
                      <a:rPr lang="en-US" altLang="ko-KR" sz="1000" b="1"/>
                      <a:t>. . . . ,  editable:true,  edittype:'select',           </a:t>
                    </a:r>
                    <a:r>
                      <a:rPr lang="en-US" altLang="ko-KR" sz="1000"/>
                      <a:t>editoptions:{value:&lt;f:gs sid="selectEmpMgrCode"/&gt;}}</a:t>
                    </a:r>
                  </a:p>
                  <a:p>
                    <a:r>
                      <a:rPr lang="en-US" altLang="ko-KR" sz="1000"/>
                      <a:t>        ,{name:'hiredate',   </a:t>
                    </a:r>
                    <a:r>
                      <a:rPr lang="en-US" altLang="ko-KR" sz="1000" b="1"/>
                      <a:t>. . . . ,  editable:true,  edittype:'date'}</a:t>
                    </a:r>
                  </a:p>
                  <a:p>
                    <a:r>
                      <a:rPr lang="en-US" altLang="ko-KR" sz="1000"/>
                      <a:t>        ,{name:'sal',           </a:t>
                    </a:r>
                    <a:r>
                      <a:rPr lang="en-US" altLang="ko-KR" sz="1000" b="1"/>
                      <a:t>. . . . ,  editable:true,  edittype:'currency'}</a:t>
                    </a:r>
                  </a:p>
                  <a:p>
                    <a:r>
                      <a:rPr lang="en-US" altLang="ko-KR" sz="1000"/>
                      <a:t>        ,{name:'comm',      </a:t>
                    </a:r>
                    <a:r>
                      <a:rPr lang="en-US" altLang="ko-KR" sz="1000" b="1"/>
                      <a:t>. . . . ,  editable:true,  edittype:'currency'}</a:t>
                    </a:r>
                  </a:p>
                  <a:p>
                    <a:r>
                      <a:rPr lang="en-US" altLang="ko-KR" sz="1000"/>
                      <a:t>        ,{name:'deptno',     </a:t>
                    </a:r>
                    <a:r>
                      <a:rPr lang="en-US" altLang="ko-KR" sz="1000" b="1"/>
                      <a:t>. . . . ,  editable:true,  edittype:'select',           </a:t>
                    </a:r>
                    <a:r>
                      <a:rPr lang="en-US" altLang="ko-KR" sz="1000"/>
                      <a:t>editoptions:{value:&lt;f:select name="" type="gs" sid="selectDeptCode"/&gt;}}</a:t>
                    </a:r>
                  </a:p>
                  <a:p>
                    <a:r>
                      <a:rPr lang="ko-KR" altLang="en-US" sz="1000"/>
                      <a:t>    </a:t>
                    </a:r>
                    <a:r>
                      <a:rPr lang="en-US" altLang="ko-KR" sz="1000"/>
                      <a:t>];</a:t>
                    </a:r>
                  </a:p>
                  <a:p>
                    <a:endParaRPr lang="en-US" altLang="ko-KR" sz="1000"/>
                  </a:p>
                  <a:p>
                    <a:endParaRPr lang="en-US" altLang="ko-KR" sz="1000"/>
                  </a:p>
                  <a:p>
                    <a:endParaRPr lang="en-US" altLang="ko-KR" sz="1000"/>
                  </a:p>
                  <a:p>
                    <a:r>
                      <a:rPr lang="en-US" altLang="ko-KR" sz="1000"/>
                      <a:t>    </a:t>
                    </a:r>
                    <a:r>
                      <a:rPr lang="en-US" altLang="ko-KR" sz="1000" b="1"/>
                      <a:t>var props </a:t>
                    </a:r>
                    <a:r>
                      <a:rPr lang="en-US" altLang="ko-KR" sz="1000"/>
                      <a:t>= {</a:t>
                    </a:r>
                  </a:p>
                  <a:p>
                    <a:r>
                      <a:rPr lang="en-US" altLang="ko-KR" sz="1000"/>
                      <a:t>        caption             : '</a:t>
                    </a:r>
                    <a:r>
                      <a:rPr lang="ko-KR" altLang="en-US" sz="1000"/>
                      <a:t>사원정보</a:t>
                    </a:r>
                    <a:r>
                      <a:rPr lang="en-US" altLang="ko-KR" sz="1000"/>
                      <a:t>',</a:t>
                    </a:r>
                  </a:p>
                  <a:p>
                    <a:r>
                      <a:rPr lang="en-US" altLang="ko-KR" sz="1000"/>
                      <a:t>        rownumbers     : true,</a:t>
                    </a:r>
                  </a:p>
                  <a:p>
                    <a:r>
                      <a:rPr lang="en-US" altLang="ko-KR" sz="1000"/>
                      <a:t>        datatype           : 'local',</a:t>
                    </a:r>
                  </a:p>
                  <a:p>
                    <a:r>
                      <a:rPr lang="en-US" altLang="ko-KR" sz="1000"/>
                      <a:t>        searchUrl         : '&lt;c:url value="/demo/grid/empSearch.do"/&gt;',</a:t>
                    </a:r>
                  </a:p>
                  <a:p>
                    <a:r>
                      <a:rPr lang="en-US" altLang="ko-KR" sz="1000" b="1"/>
                      <a:t>        </a:t>
                    </a:r>
                    <a:r>
                      <a:rPr lang="en-US" altLang="ko-KR" sz="1000" b="1">
                        <a:solidFill>
                          <a:srgbClr val="FF0000"/>
                        </a:solidFill>
                      </a:rPr>
                      <a:t>insertUrl          : '&lt;c:url value="/demo/grid/empInsert.do"/&gt;',</a:t>
                    </a:r>
                  </a:p>
                  <a:p>
                    <a:r>
                      <a:rPr lang="en-US" altLang="ko-KR" sz="1000">
                        <a:solidFill>
                          <a:srgbClr val="0000FF"/>
                        </a:solidFill>
                      </a:rPr>
                      <a:t>        </a:t>
                    </a:r>
                    <a:r>
                      <a:rPr lang="en-US" altLang="ko-KR" sz="1000" b="1">
                        <a:solidFill>
                          <a:srgbClr val="0000FF"/>
                        </a:solidFill>
                      </a:rPr>
                      <a:t>updateUrl        : '&lt;c:url value="/demo/grid/empUpdate.do"/&gt;',</a:t>
                    </a:r>
                  </a:p>
                  <a:p>
                    <a:r>
                      <a:rPr lang="en-US" altLang="ko-KR" sz="1000"/>
                      <a:t>        pagerButtons   : {refresh:true, col:false, </a:t>
                    </a:r>
                    <a:r>
                      <a:rPr lang="en-US" altLang="ko-KR" sz="1000" b="1">
                        <a:solidFill>
                          <a:srgbClr val="FF0000"/>
                        </a:solidFill>
                      </a:rPr>
                      <a:t>add:true</a:t>
                    </a:r>
                    <a:r>
                      <a:rPr lang="en-US" altLang="ko-KR" sz="1000"/>
                      <a:t>, del:false, save:false},</a:t>
                    </a:r>
                  </a:p>
                  <a:p>
                    <a:r>
                      <a:rPr lang="en-US" altLang="ko-KR" sz="1000"/>
                      <a:t>        propsEnd     : null</a:t>
                    </a:r>
                  </a:p>
                  <a:p>
                    <a:r>
                      <a:rPr lang="ko-KR" altLang="en-US" sz="1000"/>
                      <a:t>    </a:t>
                    </a:r>
                    <a:r>
                      <a:rPr lang="en-US" altLang="ko-KR" sz="1000"/>
                      <a:t>} </a:t>
                    </a:r>
                    <a:r>
                      <a:rPr lang="en-US" altLang="ko-KR" sz="1200" b="1"/>
                      <a:t>. . . . . </a:t>
                    </a:r>
                    <a:r>
                      <a:rPr lang="en-US" altLang="ko-KR" sz="1000"/>
                      <a:t> </a:t>
                    </a:r>
                    <a:endParaRPr lang="ko-KR" altLang="en-US" sz="1000"/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2099847" y="2653782"/>
                    <a:ext cx="2184122" cy="1113075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6" name="직선 화살표 연결선 11"/>
                <p:cNvCxnSpPr>
                  <a:cxnSpLocks noChangeShapeType="1"/>
                  <a:stCxn id="93" idx="1"/>
                  <a:endCxn id="23" idx="2"/>
                </p:cNvCxnSpPr>
                <p:nvPr/>
              </p:nvCxnSpPr>
              <p:spPr bwMode="auto">
                <a:xfrm rot="10800000">
                  <a:off x="3191909" y="3806272"/>
                  <a:ext cx="1288679" cy="442980"/>
                </a:xfrm>
                <a:prstGeom prst="bentConnector2">
                  <a:avLst/>
                </a:prstGeom>
                <a:noFill/>
                <a:ln w="12700" algn="ctr">
                  <a:solidFill>
                    <a:srgbClr val="333333"/>
                  </a:solidFill>
                  <a:prstDash val="dash"/>
                  <a:round/>
                  <a:headEnd/>
                  <a:tailEnd type="oval" w="med" len="med"/>
                </a:ln>
              </p:spPr>
            </p:cxnSp>
            <p:sp>
              <p:nvSpPr>
                <p:cNvPr id="35" name="직사각형 34"/>
                <p:cNvSpPr/>
                <p:nvPr/>
              </p:nvSpPr>
              <p:spPr>
                <a:xfrm>
                  <a:off x="3755202" y="5265475"/>
                  <a:ext cx="576064" cy="2160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6" name="직선 화살표 연결선 11"/>
                <p:cNvCxnSpPr>
                  <a:cxnSpLocks noChangeShapeType="1"/>
                  <a:stCxn id="87" idx="1"/>
                  <a:endCxn id="35" idx="3"/>
                </p:cNvCxnSpPr>
                <p:nvPr/>
              </p:nvCxnSpPr>
              <p:spPr bwMode="auto">
                <a:xfrm rot="10800000">
                  <a:off x="4331266" y="5373488"/>
                  <a:ext cx="1680894" cy="98475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 algn="ctr">
                  <a:solidFill>
                    <a:srgbClr val="333333"/>
                  </a:solidFill>
                  <a:prstDash val="dash"/>
                  <a:round/>
                  <a:headEnd/>
                  <a:tailEnd type="oval" w="med" len="med"/>
                </a:ln>
              </p:spPr>
            </p:cxnSp>
            <p:sp>
              <p:nvSpPr>
                <p:cNvPr id="55" name="직사각형 54"/>
                <p:cNvSpPr/>
                <p:nvPr/>
              </p:nvSpPr>
              <p:spPr>
                <a:xfrm>
                  <a:off x="3669550" y="5111867"/>
                  <a:ext cx="576064" cy="2160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6" name="직선 화살표 연결선 11"/>
                <p:cNvCxnSpPr>
                  <a:cxnSpLocks noChangeShapeType="1"/>
                  <a:stCxn id="86" idx="1"/>
                  <a:endCxn id="55" idx="3"/>
                </p:cNvCxnSpPr>
                <p:nvPr/>
              </p:nvCxnSpPr>
              <p:spPr bwMode="auto">
                <a:xfrm rot="10800000" flipV="1">
                  <a:off x="4245614" y="4970757"/>
                  <a:ext cx="1766546" cy="249121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 algn="ctr">
                  <a:solidFill>
                    <a:srgbClr val="333333"/>
                  </a:solidFill>
                  <a:prstDash val="dash"/>
                  <a:round/>
                  <a:headEnd/>
                  <a:tailEnd type="oval" w="med" len="med"/>
                </a:ln>
              </p:spPr>
            </p:cxnSp>
          </p:grpSp>
          <p:sp>
            <p:nvSpPr>
              <p:cNvPr id="65" name="직사각형 64"/>
              <p:cNvSpPr/>
              <p:nvPr/>
            </p:nvSpPr>
            <p:spPr>
              <a:xfrm>
                <a:off x="2868518" y="5361089"/>
                <a:ext cx="576064" cy="216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화살표 연결선 11"/>
              <p:cNvCxnSpPr>
                <a:cxnSpLocks noChangeShapeType="1"/>
                <a:stCxn id="88" idx="0"/>
                <a:endCxn id="65" idx="2"/>
              </p:cNvCxnSpPr>
              <p:nvPr/>
            </p:nvCxnSpPr>
            <p:spPr bwMode="auto">
              <a:xfrm flipV="1">
                <a:off x="3153139" y="5577113"/>
                <a:ext cx="3411" cy="444175"/>
              </a:xfrm>
              <a:prstGeom prst="straightConnector1">
                <a:avLst/>
              </a:prstGeom>
              <a:noFill/>
              <a:ln w="12700" algn="ctr">
                <a:solidFill>
                  <a:srgbClr val="333333"/>
                </a:solidFill>
                <a:prstDash val="dash"/>
                <a:round/>
                <a:headEnd/>
                <a:tailEnd type="oval" w="med" len="med"/>
              </a:ln>
            </p:spPr>
          </p:cxnSp>
        </p:grpSp>
        <p:sp>
          <p:nvSpPr>
            <p:cNvPr id="86" name="모서리가 둥근 직사각형 85"/>
            <p:cNvSpPr/>
            <p:nvPr/>
          </p:nvSpPr>
          <p:spPr bwMode="auto">
            <a:xfrm>
              <a:off x="6012160" y="4727996"/>
              <a:ext cx="1584176" cy="35718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r>
                <a:rPr lang="ko-KR" altLang="en-US" sz="1200" b="1">
                  <a:solidFill>
                    <a:srgbClr val="FF0000"/>
                  </a:solidFill>
                </a:rPr>
                <a:t>등록</a:t>
              </a:r>
              <a:r>
                <a:rPr lang="ko-KR" altLang="en-US" sz="1200" b="1">
                  <a:solidFill>
                    <a:srgbClr val="003300"/>
                  </a:solidFill>
                </a:rPr>
                <a:t>처리를 위한 </a:t>
              </a:r>
              <a:r>
                <a:rPr lang="en-US" altLang="ko-KR" sz="1200" b="1">
                  <a:solidFill>
                    <a:srgbClr val="003300"/>
                  </a:solidFill>
                </a:rPr>
                <a:t>url</a:t>
              </a:r>
              <a:endParaRPr lang="ko-KR" altLang="en-US" sz="1200" b="1">
                <a:solidFill>
                  <a:srgbClr val="00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 bwMode="auto">
            <a:xfrm>
              <a:off x="6012160" y="5229200"/>
              <a:ext cx="1584176" cy="35718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r>
                <a:rPr lang="ko-KR" altLang="en-US" sz="1200" b="1">
                  <a:solidFill>
                    <a:srgbClr val="0000FF"/>
                  </a:solidFill>
                </a:rPr>
                <a:t>수정</a:t>
              </a:r>
              <a:r>
                <a:rPr lang="ko-KR" altLang="en-US" sz="1200" b="1">
                  <a:solidFill>
                    <a:srgbClr val="003300"/>
                  </a:solidFill>
                </a:rPr>
                <a:t>처리를 위한 </a:t>
              </a:r>
              <a:r>
                <a:rPr lang="en-US" altLang="ko-KR" sz="1200" b="1">
                  <a:solidFill>
                    <a:srgbClr val="003300"/>
                  </a:solidFill>
                </a:rPr>
                <a:t>url</a:t>
              </a:r>
              <a:endParaRPr lang="ko-KR" altLang="en-US" sz="1200" b="1">
                <a:solidFill>
                  <a:srgbClr val="00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 bwMode="auto">
            <a:xfrm>
              <a:off x="1820991" y="6021288"/>
              <a:ext cx="2664296" cy="35718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r>
                <a:rPr lang="ko-KR" altLang="en-US" sz="1200" b="1">
                  <a:solidFill>
                    <a:srgbClr val="003300"/>
                  </a:solidFill>
                  <a:latin typeface="Arial" pitchFamily="34" charset="0"/>
                  <a:cs typeface="Arial" pitchFamily="34" charset="0"/>
                </a:rPr>
                <a:t>그리드 네비게이션에 추가버튼 표시</a:t>
              </a:r>
            </a:p>
          </p:txBody>
        </p:sp>
      </p:grpSp>
      <p:sp>
        <p:nvSpPr>
          <p:cNvPr id="93" name="모서리가 둥근 직사각형 92"/>
          <p:cNvSpPr/>
          <p:nvPr/>
        </p:nvSpPr>
        <p:spPr bwMode="auto">
          <a:xfrm>
            <a:off x="4480587" y="3789040"/>
            <a:ext cx="3600400" cy="7920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r>
              <a:rPr lang="en-US" altLang="ko-KR" sz="1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editable   : true                          </a:t>
            </a:r>
            <a:r>
              <a:rPr lang="ko-KR" altLang="en-US" sz="1200" b="1">
                <a:solidFill>
                  <a:srgbClr val="003300"/>
                </a:solidFill>
              </a:rPr>
              <a:t>편집가능</a:t>
            </a:r>
            <a:endParaRPr lang="en-US" altLang="ko-KR" sz="1200" b="1">
              <a:solidFill>
                <a:srgbClr val="003300"/>
              </a:solidFill>
            </a:endParaRPr>
          </a:p>
          <a:p>
            <a:r>
              <a:rPr lang="en-US" altLang="ko-KR" sz="1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edittype   : 'text'/'select '           </a:t>
            </a:r>
            <a:r>
              <a:rPr lang="ko-KR" altLang="en-US" sz="1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문자</a:t>
            </a:r>
            <a:r>
              <a:rPr lang="en-US" altLang="ko-KR" sz="1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셀렉트박스</a:t>
            </a:r>
            <a:endParaRPr lang="en-US" altLang="ko-KR" sz="1200" b="1">
              <a:solidFill>
                <a:srgbClr val="003300"/>
              </a:solidFill>
            </a:endParaRPr>
          </a:p>
          <a:p>
            <a:r>
              <a:rPr lang="en-US" altLang="ko-KR" sz="1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                  'date'/ 'currency '</a:t>
            </a:r>
            <a:r>
              <a:rPr lang="en-US" altLang="ko-KR" sz="1200" b="1">
                <a:solidFill>
                  <a:srgbClr val="003300"/>
                </a:solidFill>
              </a:rPr>
              <a:t>   </a:t>
            </a:r>
            <a:r>
              <a:rPr lang="ko-KR" altLang="en-US" sz="1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날짜</a:t>
            </a:r>
            <a:r>
              <a:rPr lang="en-US" altLang="ko-KR" sz="1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통화</a:t>
            </a:r>
            <a:endParaRPr lang="en-US" altLang="ko-KR" sz="1200" b="1">
              <a:solidFill>
                <a:srgbClr val="0033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                  'integer'/ 'double'    </a:t>
            </a:r>
            <a:r>
              <a:rPr lang="ko-KR" altLang="en-US" sz="1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소수점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40963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20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3.6 Grid Inline Editing(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등록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/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수정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60000" y="1080001"/>
            <a:ext cx="8604488" cy="55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>
                <a:latin typeface="+mn-ea"/>
                <a:ea typeface="+mn-ea"/>
              </a:rPr>
              <a:t>Inline Editing Update </a:t>
            </a:r>
            <a:r>
              <a:rPr lang="ko-KR" altLang="en-US" sz="1200" kern="0">
                <a:latin typeface="+mn-ea"/>
              </a:rPr>
              <a:t>구현시 기술되는 그리드속성들은 다음과 같다</a:t>
            </a:r>
            <a:r>
              <a:rPr lang="en-US" altLang="ko-KR" sz="1200" kern="0">
                <a:latin typeface="+mn-ea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colModel option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467725" y="1644741"/>
          <a:ext cx="8368035" cy="1640062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7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91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302260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프로퍼티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타입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디폴트값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altLang="ko-KR" sz="1200" b="1" kern="100" baseline="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067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editable</a:t>
                      </a:r>
                      <a:endParaRPr lang="ko-KR" altLang="en-US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boolean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false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컬럼의 편집여부를 설정</a:t>
                      </a:r>
                      <a:endParaRPr lang="en-US" alt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행추가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,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행수정시 해당설정에 따라 편집상태를 판단</a:t>
                      </a:r>
                      <a:endParaRPr lang="ko-KR" sz="1000" b="0" kern="1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45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edittype</a:t>
                      </a:r>
                      <a:endParaRPr lang="en-US" alt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string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편집타입을 설정</a:t>
                      </a:r>
                      <a:endParaRPr lang="en-US" alt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타입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: text, textarea, select, checkbox, password, button,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       image, file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등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editoption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array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empty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edittype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의 속성을 배열로 설정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67725" y="3805162"/>
          <a:ext cx="8368035" cy="1105918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7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91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302260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프로퍼티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타입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디폴트값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altLang="ko-KR" sz="1200" b="1" kern="100" baseline="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altLang="en-US" sz="12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067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/>
                        <a:t>sorttype</a:t>
                      </a:r>
                      <a:endParaRPr lang="ko-KR" altLang="en-US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/>
                        <a:t>mixed</a:t>
                      </a:r>
                      <a:endParaRPr lang="en-US" alt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/>
                        <a:t>text</a:t>
                      </a:r>
                      <a:endParaRPr lang="en-US" altLang="ko-KR" sz="1100" b="1" kern="100" dirty="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열의 형식을 정의합니다</a:t>
                      </a: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int/integer :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정수로 정렬</a:t>
                      </a: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float/number/currency :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소수점 숫자를 정렬</a:t>
                      </a: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Date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: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날짜 정렬</a:t>
                      </a: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text :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텍스트 정렬</a:t>
                      </a:r>
                      <a:endParaRPr lang="ko-KR" sz="1000" b="0" kern="1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60000" y="3528000"/>
            <a:ext cx="8604488" cy="276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/>
              <a:t>sorttype</a:t>
            </a:r>
            <a:endParaRPr lang="en-US" altLang="ko-KR" sz="1100" b="1" kern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2296863"/>
            <a:ext cx="8352000" cy="2428281"/>
            <a:chOff x="395536" y="2326618"/>
            <a:chExt cx="8352000" cy="24282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2326618"/>
              <a:ext cx="8352000" cy="2428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7565892" y="2348880"/>
              <a:ext cx="288000" cy="17518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99592" y="2595348"/>
              <a:ext cx="288000" cy="2088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41987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91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3.7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Grid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Multi Editing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60000" y="1080000"/>
            <a:ext cx="785762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200" kern="0">
                <a:latin typeface="+mn-ea"/>
                <a:ea typeface="+mn-ea"/>
              </a:rPr>
              <a:t>Multi Editing</a:t>
            </a:r>
            <a:r>
              <a:rPr lang="ko-KR" altLang="en-US" sz="1200" kern="0">
                <a:latin typeface="+mn-ea"/>
                <a:ea typeface="+mn-ea"/>
              </a:rPr>
              <a:t>은 </a:t>
            </a:r>
            <a:r>
              <a:rPr lang="en-US" altLang="ko-KR" sz="1200" kern="0">
                <a:latin typeface="+mn-ea"/>
                <a:ea typeface="+mn-ea"/>
              </a:rPr>
              <a:t>Inline Editing</a:t>
            </a:r>
            <a:r>
              <a:rPr lang="ko-KR" altLang="en-US" sz="1200" kern="0">
                <a:latin typeface="+mn-ea"/>
                <a:ea typeface="+mn-ea"/>
              </a:rPr>
              <a:t>과 달리 등록</a:t>
            </a:r>
            <a:r>
              <a:rPr lang="en-US" altLang="ko-KR" sz="1200" kern="0">
                <a:latin typeface="+mn-ea"/>
                <a:ea typeface="+mn-ea"/>
              </a:rPr>
              <a:t>/</a:t>
            </a:r>
            <a:r>
              <a:rPr lang="ko-KR" altLang="en-US" sz="1200" kern="0">
                <a:latin typeface="+mn-ea"/>
                <a:ea typeface="+mn-ea"/>
              </a:rPr>
              <a:t>수정이 </a:t>
            </a:r>
            <a:r>
              <a:rPr lang="en-US" altLang="ko-KR" sz="1200" kern="0">
                <a:latin typeface="+mn-ea"/>
                <a:ea typeface="+mn-ea"/>
              </a:rPr>
              <a:t>Row</a:t>
            </a:r>
            <a:r>
              <a:rPr lang="ko-KR" altLang="en-US" sz="1200" kern="0">
                <a:latin typeface="+mn-ea"/>
                <a:ea typeface="+mn-ea"/>
              </a:rPr>
              <a:t>단위로 바로 일어 나는것이 아니라</a:t>
            </a:r>
            <a:r>
              <a:rPr lang="en-US" altLang="ko-KR" sz="1200" kern="0">
                <a:latin typeface="+mn-ea"/>
                <a:ea typeface="+mn-ea"/>
              </a:rPr>
              <a:t>, </a:t>
            </a:r>
            <a:r>
              <a:rPr lang="ko-KR" altLang="en-US" sz="1200" kern="0">
                <a:latin typeface="+mn-ea"/>
                <a:ea typeface="+mn-ea"/>
              </a:rPr>
              <a:t>변경된 데이터의 상태를 가지고 있다가 저장 이벤트를 통해  등록</a:t>
            </a:r>
            <a:r>
              <a:rPr lang="en-US" altLang="ko-KR" sz="1200" kern="0">
                <a:latin typeface="+mn-ea"/>
                <a:ea typeface="+mn-ea"/>
              </a:rPr>
              <a:t>/</a:t>
            </a:r>
            <a:r>
              <a:rPr lang="ko-KR" altLang="en-US" sz="1200" kern="0">
                <a:latin typeface="+mn-ea"/>
                <a:ea typeface="+mn-ea"/>
              </a:rPr>
              <a:t>수정을 일괄처리 한다</a:t>
            </a:r>
            <a:r>
              <a:rPr lang="en-US" altLang="ko-KR" sz="1200" kern="0">
                <a:latin typeface="+mn-ea"/>
                <a:ea typeface="+mn-ea"/>
              </a:rPr>
              <a:t>.</a:t>
            </a: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200" kern="0">
                <a:latin typeface="+mn-ea"/>
                <a:ea typeface="+mn-ea"/>
              </a:rPr>
              <a:t>옵션설정으로 그리드 초기표시시 편집가능 상태로 보여 줄수도 있다</a:t>
            </a:r>
            <a:r>
              <a:rPr lang="en-US" altLang="ko-KR" sz="1200" kern="0">
                <a:latin typeface="+mn-ea"/>
                <a:ea typeface="+mn-ea"/>
              </a:rPr>
              <a:t>.</a:t>
            </a: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200" kern="0">
                <a:latin typeface="+mn-ea"/>
                <a:ea typeface="+mn-ea"/>
              </a:rPr>
              <a:t>Multi Editing </a:t>
            </a:r>
            <a:r>
              <a:rPr lang="ko-KR" altLang="en-US" sz="1200" kern="0">
                <a:latin typeface="+mn-ea"/>
                <a:ea typeface="+mn-ea"/>
              </a:rPr>
              <a:t>화면은 다음과 같다</a:t>
            </a:r>
            <a:r>
              <a:rPr lang="en-US" altLang="ko-KR" sz="1200" kern="0">
                <a:latin typeface="+mn-ea"/>
                <a:ea typeface="+mn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5536" y="1976990"/>
            <a:ext cx="4572000" cy="55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200" kern="0">
                <a:ea typeface="굴림" pitchFamily="50" charset="-127"/>
              </a:rPr>
              <a:t> 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Multi Editing </a:t>
            </a:r>
            <a:r>
              <a:rPr lang="ko-KR" altLang="en-US" sz="1100" b="1" kern="0">
                <a:ea typeface="굴림" pitchFamily="50" charset="-127"/>
              </a:rPr>
              <a:t>화면</a:t>
            </a:r>
            <a:endParaRPr lang="en-US" altLang="ko-KR" sz="1100" b="1" kern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41987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14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3.7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Grid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Multi Editing(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추가옵션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60000" y="1080000"/>
            <a:ext cx="7123112" cy="5509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latin typeface="+mn-ea"/>
                <a:ea typeface="+mn-ea"/>
              </a:rPr>
              <a:t>그리드</a:t>
            </a:r>
            <a:r>
              <a:rPr lang="en-US" altLang="ko-KR" sz="1200" kern="0">
                <a:latin typeface="+mn-ea"/>
                <a:ea typeface="+mn-ea"/>
              </a:rPr>
              <a:t> Multi Editing</a:t>
            </a:r>
            <a:r>
              <a:rPr lang="ko-KR" altLang="en-US" sz="1200" kern="0">
                <a:latin typeface="+mn-ea"/>
                <a:ea typeface="+mn-ea"/>
              </a:rPr>
              <a:t> 구현시 기술되는 그리드속성들은 다음과 같다</a:t>
            </a:r>
            <a:r>
              <a:rPr lang="en-US" altLang="ko-KR" sz="1200" kern="0">
                <a:latin typeface="+mn-ea"/>
                <a:ea typeface="+mn-ea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grid properties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52438" y="1773238"/>
          <a:ext cx="8368034" cy="1145968"/>
        </p:xfrm>
        <a:graphic>
          <a:graphicData uri="http://schemas.openxmlformats.org/drawingml/2006/table">
            <a:tbl>
              <a:tblPr/>
              <a:tblGrid>
                <a:gridCol w="1004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302260" algn="l"/>
                        </a:tabLst>
                      </a:pPr>
                      <a:r>
                        <a:rPr lang="ko-KR" altLang="en-US" sz="11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프로퍼티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1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타입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1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디폴트값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084"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multiexecute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boolean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false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Multi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 Editing 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사용여부를 설정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.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이 플래그가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true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일 경우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 행추가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및 변경이 일어나도 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Row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단위로 </a:t>
                      </a:r>
                      <a:endParaRPr lang="en-US" altLang="ko-KR" sz="1000" b="0" kern="100" baseline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바로 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Ajax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통신 처리하지 않는다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  <a:endParaRPr lang="ko-KR" altLang="en-US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084"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editmode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boolean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false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이 플래그가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true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일 경우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그리드 초기표시시 편집가능 상태로 표시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 bwMode="auto">
          <a:xfrm>
            <a:off x="7327628" y="3420067"/>
            <a:ext cx="1691680" cy="6147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en-US" altLang="ko-KR" sz="1200" b="1" kern="100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multiexecute: true</a:t>
            </a:r>
            <a:endParaRPr lang="ko-KR" altLang="en-US" sz="1050" b="1">
              <a:solidFill>
                <a:srgbClr val="FF000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3528" y="3068960"/>
            <a:ext cx="7004100" cy="2003870"/>
            <a:chOff x="323528" y="3068960"/>
            <a:chExt cx="7004100" cy="200387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3068960"/>
              <a:ext cx="6892290" cy="2003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735523" y="3469834"/>
              <a:ext cx="6305531" cy="53522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1"/>
            <p:cNvCxnSpPr>
              <a:cxnSpLocks noChangeShapeType="1"/>
              <a:stCxn id="19" idx="1"/>
              <a:endCxn id="18" idx="3"/>
            </p:cNvCxnSpPr>
            <p:nvPr/>
          </p:nvCxnSpPr>
          <p:spPr bwMode="auto">
            <a:xfrm flipH="1">
              <a:off x="7041054" y="3727455"/>
              <a:ext cx="286574" cy="9994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prstDash val="dash"/>
              <a:round/>
              <a:headEnd/>
              <a:tailEnd type="oval" w="med" len="med"/>
            </a:ln>
          </p:spPr>
        </p:cxnSp>
      </p:grpSp>
      <p:sp>
        <p:nvSpPr>
          <p:cNvPr id="27" name="모서리가 둥근 직사각형 26"/>
          <p:cNvSpPr/>
          <p:nvPr/>
        </p:nvSpPr>
        <p:spPr bwMode="auto">
          <a:xfrm>
            <a:off x="251520" y="5424442"/>
            <a:ext cx="1512168" cy="6147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en-US" altLang="ko-KR" sz="1200" b="1" kern="100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editmode : true</a:t>
            </a:r>
            <a:endParaRPr lang="ko-KR" altLang="en-US" sz="1050" b="1">
              <a:solidFill>
                <a:srgbClr val="FF0000"/>
              </a:solidFill>
            </a:endParaRPr>
          </a:p>
        </p:txBody>
      </p:sp>
      <p:cxnSp>
        <p:nvCxnSpPr>
          <p:cNvPr id="28" name="직선 화살표 연결선 11"/>
          <p:cNvCxnSpPr>
            <a:cxnSpLocks noChangeShapeType="1"/>
            <a:stCxn id="27" idx="3"/>
            <a:endCxn id="30" idx="1"/>
          </p:cNvCxnSpPr>
          <p:nvPr/>
        </p:nvCxnSpPr>
        <p:spPr bwMode="auto">
          <a:xfrm>
            <a:off x="1763688" y="5731830"/>
            <a:ext cx="700027" cy="1426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grpSp>
        <p:nvGrpSpPr>
          <p:cNvPr id="21" name="그룹 20"/>
          <p:cNvGrpSpPr/>
          <p:nvPr/>
        </p:nvGrpSpPr>
        <p:grpSpPr>
          <a:xfrm>
            <a:off x="2051720" y="4587101"/>
            <a:ext cx="6879527" cy="2010251"/>
            <a:chOff x="2051720" y="4587101"/>
            <a:chExt cx="6879527" cy="2010251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51720" y="4587101"/>
              <a:ext cx="6879527" cy="2010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직사각형 29"/>
            <p:cNvSpPr/>
            <p:nvPr/>
          </p:nvSpPr>
          <p:spPr>
            <a:xfrm>
              <a:off x="2463715" y="4941168"/>
              <a:ext cx="6305531" cy="158417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41987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7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3.7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Grid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Multi Editing(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행추가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67544" y="1707636"/>
            <a:ext cx="7406640" cy="2153412"/>
            <a:chOff x="467544" y="1707636"/>
            <a:chExt cx="7406640" cy="2153412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707636"/>
              <a:ext cx="7406640" cy="2153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899591" y="2098121"/>
              <a:ext cx="6804000" cy="17518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565892" y="1718028"/>
              <a:ext cx="288000" cy="17518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71600" y="4725144"/>
            <a:ext cx="3456384" cy="138499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   // </a:t>
            </a:r>
            <a:r>
              <a:rPr lang="ko-KR" altLang="en-US" sz="1400"/>
              <a:t>행추가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$('#btn_add').click(function() {</a:t>
            </a:r>
          </a:p>
          <a:p>
            <a:r>
              <a:rPr lang="en-US" altLang="ko-KR" sz="1400"/>
              <a:t>        $('#empList').</a:t>
            </a:r>
            <a:r>
              <a:rPr lang="en-US" altLang="ko-KR" sz="1400" b="1">
                <a:solidFill>
                  <a:srgbClr val="FF0000"/>
                </a:solidFill>
              </a:rPr>
              <a:t>gridAddRow</a:t>
            </a:r>
            <a:r>
              <a:rPr lang="en-US" altLang="ko-KR" sz="1400"/>
              <a:t>({</a:t>
            </a:r>
          </a:p>
          <a:p>
            <a:r>
              <a:rPr lang="en-US" altLang="ko-KR" sz="1400"/>
              <a:t>            position: </a:t>
            </a:r>
            <a:r>
              <a:rPr lang="en-US" altLang="ko-KR" sz="1400" b="1"/>
              <a:t>'first</a:t>
            </a:r>
            <a:r>
              <a:rPr lang="en-US" altLang="ko-KR" sz="1400"/>
              <a:t>‘</a:t>
            </a:r>
          </a:p>
          <a:p>
            <a:r>
              <a:rPr lang="en-US" altLang="ko-KR" sz="1400"/>
              <a:t>        });</a:t>
            </a:r>
          </a:p>
          <a:p>
            <a:r>
              <a:rPr lang="en-US" altLang="ko-KR" sz="1400"/>
              <a:t>    });</a:t>
            </a:r>
            <a:endParaRPr lang="ko-KR" altLang="en-US" sz="1400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4860032" y="4365104"/>
            <a:ext cx="3744416" cy="357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marL="0" lvl="1">
              <a:defRPr/>
            </a:pPr>
            <a:r>
              <a:rPr lang="en-US" altLang="ko-KR" sz="1100" b="1" kern="0"/>
              <a:t>(position: </a:t>
            </a:r>
            <a:r>
              <a:rPr lang="en-US" altLang="ko-KR" sz="1100" b="1"/>
              <a:t>'</a:t>
            </a:r>
            <a:r>
              <a:rPr lang="en-US" altLang="ko-KR" sz="1100" b="1">
                <a:solidFill>
                  <a:srgbClr val="FF0000"/>
                </a:solidFill>
              </a:rPr>
              <a:t>first</a:t>
            </a:r>
            <a:r>
              <a:rPr lang="en-US" altLang="ko-KR" sz="1100" b="1"/>
              <a:t>'</a:t>
            </a:r>
            <a:r>
              <a:rPr lang="en-US" altLang="ko-KR" sz="1100" b="1" kern="0"/>
              <a:t>):</a:t>
            </a:r>
            <a:r>
              <a:rPr lang="ko-KR" altLang="en-US" sz="1100" b="1" kern="0"/>
              <a:t>그리드 최상단에 행추가 </a:t>
            </a:r>
            <a:r>
              <a:rPr lang="en-US" altLang="ko-KR" sz="1100" b="1" kern="0"/>
              <a:t>(</a:t>
            </a:r>
            <a:r>
              <a:rPr lang="ko-KR" altLang="en-US" sz="1100" b="1" kern="0">
                <a:solidFill>
                  <a:srgbClr val="0000FF"/>
                </a:solidFill>
              </a:rPr>
              <a:t>디폴트</a:t>
            </a:r>
            <a:r>
              <a:rPr lang="en-US" altLang="ko-KR" sz="1100" b="1" kern="0">
                <a:solidFill>
                  <a:srgbClr val="0000FF"/>
                </a:solidFill>
              </a:rPr>
              <a:t>:first</a:t>
            </a:r>
            <a:r>
              <a:rPr lang="en-US" altLang="ko-KR" sz="1100" b="1" kern="0"/>
              <a:t>)</a:t>
            </a:r>
          </a:p>
        </p:txBody>
      </p:sp>
      <p:cxnSp>
        <p:nvCxnSpPr>
          <p:cNvPr id="25" name="직선 화살표 연결선 11"/>
          <p:cNvCxnSpPr>
            <a:cxnSpLocks noChangeShapeType="1"/>
            <a:stCxn id="24" idx="1"/>
            <a:endCxn id="26" idx="3"/>
          </p:cNvCxnSpPr>
          <p:nvPr/>
        </p:nvCxnSpPr>
        <p:spPr bwMode="auto">
          <a:xfrm flipH="1">
            <a:off x="2843768" y="4543698"/>
            <a:ext cx="2016264" cy="989121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6" name="직사각형 25"/>
          <p:cNvSpPr/>
          <p:nvPr/>
        </p:nvSpPr>
        <p:spPr>
          <a:xfrm>
            <a:off x="2483768" y="5445224"/>
            <a:ext cx="360000" cy="1751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왼쪽으로 구부러진 화살표 48"/>
          <p:cNvSpPr/>
          <p:nvPr/>
        </p:nvSpPr>
        <p:spPr>
          <a:xfrm rot="21207898">
            <a:off x="8072331" y="2248106"/>
            <a:ext cx="863600" cy="1816536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0000" y="1080000"/>
            <a:ext cx="4752528" cy="809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latin typeface="+mn-ea"/>
              </a:rPr>
              <a:t>그리드 </a:t>
            </a:r>
            <a:r>
              <a:rPr lang="en-US" altLang="ko-KR" sz="1200" kern="0">
                <a:latin typeface="+mn-ea"/>
              </a:rPr>
              <a:t>Multi Editing</a:t>
            </a:r>
            <a:r>
              <a:rPr lang="ko-KR" altLang="en-US" sz="1200" kern="0">
                <a:latin typeface="+mn-ea"/>
              </a:rPr>
              <a:t>등록 처리시 </a:t>
            </a:r>
            <a:r>
              <a:rPr lang="en-US" altLang="ko-KR" sz="1200" kern="0">
                <a:latin typeface="+mn-ea"/>
              </a:rPr>
              <a:t>javascript</a:t>
            </a:r>
            <a:r>
              <a:rPr lang="ko-KR" altLang="en-US" sz="1200" kern="0">
                <a:latin typeface="+mn-ea"/>
              </a:rPr>
              <a:t>작성 및 화면 처리</a:t>
            </a:r>
            <a:r>
              <a:rPr lang="en-US" altLang="ko-KR" sz="1200" kern="0">
                <a:latin typeface="+mn-ea"/>
              </a:rPr>
              <a:t>.</a:t>
            </a: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latin typeface="+mn-ea"/>
              </a:rPr>
              <a:t>신규 등록을 위한 그리드 행추가</a:t>
            </a:r>
            <a:endParaRPr lang="en-US" altLang="ko-KR" sz="1200" kern="0">
              <a:latin typeface="+mn-ea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b="1" kern="0">
                <a:ea typeface="굴림" pitchFamily="50" charset="-127"/>
              </a:rPr>
              <a:t>행추가 화면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539552" y="4077072"/>
            <a:ext cx="1728192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marL="0" lvl="1">
              <a:defRPr/>
            </a:pPr>
            <a:r>
              <a:rPr lang="ko-KR" altLang="en-US" sz="1100" b="1" kern="0"/>
              <a:t>행추가시 상태값</a:t>
            </a:r>
            <a:r>
              <a:rPr lang="en-US" altLang="ko-KR" sz="1100" b="1" kern="0"/>
              <a:t>: </a:t>
            </a:r>
            <a:r>
              <a:rPr lang="en-US" altLang="ko-KR" sz="1100" b="1" kern="0">
                <a:solidFill>
                  <a:srgbClr val="FF0000"/>
                </a:solidFill>
              </a:rPr>
              <a:t>I </a:t>
            </a:r>
            <a:r>
              <a:rPr lang="ko-KR" altLang="en-US" sz="1100" b="1" kern="0">
                <a:solidFill>
                  <a:schemeClr val="tx1"/>
                </a:solidFill>
              </a:rPr>
              <a:t>표시</a:t>
            </a:r>
            <a:endParaRPr lang="en-US" altLang="ko-KR" sz="1100" b="1" kern="0">
              <a:solidFill>
                <a:schemeClr val="tx1"/>
              </a:solidFill>
            </a:endParaRPr>
          </a:p>
          <a:p>
            <a:pPr marL="0" lvl="1" algn="ctr">
              <a:defRPr/>
            </a:pPr>
            <a:r>
              <a:rPr lang="en-US" altLang="ko-KR" sz="1100" b="1" kern="0">
                <a:solidFill>
                  <a:schemeClr val="tx1"/>
                </a:solidFill>
              </a:rPr>
              <a:t>(INSERT)</a:t>
            </a:r>
          </a:p>
        </p:txBody>
      </p:sp>
      <p:cxnSp>
        <p:nvCxnSpPr>
          <p:cNvPr id="28" name="직선 화살표 연결선 11"/>
          <p:cNvCxnSpPr>
            <a:cxnSpLocks noChangeShapeType="1"/>
            <a:stCxn id="27" idx="0"/>
            <a:endCxn id="21" idx="1"/>
          </p:cNvCxnSpPr>
          <p:nvPr/>
        </p:nvCxnSpPr>
        <p:spPr bwMode="auto">
          <a:xfrm flipH="1" flipV="1">
            <a:off x="899591" y="2185716"/>
            <a:ext cx="504057" cy="1891356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42" name="모서리가 둥근 직사각형 41"/>
          <p:cNvSpPr/>
          <p:nvPr/>
        </p:nvSpPr>
        <p:spPr bwMode="auto">
          <a:xfrm>
            <a:off x="4860032" y="4794300"/>
            <a:ext cx="3744416" cy="14401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marL="0" lvl="1">
              <a:defRPr/>
            </a:pPr>
            <a:r>
              <a:rPr lang="en-US" altLang="ko-KR" sz="1100" b="1" kern="0"/>
              <a:t>(position: </a:t>
            </a:r>
            <a:r>
              <a:rPr lang="en-US" altLang="ko-KR" sz="1100" b="1"/>
              <a:t>'</a:t>
            </a:r>
            <a:r>
              <a:rPr lang="en-US" altLang="ko-KR" sz="1100" b="1">
                <a:solidFill>
                  <a:srgbClr val="FF0000"/>
                </a:solidFill>
              </a:rPr>
              <a:t>last</a:t>
            </a:r>
            <a:r>
              <a:rPr lang="en-US" altLang="ko-KR" sz="1100" b="1"/>
              <a:t>'</a:t>
            </a:r>
            <a:r>
              <a:rPr lang="en-US" altLang="ko-KR" sz="1100" b="1" kern="0"/>
              <a:t>) :</a:t>
            </a:r>
            <a:r>
              <a:rPr lang="ko-KR" altLang="en-US" sz="1100" b="1" kern="0"/>
              <a:t>그리드 최하단에 행추가</a:t>
            </a:r>
            <a:endParaRPr lang="en-US" altLang="ko-KR" sz="1100" b="1" kern="0"/>
          </a:p>
          <a:p>
            <a:pPr marL="0" lvl="1">
              <a:defRPr/>
            </a:pPr>
            <a:endParaRPr lang="en-US" altLang="ko-KR" sz="1100" b="1" kern="0"/>
          </a:p>
          <a:p>
            <a:pPr marL="0" lvl="1">
              <a:defRPr/>
            </a:pPr>
            <a:r>
              <a:rPr lang="en-US" altLang="ko-KR" sz="1100" b="1" kern="0"/>
              <a:t>(position: </a:t>
            </a:r>
            <a:r>
              <a:rPr lang="en-US" altLang="ko-KR" sz="1100" b="1"/>
              <a:t>'</a:t>
            </a:r>
            <a:r>
              <a:rPr lang="en-US" altLang="ko-KR" sz="1100" b="1">
                <a:solidFill>
                  <a:srgbClr val="FF0000"/>
                </a:solidFill>
              </a:rPr>
              <a:t>after</a:t>
            </a:r>
            <a:r>
              <a:rPr lang="en-US" altLang="ko-KR" sz="1100" b="1"/>
              <a:t>'</a:t>
            </a:r>
            <a:r>
              <a:rPr lang="en-US" altLang="ko-KR" sz="1100" b="1" kern="0"/>
              <a:t>):</a:t>
            </a:r>
            <a:r>
              <a:rPr lang="ko-KR" altLang="en-US" sz="1100" b="1" kern="0"/>
              <a:t>선택한 그리드 </a:t>
            </a:r>
            <a:r>
              <a:rPr lang="en-US" altLang="ko-KR" sz="1100" b="1" kern="0"/>
              <a:t>row </a:t>
            </a:r>
            <a:r>
              <a:rPr lang="ko-KR" altLang="en-US" sz="1100" b="1" kern="0"/>
              <a:t>아래에 행추가</a:t>
            </a:r>
            <a:endParaRPr lang="en-US" altLang="ko-KR" sz="1100" b="1" kern="0"/>
          </a:p>
          <a:p>
            <a:pPr marL="0" lvl="1">
              <a:defRPr/>
            </a:pPr>
            <a:endParaRPr lang="en-US" altLang="ko-KR" sz="1100" b="1" kern="0"/>
          </a:p>
          <a:p>
            <a:pPr marL="0" lvl="1">
              <a:defRPr/>
            </a:pPr>
            <a:r>
              <a:rPr lang="en-US" altLang="ko-KR" sz="1100" b="1" kern="0"/>
              <a:t>(position: </a:t>
            </a:r>
            <a:r>
              <a:rPr lang="en-US" altLang="ko-KR" sz="1100" b="1"/>
              <a:t>'</a:t>
            </a:r>
            <a:r>
              <a:rPr lang="en-US" altLang="ko-KR" sz="1100" b="1">
                <a:solidFill>
                  <a:srgbClr val="FF0000"/>
                </a:solidFill>
              </a:rPr>
              <a:t>before</a:t>
            </a:r>
            <a:r>
              <a:rPr lang="en-US" altLang="ko-KR" sz="1100" b="1"/>
              <a:t>'</a:t>
            </a:r>
            <a:r>
              <a:rPr lang="en-US" altLang="ko-KR" sz="1100" b="1" kern="0"/>
              <a:t>):</a:t>
            </a:r>
            <a:r>
              <a:rPr lang="ko-KR" altLang="en-US" sz="1100" b="1" kern="0"/>
              <a:t>선택한 그리드 </a:t>
            </a:r>
            <a:r>
              <a:rPr lang="en-US" altLang="ko-KR" sz="1100" b="1" kern="0"/>
              <a:t>row </a:t>
            </a:r>
            <a:r>
              <a:rPr lang="ko-KR" altLang="en-US" sz="1100" b="1" kern="0"/>
              <a:t>위에 행추가</a:t>
            </a:r>
            <a:endParaRPr lang="en-US" altLang="ko-KR" sz="1100" b="1" kern="0"/>
          </a:p>
          <a:p>
            <a:pPr marL="0" lvl="1">
              <a:defRPr/>
            </a:pPr>
            <a:endParaRPr lang="en-US" altLang="ko-KR" sz="1100" b="1" kern="0"/>
          </a:p>
        </p:txBody>
      </p:sp>
      <p:cxnSp>
        <p:nvCxnSpPr>
          <p:cNvPr id="48" name="직선 화살표 연결선 11"/>
          <p:cNvCxnSpPr>
            <a:cxnSpLocks noChangeShapeType="1"/>
            <a:stCxn id="42" idx="1"/>
            <a:endCxn id="26" idx="3"/>
          </p:cNvCxnSpPr>
          <p:nvPr/>
        </p:nvCxnSpPr>
        <p:spPr bwMode="auto">
          <a:xfrm flipH="1">
            <a:off x="2843768" y="5514380"/>
            <a:ext cx="2016264" cy="18439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41987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9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3.7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Grid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Multi Editing(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①저장</a:t>
              </a:r>
              <a:r>
                <a:rPr lang="ko-KR" altLang="en-US" sz="2000"/>
                <a:t>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67544" y="1388870"/>
            <a:ext cx="7380000" cy="2132920"/>
            <a:chOff x="467544" y="1388870"/>
            <a:chExt cx="7380000" cy="21329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388870"/>
              <a:ext cx="7380000" cy="2132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920374" y="1799698"/>
              <a:ext cx="252000" cy="1656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742631" y="1398823"/>
              <a:ext cx="360000" cy="17518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39552" y="4005064"/>
            <a:ext cx="4824536" cy="224676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    // </a:t>
            </a:r>
            <a:r>
              <a:rPr lang="ko-KR" altLang="en-US" sz="1400"/>
              <a:t>저장</a:t>
            </a:r>
          </a:p>
          <a:p>
            <a:r>
              <a:rPr lang="en-US" altLang="ko-KR" sz="1400"/>
              <a:t>    $('#btn_save').click(</a:t>
            </a:r>
            <a:r>
              <a:rPr lang="en-US" altLang="ko-KR" sz="1400" b="1"/>
              <a:t>function() {</a:t>
            </a:r>
          </a:p>
          <a:p>
            <a:endParaRPr lang="ko-KR" altLang="en-US" sz="1400"/>
          </a:p>
          <a:p>
            <a:r>
              <a:rPr lang="en-US" altLang="ko-KR" sz="1400"/>
              <a:t>        </a:t>
            </a:r>
            <a:r>
              <a:rPr lang="en-US" altLang="ko-KR" sz="1400" b="1">
                <a:solidFill>
                  <a:srgbClr val="FF0000"/>
                </a:solidFill>
              </a:rPr>
              <a:t>ajaxWithExecuteGrid</a:t>
            </a:r>
            <a:r>
              <a:rPr lang="en-US" altLang="ko-KR" sz="1400"/>
              <a:t>({</a:t>
            </a:r>
          </a:p>
          <a:p>
            <a:r>
              <a:rPr lang="en-US" altLang="ko-KR" sz="1400"/>
              <a:t>            masterIds: ['#empSearch'],</a:t>
            </a:r>
          </a:p>
          <a:p>
            <a:r>
              <a:rPr lang="en-US" altLang="ko-KR" sz="1400"/>
              <a:t>            detailIds: ['#empList'],</a:t>
            </a:r>
          </a:p>
          <a:p>
            <a:r>
              <a:rPr lang="en-US" altLang="ko-KR" sz="1400"/>
              <a:t>            reloadGrid: </a:t>
            </a:r>
            <a:r>
              <a:rPr lang="en-US" altLang="ko-KR" sz="1400" b="1"/>
              <a:t>true,</a:t>
            </a:r>
          </a:p>
          <a:p>
            <a:r>
              <a:rPr lang="en-US" altLang="ko-KR" sz="1400"/>
              <a:t>            url: '&lt;c:url value="/demo/grid/saveEmpList.do"/&gt;'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});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});</a:t>
            </a:r>
            <a:endParaRPr lang="ko-KR" altLang="en-US" sz="1400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5868144" y="3717032"/>
            <a:ext cx="2567599" cy="357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marL="0" lvl="1">
              <a:defRPr/>
            </a:pPr>
            <a:r>
              <a:rPr lang="ko-KR" altLang="en-US" sz="1100" b="1">
                <a:solidFill>
                  <a:schemeClr val="tx1"/>
                </a:solidFill>
                <a:latin typeface="+mn-ea"/>
              </a:rPr>
              <a:t>그리드 저장 </a:t>
            </a:r>
            <a:r>
              <a:rPr lang="en-US" altLang="ko-KR" sz="1100" b="1" kern="0">
                <a:latin typeface="+mn-ea"/>
              </a:rPr>
              <a:t>submit method</a:t>
            </a:r>
          </a:p>
        </p:txBody>
      </p:sp>
      <p:cxnSp>
        <p:nvCxnSpPr>
          <p:cNvPr id="25" name="직선 화살표 연결선 11"/>
          <p:cNvCxnSpPr>
            <a:cxnSpLocks noChangeShapeType="1"/>
            <a:stCxn id="24" idx="1"/>
            <a:endCxn id="26" idx="3"/>
          </p:cNvCxnSpPr>
          <p:nvPr/>
        </p:nvCxnSpPr>
        <p:spPr bwMode="auto">
          <a:xfrm flipH="1">
            <a:off x="2947678" y="3895626"/>
            <a:ext cx="2920466" cy="907451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6" name="직사각형 25"/>
          <p:cNvSpPr/>
          <p:nvPr/>
        </p:nvSpPr>
        <p:spPr>
          <a:xfrm>
            <a:off x="2587678" y="4715482"/>
            <a:ext cx="360000" cy="1751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11"/>
          <p:cNvCxnSpPr>
            <a:cxnSpLocks noChangeShapeType="1"/>
            <a:stCxn id="37" idx="1"/>
            <a:endCxn id="35" idx="3"/>
          </p:cNvCxnSpPr>
          <p:nvPr/>
        </p:nvCxnSpPr>
        <p:spPr bwMode="auto">
          <a:xfrm flipH="1">
            <a:off x="3327082" y="4387337"/>
            <a:ext cx="2541062" cy="631035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5" name="직사각형 34"/>
          <p:cNvSpPr/>
          <p:nvPr/>
        </p:nvSpPr>
        <p:spPr>
          <a:xfrm>
            <a:off x="2967082" y="4930777"/>
            <a:ext cx="360000" cy="1751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5868144" y="4208743"/>
            <a:ext cx="2567599" cy="357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marL="0" lvl="1">
              <a:defRPr/>
            </a:pPr>
            <a:r>
              <a:rPr lang="ko-KR" altLang="en-US" sz="1100" b="1" kern="0"/>
              <a:t> </a:t>
            </a:r>
            <a:r>
              <a:rPr lang="en-US" altLang="ko-KR" sz="1100" b="1">
                <a:solidFill>
                  <a:schemeClr val="tx1"/>
                </a:solidFill>
                <a:latin typeface="Arial" charset="0"/>
              </a:rPr>
              <a:t>Master ID </a:t>
            </a:r>
            <a:r>
              <a:rPr lang="ko-KR" altLang="en-US" sz="1100" b="1" kern="0"/>
              <a:t>를 배열로 설정 </a:t>
            </a:r>
            <a:endParaRPr lang="en-US" altLang="ko-KR" sz="1100" b="1" kern="0"/>
          </a:p>
        </p:txBody>
      </p:sp>
      <p:sp>
        <p:nvSpPr>
          <p:cNvPr id="39" name="직사각형 38"/>
          <p:cNvSpPr/>
          <p:nvPr/>
        </p:nvSpPr>
        <p:spPr>
          <a:xfrm>
            <a:off x="2555776" y="5157192"/>
            <a:ext cx="360000" cy="1751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5868144" y="4700454"/>
            <a:ext cx="2567599" cy="357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en-US" altLang="ko-KR" sz="1000" b="1">
                <a:solidFill>
                  <a:schemeClr val="tx1"/>
                </a:solidFill>
                <a:latin typeface="Arial" charset="0"/>
              </a:rPr>
              <a:t>Detail </a:t>
            </a:r>
            <a:r>
              <a:rPr lang="ko-KR" altLang="en-US" sz="1000" b="1">
                <a:solidFill>
                  <a:schemeClr val="tx1"/>
                </a:solidFill>
                <a:latin typeface="Arial" charset="0"/>
              </a:rPr>
              <a:t>그리드</a:t>
            </a:r>
            <a:r>
              <a:rPr lang="en-US" altLang="ko-KR" sz="1000" b="1">
                <a:solidFill>
                  <a:schemeClr val="tx1"/>
                </a:solidFill>
                <a:latin typeface="Arial" charset="0"/>
              </a:rPr>
              <a:t>ID</a:t>
            </a:r>
            <a:r>
              <a:rPr lang="ko-KR" altLang="en-US" sz="1000" b="1">
                <a:solidFill>
                  <a:schemeClr val="tx1"/>
                </a:solidFill>
                <a:latin typeface="Arial" charset="0"/>
              </a:rPr>
              <a:t>를 배열로 설정</a:t>
            </a:r>
          </a:p>
        </p:txBody>
      </p:sp>
      <p:cxnSp>
        <p:nvCxnSpPr>
          <p:cNvPr id="41" name="직선 화살표 연결선 11"/>
          <p:cNvCxnSpPr>
            <a:cxnSpLocks noChangeShapeType="1"/>
            <a:stCxn id="40" idx="1"/>
            <a:endCxn id="39" idx="3"/>
          </p:cNvCxnSpPr>
          <p:nvPr/>
        </p:nvCxnSpPr>
        <p:spPr bwMode="auto">
          <a:xfrm flipH="1">
            <a:off x="2915776" y="4879048"/>
            <a:ext cx="2952368" cy="365739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44" name="직사각형 43"/>
          <p:cNvSpPr/>
          <p:nvPr/>
        </p:nvSpPr>
        <p:spPr>
          <a:xfrm>
            <a:off x="2195736" y="5373216"/>
            <a:ext cx="360000" cy="1751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5868144" y="5192166"/>
            <a:ext cx="2808312" cy="357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en-US" altLang="ko-KR" sz="1000" b="1">
                <a:solidFill>
                  <a:schemeClr val="tx1"/>
                </a:solidFill>
                <a:latin typeface="Arial" charset="0"/>
              </a:rPr>
              <a:t>true :</a:t>
            </a:r>
            <a:r>
              <a:rPr lang="ko-KR" altLang="en-US" sz="1000" b="1">
                <a:solidFill>
                  <a:schemeClr val="tx1"/>
                </a:solidFill>
                <a:latin typeface="Arial" charset="0"/>
              </a:rPr>
              <a:t>삭제후 그리드를 갱신한다</a:t>
            </a:r>
            <a:r>
              <a:rPr lang="en-US" altLang="ko-KR" sz="1000" b="1">
                <a:solidFill>
                  <a:schemeClr val="tx1"/>
                </a:solidFill>
                <a:latin typeface="Arial" charset="0"/>
              </a:rPr>
              <a:t>.(</a:t>
            </a:r>
            <a:r>
              <a:rPr lang="ko-KR" altLang="en-US" sz="1000" b="1">
                <a:solidFill>
                  <a:srgbClr val="0000FF"/>
                </a:solidFill>
                <a:latin typeface="Arial" charset="0"/>
              </a:rPr>
              <a:t>디폴트</a:t>
            </a:r>
            <a:r>
              <a:rPr lang="en-US" altLang="ko-KR" sz="1000" b="1">
                <a:solidFill>
                  <a:srgbClr val="0000FF"/>
                </a:solidFill>
                <a:latin typeface="Arial" charset="0"/>
              </a:rPr>
              <a:t>:true</a:t>
            </a:r>
            <a:r>
              <a:rPr lang="en-US" altLang="ko-KR" sz="1000" b="1">
                <a:solidFill>
                  <a:schemeClr val="tx1"/>
                </a:solidFill>
                <a:latin typeface="Arial" charset="0"/>
              </a:rPr>
              <a:t>)</a:t>
            </a:r>
            <a:endParaRPr lang="ko-KR" altLang="en-US" sz="10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6" name="직선 화살표 연결선 11"/>
          <p:cNvCxnSpPr>
            <a:cxnSpLocks noChangeShapeType="1"/>
            <a:stCxn id="45" idx="1"/>
            <a:endCxn id="44" idx="3"/>
          </p:cNvCxnSpPr>
          <p:nvPr/>
        </p:nvCxnSpPr>
        <p:spPr bwMode="auto">
          <a:xfrm flipH="1">
            <a:off x="2555736" y="5370760"/>
            <a:ext cx="3312408" cy="90051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49" name="왼쪽으로 구부러진 화살표 48"/>
          <p:cNvSpPr/>
          <p:nvPr/>
        </p:nvSpPr>
        <p:spPr>
          <a:xfrm rot="21207898">
            <a:off x="8072331" y="1672042"/>
            <a:ext cx="863600" cy="1816536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0000" y="1080000"/>
            <a:ext cx="8188859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latin typeface="+mn-ea"/>
              </a:rPr>
              <a:t>그리드 </a:t>
            </a:r>
            <a:r>
              <a:rPr lang="en-US" altLang="ko-KR" sz="1200" kern="0">
                <a:latin typeface="+mn-ea"/>
              </a:rPr>
              <a:t>Multi Editing</a:t>
            </a:r>
            <a:r>
              <a:rPr lang="ko-KR" altLang="en-US" sz="1200" kern="0">
                <a:latin typeface="+mn-ea"/>
              </a:rPr>
              <a:t>화면에서 행추가 및 데이터수정 후 </a:t>
            </a:r>
            <a:r>
              <a:rPr lang="ko-KR" altLang="en-US" sz="1200" b="1" kern="0">
                <a:latin typeface="+mn-ea"/>
              </a:rPr>
              <a:t>저장</a:t>
            </a:r>
            <a:r>
              <a:rPr lang="ko-KR" altLang="en-US" sz="1200" kern="0">
                <a:latin typeface="+mn-ea"/>
              </a:rPr>
              <a:t> 처리시 </a:t>
            </a:r>
            <a:r>
              <a:rPr lang="en-US" altLang="ko-KR" sz="1200" b="1" kern="0">
                <a:latin typeface="+mn-ea"/>
              </a:rPr>
              <a:t>javascript</a:t>
            </a:r>
            <a:r>
              <a:rPr lang="ko-KR" altLang="en-US" sz="1200" kern="0">
                <a:latin typeface="+mn-ea"/>
              </a:rPr>
              <a:t>작성 및 화면 처리</a:t>
            </a:r>
            <a:r>
              <a:rPr lang="en-US" altLang="ko-KR" sz="1200" kern="0">
                <a:latin typeface="+mn-ea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04936" y="5548405"/>
            <a:ext cx="360000" cy="1751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5892833" y="5664100"/>
            <a:ext cx="2567599" cy="357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marL="0" lvl="1">
              <a:defRPr/>
            </a:pPr>
            <a:r>
              <a:rPr lang="ko-KR" altLang="en-US" sz="1100" b="1" kern="0"/>
              <a:t>저장처리 호출 </a:t>
            </a:r>
            <a:r>
              <a:rPr lang="en-US" altLang="ko-KR" sz="1100" b="1" kern="0"/>
              <a:t>	url</a:t>
            </a:r>
          </a:p>
        </p:txBody>
      </p:sp>
      <p:cxnSp>
        <p:nvCxnSpPr>
          <p:cNvPr id="29" name="직선 화살표 연결선 11"/>
          <p:cNvCxnSpPr>
            <a:cxnSpLocks noChangeShapeType="1"/>
            <a:stCxn id="28" idx="1"/>
            <a:endCxn id="27" idx="3"/>
          </p:cNvCxnSpPr>
          <p:nvPr/>
        </p:nvCxnSpPr>
        <p:spPr bwMode="auto">
          <a:xfrm flipH="1" flipV="1">
            <a:off x="5064936" y="5636000"/>
            <a:ext cx="827897" cy="206694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0" name="직사각형 29"/>
          <p:cNvSpPr/>
          <p:nvPr/>
        </p:nvSpPr>
        <p:spPr>
          <a:xfrm>
            <a:off x="343581" y="3729732"/>
            <a:ext cx="8188859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b="1" kern="0">
                <a:ea typeface="굴림" pitchFamily="50" charset="-127"/>
              </a:rPr>
              <a:t>저장</a:t>
            </a:r>
            <a:r>
              <a:rPr lang="en-US" altLang="ko-KR" sz="1100" b="1" kern="0">
                <a:ea typeface="굴림" pitchFamily="50" charset="-127"/>
              </a:rPr>
              <a:t>(</a:t>
            </a:r>
            <a:r>
              <a:rPr lang="en-US" altLang="ko-KR" sz="1100" b="1">
                <a:solidFill>
                  <a:srgbClr val="FF0000"/>
                </a:solidFill>
              </a:rPr>
              <a:t>ajaxWithExecuteGrid</a:t>
            </a:r>
            <a:r>
              <a:rPr lang="en-US" altLang="ko-KR" sz="1100" b="1" kern="0">
                <a:ea typeface="굴림" pitchFamily="50" charset="-127"/>
              </a:rPr>
              <a:t>)</a:t>
            </a:r>
            <a:r>
              <a:rPr lang="ko-KR" altLang="en-US" sz="1100" b="1" kern="0">
                <a:ea typeface="굴림" pitchFamily="50" charset="-127"/>
              </a:rPr>
              <a:t> </a:t>
            </a:r>
            <a:r>
              <a:rPr lang="en-US" altLang="ko-KR" sz="1100" b="1" kern="0">
                <a:latin typeface="+mn-ea"/>
              </a:rPr>
              <a:t>javascript </a:t>
            </a:r>
            <a:r>
              <a:rPr lang="ko-KR" altLang="en-US" sz="1100" b="1" kern="0">
                <a:latin typeface="+mn-ea"/>
              </a:rPr>
              <a:t>작성 및 속성</a:t>
            </a:r>
            <a:endParaRPr lang="en-US" altLang="ko-KR" sz="1100" b="1" kern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882" y="1391994"/>
            <a:ext cx="7486195" cy="21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41987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7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3.7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Grid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Multi Editing(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②저장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856203" y="1398823"/>
            <a:ext cx="288000" cy="1751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왼쪽으로 구부러진 화살표 48"/>
          <p:cNvSpPr/>
          <p:nvPr/>
        </p:nvSpPr>
        <p:spPr>
          <a:xfrm rot="21207898">
            <a:off x="8072331" y="1672042"/>
            <a:ext cx="863600" cy="1816536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0000" y="1080000"/>
            <a:ext cx="8188859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latin typeface="+mn-ea"/>
              </a:rPr>
              <a:t>상태에 따른 </a:t>
            </a:r>
            <a:r>
              <a:rPr lang="en-US" altLang="ko-KR" sz="1200" kern="0">
                <a:latin typeface="+mn-ea"/>
              </a:rPr>
              <a:t>Multi Editing </a:t>
            </a:r>
            <a:r>
              <a:rPr lang="ko-KR" altLang="en-US" sz="1200" kern="0">
                <a:latin typeface="+mn-ea"/>
              </a:rPr>
              <a:t>저장처리</a:t>
            </a:r>
            <a:r>
              <a:rPr lang="en-US" altLang="ko-KR" sz="1200" kern="0">
                <a:latin typeface="+mn-ea"/>
              </a:rPr>
              <a:t>(CUD)</a:t>
            </a:r>
            <a:r>
              <a:rPr lang="ko-KR" altLang="en-US" sz="1200" kern="0">
                <a:latin typeface="+mn-ea"/>
              </a:rPr>
              <a:t>후 화면</a:t>
            </a:r>
            <a:r>
              <a:rPr lang="en-US" altLang="ko-KR" sz="1200" kern="0">
                <a:latin typeface="+mn-ea"/>
              </a:rPr>
              <a:t>.</a:t>
            </a:r>
            <a:r>
              <a:rPr lang="ko-KR" altLang="en-US" sz="1200" kern="0">
                <a:latin typeface="+mn-ea"/>
              </a:rPr>
              <a:t> </a:t>
            </a:r>
            <a:endParaRPr lang="en-US" altLang="ko-KR" sz="1200" kern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4472" y="3785412"/>
            <a:ext cx="7488000" cy="218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직사각형 31"/>
          <p:cNvSpPr/>
          <p:nvPr/>
        </p:nvSpPr>
        <p:spPr>
          <a:xfrm>
            <a:off x="910743" y="1793598"/>
            <a:ext cx="6840000" cy="1952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866140" y="5126748"/>
            <a:ext cx="6840000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99592" y="2132856"/>
            <a:ext cx="6840000" cy="14401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866140" y="4365104"/>
            <a:ext cx="6840000" cy="14401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99592" y="2420888"/>
            <a:ext cx="6840000" cy="144016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2771266"/>
            <a:ext cx="2016224" cy="1209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0000" y="1080000"/>
            <a:ext cx="7199312" cy="3139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ea typeface="굴림" pitchFamily="50" charset="-127"/>
              </a:rPr>
              <a:t>저장처리 요청시사용되는 메소드는 </a:t>
            </a:r>
            <a:r>
              <a:rPr lang="ko-KR" altLang="en-US" sz="1200" kern="0">
                <a:latin typeface="+mn-ea"/>
              </a:rPr>
              <a:t>다음과 같다</a:t>
            </a:r>
            <a:r>
              <a:rPr lang="en-US" altLang="ko-KR" sz="1200" kern="0">
                <a:latin typeface="+mn-ea"/>
              </a:rPr>
              <a:t>.</a:t>
            </a: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41"/>
            <a:ext cx="4751387" cy="511176"/>
            <a:chOff x="1870" y="884"/>
            <a:chExt cx="1417" cy="322"/>
          </a:xfrm>
        </p:grpSpPr>
        <p:pic>
          <p:nvPicPr>
            <p:cNvPr id="34825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27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3.7 Grid Multi Editing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저장 메소드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endParaRPr kumimoji="0" lang="ko-KR" altLang="en-US" sz="2000"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7544" y="1409416"/>
            <a:ext cx="7486195" cy="2163600"/>
            <a:chOff x="467544" y="1409416"/>
            <a:chExt cx="7486195" cy="2163600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409416"/>
              <a:ext cx="7486195" cy="216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6856203" y="1419605"/>
              <a:ext cx="288000" cy="17518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8312" y="3882719"/>
            <a:ext cx="6119911" cy="276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submit method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52439" y="4283936"/>
          <a:ext cx="8368035" cy="1017272"/>
        </p:xfrm>
        <a:graphic>
          <a:graphicData uri="http://schemas.openxmlformats.org/drawingml/2006/table">
            <a:tbl>
              <a:tblPr/>
              <a:tblGrid>
                <a:gridCol w="2067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1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302260" algn="l"/>
                        </a:tabLst>
                      </a:pPr>
                      <a:r>
                        <a:rPr lang="ko-KR" altLang="en-US" sz="11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1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파라미터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1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반환값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ajaxWithExecuteGrid</a:t>
                      </a:r>
                      <a:endParaRPr lang="ko-KR" altLang="en-US" sz="12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2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masterIds[],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2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detailIds[],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2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reloadGrid,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2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url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2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none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입력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url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로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그리드의 </a:t>
                      </a:r>
                      <a:r>
                        <a:rPr lang="ko-KR" altLang="en-US" sz="1000" b="1" kern="10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전체행데이터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및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Master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데이터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)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를 파라미터로 구성하여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Ajax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서버요청을 한다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.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3163888"/>
            <a:ext cx="5565775" cy="1382712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sp>
        <p:nvSpPr>
          <p:cNvPr id="60" name="아래쪽 화살표 59"/>
          <p:cNvSpPr/>
          <p:nvPr/>
        </p:nvSpPr>
        <p:spPr>
          <a:xfrm>
            <a:off x="684213" y="4565650"/>
            <a:ext cx="358775" cy="1008063"/>
          </a:xfrm>
          <a:prstGeom prst="downArrow">
            <a:avLst/>
          </a:prstGeom>
          <a:solidFill>
            <a:srgbClr val="FEB6B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2988" y="4249738"/>
            <a:ext cx="5572125" cy="1628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40" name="직사각형 39"/>
          <p:cNvSpPr/>
          <p:nvPr/>
        </p:nvSpPr>
        <p:spPr>
          <a:xfrm>
            <a:off x="360000" y="1080000"/>
            <a:ext cx="7884408" cy="530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b="1" kern="0" dirty="0">
                <a:ea typeface="굴림" pitchFamily="50" charset="-127"/>
              </a:rPr>
              <a:t>그리드</a:t>
            </a:r>
            <a:r>
              <a:rPr lang="en-US" altLang="ko-KR" sz="1200" b="1" kern="0" dirty="0">
                <a:ea typeface="굴림" pitchFamily="50" charset="-127"/>
              </a:rPr>
              <a:t> </a:t>
            </a:r>
            <a:r>
              <a:rPr lang="ko-KR" altLang="en-US" sz="1200" b="1" kern="0" dirty="0">
                <a:ea typeface="굴림" pitchFamily="50" charset="-127"/>
              </a:rPr>
              <a:t>헤더병합 </a:t>
            </a:r>
            <a:r>
              <a:rPr lang="ko-KR" altLang="en-US" sz="1200" b="1" kern="0" err="1">
                <a:ea typeface="굴림" pitchFamily="50" charset="-127"/>
              </a:rPr>
              <a:t>구현시</a:t>
            </a:r>
            <a:r>
              <a:rPr lang="ko-KR" altLang="en-US" sz="1200" b="1" kern="0">
                <a:ea typeface="굴림" pitchFamily="50" charset="-127"/>
              </a:rPr>
              <a:t> </a:t>
            </a:r>
            <a:r>
              <a:rPr lang="en-US" altLang="ko-KR" sz="1200" b="1" kern="0">
                <a:ea typeface="굴림" pitchFamily="50" charset="-127"/>
              </a:rPr>
              <a:t>javascript </a:t>
            </a:r>
            <a:r>
              <a:rPr lang="ko-KR" altLang="en-US" sz="1200" b="1" kern="0">
                <a:ea typeface="굴림" pitchFamily="50" charset="-127"/>
              </a:rPr>
              <a:t>구현은 다음과 같이 한다</a:t>
            </a:r>
            <a:r>
              <a:rPr lang="en-US" altLang="ko-KR" sz="1200" b="1" kern="0">
                <a:ea typeface="굴림" pitchFamily="50" charset="-127"/>
              </a:rPr>
              <a:t>.</a:t>
            </a: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100" kern="0">
                <a:ea typeface="굴림" pitchFamily="50" charset="-127"/>
              </a:rPr>
              <a:t>헤더병합사용시 해당 옵션은 사용할 수 없다</a:t>
            </a:r>
            <a:r>
              <a:rPr lang="en-US" altLang="ko-KR" sz="1100" kern="0">
                <a:ea typeface="굴림" pitchFamily="50" charset="-127"/>
              </a:rPr>
              <a:t>. (</a:t>
            </a:r>
            <a:r>
              <a:rPr lang="en-US" altLang="ko-KR" sz="1100" kern="0">
                <a:solidFill>
                  <a:srgbClr val="FF0000"/>
                </a:solidFill>
                <a:ea typeface="굴림" pitchFamily="50" charset="-127"/>
              </a:rPr>
              <a:t>sortable</a:t>
            </a:r>
            <a:r>
              <a:rPr lang="en-US" altLang="ko-KR" sz="1100" kern="0">
                <a:ea typeface="굴림" pitchFamily="50" charset="-127"/>
              </a:rPr>
              <a:t>: false)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898900" y="3173413"/>
            <a:ext cx="1223963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959475" y="4270375"/>
            <a:ext cx="1223963" cy="36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굽은 화살표 44"/>
          <p:cNvSpPr/>
          <p:nvPr/>
        </p:nvSpPr>
        <p:spPr bwMode="auto">
          <a:xfrm rot="5400000">
            <a:off x="5912644" y="3629819"/>
            <a:ext cx="576262" cy="647700"/>
          </a:xfrm>
          <a:prstGeom prst="bentArrow">
            <a:avLst>
              <a:gd name="adj1" fmla="val 25000"/>
              <a:gd name="adj2" fmla="val 24392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ko-KR" altLang="en-US" sz="11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017" name="TextBox 46"/>
          <p:cNvSpPr txBox="1">
            <a:spLocks noChangeArrowheads="1"/>
          </p:cNvSpPr>
          <p:nvPr/>
        </p:nvSpPr>
        <p:spPr bwMode="auto">
          <a:xfrm>
            <a:off x="468313" y="1617663"/>
            <a:ext cx="3887787" cy="1477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900">
                <a:cs typeface="Arial" charset="0"/>
              </a:rPr>
              <a:t>     </a:t>
            </a:r>
            <a:r>
              <a:rPr lang="en-US" altLang="ko-KR" sz="900" b="1">
                <a:solidFill>
                  <a:srgbClr val="006600"/>
                </a:solidFill>
                <a:cs typeface="Arial" charset="0"/>
              </a:rPr>
              <a:t>// </a:t>
            </a:r>
            <a:r>
              <a:rPr lang="ko-KR" altLang="en-US" sz="900" b="1">
                <a:solidFill>
                  <a:srgbClr val="006600"/>
                </a:solidFill>
                <a:cs typeface="Arial" charset="0"/>
              </a:rPr>
              <a:t>그리드 생성</a:t>
            </a:r>
          </a:p>
          <a:p>
            <a:r>
              <a:rPr lang="en-US" altLang="ko-KR" sz="900">
                <a:cs typeface="Arial" charset="0"/>
              </a:rPr>
              <a:t>    createBasicGrid(</a:t>
            </a:r>
            <a:r>
              <a:rPr lang="en-US" altLang="ko-KR" sz="900">
                <a:solidFill>
                  <a:srgbClr val="0000FF"/>
                </a:solidFill>
                <a:cs typeface="Arial" charset="0"/>
              </a:rPr>
              <a:t>'#empList'</a:t>
            </a:r>
            <a:r>
              <a:rPr lang="en-US" altLang="ko-KR" sz="900">
                <a:cs typeface="Arial" charset="0"/>
              </a:rPr>
              <a:t>, cnames, cmodels, props);</a:t>
            </a:r>
          </a:p>
          <a:p>
            <a:endParaRPr lang="ko-KR" altLang="en-US" sz="900">
              <a:cs typeface="Arial" charset="0"/>
            </a:endParaRPr>
          </a:p>
          <a:p>
            <a:r>
              <a:rPr lang="ko-KR" altLang="en-US" sz="900">
                <a:cs typeface="Arial" charset="0"/>
              </a:rPr>
              <a:t>    </a:t>
            </a:r>
            <a:r>
              <a:rPr lang="en-US" altLang="ko-KR" sz="900" b="1">
                <a:solidFill>
                  <a:srgbClr val="006600"/>
                </a:solidFill>
                <a:cs typeface="Arial" charset="0"/>
              </a:rPr>
              <a:t>// </a:t>
            </a:r>
            <a:r>
              <a:rPr lang="ko-KR" altLang="en-US" sz="900" b="1">
                <a:solidFill>
                  <a:srgbClr val="006600"/>
                </a:solidFill>
                <a:cs typeface="Arial" charset="0"/>
              </a:rPr>
              <a:t>그리드 생성 후 헤더병합을 설정한다</a:t>
            </a:r>
            <a:r>
              <a:rPr lang="en-US" altLang="ko-KR" sz="900" b="1">
                <a:solidFill>
                  <a:srgbClr val="006600"/>
                </a:solidFill>
                <a:cs typeface="Arial" charset="0"/>
              </a:rPr>
              <a:t>.</a:t>
            </a:r>
            <a:endParaRPr lang="en-US" altLang="ko-KR" sz="900">
              <a:cs typeface="Arial" charset="0"/>
            </a:endParaRPr>
          </a:p>
          <a:p>
            <a:r>
              <a:rPr lang="en-US" altLang="ko-KR" sz="900">
                <a:cs typeface="Arial" charset="0"/>
              </a:rPr>
              <a:t>    $(</a:t>
            </a:r>
            <a:r>
              <a:rPr lang="en-US" altLang="ko-KR" sz="900">
                <a:solidFill>
                  <a:srgbClr val="0000FF"/>
                </a:solidFill>
                <a:cs typeface="Arial" charset="0"/>
              </a:rPr>
              <a:t>'#empList'</a:t>
            </a:r>
            <a:r>
              <a:rPr lang="en-US" altLang="ko-KR" sz="900">
                <a:cs typeface="Arial" charset="0"/>
              </a:rPr>
              <a:t>).setGroupHeaders({</a:t>
            </a:r>
          </a:p>
          <a:p>
            <a:r>
              <a:rPr lang="en-US" altLang="ko-KR" sz="900">
                <a:cs typeface="Arial" charset="0"/>
              </a:rPr>
              <a:t>        useColSpanStyle:</a:t>
            </a:r>
            <a:r>
              <a:rPr lang="en-US" altLang="ko-KR" sz="900" b="1">
                <a:solidFill>
                  <a:srgbClr val="C00000"/>
                </a:solidFill>
                <a:cs typeface="Arial" charset="0"/>
              </a:rPr>
              <a:t>true</a:t>
            </a:r>
            <a:r>
              <a:rPr lang="en-US" altLang="ko-KR" sz="900" b="1">
                <a:cs typeface="Arial" charset="0"/>
              </a:rPr>
              <a:t>,</a:t>
            </a:r>
          </a:p>
          <a:p>
            <a:r>
              <a:rPr lang="en-US" altLang="ko-KR" sz="900">
                <a:cs typeface="Arial" charset="0"/>
              </a:rPr>
              <a:t>        groupHeaders:[</a:t>
            </a:r>
          </a:p>
          <a:p>
            <a:r>
              <a:rPr lang="en-US" altLang="ko-KR" sz="900">
                <a:cs typeface="Arial" charset="0"/>
              </a:rPr>
              <a:t>            {startColumnName: </a:t>
            </a:r>
            <a:r>
              <a:rPr lang="en-US" altLang="ko-KR" sz="900">
                <a:solidFill>
                  <a:srgbClr val="0000FF"/>
                </a:solidFill>
                <a:cs typeface="Arial" charset="0"/>
              </a:rPr>
              <a:t>'sal'</a:t>
            </a:r>
            <a:r>
              <a:rPr lang="en-US" altLang="ko-KR" sz="900">
                <a:cs typeface="Arial" charset="0"/>
              </a:rPr>
              <a:t>, numberOfColumns: 2, titleText: </a:t>
            </a:r>
            <a:r>
              <a:rPr lang="en-US" altLang="ko-KR" sz="900">
                <a:solidFill>
                  <a:srgbClr val="0000FF"/>
                </a:solidFill>
                <a:cs typeface="Arial" charset="0"/>
              </a:rPr>
              <a:t>'</a:t>
            </a:r>
            <a:r>
              <a:rPr lang="ko-KR" altLang="en-US" sz="900">
                <a:solidFill>
                  <a:srgbClr val="0000FF"/>
                </a:solidFill>
                <a:cs typeface="Arial" charset="0"/>
              </a:rPr>
              <a:t>연봉</a:t>
            </a:r>
            <a:r>
              <a:rPr lang="en-US" altLang="ko-KR" sz="900">
                <a:solidFill>
                  <a:srgbClr val="0000FF"/>
                </a:solidFill>
                <a:cs typeface="Arial" charset="0"/>
              </a:rPr>
              <a:t>'</a:t>
            </a:r>
            <a:r>
              <a:rPr lang="en-US" altLang="ko-KR" sz="900">
                <a:cs typeface="Arial" charset="0"/>
              </a:rPr>
              <a:t>}</a:t>
            </a:r>
          </a:p>
          <a:p>
            <a:r>
              <a:rPr lang="ko-KR" altLang="en-US" sz="900">
                <a:cs typeface="Arial" charset="0"/>
              </a:rPr>
              <a:t>        </a:t>
            </a:r>
            <a:r>
              <a:rPr lang="en-US" altLang="ko-KR" sz="900">
                <a:cs typeface="Arial" charset="0"/>
              </a:rPr>
              <a:t>]</a:t>
            </a:r>
          </a:p>
          <a:p>
            <a:r>
              <a:rPr lang="ko-KR" altLang="en-US" sz="900">
                <a:cs typeface="Arial" charset="0"/>
              </a:rPr>
              <a:t>    </a:t>
            </a:r>
            <a:r>
              <a:rPr lang="en-US" altLang="ko-KR" sz="900">
                <a:cs typeface="Arial" charset="0"/>
              </a:rPr>
              <a:t>});</a:t>
            </a:r>
            <a:endParaRPr lang="ko-KR" altLang="en-US" sz="900">
              <a:cs typeface="Arial" charset="0"/>
            </a:endParaRPr>
          </a:p>
        </p:txBody>
      </p:sp>
      <p:sp>
        <p:nvSpPr>
          <p:cNvPr id="43018" name="TextBox 47"/>
          <p:cNvSpPr txBox="1">
            <a:spLocks noChangeArrowheads="1"/>
          </p:cNvSpPr>
          <p:nvPr/>
        </p:nvSpPr>
        <p:spPr bwMode="auto">
          <a:xfrm>
            <a:off x="6189663" y="3656013"/>
            <a:ext cx="23431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cs typeface="Arial" charset="0"/>
              </a:rPr>
              <a:t>useColSpanStyle </a:t>
            </a:r>
            <a:r>
              <a:rPr lang="ko-KR" altLang="en-US" sz="1000" b="1">
                <a:cs typeface="Arial" charset="0"/>
              </a:rPr>
              <a:t>를 </a:t>
            </a:r>
            <a:r>
              <a:rPr lang="en-US" altLang="ko-KR" sz="1100" b="1">
                <a:solidFill>
                  <a:srgbClr val="C00000"/>
                </a:solidFill>
                <a:cs typeface="Arial" charset="0"/>
              </a:rPr>
              <a:t>true</a:t>
            </a:r>
            <a:r>
              <a:rPr lang="en-US" altLang="ko-KR" sz="1100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ko-KR" altLang="en-US" sz="1000" b="1">
                <a:solidFill>
                  <a:srgbClr val="000000"/>
                </a:solidFill>
                <a:cs typeface="Arial" charset="0"/>
              </a:rPr>
              <a:t>로 설정시</a:t>
            </a:r>
            <a:endParaRPr lang="ko-KR" altLang="en-US" sz="1000" b="1">
              <a:solidFill>
                <a:srgbClr val="0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387600" y="4278313"/>
            <a:ext cx="3527425" cy="36036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226300" y="4278313"/>
            <a:ext cx="585788" cy="36036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021" name="TextBox 53"/>
          <p:cNvSpPr txBox="1">
            <a:spLocks noChangeArrowheads="1"/>
          </p:cNvSpPr>
          <p:nvPr/>
        </p:nvSpPr>
        <p:spPr bwMode="auto">
          <a:xfrm>
            <a:off x="5795963" y="4710113"/>
            <a:ext cx="2736850" cy="6000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solidFill>
                  <a:srgbClr val="000000"/>
                </a:solidFill>
              </a:rPr>
              <a:t>병합설정을 하지 않은 나머지 헤더에 대해서는 </a:t>
            </a:r>
            <a:r>
              <a:rPr lang="ko-KR" altLang="en-US" sz="1100" b="1">
                <a:solidFill>
                  <a:srgbClr val="000000"/>
                </a:solidFill>
              </a:rPr>
              <a:t>자동 </a:t>
            </a:r>
            <a:r>
              <a:rPr lang="en-US" altLang="ko-KR" sz="1100" b="1">
                <a:solidFill>
                  <a:srgbClr val="000000"/>
                </a:solidFill>
              </a:rPr>
              <a:t>rowSpan</a:t>
            </a:r>
            <a:r>
              <a:rPr lang="ko-KR" altLang="en-US" sz="1100">
                <a:solidFill>
                  <a:srgbClr val="000000"/>
                </a:solidFill>
              </a:rPr>
              <a:t>이 설정된다</a:t>
            </a:r>
            <a:r>
              <a:rPr lang="en-US" altLang="ko-KR" sz="1100">
                <a:solidFill>
                  <a:srgbClr val="000000"/>
                </a:solidFill>
              </a:rPr>
              <a:t>.</a:t>
            </a:r>
            <a:endParaRPr lang="ko-KR" altLang="en-US" sz="1100">
              <a:solidFill>
                <a:srgbClr val="000000"/>
              </a:solidFill>
            </a:endParaRPr>
          </a:p>
        </p:txBody>
      </p:sp>
      <p:pic>
        <p:nvPicPr>
          <p:cNvPr id="4302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5573713"/>
            <a:ext cx="5572125" cy="857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5" name="직사각형 54"/>
          <p:cNvSpPr/>
          <p:nvPr/>
        </p:nvSpPr>
        <p:spPr>
          <a:xfrm>
            <a:off x="250825" y="5573713"/>
            <a:ext cx="5473700" cy="36036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024" name="TextBox 58"/>
          <p:cNvSpPr txBox="1">
            <a:spLocks noChangeArrowheads="1"/>
          </p:cNvSpPr>
          <p:nvPr/>
        </p:nvSpPr>
        <p:spPr bwMode="auto">
          <a:xfrm>
            <a:off x="398463" y="4965700"/>
            <a:ext cx="1436687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cs typeface="Arial" charset="0"/>
              </a:rPr>
              <a:t>useColSpanStyle </a:t>
            </a:r>
            <a:r>
              <a:rPr lang="ko-KR" altLang="en-US" sz="1000" b="1">
                <a:cs typeface="Arial" charset="0"/>
              </a:rPr>
              <a:t>를 </a:t>
            </a:r>
            <a:endParaRPr lang="en-US" altLang="ko-KR" sz="1000" b="1">
              <a:cs typeface="Arial" charset="0"/>
            </a:endParaRPr>
          </a:p>
          <a:p>
            <a:r>
              <a:rPr lang="en-US" altLang="ko-KR" sz="1100" b="1">
                <a:solidFill>
                  <a:srgbClr val="C00000"/>
                </a:solidFill>
                <a:cs typeface="Arial" charset="0"/>
              </a:rPr>
              <a:t>false</a:t>
            </a:r>
            <a:r>
              <a:rPr lang="en-US" altLang="ko-KR" sz="1000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ko-KR" altLang="en-US" sz="1000" b="1">
                <a:solidFill>
                  <a:srgbClr val="000000"/>
                </a:solidFill>
                <a:cs typeface="Arial" charset="0"/>
              </a:rPr>
              <a:t>로 설정시</a:t>
            </a:r>
            <a:endParaRPr lang="ko-KR" altLang="en-US" sz="1000" b="1">
              <a:solidFill>
                <a:srgbClr val="000000"/>
              </a:solidFill>
            </a:endParaRPr>
          </a:p>
        </p:txBody>
      </p:sp>
      <p:sp>
        <p:nvSpPr>
          <p:cNvPr id="43025" name="TextBox 60"/>
          <p:cNvSpPr txBox="1">
            <a:spLocks noChangeArrowheads="1"/>
          </p:cNvSpPr>
          <p:nvPr/>
        </p:nvSpPr>
        <p:spPr bwMode="auto">
          <a:xfrm>
            <a:off x="900113" y="6007100"/>
            <a:ext cx="2735262" cy="6000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solidFill>
                  <a:srgbClr val="000000"/>
                </a:solidFill>
              </a:rPr>
              <a:t>병합설정을 하지 않은 나머지 헤더에 대해서는 </a:t>
            </a:r>
            <a:r>
              <a:rPr lang="en-US" altLang="ko-KR" sz="1100" b="1">
                <a:solidFill>
                  <a:srgbClr val="000000"/>
                </a:solidFill>
              </a:rPr>
              <a:t>rowSpan</a:t>
            </a:r>
            <a:r>
              <a:rPr lang="ko-KR" altLang="en-US" sz="1100">
                <a:solidFill>
                  <a:srgbClr val="000000"/>
                </a:solidFill>
              </a:rPr>
              <a:t>이 설정되지 않는다</a:t>
            </a:r>
            <a:r>
              <a:rPr lang="en-US" altLang="ko-KR" sz="1100">
                <a:solidFill>
                  <a:srgbClr val="000000"/>
                </a:solidFill>
              </a:rPr>
              <a:t>.</a:t>
            </a:r>
            <a:endParaRPr lang="ko-KR" altLang="en-US" sz="1100">
              <a:solidFill>
                <a:srgbClr val="000000"/>
              </a:solidFill>
            </a:endParaRPr>
          </a:p>
        </p:txBody>
      </p:sp>
      <p:grpSp>
        <p:nvGrpSpPr>
          <p:cNvPr id="43027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43028" name="Picture 185" descr="그림10"/>
            <p:cNvPicPr>
              <a:picLocks noChangeAspect="1" noChangeArrowheads="1"/>
            </p:cNvPicPr>
            <p:nvPr/>
          </p:nvPicPr>
          <p:blipFill>
            <a:blip r:embed="rId5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86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3.8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Grid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병합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헤더병합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endParaRPr kumimoji="0" lang="ko-KR" altLang="en-US" sz="2000" dirty="0"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00733" y="2588270"/>
            <a:ext cx="3239219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4644008" y="1868066"/>
            <a:ext cx="4320480" cy="936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startColumnName</a:t>
            </a:r>
            <a:r>
              <a:rPr lang="en-US" altLang="ko-KR" sz="1000">
                <a:solidFill>
                  <a:schemeClr val="tx1"/>
                </a:solidFill>
              </a:rPr>
              <a:t> : </a:t>
            </a:r>
            <a:r>
              <a:rPr lang="ko-KR" altLang="en-US" sz="1000">
                <a:solidFill>
                  <a:schemeClr val="tx1"/>
                </a:solidFill>
              </a:rPr>
              <a:t>병합을 시작할 컬럼명</a:t>
            </a:r>
            <a:endParaRPr lang="en-US" altLang="ko-KR" sz="1000">
              <a:solidFill>
                <a:schemeClr val="tx1"/>
              </a:solidFill>
            </a:endParaRPr>
          </a:p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numberOfColumns</a:t>
            </a:r>
            <a:r>
              <a:rPr lang="en-US" altLang="ko-KR" sz="1000">
                <a:solidFill>
                  <a:schemeClr val="tx1"/>
                </a:solidFill>
              </a:rPr>
              <a:t> : </a:t>
            </a:r>
            <a:r>
              <a:rPr lang="ko-KR" altLang="en-US" sz="1000">
                <a:solidFill>
                  <a:schemeClr val="tx1"/>
                </a:solidFill>
              </a:rPr>
              <a:t>시작한 컬럼으로부터 지정한 수에 컬럼까지 병합</a:t>
            </a:r>
            <a:endParaRPr lang="en-US" altLang="ko-KR" sz="1000">
              <a:solidFill>
                <a:schemeClr val="tx1"/>
              </a:solidFill>
            </a:endParaRPr>
          </a:p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titleText</a:t>
            </a:r>
            <a:r>
              <a:rPr lang="en-US" altLang="ko-KR" sz="1000">
                <a:solidFill>
                  <a:schemeClr val="tx1"/>
                </a:solidFill>
              </a:rPr>
              <a:t> : </a:t>
            </a:r>
            <a:r>
              <a:rPr lang="ko-KR" altLang="en-US" sz="1000">
                <a:solidFill>
                  <a:schemeClr val="tx1"/>
                </a:solidFill>
              </a:rPr>
              <a:t>병합된 컬럼에 </a:t>
            </a:r>
            <a:r>
              <a:rPr lang="en-US" altLang="ko-KR" sz="1000">
                <a:solidFill>
                  <a:schemeClr val="tx1"/>
                </a:solidFill>
              </a:rPr>
              <a:t>title</a:t>
            </a:r>
            <a:r>
              <a:rPr lang="ko-KR" altLang="en-US" sz="1000">
                <a:solidFill>
                  <a:schemeClr val="tx1"/>
                </a:solidFill>
              </a:rPr>
              <a:t>을 기술</a:t>
            </a:r>
            <a:endParaRPr lang="ko-KR" altLang="ko-KR" sz="1000" kern="100" dirty="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25" name="직선 화살표 연결선 11"/>
          <p:cNvCxnSpPr>
            <a:cxnSpLocks noChangeShapeType="1"/>
            <a:stCxn id="22" idx="3"/>
            <a:endCxn id="23" idx="1"/>
          </p:cNvCxnSpPr>
          <p:nvPr/>
        </p:nvCxnSpPr>
        <p:spPr bwMode="auto">
          <a:xfrm flipV="1">
            <a:off x="4139952" y="2336118"/>
            <a:ext cx="504056" cy="360102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1600" y="1111795"/>
            <a:ext cx="7343775" cy="12430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100" kern="0">
                <a:ea typeface="굴림" pitchFamily="50" charset="-127"/>
              </a:rPr>
              <a:t>일반적으로 화면 구성 시 </a:t>
            </a:r>
            <a:endParaRPr lang="en-US" altLang="ko-KR" sz="1100" kern="0">
              <a:ea typeface="굴림" pitchFamily="50" charset="-127"/>
            </a:endParaRP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kern="0">
                <a:ea typeface="굴림" pitchFamily="50" charset="-127"/>
              </a:rPr>
              <a:t>    </a:t>
            </a:r>
            <a:r>
              <a:rPr lang="ko-KR" altLang="en-US" sz="1100" kern="0">
                <a:ea typeface="굴림" pitchFamily="50" charset="-127"/>
              </a:rPr>
              <a:t>데이터의 </a:t>
            </a:r>
            <a:r>
              <a:rPr lang="en-US" altLang="ko-KR" sz="1100" kern="0">
                <a:ea typeface="굴림" pitchFamily="50" charset="-127"/>
              </a:rPr>
              <a:t>1Row</a:t>
            </a:r>
            <a:r>
              <a:rPr lang="ko-KR" altLang="en-US" sz="1100" kern="0">
                <a:ea typeface="굴림" pitchFamily="50" charset="-127"/>
              </a:rPr>
              <a:t>가 되는 상세뷰 혹은 검색조건부가 되는 부분과 </a:t>
            </a:r>
            <a:endParaRPr lang="en-US" altLang="ko-KR" sz="1100" kern="0">
              <a:ea typeface="굴림" pitchFamily="50" charset="-127"/>
            </a:endParaRP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kern="0">
                <a:ea typeface="굴림" pitchFamily="50" charset="-127"/>
              </a:rPr>
              <a:t>    </a:t>
            </a:r>
            <a:r>
              <a:rPr lang="ko-KR" altLang="en-US" sz="1100" kern="0">
                <a:ea typeface="굴림" pitchFamily="50" charset="-127"/>
              </a:rPr>
              <a:t>데이터의 </a:t>
            </a:r>
            <a:r>
              <a:rPr lang="en-US" altLang="ko-KR" sz="1100" kern="0">
                <a:ea typeface="굴림" pitchFamily="50" charset="-127"/>
              </a:rPr>
              <a:t>1Row</a:t>
            </a:r>
            <a:r>
              <a:rPr lang="ko-KR" altLang="en-US" sz="1100" kern="0">
                <a:ea typeface="굴림" pitchFamily="50" charset="-127"/>
              </a:rPr>
              <a:t>이상이 되는 리스트 부분이 있고</a:t>
            </a:r>
            <a:r>
              <a:rPr lang="en-US" altLang="ko-KR" sz="1100" kern="0">
                <a:ea typeface="굴림" pitchFamily="50" charset="-127"/>
              </a:rPr>
              <a:t>, </a:t>
            </a:r>
            <a:r>
              <a:rPr lang="ko-KR" altLang="en-US" sz="1100" kern="0">
                <a:ea typeface="굴림" pitchFamily="50" charset="-127"/>
              </a:rPr>
              <a:t>이러한 부분들을 아래와 같이 두 가지 타입으로 본다</a:t>
            </a:r>
            <a:r>
              <a:rPr lang="en-US" altLang="ko-KR" sz="1100" kern="0"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(M) Master : </a:t>
            </a:r>
            <a:r>
              <a:rPr lang="ko-KR" altLang="en-US" sz="1100" b="1" kern="0">
                <a:ea typeface="굴림" pitchFamily="50" charset="-127"/>
              </a:rPr>
              <a:t>검색조건 혹은 상세뷰</a:t>
            </a:r>
            <a:endParaRPr lang="en-US" altLang="ko-KR" sz="1100" b="1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(D) Detail : </a:t>
            </a:r>
            <a:r>
              <a:rPr lang="ko-KR" altLang="en-US" sz="1100" b="1" kern="0">
                <a:ea typeface="굴림" pitchFamily="50" charset="-127"/>
              </a:rPr>
              <a:t>리스트</a:t>
            </a:r>
            <a:endParaRPr lang="en-US" altLang="ko-KR" sz="1100" b="1" kern="0">
              <a:ea typeface="굴림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76225" y="2636838"/>
            <a:ext cx="8823325" cy="3529403"/>
            <a:chOff x="276225" y="2636838"/>
            <a:chExt cx="8823325" cy="3529403"/>
          </a:xfrm>
        </p:grpSpPr>
        <p:grpSp>
          <p:nvGrpSpPr>
            <p:cNvPr id="14" name="그룹 13"/>
            <p:cNvGrpSpPr/>
            <p:nvPr/>
          </p:nvGrpSpPr>
          <p:grpSpPr>
            <a:xfrm>
              <a:off x="276225" y="2636838"/>
              <a:ext cx="7813479" cy="3529403"/>
              <a:chOff x="276225" y="2636838"/>
              <a:chExt cx="7813479" cy="3529403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2057" y="2660565"/>
                <a:ext cx="7764304" cy="35056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직사각형 7"/>
              <p:cNvSpPr/>
              <p:nvPr/>
            </p:nvSpPr>
            <p:spPr bwMode="auto">
              <a:xfrm>
                <a:off x="276225" y="2636838"/>
                <a:ext cx="7812000" cy="56673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 bwMode="auto">
              <a:xfrm>
                <a:off x="277704" y="3241674"/>
                <a:ext cx="7812000" cy="29160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10" name="모서리가 둥근 직사각형 9"/>
            <p:cNvSpPr/>
            <p:nvPr/>
          </p:nvSpPr>
          <p:spPr bwMode="auto">
            <a:xfrm>
              <a:off x="8235950" y="2735208"/>
              <a:ext cx="863600" cy="357188"/>
            </a:xfrm>
            <a:prstGeom prst="roundRect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en-US" altLang="ko-KR" sz="1000" b="1">
                  <a:solidFill>
                    <a:schemeClr val="tx1"/>
                  </a:solidFill>
                  <a:latin typeface="Arial" charset="0"/>
                </a:rPr>
                <a:t>(M) Master</a:t>
              </a:r>
              <a:endParaRPr lang="ko-KR" altLang="en-US" sz="10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9223" name="직선 화살표 연결선 11"/>
            <p:cNvCxnSpPr>
              <a:cxnSpLocks noChangeShapeType="1"/>
              <a:stCxn id="10" idx="1"/>
              <a:endCxn id="8" idx="3"/>
            </p:cNvCxnSpPr>
            <p:nvPr/>
          </p:nvCxnSpPr>
          <p:spPr bwMode="auto">
            <a:xfrm flipH="1">
              <a:off x="8088225" y="2913802"/>
              <a:ext cx="147725" cy="640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oval" w="med" len="med"/>
            </a:ln>
          </p:spPr>
        </p:cxnSp>
        <p:sp>
          <p:nvSpPr>
            <p:cNvPr id="15" name="모서리가 둥근 직사각형 14"/>
            <p:cNvSpPr/>
            <p:nvPr/>
          </p:nvSpPr>
          <p:spPr bwMode="auto">
            <a:xfrm>
              <a:off x="8235950" y="4517003"/>
              <a:ext cx="863600" cy="3571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en-US" altLang="ko-KR" sz="1000" b="1">
                  <a:solidFill>
                    <a:schemeClr val="tx1"/>
                  </a:solidFill>
                  <a:latin typeface="Arial" charset="0"/>
                </a:rPr>
                <a:t>(D) Detail</a:t>
              </a:r>
              <a:endParaRPr lang="ko-KR" altLang="en-US" sz="10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9225" name="직선 화살표 연결선 11"/>
            <p:cNvCxnSpPr>
              <a:cxnSpLocks noChangeShapeType="1"/>
              <a:stCxn id="15" idx="1"/>
              <a:endCxn id="9" idx="3"/>
            </p:cNvCxnSpPr>
            <p:nvPr/>
          </p:nvCxnSpPr>
          <p:spPr bwMode="auto">
            <a:xfrm flipH="1">
              <a:off x="8089704" y="4695597"/>
              <a:ext cx="146246" cy="40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oval" w="med" len="med"/>
            </a:ln>
          </p:spPr>
        </p:cxnSp>
      </p:grpSp>
      <p:grpSp>
        <p:nvGrpSpPr>
          <p:cNvPr id="9226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9227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4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2.1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화면구성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(1M1D)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60000" y="1080000"/>
            <a:ext cx="47612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b="1" kern="0">
                <a:ea typeface="굴림" pitchFamily="50" charset="-127"/>
              </a:rPr>
              <a:t>그리드</a:t>
            </a:r>
            <a:r>
              <a:rPr lang="en-US" altLang="ko-KR" sz="1200" b="1" kern="0">
                <a:ea typeface="굴림" pitchFamily="50" charset="-127"/>
              </a:rPr>
              <a:t> </a:t>
            </a:r>
            <a:r>
              <a:rPr lang="ko-KR" altLang="en-US" sz="1200" b="1" kern="0">
                <a:ea typeface="굴림" pitchFamily="50" charset="-127"/>
              </a:rPr>
              <a:t>셀병합 </a:t>
            </a:r>
            <a:r>
              <a:rPr lang="ko-KR" altLang="en-US" sz="1200" b="1" kern="0" err="1">
                <a:ea typeface="굴림" pitchFamily="50" charset="-127"/>
              </a:rPr>
              <a:t>구현시</a:t>
            </a:r>
            <a:r>
              <a:rPr lang="ko-KR" altLang="en-US" sz="1200" b="1" kern="0">
                <a:ea typeface="굴림" pitchFamily="50" charset="-127"/>
              </a:rPr>
              <a:t> </a:t>
            </a:r>
            <a:r>
              <a:rPr lang="en-US" altLang="ko-KR" sz="1200" b="1" kern="0">
                <a:ea typeface="굴림" pitchFamily="50" charset="-127"/>
              </a:rPr>
              <a:t>javascript </a:t>
            </a:r>
            <a:r>
              <a:rPr lang="ko-KR" altLang="en-US" sz="1200" b="1" kern="0">
                <a:ea typeface="굴림" pitchFamily="50" charset="-127"/>
              </a:rPr>
              <a:t>구현은 다음과 같이 한다</a:t>
            </a:r>
            <a:r>
              <a:rPr lang="en-US" altLang="ko-KR" sz="1200" b="1" kern="0">
                <a:ea typeface="굴림" pitchFamily="50" charset="-127"/>
              </a:rPr>
              <a:t>.</a:t>
            </a:r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43028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9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3.8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Grid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병합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셀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병합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endParaRPr kumimoji="0" lang="ko-KR" altLang="en-US" sz="2000" dirty="0"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sp>
        <p:nvSpPr>
          <p:cNvPr id="22" name="직사각형 27"/>
          <p:cNvSpPr>
            <a:spLocks noChangeArrowheads="1"/>
          </p:cNvSpPr>
          <p:nvPr/>
        </p:nvSpPr>
        <p:spPr bwMode="auto">
          <a:xfrm>
            <a:off x="323528" y="1556792"/>
            <a:ext cx="5904656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cs typeface="Arial" charset="0"/>
              </a:rPr>
              <a:t>$(document).ready(function() {</a:t>
            </a:r>
          </a:p>
          <a:p>
            <a:r>
              <a:rPr lang="en-US" altLang="ko-KR" sz="1200" b="1">
                <a:cs typeface="Arial" charset="0"/>
              </a:rPr>
              <a:t>        var </a:t>
            </a:r>
            <a:r>
              <a:rPr lang="en-US" altLang="ko-KR" sz="1200">
                <a:cs typeface="Arial" charset="0"/>
              </a:rPr>
              <a:t>cnames</a:t>
            </a:r>
            <a:r>
              <a:rPr lang="en-US" altLang="ko-KR" sz="1200" b="1">
                <a:cs typeface="Arial" charset="0"/>
              </a:rPr>
              <a:t> </a:t>
            </a:r>
            <a:r>
              <a:rPr lang="en-US" altLang="ko-KR" sz="1200">
                <a:cs typeface="Arial" charset="0"/>
              </a:rPr>
              <a:t>= ['</a:t>
            </a:r>
            <a:r>
              <a:rPr lang="ko-KR" altLang="en-US" sz="1200"/>
              <a:t> 직책 </a:t>
            </a:r>
            <a:r>
              <a:rPr lang="en-US" altLang="ko-KR" sz="1200">
                <a:cs typeface="Arial" charset="0"/>
              </a:rPr>
              <a:t>', ..., '</a:t>
            </a:r>
            <a:r>
              <a:rPr lang="ko-KR" altLang="en-US" sz="1200"/>
              <a:t> 관리자 </a:t>
            </a:r>
            <a:r>
              <a:rPr lang="en-US" altLang="ko-KR" sz="1200">
                <a:cs typeface="Arial" charset="0"/>
              </a:rPr>
              <a:t>'];</a:t>
            </a:r>
          </a:p>
          <a:p>
            <a:endParaRPr lang="en-US" altLang="ko-KR" sz="1200">
              <a:cs typeface="Arial" charset="0"/>
            </a:endParaRPr>
          </a:p>
          <a:p>
            <a:r>
              <a:rPr lang="en-US" altLang="ko-KR" sz="1200" b="1">
                <a:cs typeface="Arial" charset="0"/>
              </a:rPr>
              <a:t>        var </a:t>
            </a:r>
            <a:r>
              <a:rPr lang="en-US" altLang="ko-KR" sz="1200">
                <a:cs typeface="Arial" charset="0"/>
              </a:rPr>
              <a:t>cmodels</a:t>
            </a:r>
            <a:r>
              <a:rPr lang="en-US" altLang="ko-KR" sz="1200" b="1">
                <a:cs typeface="Arial" charset="0"/>
              </a:rPr>
              <a:t> </a:t>
            </a:r>
            <a:r>
              <a:rPr lang="en-US" altLang="ko-KR" sz="1200">
                <a:cs typeface="Arial" charset="0"/>
              </a:rPr>
              <a:t>= [</a:t>
            </a:r>
          </a:p>
          <a:p>
            <a:r>
              <a:rPr lang="en-US" altLang="ko-KR" sz="1200">
                <a:cs typeface="Arial" charset="0"/>
              </a:rPr>
              <a:t>                ...</a:t>
            </a:r>
          </a:p>
          <a:p>
            <a:r>
              <a:rPr lang="en-US" altLang="ko-KR" sz="1200">
                <a:cs typeface="Arial" charset="0"/>
              </a:rPr>
              <a:t>               ,{  name:</a:t>
            </a:r>
            <a:r>
              <a:rPr lang="en-US" altLang="ko-KR" sz="1200"/>
              <a:t> </a:t>
            </a:r>
            <a:r>
              <a:rPr lang="en-US" altLang="ko-KR" sz="1200">
                <a:cs typeface="Arial" charset="0"/>
              </a:rPr>
              <a:t>'</a:t>
            </a:r>
            <a:r>
              <a:rPr lang="en-US" altLang="ko-KR" sz="1200"/>
              <a:t>job</a:t>
            </a:r>
            <a:r>
              <a:rPr lang="en-US" altLang="ko-KR" sz="1200">
                <a:cs typeface="Arial" charset="0"/>
              </a:rPr>
              <a:t>',   </a:t>
            </a:r>
            <a:r>
              <a:rPr lang="en-US" altLang="ko-KR" sz="1200"/>
              <a:t>width:'120 ',  </a:t>
            </a:r>
            <a:r>
              <a:rPr lang="en-US" altLang="ko-KR" sz="1200">
                <a:cs typeface="Arial" charset="0"/>
              </a:rPr>
              <a:t>editable:false</a:t>
            </a:r>
            <a:r>
              <a:rPr lang="en-US" altLang="ko-KR" sz="1200"/>
              <a:t>,  ..., </a:t>
            </a:r>
            <a:r>
              <a:rPr lang="en-US" altLang="ko-KR" sz="1200" b="1"/>
              <a:t>rowspan:</a:t>
            </a:r>
            <a:r>
              <a:rPr lang="en-US" altLang="ko-KR" sz="1200" b="1">
                <a:solidFill>
                  <a:srgbClr val="FF0000"/>
                </a:solidFill>
              </a:rPr>
              <a:t>'merge'</a:t>
            </a:r>
            <a:r>
              <a:rPr lang="en-US" altLang="ko-KR" sz="1200">
                <a:cs typeface="Arial" charset="0"/>
              </a:rPr>
              <a:t>}</a:t>
            </a:r>
          </a:p>
          <a:p>
            <a:r>
              <a:rPr lang="en-US" altLang="ko-KR" sz="1200">
                <a:cs typeface="Arial" charset="0"/>
              </a:rPr>
              <a:t>               ,{  name: '</a:t>
            </a:r>
            <a:r>
              <a:rPr lang="en-US" altLang="ko-KR" sz="1200"/>
              <a:t>mgr</a:t>
            </a:r>
            <a:r>
              <a:rPr lang="en-US" altLang="ko-KR" sz="1200">
                <a:cs typeface="Arial" charset="0"/>
              </a:rPr>
              <a:t>',  </a:t>
            </a:r>
            <a:r>
              <a:rPr lang="en-US" altLang="ko-KR" sz="1200"/>
              <a:t>width:'120 ',  </a:t>
            </a:r>
            <a:r>
              <a:rPr lang="en-US" altLang="ko-KR" sz="1200">
                <a:cs typeface="Arial" charset="0"/>
              </a:rPr>
              <a:t>editable:false</a:t>
            </a:r>
            <a:r>
              <a:rPr lang="en-US" altLang="ko-KR" sz="1200"/>
              <a:t>,  ..., </a:t>
            </a:r>
            <a:r>
              <a:rPr lang="en-US" altLang="ko-KR" sz="1200" b="1"/>
              <a:t>rowspan:</a:t>
            </a:r>
            <a:r>
              <a:rPr lang="en-US" altLang="ko-KR" sz="1200" b="1">
                <a:solidFill>
                  <a:srgbClr val="0000FF"/>
                </a:solidFill>
              </a:rPr>
              <a:t>'space'</a:t>
            </a:r>
            <a:r>
              <a:rPr lang="en-US" altLang="ko-KR" sz="1200">
                <a:cs typeface="Arial" charset="0"/>
              </a:rPr>
              <a:t>}</a:t>
            </a:r>
          </a:p>
          <a:p>
            <a:r>
              <a:rPr lang="en-US" altLang="ko-KR" sz="1200">
                <a:cs typeface="Arial" charset="0"/>
              </a:rPr>
              <a:t>        ];</a:t>
            </a:r>
            <a:endParaRPr lang="en-US" altLang="ko-KR" sz="1200" b="1">
              <a:cs typeface="Arial" charset="0"/>
            </a:endParaRPr>
          </a:p>
          <a:p>
            <a:r>
              <a:rPr lang="en-US" altLang="ko-KR" sz="1200">
                <a:cs typeface="Arial" charset="0"/>
              </a:rPr>
              <a:t>        … </a:t>
            </a:r>
            <a:r>
              <a:rPr lang="ko-KR" altLang="en-US" sz="1200">
                <a:cs typeface="Arial" charset="0"/>
              </a:rPr>
              <a:t>생략</a:t>
            </a:r>
            <a:r>
              <a:rPr lang="en-US" altLang="ko-KR" sz="1200">
                <a:cs typeface="Arial" charset="0"/>
              </a:rPr>
              <a:t>…</a:t>
            </a:r>
          </a:p>
          <a:p>
            <a:r>
              <a:rPr lang="en-US" altLang="ko-KR" sz="1200" b="1">
                <a:solidFill>
                  <a:srgbClr val="FF0000"/>
                </a:solidFill>
                <a:cs typeface="Arial" charset="0"/>
              </a:rPr>
              <a:t>});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23528" y="3645024"/>
            <a:ext cx="8028000" cy="2340810"/>
            <a:chOff x="323528" y="3645024"/>
            <a:chExt cx="8028000" cy="234081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3645024"/>
              <a:ext cx="8028000" cy="2340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2268474" y="3892220"/>
              <a:ext cx="966547" cy="19850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97368" y="3892221"/>
              <a:ext cx="966547" cy="1985051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004049" y="2492897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04048" y="2708920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9" name="직선 화살표 연결선 11"/>
          <p:cNvCxnSpPr>
            <a:cxnSpLocks noChangeShapeType="1"/>
            <a:stCxn id="27" idx="1"/>
            <a:endCxn id="25" idx="0"/>
          </p:cNvCxnSpPr>
          <p:nvPr/>
        </p:nvCxnSpPr>
        <p:spPr bwMode="auto">
          <a:xfrm flipH="1">
            <a:off x="2751748" y="2600909"/>
            <a:ext cx="2252301" cy="1291311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32" name="직선 화살표 연결선 11"/>
          <p:cNvCxnSpPr>
            <a:cxnSpLocks noChangeShapeType="1"/>
            <a:stCxn id="28" idx="2"/>
            <a:endCxn id="26" idx="0"/>
          </p:cNvCxnSpPr>
          <p:nvPr/>
        </p:nvCxnSpPr>
        <p:spPr bwMode="auto">
          <a:xfrm flipH="1">
            <a:off x="3780642" y="2924944"/>
            <a:ext cx="1547442" cy="967277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7" name="모서리가 둥근 직사각형 36"/>
          <p:cNvSpPr/>
          <p:nvPr/>
        </p:nvSpPr>
        <p:spPr bwMode="auto">
          <a:xfrm>
            <a:off x="6444208" y="1556792"/>
            <a:ext cx="2160240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000" b="1"/>
              <a:t>rowspan:</a:t>
            </a:r>
            <a:r>
              <a:rPr lang="en-US" altLang="ko-KR" sz="1000" b="1">
                <a:solidFill>
                  <a:srgbClr val="FF0000"/>
                </a:solidFill>
              </a:rPr>
              <a:t>'merge'</a:t>
            </a:r>
            <a:r>
              <a:rPr lang="en-US" altLang="ko-KR" sz="1000" b="1"/>
              <a:t> </a:t>
            </a:r>
          </a:p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000" b="1"/>
              <a:t>같은 이름에 셀이 병합됨</a:t>
            </a:r>
            <a:r>
              <a:rPr lang="en-US" altLang="ko-KR" sz="1000" b="1"/>
              <a:t>.</a:t>
            </a:r>
            <a:endParaRPr lang="ko-KR" altLang="ko-KR" sz="1000" b="1" kern="100" dirty="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6444208" y="2348880"/>
            <a:ext cx="2160240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000" b="1"/>
              <a:t>rowspan:</a:t>
            </a:r>
            <a:r>
              <a:rPr lang="en-US" altLang="ko-KR" sz="1000" b="1">
                <a:solidFill>
                  <a:srgbClr val="0000FF"/>
                </a:solidFill>
              </a:rPr>
              <a:t> 'space'</a:t>
            </a:r>
            <a:r>
              <a:rPr lang="en-US" altLang="ko-KR" sz="1000" b="1"/>
              <a:t> </a:t>
            </a:r>
          </a:p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000" b="1" kern="100">
                <a:solidFill>
                  <a:schemeClr val="tx1"/>
                </a:solidFill>
                <a:cs typeface="Times New Roman"/>
              </a:rPr>
              <a:t>같은 이름으로된 셀데이터를 최상단에 한번만 표시</a:t>
            </a:r>
            <a:r>
              <a:rPr lang="en-US" altLang="ko-KR" sz="1000" b="1" kern="100">
                <a:solidFill>
                  <a:schemeClr val="tx1"/>
                </a:solidFill>
                <a:cs typeface="Times New Roman"/>
              </a:rPr>
              <a:t>.</a:t>
            </a:r>
            <a:endParaRPr lang="ko-KR" altLang="ko-KR" sz="1000" b="1" kern="100" dirty="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39" name="직선 화살표 연결선 11"/>
          <p:cNvCxnSpPr>
            <a:cxnSpLocks noChangeShapeType="1"/>
            <a:stCxn id="27" idx="0"/>
            <a:endCxn id="37" idx="1"/>
          </p:cNvCxnSpPr>
          <p:nvPr/>
        </p:nvCxnSpPr>
        <p:spPr bwMode="auto">
          <a:xfrm flipV="1">
            <a:off x="5328085" y="1880828"/>
            <a:ext cx="1116123" cy="612069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48" name="직선 화살표 연결선 11"/>
          <p:cNvCxnSpPr>
            <a:cxnSpLocks noChangeShapeType="1"/>
            <a:stCxn id="28" idx="3"/>
            <a:endCxn id="38" idx="1"/>
          </p:cNvCxnSpPr>
          <p:nvPr/>
        </p:nvCxnSpPr>
        <p:spPr bwMode="auto">
          <a:xfrm flipV="1">
            <a:off x="5652120" y="2780928"/>
            <a:ext cx="792088" cy="36004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09550" y="1739900"/>
            <a:ext cx="4794250" cy="20544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b="1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lang="ko-KR" altLang="en-US" sz="1050" b="1">
                <a:latin typeface="Arial" pitchFamily="34" charset="0"/>
                <a:ea typeface="굴림" pitchFamily="50" charset="-127"/>
                <a:cs typeface="Arial" pitchFamily="34" charset="0"/>
              </a:rPr>
              <a:t>그리드컬럼설정 </a:t>
            </a:r>
            <a:r>
              <a:rPr lang="en-US" altLang="ko-KR" sz="1050" b="1">
                <a:latin typeface="Arial" pitchFamily="34" charset="0"/>
                <a:ea typeface="굴림" pitchFamily="50" charset="-127"/>
                <a:cs typeface="Arial" pitchFamily="34" charset="0"/>
              </a:rPr>
              <a:t>: </a:t>
            </a:r>
          </a:p>
          <a:p>
            <a:pPr>
              <a:defRPr/>
            </a:pPr>
            <a:r>
              <a:rPr lang="ko-KR" altLang="en-US" sz="1050" b="1">
                <a:latin typeface="Arial" pitchFamily="34" charset="0"/>
                <a:ea typeface="굴림" pitchFamily="50" charset="-127"/>
                <a:cs typeface="Arial" pitchFamily="34" charset="0"/>
              </a:rPr>
              <a:t>고정하고자 하는 헤더를 포함한 이전의 컬럼속성에 </a:t>
            </a:r>
            <a:r>
              <a:rPr lang="en-US" altLang="ko-KR" sz="1050" b="1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frozen:true</a:t>
            </a:r>
            <a:r>
              <a:rPr lang="en-US" altLang="ko-KR" sz="1050" b="1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lang="ko-KR" altLang="en-US" sz="1050" b="1">
                <a:latin typeface="Arial" pitchFamily="34" charset="0"/>
                <a:ea typeface="굴림" pitchFamily="50" charset="-127"/>
                <a:cs typeface="Arial" pitchFamily="34" charset="0"/>
              </a:rPr>
              <a:t>를</a:t>
            </a:r>
            <a:r>
              <a:rPr lang="en-US" altLang="ko-KR" sz="1050" b="1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lang="ko-KR" altLang="en-US" sz="1050" b="1">
                <a:latin typeface="Arial" pitchFamily="34" charset="0"/>
                <a:ea typeface="굴림" pitchFamily="50" charset="-127"/>
                <a:cs typeface="Arial" pitchFamily="34" charset="0"/>
              </a:rPr>
              <a:t>설정한다</a:t>
            </a:r>
            <a:r>
              <a:rPr lang="en-US" altLang="ko-KR" sz="1050" b="1">
                <a:latin typeface="Arial" pitchFamily="34" charset="0"/>
                <a:ea typeface="굴림" pitchFamily="50" charset="-127"/>
                <a:cs typeface="Arial" pitchFamily="34" charset="0"/>
              </a:rPr>
              <a:t>.</a:t>
            </a:r>
          </a:p>
          <a:p>
            <a:pPr>
              <a:defRPr/>
            </a:pPr>
            <a:r>
              <a:rPr lang="en-US" altLang="ko-KR" sz="1050">
                <a:latin typeface="Arial" pitchFamily="34" charset="0"/>
                <a:ea typeface="굴림" pitchFamily="50" charset="-127"/>
                <a:cs typeface="Arial" pitchFamily="34" charset="0"/>
              </a:rPr>
              <a:t>    var cmodels = [</a:t>
            </a:r>
          </a:p>
          <a:p>
            <a:pPr>
              <a:defRPr/>
            </a:pPr>
            <a:r>
              <a:rPr lang="en-US" altLang="ko-KR" sz="1050">
                <a:latin typeface="Arial" pitchFamily="34" charset="0"/>
                <a:ea typeface="굴림" pitchFamily="50" charset="-127"/>
                <a:cs typeface="Arial" pitchFamily="34" charset="0"/>
              </a:rPr>
              <a:t>         {name:'empno',   …...,    editable:false,   editrules:{},   </a:t>
            </a:r>
            <a:r>
              <a:rPr lang="en-US" altLang="ko-KR" sz="1050" b="1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frozen:true</a:t>
            </a:r>
            <a:r>
              <a:rPr lang="en-US" altLang="ko-KR" sz="1050" b="1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lang="en-US" altLang="ko-KR" sz="1050">
                <a:latin typeface="Arial" pitchFamily="34" charset="0"/>
                <a:ea typeface="굴림" pitchFamily="50" charset="-127"/>
                <a:cs typeface="Arial" pitchFamily="34" charset="0"/>
              </a:rPr>
              <a:t>} </a:t>
            </a:r>
          </a:p>
          <a:p>
            <a:pPr>
              <a:defRPr/>
            </a:pPr>
            <a:r>
              <a:rPr lang="en-US" altLang="ko-KR" sz="1050">
                <a:latin typeface="Arial" pitchFamily="34" charset="0"/>
                <a:ea typeface="굴림" pitchFamily="50" charset="-127"/>
                <a:cs typeface="Arial" pitchFamily="34" charset="0"/>
              </a:rPr>
              <a:t>        ,{name:'ename',   ...…,    editable:false,   editrules:{},   </a:t>
            </a:r>
            <a:r>
              <a:rPr lang="en-US" altLang="ko-KR" sz="1050" b="1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frozen:true</a:t>
            </a:r>
            <a:r>
              <a:rPr lang="en-US" altLang="ko-KR" sz="1050">
                <a:latin typeface="Arial" pitchFamily="34" charset="0"/>
                <a:ea typeface="굴림" pitchFamily="50" charset="-127"/>
                <a:cs typeface="Arial" pitchFamily="34" charset="0"/>
              </a:rPr>
              <a:t> }</a:t>
            </a:r>
          </a:p>
          <a:p>
            <a:pPr>
              <a:defRPr/>
            </a:pPr>
            <a:r>
              <a:rPr lang="en-US" altLang="ko-KR" sz="1050">
                <a:latin typeface="Arial" pitchFamily="34" charset="0"/>
                <a:ea typeface="굴림" pitchFamily="50" charset="-127"/>
                <a:cs typeface="Arial" pitchFamily="34" charset="0"/>
              </a:rPr>
              <a:t>        ,{name:'job',         ……,    editable:false,   editrules:{}}</a:t>
            </a:r>
          </a:p>
          <a:p>
            <a:pPr>
              <a:defRPr/>
            </a:pPr>
            <a:endParaRPr lang="en-US" altLang="ko-KR" sz="105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>
              <a:defRPr/>
            </a:pPr>
            <a:r>
              <a:rPr lang="ko-KR" altLang="en-US" sz="1050" b="1">
                <a:latin typeface="Arial" pitchFamily="34" charset="0"/>
                <a:ea typeface="굴림" pitchFamily="50" charset="-127"/>
                <a:cs typeface="Arial" pitchFamily="34" charset="0"/>
              </a:rPr>
              <a:t>그리드설정 </a:t>
            </a:r>
            <a:r>
              <a:rPr lang="en-US" altLang="ko-KR" sz="1050" b="1">
                <a:latin typeface="Arial" pitchFamily="34" charset="0"/>
                <a:ea typeface="굴림" pitchFamily="50" charset="-127"/>
                <a:cs typeface="Arial" pitchFamily="34" charset="0"/>
              </a:rPr>
              <a:t>: </a:t>
            </a:r>
            <a:r>
              <a:rPr lang="ko-KR" altLang="en-US" sz="1050" b="1">
                <a:latin typeface="Arial" pitchFamily="34" charset="0"/>
                <a:ea typeface="굴림" pitchFamily="50" charset="-127"/>
                <a:cs typeface="Arial" pitchFamily="34" charset="0"/>
              </a:rPr>
              <a:t>컬럼이동 </a:t>
            </a:r>
            <a:r>
              <a:rPr lang="en-US" altLang="ko-KR" sz="1050" b="1">
                <a:latin typeface="Arial" pitchFamily="34" charset="0"/>
                <a:ea typeface="굴림" pitchFamily="50" charset="-127"/>
                <a:cs typeface="Arial" pitchFamily="34" charset="0"/>
              </a:rPr>
              <a:t>false, </a:t>
            </a:r>
            <a:r>
              <a:rPr lang="ko-KR" altLang="en-US" sz="1050" b="1">
                <a:latin typeface="Arial" pitchFamily="34" charset="0"/>
                <a:ea typeface="굴림" pitchFamily="50" charset="-127"/>
                <a:cs typeface="Arial" pitchFamily="34" charset="0"/>
              </a:rPr>
              <a:t>스크롤페이징 </a:t>
            </a:r>
            <a:r>
              <a:rPr lang="en-US" altLang="ko-KR" sz="1050" b="1">
                <a:latin typeface="Arial" pitchFamily="34" charset="0"/>
                <a:ea typeface="굴림" pitchFamily="50" charset="-127"/>
                <a:cs typeface="Arial" pitchFamily="34" charset="0"/>
              </a:rPr>
              <a:t>false</a:t>
            </a:r>
          </a:p>
          <a:p>
            <a:pPr>
              <a:defRPr/>
            </a:pPr>
            <a:r>
              <a:rPr lang="en-US" altLang="ko-KR" sz="1050">
                <a:latin typeface="Arial" pitchFamily="34" charset="0"/>
                <a:ea typeface="굴림" pitchFamily="50" charset="-127"/>
                <a:cs typeface="Arial" pitchFamily="34" charset="0"/>
              </a:rPr>
              <a:t> var props = {</a:t>
            </a:r>
            <a:endParaRPr lang="en-US" altLang="ko-KR" sz="1050">
              <a:solidFill>
                <a:srgbClr val="FF0000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>
              <a:defRPr/>
            </a:pPr>
            <a:r>
              <a:rPr lang="en-US" altLang="ko-KR" sz="1050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        </a:t>
            </a:r>
            <a:r>
              <a:rPr lang="en-US" altLang="ko-KR" sz="1050" b="1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sortable</a:t>
            </a:r>
            <a:r>
              <a:rPr lang="en-US" altLang="ko-KR" sz="1050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	: </a:t>
            </a:r>
            <a:r>
              <a:rPr lang="en-US" altLang="ko-KR" sz="1050" b="1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false, </a:t>
            </a:r>
          </a:p>
          <a:p>
            <a:pPr>
              <a:defRPr/>
            </a:pPr>
            <a:r>
              <a:rPr lang="en-US" altLang="ko-KR" sz="1050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        </a:t>
            </a:r>
            <a:r>
              <a:rPr lang="en-US" altLang="ko-KR" sz="1050" b="1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scroll</a:t>
            </a:r>
            <a:r>
              <a:rPr lang="en-US" altLang="ko-KR" sz="1050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	: </a:t>
            </a:r>
            <a:r>
              <a:rPr lang="en-US" altLang="ko-KR" sz="1050" b="1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false,</a:t>
            </a:r>
          </a:p>
          <a:p>
            <a:pPr>
              <a:defRPr/>
            </a:pPr>
            <a:r>
              <a:rPr lang="en-US" altLang="ko-KR" sz="1050">
                <a:cs typeface="Arial" charset="0"/>
              </a:rPr>
              <a:t>… </a:t>
            </a:r>
            <a:r>
              <a:rPr lang="ko-KR" altLang="en-US" sz="1050">
                <a:cs typeface="Arial" charset="0"/>
              </a:rPr>
              <a:t>생략</a:t>
            </a:r>
            <a:r>
              <a:rPr lang="en-US" altLang="ko-KR" sz="1050">
                <a:cs typeface="Arial" charset="0"/>
              </a:rPr>
              <a:t>…</a:t>
            </a:r>
            <a:endParaRPr lang="en-US" altLang="ko-KR" sz="1050" b="1">
              <a:solidFill>
                <a:srgbClr val="FF0000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8788" y="1155700"/>
            <a:ext cx="7123112" cy="4984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b="1" kern="0">
                <a:ea typeface="굴림" pitchFamily="50" charset="-127"/>
              </a:rPr>
              <a:t>그리드</a:t>
            </a:r>
            <a:r>
              <a:rPr lang="en-US" altLang="ko-KR" sz="1200" b="1" kern="0">
                <a:ea typeface="굴림" pitchFamily="50" charset="-127"/>
              </a:rPr>
              <a:t> </a:t>
            </a:r>
            <a:r>
              <a:rPr lang="ko-KR" altLang="en-US" sz="1200" b="1" kern="0">
                <a:ea typeface="굴림" pitchFamily="50" charset="-127"/>
              </a:rPr>
              <a:t>틀고정 구현시 그리드컬럼설정</a:t>
            </a:r>
            <a:r>
              <a:rPr lang="en-US" altLang="ko-KR" sz="1200" b="1" kern="0">
                <a:ea typeface="굴림" pitchFamily="50" charset="-127"/>
              </a:rPr>
              <a:t> </a:t>
            </a:r>
            <a:r>
              <a:rPr lang="ko-KR" altLang="en-US" sz="1200" b="1" kern="0">
                <a:ea typeface="굴림" pitchFamily="50" charset="-127"/>
              </a:rPr>
              <a:t>및 </a:t>
            </a:r>
            <a:r>
              <a:rPr lang="en-US" altLang="ko-KR" sz="1200" b="1" kern="0">
                <a:ea typeface="굴림" pitchFamily="50" charset="-127"/>
              </a:rPr>
              <a:t>javascript </a:t>
            </a:r>
            <a:r>
              <a:rPr lang="ko-KR" altLang="en-US" sz="1200" b="1" kern="0">
                <a:ea typeface="굴림" pitchFamily="50" charset="-127"/>
              </a:rPr>
              <a:t>구현은 다음과 같이 한다</a:t>
            </a:r>
            <a:r>
              <a:rPr lang="en-US" altLang="ko-KR" sz="1200" b="1" kern="0">
                <a:ea typeface="굴림" pitchFamily="50" charset="-127"/>
              </a:rPr>
              <a:t>.</a:t>
            </a:r>
          </a:p>
          <a:p>
            <a:pPr marL="177800" lvl="2" indent="-177800" algn="just" eaLnBrk="0" latinLnBrk="0" hangingPunct="0">
              <a:spcBef>
                <a:spcPct val="20000"/>
              </a:spcBef>
              <a:defRPr/>
            </a:pPr>
            <a:r>
              <a:rPr lang="ko-KR" altLang="en-US" sz="1100" kern="0">
                <a:ea typeface="굴림" pitchFamily="50" charset="-127"/>
              </a:rPr>
              <a:t>사원명</a:t>
            </a:r>
            <a:r>
              <a:rPr lang="en-US" altLang="ko-KR" sz="1100" kern="0">
                <a:ea typeface="굴림" pitchFamily="50" charset="-127"/>
              </a:rPr>
              <a:t>(</a:t>
            </a:r>
            <a:r>
              <a:rPr lang="en-US" altLang="ko-KR" sz="1100" b="1" kern="0">
                <a:solidFill>
                  <a:srgbClr val="FF0000"/>
                </a:solidFill>
                <a:ea typeface="굴림" pitchFamily="50" charset="-127"/>
              </a:rPr>
              <a:t>ename</a:t>
            </a:r>
            <a:r>
              <a:rPr lang="en-US" altLang="ko-KR" sz="1100" kern="0">
                <a:solidFill>
                  <a:schemeClr val="tx1">
                    <a:lumMod val="95000"/>
                    <a:lumOff val="5000"/>
                  </a:schemeClr>
                </a:solidFill>
                <a:ea typeface="굴림" pitchFamily="50" charset="-127"/>
              </a:rPr>
              <a:t>)</a:t>
            </a:r>
            <a:r>
              <a:rPr lang="ko-KR" altLang="en-US" sz="1100" kern="0">
                <a:ea typeface="굴림" pitchFamily="50" charset="-127"/>
              </a:rPr>
              <a:t>까지 고정하고자 하는 경우</a:t>
            </a:r>
            <a:endParaRPr lang="en-US" altLang="ko-KR" sz="1100" kern="0"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53025" y="1731963"/>
            <a:ext cx="3743325" cy="1546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b="1">
                <a:latin typeface="Arial" pitchFamily="34" charset="0"/>
                <a:ea typeface="굴림" pitchFamily="50" charset="-127"/>
                <a:cs typeface="Arial" pitchFamily="34" charset="0"/>
              </a:rPr>
              <a:t>javascript </a:t>
            </a:r>
            <a:r>
              <a:rPr lang="ko-KR" altLang="en-US" sz="1050" b="1">
                <a:latin typeface="Arial" pitchFamily="34" charset="0"/>
                <a:ea typeface="굴림" pitchFamily="50" charset="-127"/>
                <a:cs typeface="Arial" pitchFamily="34" charset="0"/>
              </a:rPr>
              <a:t>구현</a:t>
            </a:r>
            <a:r>
              <a:rPr lang="en-US" altLang="ko-KR" sz="1050" b="1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en-US" altLang="ko-KR" sz="1050">
                <a:latin typeface="Arial" pitchFamily="34" charset="0"/>
                <a:ea typeface="굴림" pitchFamily="50" charset="-127"/>
                <a:cs typeface="Arial" pitchFamily="34" charset="0"/>
              </a:rPr>
              <a:t>     </a:t>
            </a:r>
            <a:r>
              <a:rPr lang="en-US" altLang="ko-KR" sz="1050" b="1">
                <a:solidFill>
                  <a:srgbClr val="0066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// </a:t>
            </a:r>
            <a:r>
              <a:rPr lang="ko-KR" altLang="en-US" sz="1050" b="1">
                <a:solidFill>
                  <a:srgbClr val="0066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그리드 생성</a:t>
            </a:r>
          </a:p>
          <a:p>
            <a:pPr>
              <a:defRPr/>
            </a:pPr>
            <a:r>
              <a:rPr lang="en-US" altLang="ko-KR" sz="1050">
                <a:latin typeface="Arial" pitchFamily="34" charset="0"/>
                <a:ea typeface="굴림" pitchFamily="50" charset="-127"/>
                <a:cs typeface="Arial" pitchFamily="34" charset="0"/>
              </a:rPr>
              <a:t>    createBasicGrid(</a:t>
            </a:r>
            <a:r>
              <a:rPr lang="en-US" altLang="ko-KR" sz="1050">
                <a:solidFill>
                  <a:srgbClr val="0000FF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'#</a:t>
            </a:r>
            <a:r>
              <a:rPr lang="en-US" altLang="ko-KR" sz="1050" err="1">
                <a:solidFill>
                  <a:srgbClr val="0000FF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empList</a:t>
            </a:r>
            <a:r>
              <a:rPr lang="en-US" altLang="ko-KR" sz="1050">
                <a:solidFill>
                  <a:srgbClr val="0000FF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'</a:t>
            </a:r>
            <a:r>
              <a:rPr lang="en-US" altLang="ko-KR" sz="1050">
                <a:latin typeface="Arial" pitchFamily="34" charset="0"/>
                <a:ea typeface="굴림" pitchFamily="50" charset="-127"/>
                <a:cs typeface="Arial" pitchFamily="34" charset="0"/>
              </a:rPr>
              <a:t>, </a:t>
            </a:r>
            <a:r>
              <a:rPr lang="en-US" altLang="ko-KR" sz="1050" err="1">
                <a:latin typeface="Arial" pitchFamily="34" charset="0"/>
                <a:ea typeface="굴림" pitchFamily="50" charset="-127"/>
                <a:cs typeface="Arial" pitchFamily="34" charset="0"/>
              </a:rPr>
              <a:t>cnames</a:t>
            </a:r>
            <a:r>
              <a:rPr lang="en-US" altLang="ko-KR" sz="1050">
                <a:latin typeface="Arial" pitchFamily="34" charset="0"/>
                <a:ea typeface="굴림" pitchFamily="50" charset="-127"/>
                <a:cs typeface="Arial" pitchFamily="34" charset="0"/>
              </a:rPr>
              <a:t>, </a:t>
            </a:r>
            <a:r>
              <a:rPr lang="en-US" altLang="ko-KR" sz="1050" err="1">
                <a:latin typeface="Arial" pitchFamily="34" charset="0"/>
                <a:ea typeface="굴림" pitchFamily="50" charset="-127"/>
                <a:cs typeface="Arial" pitchFamily="34" charset="0"/>
              </a:rPr>
              <a:t>cmodels</a:t>
            </a:r>
            <a:r>
              <a:rPr lang="en-US" altLang="ko-KR" sz="1050">
                <a:latin typeface="Arial" pitchFamily="34" charset="0"/>
                <a:ea typeface="굴림" pitchFamily="50" charset="-127"/>
                <a:cs typeface="Arial" pitchFamily="34" charset="0"/>
              </a:rPr>
              <a:t>, props);</a:t>
            </a:r>
          </a:p>
          <a:p>
            <a:pPr>
              <a:defRPr/>
            </a:pPr>
            <a:endParaRPr lang="ko-KR" altLang="en-US" sz="105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>
              <a:defRPr/>
            </a:pPr>
            <a:r>
              <a:rPr lang="en-US" altLang="ko-KR" sz="1050" b="1">
                <a:solidFill>
                  <a:srgbClr val="0066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    // </a:t>
            </a:r>
            <a:r>
              <a:rPr lang="ko-KR" altLang="en-US" sz="1050" b="1">
                <a:solidFill>
                  <a:srgbClr val="0066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그리드 생성 후 </a:t>
            </a:r>
            <a:r>
              <a:rPr lang="ko-KR" altLang="en-US" sz="1050" b="1">
                <a:solidFill>
                  <a:srgbClr val="006600"/>
                </a:solidFill>
                <a:ea typeface="굴림" pitchFamily="50" charset="-127"/>
              </a:rPr>
              <a:t>틀고정</a:t>
            </a:r>
            <a:endParaRPr lang="en-US" altLang="ko-KR" sz="1050" b="1">
              <a:solidFill>
                <a:srgbClr val="00660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sz="1050">
                <a:ea typeface="굴림" pitchFamily="50" charset="-127"/>
              </a:rPr>
              <a:t>    $(</a:t>
            </a:r>
            <a:r>
              <a:rPr lang="en-US" altLang="ko-KR" sz="1050">
                <a:solidFill>
                  <a:srgbClr val="0000FF"/>
                </a:solidFill>
                <a:ea typeface="굴림" pitchFamily="50" charset="-127"/>
              </a:rPr>
              <a:t>"#empList"</a:t>
            </a:r>
            <a:r>
              <a:rPr lang="en-US" altLang="ko-KR" sz="1050">
                <a:ea typeface="굴림" pitchFamily="50" charset="-127"/>
              </a:rPr>
              <a:t>).setFrozenColumns();</a:t>
            </a:r>
          </a:p>
          <a:p>
            <a:pPr>
              <a:defRPr/>
            </a:pPr>
            <a:endParaRPr lang="en-US" altLang="ko-KR" sz="105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>
              <a:defRPr/>
            </a:pPr>
            <a:r>
              <a:rPr lang="ko-KR" altLang="en-US" sz="1050" b="1">
                <a:latin typeface="Arial" pitchFamily="34" charset="0"/>
                <a:ea typeface="굴림" pitchFamily="50" charset="-127"/>
                <a:cs typeface="Arial" pitchFamily="34" charset="0"/>
              </a:rPr>
              <a:t>그리드네비게이션을 표시한다</a:t>
            </a:r>
            <a:r>
              <a:rPr lang="en-US" altLang="ko-KR" sz="1050" b="1">
                <a:latin typeface="Arial" pitchFamily="34" charset="0"/>
                <a:ea typeface="굴림" pitchFamily="50" charset="-127"/>
                <a:cs typeface="Arial" pitchFamily="34" charset="0"/>
              </a:rPr>
              <a:t>.</a:t>
            </a:r>
          </a:p>
          <a:p>
            <a:pPr>
              <a:defRPr/>
            </a:pPr>
            <a:r>
              <a:rPr lang="en-US" altLang="ko-KR" sz="1050">
                <a:latin typeface="Arial" pitchFamily="34" charset="0"/>
                <a:ea typeface="굴림" pitchFamily="50" charset="-127"/>
                <a:cs typeface="Arial" pitchFamily="34" charset="0"/>
              </a:rPr>
              <a:t>    </a:t>
            </a:r>
            <a:r>
              <a:rPr lang="en-US" altLang="ko-KR" sz="1050">
                <a:ea typeface="굴림" pitchFamily="50" charset="-127"/>
              </a:rPr>
              <a:t>&lt;f:grid pager=</a:t>
            </a:r>
            <a:r>
              <a:rPr lang="en-US" altLang="ko-KR" sz="1050" b="1">
                <a:solidFill>
                  <a:srgbClr val="FF0000"/>
                </a:solidFill>
                <a:ea typeface="굴림" pitchFamily="50" charset="-127"/>
              </a:rPr>
              <a:t>"true"</a:t>
            </a:r>
            <a:r>
              <a:rPr lang="en-US" altLang="ko-KR" sz="1050">
                <a:ea typeface="굴림" pitchFamily="50" charset="-127"/>
              </a:rPr>
              <a:t> id="empList"/&gt;</a:t>
            </a:r>
            <a:endParaRPr lang="en-US" altLang="ko-KR" sz="105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4081463"/>
            <a:ext cx="4452938" cy="1760537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1513" y="4640263"/>
            <a:ext cx="4433887" cy="1749425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4471988" y="4652963"/>
            <a:ext cx="1323975" cy="144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4102100" y="5287963"/>
            <a:ext cx="792163" cy="14446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5651500" y="4149725"/>
            <a:ext cx="1368425" cy="357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900" b="1"/>
              <a:t>사원번호</a:t>
            </a:r>
            <a:r>
              <a:rPr lang="en-US" altLang="ko-KR" sz="900" b="1"/>
              <a:t>, </a:t>
            </a:r>
            <a:r>
              <a:rPr lang="ko-KR" altLang="en-US" sz="900" b="1"/>
              <a:t>사원명 고정</a:t>
            </a:r>
          </a:p>
        </p:txBody>
      </p:sp>
      <p:cxnSp>
        <p:nvCxnSpPr>
          <p:cNvPr id="44042" name="직선 화살표 연결선 11"/>
          <p:cNvCxnSpPr>
            <a:cxnSpLocks noChangeShapeType="1"/>
            <a:stCxn id="31" idx="1"/>
          </p:cNvCxnSpPr>
          <p:nvPr/>
        </p:nvCxnSpPr>
        <p:spPr bwMode="auto">
          <a:xfrm flipH="1">
            <a:off x="5148263" y="4327525"/>
            <a:ext cx="503237" cy="325438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5" name="모서리가 둥근 직사각형 34"/>
          <p:cNvSpPr/>
          <p:nvPr/>
        </p:nvSpPr>
        <p:spPr bwMode="auto">
          <a:xfrm>
            <a:off x="2268538" y="5181600"/>
            <a:ext cx="1439862" cy="357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1050" b="1"/>
              <a:t>좌우</a:t>
            </a:r>
            <a:r>
              <a:rPr lang="en-US" altLang="ko-KR" sz="1050" b="1"/>
              <a:t> </a:t>
            </a:r>
            <a:r>
              <a:rPr lang="ko-KR" altLang="en-US" sz="1050" b="1"/>
              <a:t>스크롤 이동 전  </a:t>
            </a: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5076825" y="5181600"/>
            <a:ext cx="1727200" cy="357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1050" b="1"/>
              <a:t>좌우</a:t>
            </a:r>
            <a:r>
              <a:rPr lang="en-US" altLang="ko-KR" sz="1050" b="1"/>
              <a:t> </a:t>
            </a:r>
            <a:r>
              <a:rPr lang="ko-KR" altLang="en-US" sz="1050" b="1"/>
              <a:t>스크롤 우측이동 후  </a:t>
            </a:r>
          </a:p>
        </p:txBody>
      </p:sp>
      <p:grpSp>
        <p:nvGrpSpPr>
          <p:cNvPr id="44045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44046" name="Picture 185" descr="그림10"/>
            <p:cNvPicPr>
              <a:picLocks noChangeAspect="1" noChangeArrowheads="1"/>
            </p:cNvPicPr>
            <p:nvPr/>
          </p:nvPicPr>
          <p:blipFill>
            <a:blip r:embed="rId5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58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3.9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Grid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틀고정</a:t>
              </a:r>
              <a:endParaRPr kumimoji="0" lang="ko-KR" altLang="en-US" sz="2000" dirty="0"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0"/>
          <p:cNvGrpSpPr/>
          <p:nvPr/>
        </p:nvGrpSpPr>
        <p:grpSpPr>
          <a:xfrm>
            <a:off x="539750" y="2780928"/>
            <a:ext cx="8477250" cy="2495550"/>
            <a:chOff x="539750" y="1941562"/>
            <a:chExt cx="8477250" cy="2495550"/>
          </a:xfrm>
        </p:grpSpPr>
        <p:pic>
          <p:nvPicPr>
            <p:cNvPr id="45058" name="Picture 2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2325" y="2084437"/>
              <a:ext cx="8194675" cy="2352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836757" y="2309862"/>
              <a:ext cx="582613" cy="1666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76600" y="2103487"/>
              <a:ext cx="972000" cy="216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29686" y="4081512"/>
              <a:ext cx="8094662" cy="144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6366" y="3711624"/>
              <a:ext cx="1076325" cy="16192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27088" y="2676574"/>
              <a:ext cx="8066087" cy="18097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Oval 187"/>
            <p:cNvSpPr>
              <a:spLocks noChangeArrowheads="1"/>
            </p:cNvSpPr>
            <p:nvPr/>
          </p:nvSpPr>
          <p:spPr bwMode="auto">
            <a:xfrm>
              <a:off x="3270250" y="1941562"/>
              <a:ext cx="222250" cy="195262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33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99536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kern="0">
                  <a:solidFill>
                    <a:sysClr val="windowText" lastClr="000000"/>
                  </a:solidFill>
                  <a:latin typeface="Rix모던고딕 B" pitchFamily="18" charset="-127"/>
                  <a:ea typeface="Rix모던고딕 B" pitchFamily="18" charset="-127"/>
                </a:rPr>
                <a:t>1</a:t>
              </a:r>
            </a:p>
          </p:txBody>
        </p:sp>
        <p:sp>
          <p:nvSpPr>
            <p:cNvPr id="73" name="Oval 187"/>
            <p:cNvSpPr>
              <a:spLocks noChangeArrowheads="1"/>
            </p:cNvSpPr>
            <p:nvPr/>
          </p:nvSpPr>
          <p:spPr bwMode="auto">
            <a:xfrm>
              <a:off x="539750" y="2301924"/>
              <a:ext cx="222250" cy="195263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33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99536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kern="0">
                  <a:solidFill>
                    <a:sysClr val="windowText" lastClr="000000"/>
                  </a:solidFill>
                  <a:latin typeface="Rix모던고딕 B" pitchFamily="18" charset="-127"/>
                  <a:ea typeface="Rix모던고딕 B" pitchFamily="18" charset="-127"/>
                </a:rPr>
                <a:t>2</a:t>
              </a:r>
            </a:p>
          </p:txBody>
        </p:sp>
        <p:sp>
          <p:nvSpPr>
            <p:cNvPr id="74" name="Oval 187"/>
            <p:cNvSpPr>
              <a:spLocks noChangeArrowheads="1"/>
            </p:cNvSpPr>
            <p:nvPr/>
          </p:nvSpPr>
          <p:spPr bwMode="auto">
            <a:xfrm>
              <a:off x="6588224" y="2661642"/>
              <a:ext cx="222250" cy="195262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33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99536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kern="0">
                  <a:solidFill>
                    <a:sysClr val="windowText" lastClr="000000"/>
                  </a:solidFill>
                  <a:latin typeface="Rix모던고딕 B" pitchFamily="18" charset="-127"/>
                  <a:ea typeface="Rix모던고딕 B" pitchFamily="18" charset="-127"/>
                </a:rPr>
                <a:t>3</a:t>
              </a:r>
            </a:p>
          </p:txBody>
        </p:sp>
        <p:sp>
          <p:nvSpPr>
            <p:cNvPr id="75" name="Oval 187"/>
            <p:cNvSpPr>
              <a:spLocks noChangeArrowheads="1"/>
            </p:cNvSpPr>
            <p:nvPr/>
          </p:nvSpPr>
          <p:spPr bwMode="auto">
            <a:xfrm>
              <a:off x="539750" y="3687812"/>
              <a:ext cx="222250" cy="195262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33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99536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kern="0">
                  <a:solidFill>
                    <a:sysClr val="windowText" lastClr="000000"/>
                  </a:solidFill>
                  <a:latin typeface="Rix모던고딕 B" pitchFamily="18" charset="-127"/>
                  <a:ea typeface="Rix모던고딕 B" pitchFamily="18" charset="-127"/>
                </a:rPr>
                <a:t>4</a:t>
              </a:r>
            </a:p>
          </p:txBody>
        </p:sp>
        <p:sp>
          <p:nvSpPr>
            <p:cNvPr id="76" name="Oval 187"/>
            <p:cNvSpPr>
              <a:spLocks noChangeArrowheads="1"/>
            </p:cNvSpPr>
            <p:nvPr/>
          </p:nvSpPr>
          <p:spPr bwMode="auto">
            <a:xfrm>
              <a:off x="5364088" y="4058369"/>
              <a:ext cx="222250" cy="195262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33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99536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kern="0">
                  <a:solidFill>
                    <a:sysClr val="windowText" lastClr="000000"/>
                  </a:solidFill>
                  <a:latin typeface="Rix모던고딕 B" pitchFamily="18" charset="-127"/>
                  <a:ea typeface="Rix모던고딕 B" pitchFamily="18" charset="-127"/>
                </a:rPr>
                <a:t>5</a:t>
              </a:r>
            </a:p>
          </p:txBody>
        </p:sp>
      </p:grpSp>
      <p:grpSp>
        <p:nvGrpSpPr>
          <p:cNvPr id="3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45085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2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3.10 Grid Grouping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360000" y="1080000"/>
            <a:ext cx="7123112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100" kern="0">
                <a:ea typeface="굴림" pitchFamily="50" charset="-127"/>
              </a:rPr>
              <a:t>그룹핑은 컬럼 기준에 의해 데이터를 그룹화하며</a:t>
            </a:r>
            <a:r>
              <a:rPr lang="en-US" altLang="ko-KR" sz="1100" kern="0">
                <a:ea typeface="굴림" pitchFamily="50" charset="-127"/>
              </a:rPr>
              <a:t>, </a:t>
            </a:r>
            <a:r>
              <a:rPr lang="ko-KR" altLang="en-US" sz="1100" kern="0">
                <a:ea typeface="굴림" pitchFamily="50" charset="-127"/>
              </a:rPr>
              <a:t>현재는 한 수준의 그룹화를 지원함</a:t>
            </a:r>
            <a:r>
              <a:rPr lang="en-US" altLang="ko-KR" sz="1100" kern="0">
                <a:ea typeface="굴림" pitchFamily="50" charset="-127"/>
              </a:rPr>
              <a:t>.</a:t>
            </a: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kern="0">
                <a:ea typeface="굴림" pitchFamily="50" charset="-127"/>
              </a:rPr>
              <a:t>     </a:t>
            </a:r>
            <a:r>
              <a:rPr lang="ko-KR" altLang="en-US" sz="1100" kern="0">
                <a:ea typeface="굴림" pitchFamily="50" charset="-127"/>
              </a:rPr>
              <a:t>그룹핑처리</a:t>
            </a:r>
            <a:r>
              <a:rPr lang="en-US" altLang="ko-KR" sz="1100" kern="0">
                <a:ea typeface="굴림" pitchFamily="50" charset="-127"/>
              </a:rPr>
              <a:t>(</a:t>
            </a:r>
            <a:r>
              <a:rPr lang="ko-KR" altLang="en-US" sz="1100" kern="0">
                <a:ea typeface="굴림" pitchFamily="50" charset="-127"/>
              </a:rPr>
              <a:t>②</a:t>
            </a:r>
            <a:r>
              <a:rPr lang="en-US" altLang="ko-KR" sz="1100" kern="0">
                <a:ea typeface="굴림" pitchFamily="50" charset="-127"/>
              </a:rPr>
              <a:t>)</a:t>
            </a:r>
            <a:r>
              <a:rPr lang="ko-KR" altLang="en-US" sz="1100" kern="0">
                <a:ea typeface="굴림" pitchFamily="50" charset="-127"/>
              </a:rPr>
              <a:t>와 서브집계</a:t>
            </a:r>
            <a:r>
              <a:rPr lang="en-US" altLang="ko-KR" sz="1100" kern="0">
                <a:ea typeface="굴림" pitchFamily="50" charset="-127"/>
              </a:rPr>
              <a:t>(</a:t>
            </a:r>
            <a:r>
              <a:rPr lang="ko-KR" altLang="en-US" sz="1100" kern="0">
                <a:ea typeface="굴림" pitchFamily="50" charset="-127"/>
              </a:rPr>
              <a:t>③</a:t>
            </a:r>
            <a:r>
              <a:rPr lang="en-US" altLang="ko-KR" sz="1100" kern="0">
                <a:ea typeface="굴림" pitchFamily="50" charset="-127"/>
              </a:rPr>
              <a:t>,</a:t>
            </a:r>
            <a:r>
              <a:rPr lang="ko-KR" altLang="en-US" sz="1100" kern="0">
                <a:ea typeface="굴림" pitchFamily="50" charset="-127"/>
              </a:rPr>
              <a:t>④</a:t>
            </a:r>
            <a:r>
              <a:rPr lang="en-US" altLang="ko-KR" sz="1100" kern="0">
                <a:ea typeface="굴림" pitchFamily="50" charset="-127"/>
              </a:rPr>
              <a:t>)</a:t>
            </a:r>
            <a:r>
              <a:rPr lang="ko-KR" altLang="en-US" sz="1100" kern="0">
                <a:ea typeface="굴림" pitchFamily="50" charset="-127"/>
              </a:rPr>
              <a:t> 처리는 서버에서 별도의 처리없이 화면의 옵션설정만으로 가능하나</a:t>
            </a:r>
            <a:r>
              <a:rPr lang="en-US" altLang="ko-KR" sz="1100" kern="0">
                <a:ea typeface="굴림" pitchFamily="50" charset="-127"/>
              </a:rPr>
              <a:t>, </a:t>
            </a: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kern="0">
                <a:ea typeface="굴림" pitchFamily="50" charset="-127"/>
              </a:rPr>
              <a:t>     </a:t>
            </a:r>
            <a:r>
              <a:rPr lang="ko-KR" altLang="en-US" sz="1100" kern="0">
                <a:ea typeface="굴림" pitchFamily="50" charset="-127"/>
              </a:rPr>
              <a:t>전체집계</a:t>
            </a:r>
            <a:r>
              <a:rPr lang="en-US" altLang="ko-KR" sz="1100" kern="0">
                <a:ea typeface="굴림" pitchFamily="50" charset="-127"/>
              </a:rPr>
              <a:t>(</a:t>
            </a:r>
            <a:r>
              <a:rPr lang="ko-KR" altLang="en-US" sz="1100" kern="0">
                <a:ea typeface="굴림" pitchFamily="50" charset="-127"/>
              </a:rPr>
              <a:t>⑤</a:t>
            </a:r>
            <a:r>
              <a:rPr lang="en-US" altLang="ko-KR" sz="1100" kern="0">
                <a:ea typeface="굴림" pitchFamily="50" charset="-127"/>
              </a:rPr>
              <a:t>)</a:t>
            </a:r>
            <a:r>
              <a:rPr lang="ko-KR" altLang="en-US" sz="1100" kern="0">
                <a:ea typeface="굴림" pitchFamily="50" charset="-127"/>
              </a:rPr>
              <a:t>는 조회시 서버에서 리스트 데이터와 함께 별도로 구성하여 와야 한다</a:t>
            </a:r>
            <a:r>
              <a:rPr lang="en-US" altLang="ko-KR" sz="1100" kern="0">
                <a:ea typeface="굴림" pitchFamily="50" charset="-127"/>
              </a:rPr>
              <a:t>.</a:t>
            </a: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1027262" y="2060848"/>
            <a:ext cx="1960562" cy="5000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000" b="1" kern="100">
                <a:solidFill>
                  <a:schemeClr val="tx1"/>
                </a:solidFill>
                <a:cs typeface="Times New Roman"/>
              </a:rPr>
              <a:t>그리드속성에서 그룹컬럼 작성</a:t>
            </a:r>
            <a:endParaRPr lang="en-US" altLang="ko-KR" sz="1000" b="1" kern="100">
              <a:solidFill>
                <a:schemeClr val="tx1"/>
              </a:solidFill>
              <a:cs typeface="Times New Roman"/>
            </a:endParaRPr>
          </a:p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000" b="1" kern="100">
                <a:solidFill>
                  <a:srgbClr val="FF0000"/>
                </a:solidFill>
                <a:cs typeface="Times New Roman"/>
              </a:rPr>
              <a:t>groupField </a:t>
            </a:r>
            <a:r>
              <a:rPr lang="en-US" altLang="ko-KR" sz="1000" b="1" kern="100">
                <a:solidFill>
                  <a:schemeClr val="tx1"/>
                </a:solidFill>
                <a:cs typeface="Times New Roman"/>
              </a:rPr>
              <a:t>:</a:t>
            </a:r>
            <a:r>
              <a:rPr lang="en-US" altLang="ko-KR" sz="1000" b="1" kern="10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altLang="ko-KR" sz="1000" b="1" kern="100">
                <a:solidFill>
                  <a:schemeClr val="tx1"/>
                </a:solidFill>
                <a:cs typeface="Times New Roman"/>
              </a:rPr>
              <a:t>['colName']</a:t>
            </a:r>
            <a:endParaRPr lang="ko-KR" altLang="ko-KR" sz="1000" b="1" kern="100" dirty="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36" name="직선 화살표 연결선 11"/>
          <p:cNvCxnSpPr>
            <a:cxnSpLocks noChangeShapeType="1"/>
            <a:stCxn id="32" idx="3"/>
            <a:endCxn id="72" idx="0"/>
          </p:cNvCxnSpPr>
          <p:nvPr/>
        </p:nvCxnSpPr>
        <p:spPr bwMode="auto">
          <a:xfrm>
            <a:off x="2987824" y="2310879"/>
            <a:ext cx="393551" cy="470049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40" name="직선 화살표 연결선 11"/>
          <p:cNvCxnSpPr>
            <a:cxnSpLocks noChangeShapeType="1"/>
            <a:stCxn id="32" idx="1"/>
            <a:endCxn id="73" idx="1"/>
          </p:cNvCxnSpPr>
          <p:nvPr/>
        </p:nvCxnSpPr>
        <p:spPr bwMode="auto">
          <a:xfrm flipH="1">
            <a:off x="572298" y="2310879"/>
            <a:ext cx="454964" cy="859007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43" name="직선 화살표 연결선 11"/>
          <p:cNvCxnSpPr>
            <a:cxnSpLocks noChangeShapeType="1"/>
            <a:stCxn id="45" idx="2"/>
            <a:endCxn id="74" idx="0"/>
          </p:cNvCxnSpPr>
          <p:nvPr/>
        </p:nvCxnSpPr>
        <p:spPr bwMode="auto">
          <a:xfrm flipH="1">
            <a:off x="6699349" y="2633489"/>
            <a:ext cx="536898" cy="867519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44" name="모서리가 둥근 직사각형 43"/>
          <p:cNvSpPr/>
          <p:nvPr/>
        </p:nvSpPr>
        <p:spPr bwMode="auto">
          <a:xfrm>
            <a:off x="539552" y="5631532"/>
            <a:ext cx="4176713" cy="4524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000" b="1" kern="100">
                <a:solidFill>
                  <a:schemeClr val="tx1"/>
                </a:solidFill>
                <a:cs typeface="Times New Roman"/>
              </a:rPr>
              <a:t>컬럼속성에서 그룹타입 및 그룹내용 템플릿 작성</a:t>
            </a:r>
            <a:endParaRPr lang="en-US" altLang="ko-KR" sz="1000" b="1" kern="100">
              <a:solidFill>
                <a:schemeClr val="tx1"/>
              </a:solidFill>
              <a:cs typeface="Times New Roman"/>
            </a:endParaRPr>
          </a:p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000" b="1" kern="100">
                <a:solidFill>
                  <a:srgbClr val="FF0000"/>
                </a:solidFill>
                <a:cs typeface="Times New Roman"/>
              </a:rPr>
              <a:t>summaryType </a:t>
            </a:r>
            <a:r>
              <a:rPr lang="en-US" altLang="ko-KR" sz="1000" b="1" kern="100">
                <a:solidFill>
                  <a:schemeClr val="tx1"/>
                </a:solidFill>
                <a:cs typeface="Times New Roman"/>
              </a:rPr>
              <a:t>: 'count',  </a:t>
            </a:r>
            <a:r>
              <a:rPr lang="en-US" altLang="ko-KR" sz="1000" b="1" kern="100">
                <a:solidFill>
                  <a:srgbClr val="FF0000"/>
                </a:solidFill>
                <a:cs typeface="Times New Roman"/>
              </a:rPr>
              <a:t>summaryTpl </a:t>
            </a:r>
            <a:r>
              <a:rPr lang="en-US" altLang="ko-KR" sz="1000" b="1" kern="100">
                <a:solidFill>
                  <a:schemeClr val="tx1"/>
                </a:solidFill>
                <a:cs typeface="Times New Roman"/>
              </a:rPr>
              <a:t>: </a:t>
            </a:r>
            <a:r>
              <a:rPr lang="en-US" altLang="ko-KR" sz="1000" b="1"/>
              <a:t>'&lt;b&gt;subTotal:({0})job&lt;/b&gt;'</a:t>
            </a:r>
            <a:endParaRPr lang="ko-KR" altLang="ko-KR" sz="1000" b="1" kern="100" dirty="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6228184" y="2204864"/>
            <a:ext cx="2016125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000" b="1" kern="100">
                <a:solidFill>
                  <a:srgbClr val="FF0000"/>
                </a:solidFill>
                <a:cs typeface="Times New Roman"/>
              </a:rPr>
              <a:t>서브집계</a:t>
            </a:r>
            <a:r>
              <a:rPr lang="en-US" altLang="ko-KR" sz="1000" b="1" kern="100">
                <a:solidFill>
                  <a:schemeClr val="tx1"/>
                </a:solidFill>
                <a:cs typeface="Times New Roman"/>
              </a:rPr>
              <a:t>(</a:t>
            </a:r>
            <a:r>
              <a:rPr lang="ko-KR" altLang="en-US" sz="1000" b="1" kern="100">
                <a:solidFill>
                  <a:schemeClr val="tx1"/>
                </a:solidFill>
                <a:cs typeface="Times New Roman"/>
              </a:rPr>
              <a:t>그룹별로 소계 표시</a:t>
            </a:r>
            <a:r>
              <a:rPr lang="en-US" altLang="ko-KR" sz="1000" b="1" kern="100">
                <a:solidFill>
                  <a:schemeClr val="tx1"/>
                </a:solidFill>
                <a:cs typeface="Times New Roman"/>
              </a:rPr>
              <a:t>)</a:t>
            </a:r>
            <a:endParaRPr lang="ko-KR" altLang="ko-KR" sz="1000" b="1" kern="100" dirty="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48" name="직선 화살표 연결선 11"/>
          <p:cNvCxnSpPr>
            <a:cxnSpLocks noChangeShapeType="1"/>
            <a:stCxn id="44" idx="0"/>
            <a:endCxn id="75" idx="5"/>
          </p:cNvCxnSpPr>
          <p:nvPr/>
        </p:nvCxnSpPr>
        <p:spPr bwMode="auto">
          <a:xfrm flipH="1" flipV="1">
            <a:off x="729452" y="4693845"/>
            <a:ext cx="1898457" cy="937687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52" name="모서리가 둥근 직사각형 51"/>
          <p:cNvSpPr/>
          <p:nvPr/>
        </p:nvSpPr>
        <p:spPr bwMode="auto">
          <a:xfrm>
            <a:off x="6156176" y="5631532"/>
            <a:ext cx="2232025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000" b="1" kern="100">
                <a:solidFill>
                  <a:srgbClr val="FF0000"/>
                </a:solidFill>
                <a:cs typeface="Times New Roman"/>
              </a:rPr>
              <a:t>전체집계</a:t>
            </a:r>
            <a:r>
              <a:rPr lang="en-US" altLang="ko-KR" sz="1000" b="1" kern="100">
                <a:solidFill>
                  <a:schemeClr val="tx1"/>
                </a:solidFill>
                <a:cs typeface="Times New Roman"/>
              </a:rPr>
              <a:t>(</a:t>
            </a:r>
            <a:r>
              <a:rPr lang="ko-KR" altLang="en-US" sz="1000" b="1" kern="100">
                <a:solidFill>
                  <a:schemeClr val="tx1"/>
                </a:solidFill>
                <a:cs typeface="Times New Roman"/>
              </a:rPr>
              <a:t>전체에 대한 </a:t>
            </a:r>
            <a:r>
              <a:rPr lang="en-US" altLang="ko-KR" sz="1000" b="1" kern="100">
                <a:solidFill>
                  <a:schemeClr val="tx1"/>
                </a:solidFill>
                <a:cs typeface="Times New Roman"/>
              </a:rPr>
              <a:t>Total</a:t>
            </a:r>
            <a:r>
              <a:rPr lang="ko-KR" altLang="en-US" sz="1000" b="1" kern="100">
                <a:solidFill>
                  <a:schemeClr val="tx1"/>
                </a:solidFill>
                <a:cs typeface="Times New Roman"/>
              </a:rPr>
              <a:t>표시</a:t>
            </a:r>
            <a:r>
              <a:rPr lang="en-US" altLang="ko-KR" sz="1000" b="1" kern="100">
                <a:solidFill>
                  <a:schemeClr val="tx1"/>
                </a:solidFill>
                <a:cs typeface="Times New Roman"/>
              </a:rPr>
              <a:t>)</a:t>
            </a:r>
            <a:endParaRPr lang="ko-KR" altLang="ko-KR" sz="1000" b="1" kern="100" dirty="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53" name="직선 화살표 연결선 11"/>
          <p:cNvCxnSpPr>
            <a:cxnSpLocks noChangeShapeType="1"/>
            <a:stCxn id="52" idx="1"/>
            <a:endCxn id="76" idx="5"/>
          </p:cNvCxnSpPr>
          <p:nvPr/>
        </p:nvCxnSpPr>
        <p:spPr bwMode="auto">
          <a:xfrm flipH="1" flipV="1">
            <a:off x="5553790" y="5064402"/>
            <a:ext cx="602386" cy="781443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0000" y="1080000"/>
            <a:ext cx="7123112" cy="9417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Arial" pitchFamily="34" charset="0"/>
              <a:buChar char="•"/>
              <a:defRPr/>
            </a:pPr>
            <a:r>
              <a:rPr lang="ko-KR" altLang="en-US" sz="1100" kern="0">
                <a:ea typeface="굴림" pitchFamily="50" charset="-127"/>
              </a:rPr>
              <a:t>그룹핑 사용시 해당 옵션은 사용할 수 없다</a:t>
            </a:r>
            <a:r>
              <a:rPr lang="en-US" altLang="ko-KR" sz="1100" kern="0">
                <a:ea typeface="굴림" pitchFamily="50" charset="-127"/>
              </a:rPr>
              <a:t>.</a:t>
            </a:r>
          </a:p>
          <a:p>
            <a:pPr marL="571500" lvl="2" indent="-1889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v"/>
              <a:defRPr/>
            </a:pPr>
            <a:r>
              <a:rPr lang="en-US" altLang="ko-KR" sz="1000" b="1" kern="0">
                <a:ea typeface="굴림" pitchFamily="50" charset="-127"/>
              </a:rPr>
              <a:t>rownumbers</a:t>
            </a:r>
            <a:r>
              <a:rPr lang="en-US" altLang="ko-KR" sz="1000" kern="0">
                <a:ea typeface="굴림" pitchFamily="50" charset="-127"/>
              </a:rPr>
              <a:t> : false</a:t>
            </a:r>
          </a:p>
          <a:p>
            <a:pPr marL="571500" lvl="2" indent="-1889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v"/>
              <a:defRPr/>
            </a:pPr>
            <a:r>
              <a:rPr lang="en-US" altLang="ko-KR" sz="1000" b="1" kern="0">
                <a:ea typeface="굴림" pitchFamily="50" charset="-127"/>
              </a:rPr>
              <a:t>scroll</a:t>
            </a:r>
            <a:r>
              <a:rPr lang="en-US" altLang="ko-KR" sz="1000" kern="0">
                <a:ea typeface="굴림" pitchFamily="50" charset="-127"/>
              </a:rPr>
              <a:t> : false</a:t>
            </a:r>
          </a:p>
          <a:p>
            <a:pPr marL="571500" lvl="2" indent="-1889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v"/>
              <a:defRPr/>
            </a:pPr>
            <a:r>
              <a:rPr lang="en-US" altLang="ko-KR" sz="1000" b="1" kern="0">
                <a:ea typeface="굴림" pitchFamily="50" charset="-127"/>
              </a:rPr>
              <a:t>subGrid</a:t>
            </a:r>
            <a:r>
              <a:rPr lang="en-US" altLang="ko-KR" sz="1000" kern="0">
                <a:ea typeface="굴림" pitchFamily="50" charset="-127"/>
              </a:rPr>
              <a:t> : false</a:t>
            </a:r>
            <a:endParaRPr lang="en-US" altLang="ko-KR" sz="1100" b="1" kern="0">
              <a:ea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39750" y="2369997"/>
          <a:ext cx="8368034" cy="1241004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3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302260" algn="l"/>
                        </a:tabLst>
                      </a:pPr>
                      <a:r>
                        <a:rPr lang="ko-KR" altLang="en-US" sz="11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프로퍼티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1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타입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1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디폴트값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084"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/>
                        <a:t>grouping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boolean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false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그룹핑 사용여부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그룹핑 을 사용하기 위해서는 옵션에 값을 </a:t>
                      </a:r>
                      <a:r>
                        <a:rPr lang="en-US" altLang="ko-KR" sz="1000" b="1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true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설정하고  </a:t>
                      </a:r>
                      <a:r>
                        <a:rPr lang="en-US" altLang="ko-KR" sz="1000" b="1"/>
                        <a:t>groupingView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를 작성 해야 한다</a:t>
                      </a:r>
                      <a:r>
                        <a:rPr lang="en-US" altLang="ko-KR" sz="1000"/>
                        <a:t>.</a:t>
                      </a:r>
                      <a:endParaRPr lang="ko-KR" altLang="en-US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footerrow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boolean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false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/>
                        <a:t>true </a:t>
                      </a:r>
                      <a:r>
                        <a:rPr lang="ko-KR" altLang="en-US" sz="1000"/>
                        <a:t>일시 </a:t>
                      </a:r>
                      <a:r>
                        <a:rPr lang="en-US" altLang="ko-KR" sz="1000"/>
                        <a:t>grid </a:t>
                      </a:r>
                      <a:r>
                        <a:rPr lang="ko-KR" altLang="en-US" sz="1000"/>
                        <a:t>와</a:t>
                      </a:r>
                      <a:r>
                        <a:rPr lang="en-US" altLang="ko-KR" sz="1000"/>
                        <a:t> </a:t>
                      </a:r>
                      <a:r>
                        <a:rPr lang="en-US" altLang="ko-KR" sz="1000" baseline="0"/>
                        <a:t> pager </a:t>
                      </a:r>
                      <a:r>
                        <a:rPr lang="ko-KR" altLang="en-US" sz="1000" baseline="0"/>
                        <a:t>사이에 </a:t>
                      </a:r>
                      <a:r>
                        <a:rPr lang="en-US" altLang="ko-KR" sz="1000" baseline="0"/>
                        <a:t>footer </a:t>
                      </a:r>
                      <a:r>
                        <a:rPr lang="ko-KR" altLang="en-US" sz="1000" baseline="0"/>
                        <a:t>테이블이 하나 생성됨</a:t>
                      </a:r>
                      <a:r>
                        <a:rPr lang="en-US" altLang="ko-KR" sz="1000" baseline="0"/>
                        <a:t>.</a:t>
                      </a:r>
                      <a:endParaRPr lang="ko-KR" altLang="en-US" sz="1000"/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userDataOnFooter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boolean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false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Ajax</a:t>
                      </a:r>
                      <a:r>
                        <a:rPr lang="en-US" altLang="ko-KR" sz="1000" baseline="0"/>
                        <a:t> </a:t>
                      </a:r>
                      <a:r>
                        <a:rPr lang="ko-KR" altLang="en-US" sz="1000" baseline="0"/>
                        <a:t>응답 결과 </a:t>
                      </a:r>
                      <a:r>
                        <a:rPr lang="en-US" altLang="ko-KR" sz="1000"/>
                        <a:t>userData </a:t>
                      </a:r>
                      <a:r>
                        <a:rPr lang="ko-KR" altLang="en-US" sz="1000"/>
                        <a:t>의  값이 있고 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colModel</a:t>
                      </a:r>
                      <a:r>
                        <a:rPr lang="ko-KR" altLang="en-US" sz="10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의 </a:t>
                      </a:r>
                      <a:r>
                        <a:rPr lang="en-US" altLang="ko-KR" sz="10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ko-KR" altLang="en-US" sz="10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 동일 할시 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footerrow </a:t>
                      </a:r>
                      <a:r>
                        <a:rPr lang="ko-KR" altLang="en-US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userData</a:t>
                      </a:r>
                      <a:r>
                        <a:rPr lang="en-US" altLang="ko-KR" sz="10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값을 뿌려줌</a:t>
                      </a:r>
                      <a:r>
                        <a:rPr lang="en-US" altLang="ko-KR" sz="10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/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39750" y="3986072"/>
          <a:ext cx="8368034" cy="1819192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3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302260" algn="l"/>
                        </a:tabLst>
                      </a:pPr>
                      <a:r>
                        <a:rPr lang="ko-KR" altLang="en-US" sz="11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프로퍼티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1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타입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1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디폴트값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96"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/>
                        <a:t>groupField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/>
                        <a:t>array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/>
                        <a:t>empty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그룹핑 대상의 컬럼 명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(colModel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에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[</a:t>
                      </a:r>
                      <a:r>
                        <a:rPr lang="en-US" altLang="ko-KR" sz="1000"/>
                        <a:t>'name'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]</a:t>
                      </a:r>
                      <a:r>
                        <a:rPr lang="en-US" altLang="ko-KR" sz="1000"/>
                        <a:t>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)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을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설정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  <a:endParaRPr lang="ko-KR" altLang="en-US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/>
                        <a:t>groupOrder 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/>
                        <a:t>array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/>
                        <a:t>empty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그룹핑의 초기 정렬 순서를 정의 한다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/>
                        <a:t>groupText 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/>
                        <a:t>array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/>
                        <a:t>empty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그리드에 표시되는 그룹핑의 헤더 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text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를 정의 한다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. </a:t>
                      </a: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{0}: </a:t>
                      </a: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그룹에 이름을 표시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,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 {1}: 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그룹전체의 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count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를 표시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/>
                        <a:t>groupColumnShow 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/>
                        <a:t>array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/>
                        <a:t>empty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그룹핑 대상의</a:t>
                      </a:r>
                      <a:r>
                        <a:rPr lang="ko-KR" altLang="en-US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 컬럼을 그리드에 표시여부 설정</a:t>
                      </a:r>
                      <a:r>
                        <a:rPr lang="en-US" altLang="ko-KR" sz="1000" b="0" kern="100" baseline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/>
                        <a:t>groupSummary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/>
                        <a:t>array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/>
                        <a:t>empty</a:t>
                      </a:r>
                      <a:endParaRPr lang="ko-KR" altLang="en-US" sz="11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그룹에 대한 서브집계 표시여부 설정</a:t>
                      </a:r>
                      <a:r>
                        <a:rPr lang="en-US" altLang="ko-KR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.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95288" y="3697147"/>
            <a:ext cx="7123112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>
                <a:ea typeface="굴림" pitchFamily="50" charset="-127"/>
              </a:rPr>
              <a:t>groupingView</a:t>
            </a:r>
            <a:r>
              <a:rPr lang="en-US" altLang="ko-KR" sz="1100">
                <a:ea typeface="굴림" pitchFamily="50" charset="-127"/>
              </a:rPr>
              <a:t> </a:t>
            </a:r>
            <a:r>
              <a:rPr lang="ko-KR" altLang="en-US" sz="1100">
                <a:ea typeface="굴림" pitchFamily="50" charset="-127"/>
              </a:rPr>
              <a:t>옵션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8313" y="2082659"/>
            <a:ext cx="2232025" cy="2746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>
                <a:ea typeface="굴림" pitchFamily="50" charset="-127"/>
              </a:rPr>
              <a:t>Grid </a:t>
            </a:r>
            <a:r>
              <a:rPr lang="ko-KR" altLang="en-US" sz="1100">
                <a:ea typeface="굴림" pitchFamily="50" charset="-127"/>
              </a:rPr>
              <a:t>옵션</a:t>
            </a:r>
            <a:endParaRPr lang="en-US" altLang="ko-KR" sz="1100" b="1" kern="0">
              <a:ea typeface="굴림" pitchFamily="50" charset="-127"/>
            </a:endParaRPr>
          </a:p>
        </p:txBody>
      </p:sp>
      <p:grpSp>
        <p:nvGrpSpPr>
          <p:cNvPr id="46149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46150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8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3.10 Grid Grouping(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추가옵션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직사각형 27"/>
          <p:cNvSpPr>
            <a:spLocks noChangeArrowheads="1"/>
          </p:cNvSpPr>
          <p:nvPr/>
        </p:nvSpPr>
        <p:spPr bwMode="auto">
          <a:xfrm>
            <a:off x="681038" y="3327400"/>
            <a:ext cx="4105275" cy="330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  <a:cs typeface="Arial" charset="0"/>
              </a:rPr>
              <a:t>$(document).ready(function() {</a:t>
            </a:r>
          </a:p>
          <a:p>
            <a:r>
              <a:rPr lang="en-US" altLang="ko-KR" sz="1100" b="1">
                <a:cs typeface="Arial" charset="0"/>
              </a:rPr>
              <a:t>    ...</a:t>
            </a:r>
          </a:p>
          <a:p>
            <a:r>
              <a:rPr lang="en-US" altLang="ko-KR" sz="1100" b="1">
                <a:cs typeface="Arial" charset="0"/>
              </a:rPr>
              <a:t>    var </a:t>
            </a:r>
            <a:r>
              <a:rPr lang="en-US" altLang="ko-KR" sz="1100" b="1">
                <a:solidFill>
                  <a:srgbClr val="FF0000"/>
                </a:solidFill>
                <a:cs typeface="Arial" charset="0"/>
              </a:rPr>
              <a:t>props</a:t>
            </a:r>
            <a:r>
              <a:rPr lang="en-US" altLang="ko-KR" sz="1100" b="1">
                <a:cs typeface="Arial" charset="0"/>
              </a:rPr>
              <a:t> </a:t>
            </a:r>
            <a:r>
              <a:rPr lang="en-US" altLang="ko-KR" sz="1100">
                <a:cs typeface="Arial" charset="0"/>
              </a:rPr>
              <a:t>= {</a:t>
            </a:r>
          </a:p>
          <a:p>
            <a:r>
              <a:rPr lang="en-US" altLang="ko-KR" sz="1100">
                <a:solidFill>
                  <a:srgbClr val="0070C0"/>
                </a:solidFill>
              </a:rPr>
              <a:t>        grouping</a:t>
            </a:r>
            <a:r>
              <a:rPr lang="en-US" altLang="ko-KR" sz="1100"/>
              <a:t> : true,</a:t>
            </a:r>
          </a:p>
          <a:p>
            <a:r>
              <a:rPr lang="en-US" altLang="ko-KR" sz="1100"/>
              <a:t>        </a:t>
            </a:r>
            <a:r>
              <a:rPr lang="en-US" altLang="ko-KR" sz="1100">
                <a:solidFill>
                  <a:srgbClr val="0070C0"/>
                </a:solidFill>
              </a:rPr>
              <a:t>groupingView</a:t>
            </a:r>
            <a:r>
              <a:rPr lang="en-US" altLang="ko-KR" sz="1100"/>
              <a:t> : {</a:t>
            </a:r>
          </a:p>
          <a:p>
            <a:r>
              <a:rPr lang="en-US" altLang="ko-KR" sz="1100"/>
              <a:t>                                  groupField                    : ['job'],</a:t>
            </a:r>
          </a:p>
          <a:p>
            <a:r>
              <a:rPr lang="en-US" altLang="ko-KR" sz="1100"/>
              <a:t>                                  groupColumnShow      : [true],</a:t>
            </a:r>
          </a:p>
          <a:p>
            <a:r>
              <a:rPr lang="en-US" altLang="ko-KR" sz="1100"/>
              <a:t>                                  groupText                     : ['&lt;b&gt;{0}&lt;/b&gt;({1})'],</a:t>
            </a:r>
          </a:p>
          <a:p>
            <a:r>
              <a:rPr lang="en-US" altLang="ko-KR" sz="1100"/>
              <a:t>                                  groupCollapse              : false,</a:t>
            </a:r>
          </a:p>
          <a:p>
            <a:r>
              <a:rPr lang="en-US" altLang="ko-KR" sz="1100"/>
              <a:t>                                  groupOrder                   : ['asc'],</a:t>
            </a:r>
          </a:p>
          <a:p>
            <a:r>
              <a:rPr lang="en-US" altLang="ko-KR" sz="1100"/>
              <a:t>                                  groupSummary             : [true],</a:t>
            </a:r>
          </a:p>
          <a:p>
            <a:r>
              <a:rPr lang="en-US" altLang="ko-KR" sz="1100"/>
              <a:t>                                  showSummaryOnHide : true,</a:t>
            </a:r>
            <a:r>
              <a:rPr lang="ko-KR" altLang="en-US" sz="1100"/>
              <a:t>        </a:t>
            </a:r>
            <a:endParaRPr lang="en-US" altLang="ko-KR" sz="1100"/>
          </a:p>
          <a:p>
            <a:r>
              <a:rPr lang="en-US" altLang="ko-KR" sz="1100"/>
              <a:t>        },</a:t>
            </a:r>
          </a:p>
          <a:p>
            <a:r>
              <a:rPr lang="en-US" altLang="ko-KR" sz="1100"/>
              <a:t>        </a:t>
            </a:r>
            <a:r>
              <a:rPr lang="en-US" altLang="ko-KR" sz="1100">
                <a:solidFill>
                  <a:srgbClr val="0070C0"/>
                </a:solidFill>
              </a:rPr>
              <a:t>footerrow</a:t>
            </a:r>
            <a:r>
              <a:rPr lang="en-US" altLang="ko-KR" sz="1100"/>
              <a:t>: true,</a:t>
            </a:r>
          </a:p>
          <a:p>
            <a:r>
              <a:rPr lang="en-US" altLang="ko-KR" sz="1100"/>
              <a:t>        </a:t>
            </a:r>
            <a:r>
              <a:rPr lang="en-US" altLang="ko-KR" sz="1100">
                <a:solidFill>
                  <a:srgbClr val="0070C0"/>
                </a:solidFill>
              </a:rPr>
              <a:t>userDataOnFooter</a:t>
            </a:r>
            <a:r>
              <a:rPr lang="en-US" altLang="ko-KR" sz="1100"/>
              <a:t>: true,</a:t>
            </a:r>
            <a:endParaRPr lang="en-US" altLang="ko-KR" sz="1100">
              <a:cs typeface="Arial" charset="0"/>
            </a:endParaRPr>
          </a:p>
          <a:p>
            <a:r>
              <a:rPr lang="en-US" altLang="ko-KR" sz="1100">
                <a:cs typeface="Arial" charset="0"/>
              </a:rPr>
              <a:t>    };</a:t>
            </a:r>
            <a:endParaRPr lang="ko-KR" altLang="en-US" sz="1100">
              <a:cs typeface="Arial" charset="0"/>
            </a:endParaRPr>
          </a:p>
          <a:p>
            <a:r>
              <a:rPr lang="en-US" altLang="ko-KR" sz="1100">
                <a:cs typeface="Arial" charset="0"/>
              </a:rPr>
              <a:t>    </a:t>
            </a:r>
            <a:r>
              <a:rPr lang="en-US" altLang="ko-KR" sz="1100" b="1">
                <a:cs typeface="Arial" charset="0"/>
              </a:rPr>
              <a:t>…</a:t>
            </a:r>
          </a:p>
          <a:p>
            <a:r>
              <a:rPr lang="en-US" altLang="ko-KR" sz="1100" b="1">
                <a:solidFill>
                  <a:srgbClr val="FF0000"/>
                </a:solidFill>
                <a:cs typeface="Arial" charset="0"/>
              </a:rPr>
              <a:t>});</a:t>
            </a:r>
          </a:p>
          <a:p>
            <a:endParaRPr lang="ko-KR" altLang="en-US" sz="1100" b="1">
              <a:solidFill>
                <a:srgbClr val="FF0000"/>
              </a:solidFill>
              <a:cs typeface="Arial" charset="0"/>
            </a:endParaRPr>
          </a:p>
        </p:txBody>
      </p:sp>
      <p:cxnSp>
        <p:nvCxnSpPr>
          <p:cNvPr id="47107" name="직선 화살표 연결선 11"/>
          <p:cNvCxnSpPr>
            <a:cxnSpLocks noChangeShapeType="1"/>
            <a:stCxn id="20" idx="1"/>
            <a:endCxn id="22" idx="3"/>
          </p:cNvCxnSpPr>
          <p:nvPr/>
        </p:nvCxnSpPr>
        <p:spPr bwMode="auto">
          <a:xfrm flipH="1">
            <a:off x="3917950" y="3305175"/>
            <a:ext cx="2273300" cy="996950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0" name="모서리가 둥근 직사각형 19"/>
          <p:cNvSpPr/>
          <p:nvPr/>
        </p:nvSpPr>
        <p:spPr bwMode="auto">
          <a:xfrm>
            <a:off x="6191250" y="3162300"/>
            <a:ext cx="1477963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000" b="1" kern="100">
                <a:solidFill>
                  <a:schemeClr val="tx1"/>
                </a:solidFill>
                <a:cs typeface="Times New Roman"/>
              </a:rPr>
              <a:t>그룹화할 컬럼명</a:t>
            </a:r>
            <a:endParaRPr lang="ko-KR" altLang="ko-KR" sz="1000" b="1" kern="100" dirty="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60750" y="4229100"/>
            <a:ext cx="457200" cy="1444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51225" y="4400550"/>
            <a:ext cx="457200" cy="1444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57675" y="4562475"/>
            <a:ext cx="455613" cy="1444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489325" y="4733925"/>
            <a:ext cx="457200" cy="1428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484563" y="4911725"/>
            <a:ext cx="455612" cy="1444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84563" y="5084763"/>
            <a:ext cx="455612" cy="1428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398838" y="5253038"/>
            <a:ext cx="455612" cy="1428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55750" y="5578475"/>
            <a:ext cx="457200" cy="1444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125663" y="5749925"/>
            <a:ext cx="457200" cy="1444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7118" name="직선 화살표 연결선 11"/>
          <p:cNvCxnSpPr>
            <a:cxnSpLocks noChangeShapeType="1"/>
            <a:stCxn id="37" idx="1"/>
            <a:endCxn id="23" idx="3"/>
          </p:cNvCxnSpPr>
          <p:nvPr/>
        </p:nvCxnSpPr>
        <p:spPr bwMode="auto">
          <a:xfrm flipH="1">
            <a:off x="3908425" y="3683000"/>
            <a:ext cx="2282825" cy="790575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7" name="모서리가 둥근 직사각형 36"/>
          <p:cNvSpPr/>
          <p:nvPr/>
        </p:nvSpPr>
        <p:spPr bwMode="auto">
          <a:xfrm>
            <a:off x="6191250" y="3540125"/>
            <a:ext cx="1477963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000" b="1" kern="100">
                <a:solidFill>
                  <a:schemeClr val="tx1"/>
                </a:solidFill>
                <a:cs typeface="Times New Roman"/>
              </a:rPr>
              <a:t>그룹컬럼의 표시여부</a:t>
            </a:r>
            <a:endParaRPr lang="ko-KR" altLang="ko-KR" sz="1000" b="1" kern="10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47120" name="직선 화살표 연결선 11"/>
          <p:cNvCxnSpPr>
            <a:cxnSpLocks noChangeShapeType="1"/>
            <a:stCxn id="42" idx="1"/>
            <a:endCxn id="24" idx="3"/>
          </p:cNvCxnSpPr>
          <p:nvPr/>
        </p:nvCxnSpPr>
        <p:spPr bwMode="auto">
          <a:xfrm flipH="1">
            <a:off x="4713288" y="4060825"/>
            <a:ext cx="1477962" cy="574675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42" name="모서리가 둥근 직사각형 41"/>
          <p:cNvSpPr/>
          <p:nvPr/>
        </p:nvSpPr>
        <p:spPr bwMode="auto">
          <a:xfrm>
            <a:off x="6191250" y="3917950"/>
            <a:ext cx="1765300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000" b="1"/>
              <a:t>그룹핑의 헤더 </a:t>
            </a:r>
            <a:r>
              <a:rPr lang="en-US" altLang="ko-KR" sz="1000" b="1"/>
              <a:t>text</a:t>
            </a:r>
            <a:r>
              <a:rPr lang="ko-KR" altLang="en-US" sz="1000" b="1"/>
              <a:t>를 정의</a:t>
            </a:r>
            <a:endParaRPr lang="ko-KR" altLang="ko-KR" sz="1000" b="1" kern="10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6191250" y="4465638"/>
            <a:ext cx="1909763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000" b="1"/>
              <a:t>그룹의 세부행 표시여부 설정</a:t>
            </a:r>
            <a:endParaRPr lang="ko-KR" altLang="ko-KR" sz="1000" b="1" kern="10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47123" name="직선 화살표 연결선 11"/>
          <p:cNvCxnSpPr>
            <a:cxnSpLocks noChangeShapeType="1"/>
            <a:stCxn id="50" idx="1"/>
            <a:endCxn id="25" idx="3"/>
          </p:cNvCxnSpPr>
          <p:nvPr/>
        </p:nvCxnSpPr>
        <p:spPr bwMode="auto">
          <a:xfrm flipH="1">
            <a:off x="3946525" y="4608513"/>
            <a:ext cx="2244725" cy="196850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4" name="모서리가 둥근 직사각형 33"/>
          <p:cNvSpPr/>
          <p:nvPr/>
        </p:nvSpPr>
        <p:spPr bwMode="auto">
          <a:xfrm>
            <a:off x="6191250" y="4843463"/>
            <a:ext cx="2125663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000" b="1"/>
              <a:t>그룹핑의 초기 정렬 순서를 정의</a:t>
            </a:r>
            <a:endParaRPr lang="ko-KR" altLang="ko-KR" sz="1000" b="1" kern="10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47125" name="직선 화살표 연결선 11"/>
          <p:cNvCxnSpPr>
            <a:cxnSpLocks noChangeShapeType="1"/>
            <a:stCxn id="34" idx="1"/>
            <a:endCxn id="26" idx="3"/>
          </p:cNvCxnSpPr>
          <p:nvPr/>
        </p:nvCxnSpPr>
        <p:spPr bwMode="auto">
          <a:xfrm flipH="1" flipV="1">
            <a:off x="3940175" y="4984750"/>
            <a:ext cx="2251075" cy="1588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40" name="모서리가 둥근 직사각형 39"/>
          <p:cNvSpPr/>
          <p:nvPr/>
        </p:nvSpPr>
        <p:spPr bwMode="auto">
          <a:xfrm>
            <a:off x="6191250" y="5219700"/>
            <a:ext cx="2125663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000" b="1"/>
              <a:t>그룹에 대한 서브집계 표시여부</a:t>
            </a:r>
            <a:endParaRPr lang="ko-KR" altLang="ko-KR" sz="1000" b="1" kern="10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47127" name="직선 화살표 연결선 11"/>
          <p:cNvCxnSpPr>
            <a:cxnSpLocks noChangeShapeType="1"/>
            <a:stCxn id="40" idx="1"/>
            <a:endCxn id="27" idx="3"/>
          </p:cNvCxnSpPr>
          <p:nvPr/>
        </p:nvCxnSpPr>
        <p:spPr bwMode="auto">
          <a:xfrm flipH="1" flipV="1">
            <a:off x="3940175" y="5156200"/>
            <a:ext cx="2251075" cy="206375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46" name="모서리가 둥근 직사각형 45"/>
          <p:cNvSpPr/>
          <p:nvPr/>
        </p:nvSpPr>
        <p:spPr bwMode="auto">
          <a:xfrm>
            <a:off x="6191250" y="5597525"/>
            <a:ext cx="2886075" cy="292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000" b="1">
                <a:latin typeface="+mj-lt"/>
              </a:rPr>
              <a:t>그룹 숨기기 했을때 서부집계 숨기기 여부 설정</a:t>
            </a:r>
            <a:endParaRPr lang="ko-KR" altLang="ko-KR" sz="1000" b="1" kern="100">
              <a:solidFill>
                <a:schemeClr val="tx1"/>
              </a:solidFill>
              <a:latin typeface="+mj-lt"/>
              <a:cs typeface="Times New Roman"/>
            </a:endParaRPr>
          </a:p>
        </p:txBody>
      </p:sp>
      <p:cxnSp>
        <p:nvCxnSpPr>
          <p:cNvPr id="47129" name="직선 화살표 연결선 11"/>
          <p:cNvCxnSpPr>
            <a:cxnSpLocks noChangeShapeType="1"/>
            <a:stCxn id="46" idx="1"/>
            <a:endCxn id="28" idx="3"/>
          </p:cNvCxnSpPr>
          <p:nvPr/>
        </p:nvCxnSpPr>
        <p:spPr bwMode="auto">
          <a:xfrm flipH="1" flipV="1">
            <a:off x="3854450" y="5324475"/>
            <a:ext cx="2336800" cy="419100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57" name="직사각형 56"/>
          <p:cNvSpPr/>
          <p:nvPr/>
        </p:nvSpPr>
        <p:spPr>
          <a:xfrm>
            <a:off x="403225" y="3011488"/>
            <a:ext cx="2138363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b="1">
                <a:ea typeface="굴림" pitchFamily="50" charset="-127"/>
              </a:rPr>
              <a:t>그리드속성 작성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5925" y="2130425"/>
            <a:ext cx="2138363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b="1">
                <a:ea typeface="굴림" pitchFamily="50" charset="-127"/>
              </a:rPr>
              <a:t>컬럼속성 작성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33" name="직사각형 27"/>
          <p:cNvSpPr>
            <a:spLocks noChangeArrowheads="1"/>
          </p:cNvSpPr>
          <p:nvPr/>
        </p:nvSpPr>
        <p:spPr bwMode="auto">
          <a:xfrm>
            <a:off x="681038" y="2417763"/>
            <a:ext cx="80676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>
                <a:ea typeface="굴림" pitchFamily="50" charset="-127"/>
              </a:rPr>
              <a:t>var </a:t>
            </a:r>
            <a:r>
              <a:rPr lang="en-US" altLang="ko-KR" sz="900" b="1">
                <a:solidFill>
                  <a:srgbClr val="FF0000"/>
                </a:solidFill>
                <a:ea typeface="굴림" pitchFamily="50" charset="-127"/>
              </a:rPr>
              <a:t>cmodels</a:t>
            </a:r>
            <a:r>
              <a:rPr lang="en-US" altLang="ko-KR" sz="900">
                <a:ea typeface="굴림" pitchFamily="50" charset="-127"/>
              </a:rPr>
              <a:t> = [</a:t>
            </a:r>
          </a:p>
          <a:p>
            <a:pPr>
              <a:defRPr/>
            </a:pPr>
            <a:r>
              <a:rPr lang="en-US" altLang="ko-KR" sz="900">
                <a:ea typeface="굴림" pitchFamily="50" charset="-127"/>
              </a:rPr>
              <a:t>          {name:'empno', width:'70',  align:'center', hidden:false, editable:false, summaryType:'count', summaryTpl:'&lt;b&gt;subTotal:({0})job&lt;/b&gt;'}</a:t>
            </a:r>
          </a:p>
          <a:p>
            <a:pPr>
              <a:defRPr/>
            </a:pPr>
            <a:r>
              <a:rPr lang="en-US" altLang="ko-KR" sz="900">
                <a:ea typeface="굴림" pitchFamily="50" charset="-127"/>
              </a:rPr>
              <a:t>      ...</a:t>
            </a:r>
            <a:r>
              <a:rPr lang="ko-KR" altLang="en-US" sz="900">
                <a:ea typeface="굴림" pitchFamily="50" charset="-127"/>
              </a:rPr>
              <a:t>생략</a:t>
            </a:r>
          </a:p>
          <a:p>
            <a:pPr>
              <a:defRPr/>
            </a:pPr>
            <a:r>
              <a:rPr lang="en-US" altLang="ko-KR" sz="900">
                <a:ea typeface="굴림" pitchFamily="50" charset="-127"/>
              </a:rPr>
              <a:t>];</a:t>
            </a:r>
            <a:endParaRPr lang="en-US" altLang="ko-KR" sz="85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13150" y="4381500"/>
            <a:ext cx="457200" cy="1444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41556" y="2554288"/>
            <a:ext cx="1152525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63550" y="1106488"/>
            <a:ext cx="8208963" cy="1004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100" kern="0">
                <a:ea typeface="굴림" pitchFamily="50" charset="-127"/>
              </a:rPr>
              <a:t>그룹핑을 사용하기 위해서는 컬럼속성에서 집계타입을 작성하고</a:t>
            </a:r>
            <a:r>
              <a:rPr lang="en-US" altLang="ko-KR" sz="1100" kern="0">
                <a:ea typeface="굴림" pitchFamily="50" charset="-127"/>
              </a:rPr>
              <a:t>,</a:t>
            </a: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kern="0">
                <a:ea typeface="굴림" pitchFamily="50" charset="-127"/>
              </a:rPr>
              <a:t>   </a:t>
            </a:r>
            <a:r>
              <a:rPr lang="ko-KR" altLang="en-US" sz="1100" kern="0">
                <a:ea typeface="굴림" pitchFamily="50" charset="-127"/>
              </a:rPr>
              <a:t> 그리드속성에서 </a:t>
            </a:r>
            <a:r>
              <a:rPr lang="en-US" altLang="ko-KR" sz="1100" kern="0">
                <a:ea typeface="굴림" pitchFamily="50" charset="-127"/>
              </a:rPr>
              <a:t>grouping : true </a:t>
            </a:r>
            <a:r>
              <a:rPr lang="ko-KR" altLang="en-US" sz="1100" kern="0">
                <a:ea typeface="굴림" pitchFamily="50" charset="-127"/>
              </a:rPr>
              <a:t>로 설정한뒤</a:t>
            </a:r>
            <a:r>
              <a:rPr lang="en-US" altLang="ko-KR" sz="1100" kern="0">
                <a:ea typeface="굴림" pitchFamily="50" charset="-127"/>
              </a:rPr>
              <a:t>, groupingView  </a:t>
            </a:r>
            <a:r>
              <a:rPr lang="ko-KR" altLang="en-US" sz="1100" kern="0">
                <a:ea typeface="굴림" pitchFamily="50" charset="-127"/>
              </a:rPr>
              <a:t>옵션을 작성해야 한다</a:t>
            </a:r>
            <a:r>
              <a:rPr lang="en-US" altLang="ko-KR" sz="1100" kern="0">
                <a:ea typeface="굴림" pitchFamily="50" charset="-127"/>
              </a:rPr>
              <a:t>.</a:t>
            </a:r>
          </a:p>
          <a:p>
            <a:pPr marL="571500" lvl="2" indent="-1889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v"/>
              <a:defRPr/>
            </a:pPr>
            <a:r>
              <a:rPr lang="en-US" altLang="ko-KR" sz="1100" kern="0">
                <a:ea typeface="굴림" pitchFamily="50" charset="-127"/>
              </a:rPr>
              <a:t>summaryType : sum, count, avg, min, max</a:t>
            </a:r>
          </a:p>
          <a:p>
            <a:pPr marL="571500" lvl="2" indent="-1889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v"/>
              <a:defRPr/>
            </a:pPr>
            <a:r>
              <a:rPr lang="en-US" altLang="ko-KR" sz="1100" kern="0">
                <a:ea typeface="굴림" pitchFamily="50" charset="-127"/>
              </a:rPr>
              <a:t>summaryTpl  : </a:t>
            </a:r>
            <a:r>
              <a:rPr lang="ko-KR" altLang="en-US" sz="1100" kern="0">
                <a:ea typeface="굴림" pitchFamily="50" charset="-127"/>
              </a:rPr>
              <a:t>해당타입으로 집계하여 서브집계에 표시하기 위한 내용 템플릿 작성 변수 </a:t>
            </a:r>
            <a:r>
              <a:rPr lang="en-US" altLang="ko-KR" sz="1100" kern="0">
                <a:ea typeface="굴림" pitchFamily="50" charset="-127"/>
              </a:rPr>
              <a:t>{0} </a:t>
            </a:r>
            <a:r>
              <a:rPr lang="ko-KR" altLang="en-US" sz="1100" kern="0">
                <a:ea typeface="굴림" pitchFamily="50" charset="-127"/>
              </a:rPr>
              <a:t>에 집계값이 셋팅된다</a:t>
            </a:r>
            <a:r>
              <a:rPr lang="en-US" altLang="ko-KR" sz="1100" kern="0">
                <a:ea typeface="굴림" pitchFamily="50" charset="-127"/>
              </a:rPr>
              <a:t>.</a:t>
            </a:r>
            <a:endParaRPr lang="ko-KR" altLang="en-US" sz="1100"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21056" y="2555875"/>
            <a:ext cx="1982788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6191250" y="5961063"/>
            <a:ext cx="2160588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000" b="1" kern="100">
                <a:solidFill>
                  <a:schemeClr val="tx1"/>
                </a:solidFill>
                <a:cs typeface="Times New Roman"/>
              </a:rPr>
              <a:t>전체집계 풋터 표시여부</a:t>
            </a:r>
            <a:endParaRPr lang="ko-KR" altLang="ko-KR" sz="1000" b="1" kern="10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47138" name="직선 화살표 연결선 11"/>
          <p:cNvCxnSpPr>
            <a:cxnSpLocks noChangeShapeType="1"/>
            <a:stCxn id="62" idx="1"/>
            <a:endCxn id="29" idx="3"/>
          </p:cNvCxnSpPr>
          <p:nvPr/>
        </p:nvCxnSpPr>
        <p:spPr bwMode="auto">
          <a:xfrm flipH="1" flipV="1">
            <a:off x="2012950" y="5651500"/>
            <a:ext cx="4178300" cy="452438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67" name="모서리가 둥근 직사각형 66"/>
          <p:cNvSpPr/>
          <p:nvPr/>
        </p:nvSpPr>
        <p:spPr bwMode="auto">
          <a:xfrm>
            <a:off x="1273175" y="6073775"/>
            <a:ext cx="4522788" cy="5048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900" b="1" kern="1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indent="6350" fontAlgn="auto"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900" b="1" kern="1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"userdata"</a:t>
            </a:r>
            <a:r>
              <a:rPr lang="en-US" altLang="ko-KR" sz="900" b="1" kern="1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:{ "name":"Total Sum :",  "amount":3820,  "tax":462,  "total":4284 }</a:t>
            </a:r>
          </a:p>
          <a:p>
            <a:pPr indent="6350" fontAlgn="auto"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900" b="1" kern="1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ko-KR" altLang="ko-KR" sz="900" b="1" kern="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140" name="직선 화살표 연결선 11"/>
          <p:cNvCxnSpPr>
            <a:cxnSpLocks noChangeShapeType="1"/>
            <a:stCxn id="67" idx="0"/>
            <a:endCxn id="30" idx="3"/>
          </p:cNvCxnSpPr>
          <p:nvPr/>
        </p:nvCxnSpPr>
        <p:spPr bwMode="auto">
          <a:xfrm flipH="1" flipV="1">
            <a:off x="2582863" y="5822950"/>
            <a:ext cx="952500" cy="250825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grpSp>
        <p:nvGrpSpPr>
          <p:cNvPr id="47141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47142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11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3.10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Grid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Grouping(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작성예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55299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4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3.11 Grid Formatter</a:t>
              </a:r>
              <a:endParaRPr kumimoji="0" lang="ko-KR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60000" y="1080000"/>
            <a:ext cx="4572000" cy="5509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/>
              <a:t>포맷은 인라인 및 셀  편집시 서식을 설정한다</a:t>
            </a:r>
            <a:r>
              <a:rPr lang="en-US" altLang="ko-KR" sz="1200" kern="0"/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kern="0"/>
              <a:t>미리정의된 </a:t>
            </a:r>
            <a:r>
              <a:rPr lang="en-US" altLang="ko-KR" sz="1100" kern="0"/>
              <a:t>formatter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52438" y="1628800"/>
          <a:ext cx="8224018" cy="1523874"/>
        </p:xfrm>
        <a:graphic>
          <a:graphicData uri="http://schemas.openxmlformats.org/drawingml/2006/table">
            <a:tbl>
              <a:tblPr/>
              <a:tblGrid>
                <a:gridCol w="1541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9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02260" algn="l"/>
                        </a:tabLst>
                        <a:defRPr/>
                      </a:pPr>
                      <a:r>
                        <a:rPr lang="en-US" altLang="ko-KR" sz="11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맑은 고딕"/>
                          <a:cs typeface="Arial" pitchFamily="34" charset="0"/>
                        </a:rPr>
                        <a:t>formatter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맑은 고딕"/>
                          <a:cs typeface="Arial" pitchFamily="34" charset="0"/>
                        </a:rPr>
                        <a:t>formatoptions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맑은 고딕"/>
                          <a:cs typeface="Arial" pitchFamily="34" charset="0"/>
                        </a:rPr>
                        <a:t>설명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725"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2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integer</a:t>
                      </a:r>
                      <a:endParaRPr lang="ko-KR" sz="12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2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defaulValue,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2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thousandsSeparator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정수타입의 데이터 표싯시 사용</a:t>
                      </a:r>
                      <a:endParaRPr 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528"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2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number</a:t>
                      </a:r>
                      <a:endParaRPr lang="ko-KR" altLang="en-US" sz="1200" b="0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2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defaulValue,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2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thousandsSeparator,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2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decimalSeparator, </a:t>
                      </a:r>
                    </a:p>
                    <a:p>
                      <a:pPr marL="0" marR="0" indent="6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200" b="0" kern="1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decimalPlaces,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정수 및 소수점 타입의 데이터 표시시 사용</a:t>
                      </a:r>
                      <a:endParaRPr lang="en-US" altLang="ko-KR" sz="1000" b="0" kern="1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 bwMode="auto">
          <a:xfrm>
            <a:off x="467544" y="5594945"/>
            <a:ext cx="8512050" cy="7143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100" b="1" kern="1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예</a:t>
            </a:r>
            <a:r>
              <a:rPr lang="en-US" altLang="ko-KR" sz="1100" b="1" kern="1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)   </a:t>
            </a:r>
            <a:r>
              <a:rPr lang="ko-KR" altLang="en-US" sz="1100" b="1" kern="1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소수점의 숫자타입 표시 </a:t>
            </a:r>
            <a:r>
              <a:rPr lang="en-US" altLang="ko-KR" sz="1100" b="1" kern="1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: 157,000.25</a:t>
            </a:r>
          </a:p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100" b="1" kern="100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formatter</a:t>
            </a:r>
            <a:r>
              <a:rPr lang="en-US" altLang="ko-KR" sz="1100" b="1" kern="1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:' number ',   </a:t>
            </a:r>
            <a:r>
              <a:rPr lang="en-US" altLang="ko-KR" sz="1100" b="1" kern="100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formatoptions</a:t>
            </a:r>
            <a:r>
              <a:rPr lang="en-US" altLang="ko-KR" sz="1100" b="1" kern="1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: { defaultValue:'0.00',  thousandsSeparator: ',',  decimalSeparator: '.',   decimalPlaces: 2 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488" y="3212978"/>
            <a:ext cx="8244000" cy="218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41"/>
            <a:ext cx="4751387" cy="511176"/>
            <a:chOff x="1870" y="884"/>
            <a:chExt cx="1417" cy="322"/>
          </a:xfrm>
        </p:grpSpPr>
        <p:pic>
          <p:nvPicPr>
            <p:cNvPr id="56323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9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3.11 Grid Formatter(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포맷변경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6" name="직사각형 27"/>
          <p:cNvSpPr>
            <a:spLocks noChangeArrowheads="1"/>
          </p:cNvSpPr>
          <p:nvPr/>
        </p:nvSpPr>
        <p:spPr bwMode="auto">
          <a:xfrm>
            <a:off x="323529" y="1628800"/>
            <a:ext cx="8712968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/>
              <a:t>var cmodels = [</a:t>
            </a:r>
          </a:p>
          <a:p>
            <a:r>
              <a:rPr lang="en-US" altLang="ko-KR" sz="1200"/>
              <a:t>         {name:'hiredate', .., editable:true, sorttype:'</a:t>
            </a:r>
            <a:r>
              <a:rPr lang="en-US" altLang="ko-KR" sz="1200" b="1">
                <a:solidFill>
                  <a:srgbClr val="0000FF"/>
                </a:solidFill>
              </a:rPr>
              <a:t>date</a:t>
            </a:r>
            <a:r>
              <a:rPr lang="en-US" altLang="ko-KR" sz="1200"/>
              <a:t>',</a:t>
            </a:r>
            <a:r>
              <a:rPr lang="en-US" altLang="ko-KR" sz="1200" b="1">
                <a:solidFill>
                  <a:srgbClr val="FF0000"/>
                </a:solidFill>
              </a:rPr>
              <a:t>formatter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0000FF"/>
                </a:solidFill>
              </a:rPr>
              <a:t>'</a:t>
            </a:r>
            <a:r>
              <a:rPr lang="en-US" altLang="ko-KR" sz="1200" b="1">
                <a:solidFill>
                  <a:srgbClr val="0000FF"/>
                </a:solidFill>
              </a:rPr>
              <a:t>date</a:t>
            </a:r>
            <a:r>
              <a:rPr lang="en-US" altLang="ko-KR" sz="1200"/>
              <a:t>', </a:t>
            </a:r>
            <a:r>
              <a:rPr lang="en-US" altLang="ko-KR" sz="1200" b="1">
                <a:solidFill>
                  <a:srgbClr val="FF0000"/>
                </a:solidFill>
              </a:rPr>
              <a:t>formatoptions</a:t>
            </a:r>
            <a:r>
              <a:rPr lang="en-US" altLang="ko-KR" sz="1200"/>
              <a:t>:{srcformat:"Ymd",newformat:"Y-m-d"}}</a:t>
            </a:r>
          </a:p>
          <a:p>
            <a:r>
              <a:rPr lang="en-US" altLang="ko-KR" sz="1200"/>
              <a:t>        ,{……}</a:t>
            </a:r>
          </a:p>
          <a:p>
            <a:r>
              <a:rPr lang="en-US" altLang="ko-KR" sz="1200"/>
              <a:t>        ,{name:'sal',…, </a:t>
            </a:r>
            <a:r>
              <a:rPr lang="en-US" altLang="ko-KR" sz="1200" b="1">
                <a:solidFill>
                  <a:srgbClr val="FF0000"/>
                </a:solidFill>
              </a:rPr>
              <a:t>formatter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0000FF"/>
                </a:solidFill>
              </a:rPr>
              <a:t>'</a:t>
            </a:r>
            <a:r>
              <a:rPr lang="en-US" altLang="ko-KR" sz="1200" b="1">
                <a:solidFill>
                  <a:srgbClr val="0000FF"/>
                </a:solidFill>
              </a:rPr>
              <a:t>currency</a:t>
            </a:r>
            <a:r>
              <a:rPr lang="en-US" altLang="ko-KR" sz="1200"/>
              <a:t>', </a:t>
            </a:r>
            <a:r>
              <a:rPr lang="en-US" altLang="ko-KR" sz="1200" b="1">
                <a:solidFill>
                  <a:srgbClr val="FF0000"/>
                </a:solidFill>
              </a:rPr>
              <a:t>formatoptions</a:t>
            </a:r>
            <a:r>
              <a:rPr lang="en-US" altLang="ko-KR" sz="1200"/>
              <a:t>:{decimalSeparator:", "</a:t>
            </a:r>
          </a:p>
          <a:p>
            <a:r>
              <a:rPr lang="en-US" altLang="ko-KR" sz="1200"/>
              <a:t>                                                                                             , thousandsSeparator: " "</a:t>
            </a:r>
          </a:p>
          <a:p>
            <a:r>
              <a:rPr lang="en-US" altLang="ko-KR" sz="1200"/>
              <a:t>                                                                                             , decimalPlaces: 2</a:t>
            </a:r>
          </a:p>
          <a:p>
            <a:r>
              <a:rPr lang="en-US" altLang="ko-KR" sz="1200"/>
              <a:t>                                                                                             , prefix: "$ “}}</a:t>
            </a:r>
          </a:p>
          <a:p>
            <a:r>
              <a:rPr lang="en-US" altLang="ko-KR" sz="1200"/>
              <a:t>];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0000" y="1080000"/>
            <a:ext cx="7956416" cy="55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/>
              <a:t>미리정의된 </a:t>
            </a:r>
            <a:r>
              <a:rPr lang="en-US" altLang="ko-KR" sz="1200" kern="0"/>
              <a:t>formatter </a:t>
            </a:r>
            <a:r>
              <a:rPr lang="ko-KR" altLang="en-US" sz="1200" kern="0"/>
              <a:t>을 사용자가 쉽게 사용하기 위해 변경한 포맷은 다음과 같다</a:t>
            </a:r>
            <a:r>
              <a:rPr lang="en-US" altLang="ko-KR" sz="1200" kern="0"/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kern="0"/>
              <a:t>변경전 </a:t>
            </a:r>
            <a:r>
              <a:rPr lang="en-US" altLang="ko-KR" sz="1100" kern="0"/>
              <a:t>formatter </a:t>
            </a:r>
            <a:r>
              <a:rPr lang="ko-KR" altLang="en-US" sz="1100" kern="0"/>
              <a:t>작성방법</a:t>
            </a:r>
            <a:endParaRPr lang="en-US" altLang="ko-KR" sz="1100" kern="0"/>
          </a:p>
        </p:txBody>
      </p:sp>
      <p:sp>
        <p:nvSpPr>
          <p:cNvPr id="10" name="직사각형 27"/>
          <p:cNvSpPr>
            <a:spLocks noChangeArrowheads="1"/>
          </p:cNvSpPr>
          <p:nvPr/>
        </p:nvSpPr>
        <p:spPr bwMode="auto">
          <a:xfrm>
            <a:off x="611560" y="3863703"/>
            <a:ext cx="7865119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/>
              <a:t>var cmodels = [</a:t>
            </a:r>
          </a:p>
          <a:p>
            <a:r>
              <a:rPr lang="en-US" altLang="ko-KR" sz="1200"/>
              <a:t>         {name:'sal', width:'100', align:'right',  hidden:false, editable:true,  </a:t>
            </a:r>
            <a:r>
              <a:rPr lang="en-US" altLang="ko-KR" sz="1200" b="1">
                <a:solidFill>
                  <a:srgbClr val="FF0000"/>
                </a:solidFill>
              </a:rPr>
              <a:t>edittype</a:t>
            </a:r>
            <a:r>
              <a:rPr lang="en-US" altLang="ko-KR" sz="1200"/>
              <a:t>:'</a:t>
            </a:r>
            <a:r>
              <a:rPr lang="en-US" altLang="ko-KR" sz="1200" b="1">
                <a:solidFill>
                  <a:srgbClr val="0000FF"/>
                </a:solidFill>
              </a:rPr>
              <a:t>currency</a:t>
            </a:r>
            <a:r>
              <a:rPr lang="en-US" altLang="ko-KR" sz="1200"/>
              <a:t>'}</a:t>
            </a:r>
          </a:p>
          <a:p>
            <a:r>
              <a:rPr lang="en-US" altLang="ko-KR" sz="1200"/>
              <a:t>        ,{name:'hiredate',  width:'150', align:'center', hidden:false, editable:true,  </a:t>
            </a:r>
            <a:r>
              <a:rPr lang="en-US" altLang="ko-KR" sz="1200" b="1">
                <a:solidFill>
                  <a:srgbClr val="FF0000"/>
                </a:solidFill>
              </a:rPr>
              <a:t>edittype</a:t>
            </a:r>
            <a:r>
              <a:rPr lang="en-US" altLang="ko-KR" sz="1200"/>
              <a:t>:'</a:t>
            </a:r>
            <a:r>
              <a:rPr lang="en-US" altLang="ko-KR" sz="1200" b="1">
                <a:solidFill>
                  <a:srgbClr val="0000FF"/>
                </a:solidFill>
              </a:rPr>
              <a:t>date</a:t>
            </a:r>
            <a:r>
              <a:rPr lang="en-US" altLang="ko-KR" sz="1200"/>
              <a:t>'}</a:t>
            </a:r>
          </a:p>
          <a:p>
            <a:r>
              <a:rPr lang="en-US" altLang="ko-KR" sz="1200"/>
              <a:t>];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3851920" y="3265091"/>
            <a:ext cx="438150" cy="382588"/>
          </a:xfrm>
          <a:prstGeom prst="downArrow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6144" y="3296842"/>
            <a:ext cx="2224088" cy="3508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ko-KR" altLang="en-US" sz="1100" b="1" kern="0">
                <a:solidFill>
                  <a:srgbClr val="000000"/>
                </a:solidFill>
              </a:rPr>
              <a:t>변경후 코드 작성예</a:t>
            </a:r>
            <a:endParaRPr lang="en-US" altLang="ko-KR" sz="1100" b="1" kern="0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3600815"/>
            <a:ext cx="7956416" cy="275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kern="0"/>
              <a:t>변경후 작성방법</a:t>
            </a:r>
            <a:endParaRPr lang="en-US" altLang="ko-KR" sz="1100" kern="0"/>
          </a:p>
        </p:txBody>
      </p:sp>
      <p:grpSp>
        <p:nvGrpSpPr>
          <p:cNvPr id="18" name="그룹 17"/>
          <p:cNvGrpSpPr/>
          <p:nvPr/>
        </p:nvGrpSpPr>
        <p:grpSpPr>
          <a:xfrm>
            <a:off x="611560" y="4786751"/>
            <a:ext cx="6480000" cy="1738593"/>
            <a:chOff x="611560" y="4786751"/>
            <a:chExt cx="6480000" cy="1738593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560" y="4786751"/>
              <a:ext cx="6480000" cy="1720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직사각형 15"/>
            <p:cNvSpPr/>
            <p:nvPr/>
          </p:nvSpPr>
          <p:spPr>
            <a:xfrm>
              <a:off x="3059833" y="4941168"/>
              <a:ext cx="1152128" cy="15841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693684" y="4930777"/>
              <a:ext cx="540000" cy="13681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41"/>
            <a:ext cx="4751387" cy="511176"/>
            <a:chOff x="1870" y="884"/>
            <a:chExt cx="1417" cy="322"/>
          </a:xfrm>
        </p:grpSpPr>
        <p:pic>
          <p:nvPicPr>
            <p:cNvPr id="56323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2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3.11 Grid Formatter(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커스텀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60000" y="1080000"/>
            <a:ext cx="4572000" cy="2920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/>
              <a:t>포맷은 인라인 및 셀  편집시 서식을 설정한다</a:t>
            </a:r>
            <a:r>
              <a:rPr lang="en-US" altLang="ko-KR" sz="1200" kern="0"/>
              <a:t>.</a:t>
            </a:r>
          </a:p>
        </p:txBody>
      </p:sp>
      <p:sp>
        <p:nvSpPr>
          <p:cNvPr id="6" name="직사각형 27"/>
          <p:cNvSpPr>
            <a:spLocks noChangeArrowheads="1"/>
          </p:cNvSpPr>
          <p:nvPr/>
        </p:nvSpPr>
        <p:spPr bwMode="auto">
          <a:xfrm>
            <a:off x="595313" y="1408995"/>
            <a:ext cx="8297167" cy="43242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  <a:cs typeface="Arial" charset="0"/>
              </a:rPr>
              <a:t>$(document).ready(function() {</a:t>
            </a:r>
          </a:p>
          <a:p>
            <a:r>
              <a:rPr lang="en-US" altLang="ko-KR" sz="1100" b="1">
                <a:cs typeface="Arial" charset="0"/>
              </a:rPr>
              <a:t>        var </a:t>
            </a:r>
            <a:r>
              <a:rPr lang="en-US" altLang="ko-KR" sz="1100">
                <a:cs typeface="Arial" charset="0"/>
              </a:rPr>
              <a:t>cnames</a:t>
            </a:r>
            <a:r>
              <a:rPr lang="en-US" altLang="ko-KR" sz="1100" b="1">
                <a:cs typeface="Arial" charset="0"/>
              </a:rPr>
              <a:t> </a:t>
            </a:r>
            <a:r>
              <a:rPr lang="en-US" altLang="ko-KR" sz="1100">
                <a:cs typeface="Arial" charset="0"/>
              </a:rPr>
              <a:t>= ['</a:t>
            </a:r>
            <a:r>
              <a:rPr lang="ko-KR" altLang="en-US" sz="1100">
                <a:cs typeface="Arial" charset="0"/>
              </a:rPr>
              <a:t>상태</a:t>
            </a:r>
            <a:r>
              <a:rPr lang="en-US" altLang="ko-KR" sz="1100">
                <a:cs typeface="Arial" charset="0"/>
              </a:rPr>
              <a:t>', ..., ‘</a:t>
            </a:r>
            <a:r>
              <a:rPr lang="en-US" altLang="ko-KR" sz="1100"/>
              <a:t>button</a:t>
            </a:r>
            <a:r>
              <a:rPr lang="en-US" altLang="ko-KR" sz="1100">
                <a:cs typeface="Arial" charset="0"/>
              </a:rPr>
              <a:t>'];</a:t>
            </a:r>
          </a:p>
          <a:p>
            <a:endParaRPr lang="en-US" altLang="ko-KR" sz="1100">
              <a:cs typeface="Arial" charset="0"/>
            </a:endParaRPr>
          </a:p>
          <a:p>
            <a:r>
              <a:rPr lang="en-US" altLang="ko-KR" sz="1100" b="1">
                <a:cs typeface="Arial" charset="0"/>
              </a:rPr>
              <a:t>        var </a:t>
            </a:r>
            <a:r>
              <a:rPr lang="en-US" altLang="ko-KR" sz="1100">
                <a:cs typeface="Arial" charset="0"/>
              </a:rPr>
              <a:t>cmodels</a:t>
            </a:r>
            <a:r>
              <a:rPr lang="en-US" altLang="ko-KR" sz="1100" b="1">
                <a:cs typeface="Arial" charset="0"/>
              </a:rPr>
              <a:t> </a:t>
            </a:r>
            <a:r>
              <a:rPr lang="en-US" altLang="ko-KR" sz="1100">
                <a:cs typeface="Arial" charset="0"/>
              </a:rPr>
              <a:t>= [</a:t>
            </a:r>
          </a:p>
          <a:p>
            <a:r>
              <a:rPr lang="en-US" altLang="ko-KR" sz="1100">
                <a:cs typeface="Arial" charset="0"/>
              </a:rPr>
              <a:t>                ...</a:t>
            </a:r>
          </a:p>
          <a:p>
            <a:r>
              <a:rPr lang="en-US" altLang="ko-KR" sz="1100">
                <a:cs typeface="Arial" charset="0"/>
              </a:rPr>
              <a:t>              </a:t>
            </a:r>
            <a:r>
              <a:rPr lang="en-US" altLang="ko-KR" sz="1100"/>
              <a:t> ,{ name:'empno',  width:'70',  align:'center', hidden:false, editable:false</a:t>
            </a:r>
            <a:r>
              <a:rPr lang="en-US" altLang="ko-KR" sz="1100" b="1"/>
              <a:t>, formatter:</a:t>
            </a:r>
            <a:r>
              <a:rPr lang="en-US" altLang="ko-KR" sz="1100" b="1">
                <a:solidFill>
                  <a:srgbClr val="FF0000"/>
                </a:solidFill>
              </a:rPr>
              <a:t>linkFormatter</a:t>
            </a:r>
            <a:r>
              <a:rPr lang="en-US" altLang="ko-KR" sz="1100" b="1"/>
              <a:t> }</a:t>
            </a:r>
            <a:endParaRPr lang="en-US" altLang="ko-KR" sz="1100">
              <a:cs typeface="Arial" charset="0"/>
            </a:endParaRPr>
          </a:p>
          <a:p>
            <a:r>
              <a:rPr lang="en-US" altLang="ko-KR" sz="1100"/>
              <a:t>               ,{ name: ‘btn',      width:' 100 ',  align:'center', hidden:false, editable:false</a:t>
            </a:r>
            <a:r>
              <a:rPr lang="en-US" altLang="ko-KR" sz="1100" b="1"/>
              <a:t>, formatter:</a:t>
            </a:r>
            <a:r>
              <a:rPr lang="en-US" altLang="ko-KR" sz="1100"/>
              <a:t> </a:t>
            </a:r>
            <a:r>
              <a:rPr lang="en-US" altLang="ko-KR" sz="1100" b="1">
                <a:solidFill>
                  <a:srgbClr val="FF0000"/>
                </a:solidFill>
              </a:rPr>
              <a:t>btnFormatter</a:t>
            </a:r>
            <a:r>
              <a:rPr lang="en-US" altLang="ko-KR" sz="1100" b="1"/>
              <a:t>}</a:t>
            </a:r>
          </a:p>
          <a:p>
            <a:r>
              <a:rPr lang="en-US" altLang="ko-KR" sz="1100" b="1">
                <a:cs typeface="Arial" charset="0"/>
              </a:rPr>
              <a:t>               </a:t>
            </a:r>
            <a:r>
              <a:rPr lang="en-US" altLang="ko-KR" sz="1100"/>
              <a:t>,{ name: 'image', width:' 100 ',  align:'center', hidden:false, editable:false</a:t>
            </a:r>
            <a:r>
              <a:rPr lang="en-US" altLang="ko-KR" sz="1100" b="1"/>
              <a:t>, formatter:</a:t>
            </a:r>
            <a:r>
              <a:rPr lang="en-US" altLang="ko-KR" sz="1100"/>
              <a:t> </a:t>
            </a:r>
            <a:r>
              <a:rPr lang="en-US" altLang="ko-KR" sz="1100" b="1">
                <a:solidFill>
                  <a:srgbClr val="FF0000"/>
                </a:solidFill>
              </a:rPr>
              <a:t>imageFormatter</a:t>
            </a:r>
            <a:r>
              <a:rPr lang="en-US" altLang="ko-KR" sz="1100" b="1"/>
              <a:t>}</a:t>
            </a:r>
            <a:endParaRPr lang="en-US" altLang="ko-KR" sz="1100">
              <a:cs typeface="Arial" charset="0"/>
            </a:endParaRPr>
          </a:p>
          <a:p>
            <a:r>
              <a:rPr lang="en-US" altLang="ko-KR" sz="1100">
                <a:cs typeface="Arial" charset="0"/>
              </a:rPr>
              <a:t>        ];</a:t>
            </a:r>
            <a:endParaRPr lang="en-US" altLang="ko-KR" sz="1100" b="1">
              <a:cs typeface="Arial" charset="0"/>
            </a:endParaRPr>
          </a:p>
          <a:p>
            <a:r>
              <a:rPr lang="en-US" altLang="ko-KR" sz="1100">
                <a:cs typeface="Arial" charset="0"/>
              </a:rPr>
              <a:t>        … </a:t>
            </a:r>
            <a:r>
              <a:rPr lang="ko-KR" altLang="en-US" sz="1100">
                <a:cs typeface="Arial" charset="0"/>
              </a:rPr>
              <a:t>생략</a:t>
            </a:r>
            <a:r>
              <a:rPr lang="en-US" altLang="ko-KR" sz="1100">
                <a:cs typeface="Arial" charset="0"/>
              </a:rPr>
              <a:t>…</a:t>
            </a:r>
          </a:p>
          <a:p>
            <a:r>
              <a:rPr lang="en-US" altLang="ko-KR" sz="1100" b="1">
                <a:solidFill>
                  <a:srgbClr val="FF0000"/>
                </a:solidFill>
                <a:cs typeface="Arial" charset="0"/>
              </a:rPr>
              <a:t>});</a:t>
            </a:r>
          </a:p>
          <a:p>
            <a:r>
              <a:rPr lang="en-US" altLang="ko-KR" sz="1100"/>
              <a:t>// </a:t>
            </a:r>
            <a:r>
              <a:rPr lang="ko-KR" altLang="en-US" sz="1100"/>
              <a:t>해당셀에 링크 달기</a:t>
            </a:r>
          </a:p>
          <a:p>
            <a:r>
              <a:rPr lang="en-US" altLang="ko-KR" sz="1100"/>
              <a:t>    </a:t>
            </a:r>
            <a:r>
              <a:rPr lang="en-US" altLang="ko-KR" sz="1100" b="1"/>
              <a:t>function linkFormatter(cellvalue, options) {</a:t>
            </a:r>
          </a:p>
          <a:p>
            <a:r>
              <a:rPr lang="en-US" altLang="ko-KR" sz="1100"/>
              <a:t>        </a:t>
            </a:r>
            <a:r>
              <a:rPr lang="en-US" altLang="ko-KR" sz="1100" b="1"/>
              <a:t>return '&lt;a href=javascript:alert("'+cellvalue+'");&gt;' + cellvalue + '&lt;/a&gt;';</a:t>
            </a:r>
          </a:p>
          <a:p>
            <a:r>
              <a:rPr lang="ko-KR" altLang="en-US" sz="1100"/>
              <a:t>    </a:t>
            </a:r>
            <a:r>
              <a:rPr lang="en-US" altLang="ko-KR" sz="1100"/>
              <a:t>}</a:t>
            </a:r>
            <a:endParaRPr lang="en-US" altLang="ko-KR" sz="1100" b="1">
              <a:solidFill>
                <a:srgbClr val="FF0000"/>
              </a:solidFill>
              <a:cs typeface="Arial" charset="0"/>
            </a:endParaRPr>
          </a:p>
          <a:p>
            <a:endParaRPr lang="en-US" altLang="ko-KR" sz="1100" b="1">
              <a:solidFill>
                <a:srgbClr val="FF0000"/>
              </a:solidFill>
              <a:cs typeface="Arial" charset="0"/>
            </a:endParaRPr>
          </a:p>
          <a:p>
            <a:r>
              <a:rPr lang="en-US" altLang="ko-KR" sz="1100"/>
              <a:t>// </a:t>
            </a:r>
            <a:r>
              <a:rPr lang="ko-KR" altLang="en-US" sz="1100"/>
              <a:t>해당셀에 버튼 만들기</a:t>
            </a:r>
          </a:p>
          <a:p>
            <a:r>
              <a:rPr lang="en-US" altLang="ko-KR" sz="1100"/>
              <a:t> </a:t>
            </a:r>
            <a:r>
              <a:rPr lang="en-US" altLang="ko-KR" sz="1100">
                <a:solidFill>
                  <a:srgbClr val="00B0F0"/>
                </a:solidFill>
              </a:rPr>
              <a:t>function</a:t>
            </a:r>
            <a:r>
              <a:rPr lang="en-US" altLang="ko-KR" sz="1100"/>
              <a:t> </a:t>
            </a:r>
            <a:r>
              <a:rPr lang="en-US" altLang="ko-KR" sz="1100" b="1">
                <a:solidFill>
                  <a:srgbClr val="FF0000"/>
                </a:solidFill>
              </a:rPr>
              <a:t>btnFormat</a:t>
            </a:r>
            <a:r>
              <a:rPr lang="en-US" altLang="ko-KR" sz="1100" b="1"/>
              <a:t> </a:t>
            </a:r>
            <a:r>
              <a:rPr lang="en-US" altLang="ko-KR" sz="1100"/>
              <a:t>(cellvalue, options, rowObject) {</a:t>
            </a:r>
          </a:p>
          <a:p>
            <a:r>
              <a:rPr lang="en-US" altLang="ko-KR" sz="1100" b="1"/>
              <a:t>         return '&lt;input type="button" value="</a:t>
            </a:r>
            <a:r>
              <a:rPr lang="ko-KR" altLang="en-US" sz="1100" b="1"/>
              <a:t>버튼</a:t>
            </a:r>
            <a:r>
              <a:rPr lang="en-US" altLang="ko-KR" sz="1100" b="1"/>
              <a:t>" onclick="alert(' + options.rowId + ');" style="cursor:pointer"&gt;';</a:t>
            </a:r>
            <a:endParaRPr lang="en-US" altLang="ko-KR" sz="1100"/>
          </a:p>
          <a:p>
            <a:r>
              <a:rPr lang="en-US" altLang="ko-KR" sz="1100"/>
              <a:t>}</a:t>
            </a:r>
          </a:p>
          <a:p>
            <a:endParaRPr lang="en-US" altLang="ko-KR" sz="1100"/>
          </a:p>
          <a:p>
            <a:r>
              <a:rPr lang="en-US" altLang="ko-KR" sz="1100"/>
              <a:t>// </a:t>
            </a:r>
            <a:r>
              <a:rPr lang="ko-KR" altLang="en-US" sz="1100"/>
              <a:t>해당셀에 이미지 삽입 하기</a:t>
            </a:r>
          </a:p>
          <a:p>
            <a:r>
              <a:rPr lang="en-US" altLang="ko-KR" sz="1100">
                <a:solidFill>
                  <a:srgbClr val="0000FF"/>
                </a:solidFill>
              </a:rPr>
              <a:t>function</a:t>
            </a:r>
            <a:r>
              <a:rPr lang="en-US" altLang="ko-KR" sz="1100"/>
              <a:t> </a:t>
            </a:r>
            <a:r>
              <a:rPr lang="en-US" altLang="ko-KR" sz="1100" b="1">
                <a:solidFill>
                  <a:srgbClr val="FF0000"/>
                </a:solidFill>
              </a:rPr>
              <a:t>imageFormatter</a:t>
            </a:r>
            <a:r>
              <a:rPr lang="en-US" altLang="ko-KR" sz="1100"/>
              <a:t>(cellvalue, options, rowObject) {</a:t>
            </a:r>
          </a:p>
          <a:p>
            <a:r>
              <a:rPr lang="en-US" altLang="ko-KR" sz="1100"/>
              <a:t>        return '&lt;img id="printpage" src="/common/images/icon_mail.gif" onclick="alert('+options.rowId+');" style="cursor:pointer"&gt;';</a:t>
            </a:r>
          </a:p>
          <a:p>
            <a:r>
              <a:rPr lang="ko-KR" altLang="en-US" sz="1100"/>
              <a:t> </a:t>
            </a:r>
            <a:r>
              <a:rPr lang="en-US" altLang="ko-KR" sz="1100"/>
              <a:t>}</a:t>
            </a:r>
          </a:p>
        </p:txBody>
      </p:sp>
      <p:sp>
        <p:nvSpPr>
          <p:cNvPr id="14" name="Oval 187"/>
          <p:cNvSpPr>
            <a:spLocks noChangeArrowheads="1"/>
          </p:cNvSpPr>
          <p:nvPr/>
        </p:nvSpPr>
        <p:spPr bwMode="auto">
          <a:xfrm>
            <a:off x="7306270" y="2267347"/>
            <a:ext cx="222250" cy="195262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953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>
                <a:solidFill>
                  <a:sysClr val="windowText" lastClr="000000"/>
                </a:solidFill>
                <a:latin typeface="Rix모던고딕 B" pitchFamily="18" charset="-127"/>
                <a:ea typeface="Rix모던고딕 B" pitchFamily="18" charset="-127"/>
              </a:rPr>
              <a:t>1</a:t>
            </a:r>
          </a:p>
        </p:txBody>
      </p:sp>
      <p:sp>
        <p:nvSpPr>
          <p:cNvPr id="15" name="Oval 187"/>
          <p:cNvSpPr>
            <a:spLocks noChangeArrowheads="1"/>
          </p:cNvSpPr>
          <p:nvPr/>
        </p:nvSpPr>
        <p:spPr bwMode="auto">
          <a:xfrm>
            <a:off x="7456512" y="2451195"/>
            <a:ext cx="222250" cy="195262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953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>
                <a:solidFill>
                  <a:sysClr val="windowText" lastClr="000000"/>
                </a:solidFill>
                <a:latin typeface="Rix모던고딕 B" pitchFamily="18" charset="-127"/>
                <a:ea typeface="Rix모던고딕 B" pitchFamily="18" charset="-127"/>
              </a:rPr>
              <a:t>2</a:t>
            </a:r>
          </a:p>
        </p:txBody>
      </p:sp>
      <p:sp>
        <p:nvSpPr>
          <p:cNvPr id="17" name="Oval 187"/>
          <p:cNvSpPr>
            <a:spLocks noChangeArrowheads="1"/>
          </p:cNvSpPr>
          <p:nvPr/>
        </p:nvSpPr>
        <p:spPr bwMode="auto">
          <a:xfrm>
            <a:off x="7608912" y="2603595"/>
            <a:ext cx="222250" cy="195262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953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>
                <a:solidFill>
                  <a:sysClr val="windowText" lastClr="000000"/>
                </a:solidFill>
                <a:latin typeface="Rix모던고딕 B" pitchFamily="18" charset="-127"/>
                <a:ea typeface="Rix모던고딕 B" pitchFamily="18" charset="-127"/>
              </a:rPr>
              <a:t>3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702" y="5805264"/>
            <a:ext cx="7200000" cy="70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Oval 187"/>
          <p:cNvSpPr>
            <a:spLocks noChangeArrowheads="1"/>
          </p:cNvSpPr>
          <p:nvPr/>
        </p:nvSpPr>
        <p:spPr bwMode="auto">
          <a:xfrm>
            <a:off x="1259632" y="5805264"/>
            <a:ext cx="222250" cy="195262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953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>
                <a:solidFill>
                  <a:sysClr val="windowText" lastClr="000000"/>
                </a:solidFill>
                <a:latin typeface="Rix모던고딕 B" pitchFamily="18" charset="-127"/>
                <a:ea typeface="Rix모던고딕 B" pitchFamily="18" charset="-127"/>
              </a:rPr>
              <a:t>1</a:t>
            </a:r>
          </a:p>
        </p:txBody>
      </p:sp>
      <p:sp>
        <p:nvSpPr>
          <p:cNvPr id="19" name="Oval 187"/>
          <p:cNvSpPr>
            <a:spLocks noChangeArrowheads="1"/>
          </p:cNvSpPr>
          <p:nvPr/>
        </p:nvSpPr>
        <p:spPr bwMode="auto">
          <a:xfrm>
            <a:off x="1907704" y="5805264"/>
            <a:ext cx="222250" cy="195262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953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>
                <a:solidFill>
                  <a:sysClr val="windowText" lastClr="000000"/>
                </a:solidFill>
                <a:latin typeface="Rix모던고딕 B" pitchFamily="18" charset="-127"/>
                <a:ea typeface="Rix모던고딕 B" pitchFamily="18" charset="-127"/>
              </a:rPr>
              <a:t>2</a:t>
            </a:r>
          </a:p>
        </p:txBody>
      </p:sp>
      <p:sp>
        <p:nvSpPr>
          <p:cNvPr id="20" name="Oval 187"/>
          <p:cNvSpPr>
            <a:spLocks noChangeArrowheads="1"/>
          </p:cNvSpPr>
          <p:nvPr/>
        </p:nvSpPr>
        <p:spPr bwMode="auto">
          <a:xfrm>
            <a:off x="2555776" y="5805264"/>
            <a:ext cx="222250" cy="195262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953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>
                <a:solidFill>
                  <a:sysClr val="windowText" lastClr="000000"/>
                </a:solidFill>
                <a:latin typeface="Rix모던고딕 B" pitchFamily="18" charset="-127"/>
                <a:ea typeface="Rix모던고딕 B" pitchFamily="18" charset="-127"/>
              </a:rPr>
              <a:t>3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187624" y="6021288"/>
            <a:ext cx="1656184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56323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111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3.11 Grid Formatter(unformat)</a:t>
              </a:r>
              <a:endParaRPr kumimoji="0" lang="ko-KR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60000" y="1080000"/>
            <a:ext cx="4572000" cy="7478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100" kern="0"/>
              <a:t>포맷은 인라인 및 셀  편집시 서식을 설정한다</a:t>
            </a:r>
            <a:r>
              <a:rPr lang="en-US" altLang="ko-KR" sz="1100" kern="0"/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kern="0"/>
              <a:t>커스텀 </a:t>
            </a:r>
            <a:r>
              <a:rPr lang="en-US" altLang="ko-KR" sz="1100" kern="0"/>
              <a:t>formatter</a:t>
            </a:r>
          </a:p>
          <a:p>
            <a:pPr marL="571500" lvl="2" indent="-1889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v"/>
              <a:defRPr/>
            </a:pPr>
            <a:r>
              <a:rPr lang="ko-KR" altLang="en-US" sz="1000" kern="0"/>
              <a:t>해당셀에 통화 포맷을 만드는 예제</a:t>
            </a:r>
            <a:endParaRPr lang="en-US" altLang="ko-KR" sz="1100" kern="0"/>
          </a:p>
        </p:txBody>
      </p:sp>
      <p:sp>
        <p:nvSpPr>
          <p:cNvPr id="6" name="직사각형 27"/>
          <p:cNvSpPr>
            <a:spLocks noChangeArrowheads="1"/>
          </p:cNvSpPr>
          <p:nvPr/>
        </p:nvSpPr>
        <p:spPr bwMode="auto">
          <a:xfrm>
            <a:off x="323528" y="1812901"/>
            <a:ext cx="8715375" cy="38164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cs typeface="Arial" charset="0"/>
              </a:rPr>
              <a:t>$(document).ready(function() {</a:t>
            </a:r>
          </a:p>
          <a:p>
            <a:r>
              <a:rPr lang="en-US" altLang="ko-KR" sz="1200" b="1">
                <a:cs typeface="Arial" charset="0"/>
              </a:rPr>
              <a:t>        var </a:t>
            </a:r>
            <a:r>
              <a:rPr lang="en-US" altLang="ko-KR" sz="1200">
                <a:cs typeface="Arial" charset="0"/>
              </a:rPr>
              <a:t>cnames</a:t>
            </a:r>
            <a:r>
              <a:rPr lang="en-US" altLang="ko-KR" sz="1200" b="1">
                <a:cs typeface="Arial" charset="0"/>
              </a:rPr>
              <a:t> </a:t>
            </a:r>
            <a:r>
              <a:rPr lang="en-US" altLang="ko-KR" sz="1200">
                <a:cs typeface="Arial" charset="0"/>
              </a:rPr>
              <a:t>= ['</a:t>
            </a:r>
            <a:r>
              <a:rPr lang="ko-KR" altLang="en-US" sz="1200">
                <a:cs typeface="Arial" charset="0"/>
              </a:rPr>
              <a:t>상태</a:t>
            </a:r>
            <a:r>
              <a:rPr lang="en-US" altLang="ko-KR" sz="1200">
                <a:cs typeface="Arial" charset="0"/>
              </a:rPr>
              <a:t>', ..., '</a:t>
            </a:r>
            <a:r>
              <a:rPr lang="en-US" altLang="ko-KR" sz="1200"/>
              <a:t>unformat</a:t>
            </a:r>
            <a:r>
              <a:rPr lang="en-US" altLang="ko-KR" sz="1200">
                <a:cs typeface="Arial" charset="0"/>
              </a:rPr>
              <a:t>'];</a:t>
            </a:r>
          </a:p>
          <a:p>
            <a:endParaRPr lang="en-US" altLang="ko-KR" sz="1200">
              <a:cs typeface="Arial" charset="0"/>
            </a:endParaRPr>
          </a:p>
          <a:p>
            <a:r>
              <a:rPr lang="en-US" altLang="ko-KR" sz="1200" b="1">
                <a:cs typeface="Arial" charset="0"/>
              </a:rPr>
              <a:t>        var </a:t>
            </a:r>
            <a:r>
              <a:rPr lang="en-US" altLang="ko-KR" sz="1200">
                <a:cs typeface="Arial" charset="0"/>
              </a:rPr>
              <a:t>cmodels</a:t>
            </a:r>
            <a:r>
              <a:rPr lang="en-US" altLang="ko-KR" sz="1200" b="1">
                <a:cs typeface="Arial" charset="0"/>
              </a:rPr>
              <a:t> </a:t>
            </a:r>
            <a:r>
              <a:rPr lang="en-US" altLang="ko-KR" sz="1200">
                <a:cs typeface="Arial" charset="0"/>
              </a:rPr>
              <a:t>= [</a:t>
            </a:r>
          </a:p>
          <a:p>
            <a:r>
              <a:rPr lang="en-US" altLang="ko-KR" sz="1200">
                <a:cs typeface="Arial" charset="0"/>
              </a:rPr>
              <a:t>                ...</a:t>
            </a:r>
          </a:p>
          <a:p>
            <a:r>
              <a:rPr lang="en-US" altLang="ko-KR" sz="1200">
                <a:cs typeface="Arial" charset="0"/>
              </a:rPr>
              <a:t>               ,{  name:‘comm',  </a:t>
            </a:r>
            <a:r>
              <a:rPr lang="en-US" altLang="ko-KR" sz="1200"/>
              <a:t>width:‘100',  </a:t>
            </a:r>
            <a:r>
              <a:rPr lang="en-US" altLang="ko-KR" sz="1200">
                <a:cs typeface="Arial" charset="0"/>
              </a:rPr>
              <a:t>editable:false</a:t>
            </a:r>
            <a:r>
              <a:rPr lang="en-US" altLang="ko-KR" sz="1200"/>
              <a:t>,  ...,  formatter: </a:t>
            </a:r>
            <a:r>
              <a:rPr lang="en-US" altLang="ko-KR" sz="1400" b="1">
                <a:solidFill>
                  <a:srgbClr val="FF0000"/>
                </a:solidFill>
              </a:rPr>
              <a:t>currencyFormat</a:t>
            </a:r>
            <a:r>
              <a:rPr lang="en-US" altLang="ko-KR" sz="1200"/>
              <a:t>,  unformat: </a:t>
            </a:r>
            <a:r>
              <a:rPr lang="en-US" altLang="ko-KR" sz="1400" b="1">
                <a:solidFill>
                  <a:srgbClr val="FF0000"/>
                </a:solidFill>
              </a:rPr>
              <a:t>currencyUnformat </a:t>
            </a:r>
            <a:r>
              <a:rPr lang="en-US" altLang="ko-KR" sz="1200">
                <a:cs typeface="Arial" charset="0"/>
              </a:rPr>
              <a:t>}</a:t>
            </a:r>
          </a:p>
          <a:p>
            <a:r>
              <a:rPr lang="en-US" altLang="ko-KR" sz="1200">
                <a:cs typeface="Arial" charset="0"/>
              </a:rPr>
              <a:t>        ];</a:t>
            </a:r>
            <a:endParaRPr lang="en-US" altLang="ko-KR" sz="1200" b="1">
              <a:cs typeface="Arial" charset="0"/>
            </a:endParaRPr>
          </a:p>
          <a:p>
            <a:r>
              <a:rPr lang="en-US" altLang="ko-KR" sz="1200">
                <a:cs typeface="Arial" charset="0"/>
              </a:rPr>
              <a:t>        … </a:t>
            </a:r>
            <a:r>
              <a:rPr lang="ko-KR" altLang="en-US" sz="1200">
                <a:cs typeface="Arial" charset="0"/>
              </a:rPr>
              <a:t>생략</a:t>
            </a:r>
            <a:r>
              <a:rPr lang="en-US" altLang="ko-KR" sz="1200">
                <a:cs typeface="Arial" charset="0"/>
              </a:rPr>
              <a:t>…</a:t>
            </a:r>
          </a:p>
          <a:p>
            <a:r>
              <a:rPr lang="en-US" altLang="ko-KR" sz="1200" b="1">
                <a:solidFill>
                  <a:srgbClr val="FF0000"/>
                </a:solidFill>
                <a:cs typeface="Arial" charset="0"/>
              </a:rPr>
              <a:t>});</a:t>
            </a:r>
          </a:p>
          <a:p>
            <a:r>
              <a:rPr lang="en-US" altLang="ko-KR" sz="1200">
                <a:solidFill>
                  <a:srgbClr val="92D050"/>
                </a:solidFill>
              </a:rPr>
              <a:t>// </a:t>
            </a:r>
            <a:r>
              <a:rPr lang="ko-KR" altLang="en-US" sz="1200">
                <a:solidFill>
                  <a:srgbClr val="92D050"/>
                </a:solidFill>
              </a:rPr>
              <a:t>해당셀에 통화 포맷 달기</a:t>
            </a:r>
            <a:r>
              <a:rPr lang="en-US" altLang="ko-KR" sz="1200">
                <a:solidFill>
                  <a:srgbClr val="92D050"/>
                </a:solidFill>
              </a:rPr>
              <a:t>(</a:t>
            </a:r>
            <a:r>
              <a:rPr lang="ko-KR" altLang="en-US" sz="1200">
                <a:solidFill>
                  <a:srgbClr val="92D050"/>
                </a:solidFill>
              </a:rPr>
              <a:t>편집상태가 아닌경우</a:t>
            </a:r>
            <a:r>
              <a:rPr lang="en-US" altLang="ko-KR" sz="1200">
                <a:solidFill>
                  <a:srgbClr val="92D050"/>
                </a:solidFill>
              </a:rPr>
              <a:t>)</a:t>
            </a:r>
            <a:endParaRPr lang="en-US" altLang="ko-KR" sz="1200" b="1">
              <a:solidFill>
                <a:srgbClr val="92D050"/>
              </a:solidFill>
              <a:cs typeface="Arial" charset="0"/>
            </a:endParaRPr>
          </a:p>
          <a:p>
            <a:r>
              <a:rPr lang="en-US" altLang="ko-KR" sz="1200" b="1">
                <a:solidFill>
                  <a:srgbClr val="0070C0"/>
                </a:solidFill>
              </a:rPr>
              <a:t>function</a:t>
            </a:r>
            <a:r>
              <a:rPr lang="en-US" altLang="ko-KR" sz="1200" b="1"/>
              <a:t> </a:t>
            </a:r>
            <a:r>
              <a:rPr lang="en-US" altLang="ko-KR" sz="1200" b="1">
                <a:solidFill>
                  <a:srgbClr val="FF0000"/>
                </a:solidFill>
              </a:rPr>
              <a:t>currencyFormat</a:t>
            </a:r>
            <a:r>
              <a:rPr lang="en-US" altLang="ko-KR" sz="1200" b="1"/>
              <a:t>(</a:t>
            </a:r>
            <a:r>
              <a:rPr lang="en-US" altLang="ko-KR" sz="1200"/>
              <a:t>cellvalue, options, rowObject</a:t>
            </a:r>
            <a:r>
              <a:rPr lang="en-US" altLang="ko-KR" sz="1200" b="1"/>
              <a:t>)  </a:t>
            </a:r>
            <a:r>
              <a:rPr lang="en-US" altLang="ko-KR" sz="1200"/>
              <a:t>{</a:t>
            </a:r>
          </a:p>
          <a:p>
            <a:r>
              <a:rPr lang="en-US" altLang="ko-KR" sz="1200"/>
              <a:t>       if(cellvalue) {</a:t>
            </a:r>
          </a:p>
          <a:p>
            <a:r>
              <a:rPr lang="en-US" altLang="ko-KR" sz="1200"/>
              <a:t>            returnValue = "$" + cellvalue;</a:t>
            </a:r>
          </a:p>
          <a:p>
            <a:r>
              <a:rPr lang="ko-KR" altLang="en-US" sz="1200"/>
              <a:t>        </a:t>
            </a:r>
            <a:r>
              <a:rPr lang="en-US" altLang="ko-KR" sz="1200"/>
              <a:t>}</a:t>
            </a:r>
          </a:p>
          <a:p>
            <a:r>
              <a:rPr lang="en-US" altLang="ko-KR" sz="1200"/>
              <a:t>        return "";</a:t>
            </a:r>
          </a:p>
          <a:p>
            <a:r>
              <a:rPr lang="en-US" altLang="ko-KR" sz="1200"/>
              <a:t>}</a:t>
            </a:r>
          </a:p>
          <a:p>
            <a:r>
              <a:rPr lang="en-US" altLang="ko-KR" sz="1200">
                <a:solidFill>
                  <a:srgbClr val="92D050"/>
                </a:solidFill>
              </a:rPr>
              <a:t>// </a:t>
            </a:r>
            <a:r>
              <a:rPr lang="ko-KR" altLang="en-US" sz="1200">
                <a:solidFill>
                  <a:srgbClr val="92D050"/>
                </a:solidFill>
              </a:rPr>
              <a:t>해당셀에 통화 포맷 없에기</a:t>
            </a:r>
            <a:r>
              <a:rPr lang="en-US" altLang="ko-KR" sz="1200">
                <a:solidFill>
                  <a:srgbClr val="92D050"/>
                </a:solidFill>
              </a:rPr>
              <a:t>(</a:t>
            </a:r>
            <a:r>
              <a:rPr lang="ko-KR" altLang="en-US" sz="1200">
                <a:solidFill>
                  <a:srgbClr val="92D050"/>
                </a:solidFill>
              </a:rPr>
              <a:t>편집상태인 경우</a:t>
            </a:r>
            <a:r>
              <a:rPr lang="en-US" altLang="ko-KR" sz="1200">
                <a:solidFill>
                  <a:srgbClr val="92D050"/>
                </a:solidFill>
              </a:rPr>
              <a:t>)</a:t>
            </a:r>
          </a:p>
          <a:p>
            <a:r>
              <a:rPr lang="en-US" altLang="ko-KR" sz="1200" b="1">
                <a:solidFill>
                  <a:srgbClr val="0070C0"/>
                </a:solidFill>
              </a:rPr>
              <a:t>function</a:t>
            </a:r>
            <a:r>
              <a:rPr lang="en-US" altLang="ko-KR" sz="1200" b="1"/>
              <a:t> </a:t>
            </a:r>
            <a:r>
              <a:rPr lang="en-US" altLang="ko-KR" sz="1200" b="1">
                <a:solidFill>
                  <a:srgbClr val="FF0000"/>
                </a:solidFill>
              </a:rPr>
              <a:t>currencyUnformat </a:t>
            </a:r>
            <a:r>
              <a:rPr lang="en-US" altLang="ko-KR" sz="1200" b="1"/>
              <a:t>(</a:t>
            </a:r>
            <a:r>
              <a:rPr lang="en-US" altLang="ko-KR" sz="1200"/>
              <a:t>cellvalue, options, rowObject</a:t>
            </a:r>
            <a:r>
              <a:rPr lang="en-US" altLang="ko-KR" sz="1200" b="1"/>
              <a:t>)  </a:t>
            </a:r>
            <a:r>
              <a:rPr lang="en-US" altLang="ko-KR" sz="1200"/>
              <a:t>{</a:t>
            </a:r>
          </a:p>
          <a:p>
            <a:r>
              <a:rPr lang="en-US" altLang="ko-KR" sz="1200"/>
              <a:t>        return cellvalue.replace("$", "");</a:t>
            </a:r>
          </a:p>
          <a:p>
            <a:r>
              <a:rPr lang="en-US" altLang="ko-KR" sz="1200"/>
              <a:t>}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966840" y="1955775"/>
            <a:ext cx="142875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algn="just">
              <a:lnSpc>
                <a:spcPct val="150000"/>
              </a:lnSpc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900" b="1" kern="1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imes New Roman"/>
              </a:rPr>
              <a:t>편집상태가 아닌 경우</a:t>
            </a:r>
            <a:endParaRPr lang="en-US" altLang="ko-KR" sz="900" b="1" kern="10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imes New Roman"/>
            </a:endParaRPr>
          </a:p>
        </p:txBody>
      </p:sp>
      <p:cxnSp>
        <p:nvCxnSpPr>
          <p:cNvPr id="8" name="직선 화살표 연결선 28"/>
          <p:cNvCxnSpPr>
            <a:cxnSpLocks noChangeShapeType="1"/>
            <a:stCxn id="7" idx="2"/>
          </p:cNvCxnSpPr>
          <p:nvPr/>
        </p:nvCxnSpPr>
        <p:spPr bwMode="auto">
          <a:xfrm rot="5400000">
            <a:off x="4501828" y="2562200"/>
            <a:ext cx="3571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9" name="모서리가 둥근 직사각형 8"/>
          <p:cNvSpPr/>
          <p:nvPr/>
        </p:nvSpPr>
        <p:spPr bwMode="auto">
          <a:xfrm>
            <a:off x="6181403" y="1955775"/>
            <a:ext cx="142875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algn="just">
              <a:lnSpc>
                <a:spcPct val="150000"/>
              </a:lnSpc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900" b="1" kern="1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imes New Roman"/>
              </a:rPr>
              <a:t>편집상태인 경우</a:t>
            </a:r>
            <a:endParaRPr lang="en-US" altLang="ko-KR" sz="900" b="1" kern="10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imes New Roman"/>
            </a:endParaRPr>
          </a:p>
        </p:txBody>
      </p:sp>
      <p:cxnSp>
        <p:nvCxnSpPr>
          <p:cNvPr id="10" name="직선 화살표 연결선 28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6717978" y="2562200"/>
            <a:ext cx="3571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grpSp>
        <p:nvGrpSpPr>
          <p:cNvPr id="15" name="그룹 14"/>
          <p:cNvGrpSpPr/>
          <p:nvPr/>
        </p:nvGrpSpPr>
        <p:grpSpPr>
          <a:xfrm>
            <a:off x="5025727" y="3501008"/>
            <a:ext cx="2376000" cy="833680"/>
            <a:chOff x="5025727" y="3501008"/>
            <a:chExt cx="2376000" cy="833680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25727" y="3501008"/>
              <a:ext cx="2376000" cy="833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5652988" y="4149080"/>
              <a:ext cx="864000" cy="177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004048" y="4653136"/>
            <a:ext cx="2448000" cy="875500"/>
            <a:chOff x="5004048" y="4653136"/>
            <a:chExt cx="2448000" cy="87550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4048" y="4653136"/>
              <a:ext cx="2448000" cy="875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4" name="직사각형 13"/>
            <p:cNvSpPr/>
            <p:nvPr/>
          </p:nvSpPr>
          <p:spPr>
            <a:xfrm>
              <a:off x="5662511" y="5339432"/>
              <a:ext cx="864000" cy="177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직사각형 5"/>
          <p:cNvSpPr>
            <a:spLocks noChangeArrowheads="1"/>
          </p:cNvSpPr>
          <p:nvPr/>
        </p:nvSpPr>
        <p:spPr bwMode="auto">
          <a:xfrm>
            <a:off x="468313" y="1196975"/>
            <a:ext cx="496778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/>
              <a:t>구분 변경에 따른 그리드 전체 변경 화면은</a:t>
            </a:r>
            <a:r>
              <a:rPr lang="en-US" altLang="ko-KR" sz="1100"/>
              <a:t> </a:t>
            </a:r>
            <a:r>
              <a:rPr lang="ko-KR" altLang="en-US" sz="1100"/>
              <a:t>다음과 같다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grpSp>
        <p:nvGrpSpPr>
          <p:cNvPr id="20" name="그룹 19"/>
          <p:cNvGrpSpPr/>
          <p:nvPr/>
        </p:nvGrpSpPr>
        <p:grpSpPr>
          <a:xfrm>
            <a:off x="394855" y="1628775"/>
            <a:ext cx="6480608" cy="2278063"/>
            <a:chOff x="394855" y="1628775"/>
            <a:chExt cx="6480608" cy="2278063"/>
          </a:xfrm>
        </p:grpSpPr>
        <p:pic>
          <p:nvPicPr>
            <p:cNvPr id="4813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288" y="1628775"/>
              <a:ext cx="6480175" cy="22780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395288" y="1811338"/>
              <a:ext cx="1512887" cy="177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4855" y="2205038"/>
              <a:ext cx="6480000" cy="2159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535238" y="4303713"/>
            <a:ext cx="6137275" cy="2149475"/>
            <a:chOff x="2535238" y="4303713"/>
            <a:chExt cx="6137275" cy="2149475"/>
          </a:xfrm>
        </p:grpSpPr>
        <p:pic>
          <p:nvPicPr>
            <p:cNvPr id="4813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1113" y="4303713"/>
              <a:ext cx="6121400" cy="21494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2551113" y="4475163"/>
              <a:ext cx="1511300" cy="177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35238" y="4868863"/>
              <a:ext cx="2751137" cy="2159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순서도: 자기 디스크 10"/>
          <p:cNvSpPr/>
          <p:nvPr/>
        </p:nvSpPr>
        <p:spPr>
          <a:xfrm>
            <a:off x="7524750" y="2420938"/>
            <a:ext cx="1150938" cy="14398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사원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테이블</a:t>
            </a:r>
          </a:p>
        </p:txBody>
      </p:sp>
      <p:sp>
        <p:nvSpPr>
          <p:cNvPr id="12" name="순서도: 자기 디스크 11"/>
          <p:cNvSpPr/>
          <p:nvPr/>
        </p:nvSpPr>
        <p:spPr>
          <a:xfrm>
            <a:off x="611188" y="5013325"/>
            <a:ext cx="1152525" cy="14398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부서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테이블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64388" y="1700213"/>
            <a:ext cx="1800225" cy="5762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b="1" kern="0">
                <a:solidFill>
                  <a:srgbClr val="000000"/>
                </a:solidFill>
              </a:rPr>
              <a:t>사원테이블 조회 그리드 생성</a:t>
            </a:r>
            <a:endParaRPr lang="en-US" altLang="ko-KR" sz="1100" b="1" kern="0">
              <a:solidFill>
                <a:srgbClr val="000000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3851275" y="3981450"/>
            <a:ext cx="438150" cy="384175"/>
          </a:xfrm>
          <a:prstGeom prst="downArrow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850" y="4292600"/>
            <a:ext cx="1800225" cy="5762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b="1" kern="0">
                <a:solidFill>
                  <a:srgbClr val="000000"/>
                </a:solidFill>
              </a:rPr>
              <a:t>사원테이블 조회 그리드 생성</a:t>
            </a:r>
            <a:endParaRPr lang="en-US" altLang="ko-KR" sz="1100" b="1" kern="0">
              <a:solidFill>
                <a:srgbClr val="000000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 rot="16200000">
            <a:off x="6969919" y="2951956"/>
            <a:ext cx="438150" cy="382588"/>
          </a:xfrm>
          <a:prstGeom prst="downArrow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5400000">
            <a:off x="1951832" y="5185569"/>
            <a:ext cx="438150" cy="382587"/>
          </a:xfrm>
          <a:prstGeom prst="downArrow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56100" y="4005263"/>
            <a:ext cx="2224088" cy="3508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ko-KR" altLang="en-US" sz="1100" b="1" kern="0">
                <a:solidFill>
                  <a:srgbClr val="000000"/>
                </a:solidFill>
              </a:rPr>
              <a:t>구분변경에 따른 그리드 생성</a:t>
            </a:r>
            <a:endParaRPr lang="en-US" altLang="ko-KR" sz="1100" b="1" kern="0">
              <a:solidFill>
                <a:srgbClr val="000000"/>
              </a:solidFill>
            </a:endParaRPr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0795" cy="511175"/>
            <a:chOff x="1870" y="884"/>
            <a:chExt cx="1417" cy="322"/>
          </a:xfrm>
        </p:grpSpPr>
        <p:pic>
          <p:nvPicPr>
            <p:cNvPr id="48146" name="Picture 185" descr="그림10"/>
            <p:cNvPicPr>
              <a:picLocks noChangeAspect="1" noChangeArrowheads="1"/>
            </p:cNvPicPr>
            <p:nvPr/>
          </p:nvPicPr>
          <p:blipFill>
            <a:blip r:embed="rId4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13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3.12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Grid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동적변경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①전체변경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1600" y="1111795"/>
            <a:ext cx="734377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100" kern="0">
                <a:ea typeface="굴림" pitchFamily="50" charset="-127"/>
              </a:rPr>
              <a:t>1M1D(</a:t>
            </a:r>
            <a:r>
              <a:rPr lang="ko-KR" altLang="en-US" sz="1100" kern="0">
                <a:ea typeface="굴림" pitchFamily="50" charset="-127"/>
              </a:rPr>
              <a:t>뷰</a:t>
            </a:r>
            <a:r>
              <a:rPr lang="en-US" altLang="ko-KR" sz="1100" kern="0">
                <a:ea typeface="굴림" pitchFamily="50" charset="-127"/>
              </a:rPr>
              <a:t>) : 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(M) Master : </a:t>
            </a:r>
            <a:r>
              <a:rPr lang="ko-KR" altLang="en-US" sz="1100" b="1" kern="0">
                <a:ea typeface="굴림" pitchFamily="50" charset="-127"/>
              </a:rPr>
              <a:t>검색조건 혹은 상세뷰</a:t>
            </a:r>
            <a:endParaRPr lang="en-US" altLang="ko-KR" sz="1100" b="1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(D) Detail : </a:t>
            </a:r>
            <a:r>
              <a:rPr lang="ko-KR" altLang="en-US" sz="1100" b="1" kern="0">
                <a:ea typeface="굴림" pitchFamily="50" charset="-127"/>
              </a:rPr>
              <a:t>리스트</a:t>
            </a:r>
            <a:endParaRPr lang="en-US" altLang="ko-KR" sz="1100" b="1" kern="0">
              <a:ea typeface="굴림" pitchFamily="50" charset="-127"/>
            </a:endParaRPr>
          </a:p>
        </p:txBody>
      </p:sp>
      <p:grpSp>
        <p:nvGrpSpPr>
          <p:cNvPr id="4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9227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881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2.1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화면구성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(1M1D(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뷰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))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368" y="2132857"/>
            <a:ext cx="7776000" cy="363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 bwMode="auto">
          <a:xfrm>
            <a:off x="276225" y="2094558"/>
            <a:ext cx="7812000" cy="5667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288392" y="2699197"/>
            <a:ext cx="7812000" cy="20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 bwMode="auto">
          <a:xfrm>
            <a:off x="288392" y="4782096"/>
            <a:ext cx="7812000" cy="951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8235950" y="2198191"/>
            <a:ext cx="863600" cy="357188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en-US" altLang="ko-KR" sz="1000" b="1">
                <a:solidFill>
                  <a:schemeClr val="tx1"/>
                </a:solidFill>
                <a:latin typeface="Arial" charset="0"/>
              </a:rPr>
              <a:t>(M) Master</a:t>
            </a:r>
            <a:endParaRPr lang="ko-KR" altLang="en-US" sz="10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2" name="직선 화살표 연결선 11"/>
          <p:cNvCxnSpPr>
            <a:cxnSpLocks noChangeShapeType="1"/>
            <a:stCxn id="21" idx="1"/>
            <a:endCxn id="18" idx="3"/>
          </p:cNvCxnSpPr>
          <p:nvPr/>
        </p:nvCxnSpPr>
        <p:spPr bwMode="auto">
          <a:xfrm flipH="1">
            <a:off x="8088225" y="2376785"/>
            <a:ext cx="147725" cy="114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4" name="모서리가 둥근 직사각형 23"/>
          <p:cNvSpPr/>
          <p:nvPr/>
        </p:nvSpPr>
        <p:spPr bwMode="auto">
          <a:xfrm>
            <a:off x="8235950" y="3529583"/>
            <a:ext cx="863600" cy="357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en-US" altLang="ko-KR" sz="1000" b="1">
                <a:solidFill>
                  <a:schemeClr val="tx1"/>
                </a:solidFill>
                <a:latin typeface="Arial" charset="0"/>
              </a:rPr>
              <a:t>(D) Detail</a:t>
            </a:r>
            <a:endParaRPr lang="ko-KR" altLang="en-US" sz="10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5" name="직선 화살표 연결선 11"/>
          <p:cNvCxnSpPr>
            <a:cxnSpLocks noChangeShapeType="1"/>
            <a:stCxn id="24" idx="1"/>
            <a:endCxn id="19" idx="3"/>
          </p:cNvCxnSpPr>
          <p:nvPr/>
        </p:nvCxnSpPr>
        <p:spPr bwMode="auto">
          <a:xfrm flipH="1" flipV="1">
            <a:off x="8100392" y="3707197"/>
            <a:ext cx="135558" cy="98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7" name="모서리가 둥근 직사각형 26"/>
          <p:cNvSpPr/>
          <p:nvPr/>
        </p:nvSpPr>
        <p:spPr bwMode="auto">
          <a:xfrm>
            <a:off x="8248117" y="5066134"/>
            <a:ext cx="863600" cy="357188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en-US" altLang="ko-KR" sz="1000" b="1">
                <a:solidFill>
                  <a:schemeClr val="tx1"/>
                </a:solidFill>
                <a:latin typeface="Arial" charset="0"/>
              </a:rPr>
              <a:t>(M) Master</a:t>
            </a:r>
            <a:endParaRPr lang="ko-KR" altLang="en-US" sz="10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8" name="직선 화살표 연결선 11"/>
          <p:cNvCxnSpPr>
            <a:cxnSpLocks noChangeShapeType="1"/>
            <a:stCxn id="27" idx="1"/>
            <a:endCxn id="20" idx="3"/>
          </p:cNvCxnSpPr>
          <p:nvPr/>
        </p:nvCxnSpPr>
        <p:spPr bwMode="auto">
          <a:xfrm flipH="1">
            <a:off x="8100392" y="5244728"/>
            <a:ext cx="147725" cy="129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3550" y="1106488"/>
            <a:ext cx="8208963" cy="531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100" kern="0">
                <a:ea typeface="굴림" pitchFamily="50" charset="-127"/>
              </a:rPr>
              <a:t>그리드 전체가 동적으로 변경이 필요한 경우 구분에 따라서 </a:t>
            </a:r>
            <a:r>
              <a:rPr lang="en-US" altLang="ko-KR" sz="1100" kern="0">
                <a:ea typeface="굴림" pitchFamily="50" charset="-127"/>
              </a:rPr>
              <a:t>2</a:t>
            </a:r>
            <a:r>
              <a:rPr lang="ko-KR" altLang="en-US" sz="1100" kern="0">
                <a:ea typeface="굴림" pitchFamily="50" charset="-127"/>
              </a:rPr>
              <a:t>개의 그리드를 작성해야 한다</a:t>
            </a:r>
            <a:r>
              <a:rPr lang="en-US" altLang="ko-KR" sz="1100" kern="0">
                <a:ea typeface="굴림" pitchFamily="50" charset="-127"/>
              </a:rPr>
              <a:t>.</a:t>
            </a:r>
            <a:r>
              <a:rPr lang="ko-KR" altLang="en-US" sz="1100" kern="0">
                <a:ea typeface="굴림" pitchFamily="50" charset="-127"/>
              </a:rPr>
              <a:t> </a:t>
            </a:r>
            <a:endParaRPr lang="en-US" altLang="ko-KR" sz="11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b="1" kern="0">
                <a:ea typeface="굴림" pitchFamily="50" charset="-127"/>
              </a:rPr>
              <a:t>그리드 스크립트 작성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49155" name="직사각형 5"/>
          <p:cNvSpPr>
            <a:spLocks noChangeArrowheads="1"/>
          </p:cNvSpPr>
          <p:nvPr/>
        </p:nvSpPr>
        <p:spPr bwMode="auto">
          <a:xfrm>
            <a:off x="684213" y="1609293"/>
            <a:ext cx="7632700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$(document).ready(function() {</a:t>
            </a:r>
          </a:p>
          <a:p>
            <a:endParaRPr lang="en-US" altLang="ko-KR" sz="900" b="1">
              <a:solidFill>
                <a:srgbClr val="FF0000"/>
              </a:solidFill>
              <a:cs typeface="Arial" charset="0"/>
            </a:endParaRPr>
          </a:p>
          <a:p>
            <a:r>
              <a:rPr lang="en-US" altLang="ko-KR" sz="900">
                <a:solidFill>
                  <a:srgbClr val="00B050"/>
                </a:solidFill>
              </a:rPr>
              <a:t>  // Configures Grid1 : </a:t>
            </a:r>
            <a:r>
              <a:rPr lang="ko-KR" altLang="en-US" sz="900">
                <a:solidFill>
                  <a:srgbClr val="00B050"/>
                </a:solidFill>
              </a:rPr>
              <a:t>사원정보 관리</a:t>
            </a:r>
          </a:p>
          <a:p>
            <a:r>
              <a:rPr lang="en-US" altLang="ko-KR" sz="900" b="1">
                <a:cs typeface="Arial" charset="0"/>
              </a:rPr>
              <a:t>  var </a:t>
            </a:r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cnames1</a:t>
            </a:r>
            <a:r>
              <a:rPr lang="en-US" altLang="ko-KR" sz="900" b="1">
                <a:cs typeface="Arial" charset="0"/>
              </a:rPr>
              <a:t> </a:t>
            </a:r>
            <a:r>
              <a:rPr lang="en-US" altLang="ko-KR" sz="900">
                <a:cs typeface="Arial" charset="0"/>
              </a:rPr>
              <a:t>= [ ];</a:t>
            </a:r>
          </a:p>
          <a:p>
            <a:r>
              <a:rPr lang="en-US" altLang="ko-KR" sz="900" b="1">
                <a:cs typeface="Arial" charset="0"/>
              </a:rPr>
              <a:t>  var </a:t>
            </a:r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cmodels1</a:t>
            </a:r>
            <a:r>
              <a:rPr lang="en-US" altLang="ko-KR" sz="900" b="1">
                <a:cs typeface="Arial" charset="0"/>
              </a:rPr>
              <a:t> </a:t>
            </a:r>
            <a:r>
              <a:rPr lang="en-US" altLang="ko-KR" sz="900">
                <a:cs typeface="Arial" charset="0"/>
              </a:rPr>
              <a:t>= [ ];</a:t>
            </a:r>
            <a:endParaRPr lang="en-US" altLang="ko-KR" sz="900" b="1">
              <a:cs typeface="Arial" charset="0"/>
            </a:endParaRPr>
          </a:p>
          <a:p>
            <a:r>
              <a:rPr lang="en-US" altLang="ko-KR" sz="900" b="1">
                <a:cs typeface="Arial" charset="0"/>
              </a:rPr>
              <a:t>  var </a:t>
            </a:r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props1</a:t>
            </a:r>
            <a:r>
              <a:rPr lang="en-US" altLang="ko-KR" sz="900" b="1">
                <a:cs typeface="Arial" charset="0"/>
              </a:rPr>
              <a:t> </a:t>
            </a:r>
            <a:r>
              <a:rPr lang="en-US" altLang="ko-KR" sz="900">
                <a:cs typeface="Arial" charset="0"/>
              </a:rPr>
              <a:t>= {</a:t>
            </a:r>
            <a:r>
              <a:rPr lang="ko-KR" altLang="en-US" sz="900">
                <a:cs typeface="Arial" charset="0"/>
              </a:rPr>
              <a:t> </a:t>
            </a:r>
            <a:r>
              <a:rPr lang="en-US" altLang="ko-KR" sz="900">
                <a:cs typeface="Arial" charset="0"/>
              </a:rPr>
              <a:t>};</a:t>
            </a:r>
          </a:p>
          <a:p>
            <a:endParaRPr lang="en-US" altLang="ko-KR" sz="900">
              <a:cs typeface="Arial" charset="0"/>
            </a:endParaRPr>
          </a:p>
          <a:p>
            <a:r>
              <a:rPr lang="en-US" altLang="ko-KR" sz="900">
                <a:solidFill>
                  <a:srgbClr val="00B050"/>
                </a:solidFill>
              </a:rPr>
              <a:t>  // Configures Grid2: </a:t>
            </a:r>
            <a:r>
              <a:rPr lang="ko-KR" altLang="en-US" sz="900">
                <a:solidFill>
                  <a:srgbClr val="00B050"/>
                </a:solidFill>
              </a:rPr>
              <a:t>부서정보 관리</a:t>
            </a:r>
          </a:p>
          <a:p>
            <a:r>
              <a:rPr lang="en-US" altLang="ko-KR" sz="900" b="1">
                <a:cs typeface="Arial" charset="0"/>
              </a:rPr>
              <a:t>  var </a:t>
            </a:r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cnames2</a:t>
            </a:r>
            <a:r>
              <a:rPr lang="en-US" altLang="ko-KR" sz="900" b="1">
                <a:cs typeface="Arial" charset="0"/>
              </a:rPr>
              <a:t> </a:t>
            </a:r>
            <a:r>
              <a:rPr lang="en-US" altLang="ko-KR" sz="900">
                <a:cs typeface="Arial" charset="0"/>
              </a:rPr>
              <a:t>= [ ];</a:t>
            </a:r>
          </a:p>
          <a:p>
            <a:r>
              <a:rPr lang="en-US" altLang="ko-KR" sz="900" b="1">
                <a:cs typeface="Arial" charset="0"/>
              </a:rPr>
              <a:t>  var </a:t>
            </a:r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cmodels2</a:t>
            </a:r>
            <a:r>
              <a:rPr lang="en-US" altLang="ko-KR" sz="900" b="1">
                <a:cs typeface="Arial" charset="0"/>
              </a:rPr>
              <a:t> </a:t>
            </a:r>
            <a:r>
              <a:rPr lang="en-US" altLang="ko-KR" sz="900">
                <a:cs typeface="Arial" charset="0"/>
              </a:rPr>
              <a:t>= [ ];</a:t>
            </a:r>
            <a:endParaRPr lang="en-US" altLang="ko-KR" sz="900" b="1">
              <a:cs typeface="Arial" charset="0"/>
            </a:endParaRPr>
          </a:p>
          <a:p>
            <a:r>
              <a:rPr lang="en-US" altLang="ko-KR" sz="900" b="1">
                <a:cs typeface="Arial" charset="0"/>
              </a:rPr>
              <a:t>  var </a:t>
            </a:r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props2</a:t>
            </a:r>
            <a:r>
              <a:rPr lang="en-US" altLang="ko-KR" sz="900" b="1">
                <a:cs typeface="Arial" charset="0"/>
              </a:rPr>
              <a:t> </a:t>
            </a:r>
            <a:r>
              <a:rPr lang="en-US" altLang="ko-KR" sz="900">
                <a:cs typeface="Arial" charset="0"/>
              </a:rPr>
              <a:t>= { };</a:t>
            </a:r>
          </a:p>
          <a:p>
            <a:endParaRPr lang="en-US" altLang="ko-KR" sz="900">
              <a:cs typeface="Arial" charset="0"/>
            </a:endParaRPr>
          </a:p>
          <a:p>
            <a:r>
              <a:rPr lang="en-US" altLang="ko-KR" sz="900"/>
              <a:t>   // </a:t>
            </a:r>
            <a:r>
              <a:rPr lang="ko-KR" altLang="en-US" sz="900"/>
              <a:t>구분변경</a:t>
            </a:r>
          </a:p>
          <a:p>
            <a:r>
              <a:rPr lang="en-US" altLang="ko-KR" sz="900"/>
              <a:t>   $('select[name=cls]').change(</a:t>
            </a:r>
            <a:r>
              <a:rPr lang="en-US" altLang="ko-KR" sz="900" b="1"/>
              <a:t>function(){ </a:t>
            </a:r>
            <a:r>
              <a:rPr lang="en-US" altLang="ko-KR" sz="900"/>
              <a:t>changeGrid();});</a:t>
            </a:r>
          </a:p>
          <a:p>
            <a:r>
              <a:rPr lang="ko-KR" altLang="en-US" sz="900"/>
              <a:t>    </a:t>
            </a:r>
          </a:p>
          <a:p>
            <a:r>
              <a:rPr lang="ko-KR" altLang="en-US" sz="900"/>
              <a:t>    </a:t>
            </a:r>
            <a:r>
              <a:rPr lang="en-US" altLang="ko-KR" sz="900"/>
              <a:t>// </a:t>
            </a:r>
            <a:r>
              <a:rPr lang="ko-KR" altLang="en-US" sz="900"/>
              <a:t>초기표시</a:t>
            </a:r>
            <a:r>
              <a:rPr lang="en-US" altLang="ko-KR" sz="900"/>
              <a:t>(</a:t>
            </a:r>
            <a:r>
              <a:rPr lang="ko-KR" altLang="en-US" sz="900"/>
              <a:t>그리드</a:t>
            </a:r>
            <a:r>
              <a:rPr lang="en-US" altLang="ko-KR" sz="900"/>
              <a:t>)</a:t>
            </a:r>
          </a:p>
          <a:p>
            <a:r>
              <a:rPr lang="en-US" altLang="ko-KR" sz="900"/>
              <a:t>    changeGrid();</a:t>
            </a:r>
          </a:p>
          <a:p>
            <a:r>
              <a:rPr lang="ko-KR" altLang="en-US" sz="900"/>
              <a:t>    </a:t>
            </a:r>
          </a:p>
          <a:p>
            <a:r>
              <a:rPr lang="ko-KR" altLang="en-US" sz="900"/>
              <a:t>    </a:t>
            </a:r>
            <a:r>
              <a:rPr lang="en-US" altLang="ko-KR" sz="900"/>
              <a:t>// </a:t>
            </a:r>
            <a:r>
              <a:rPr lang="ko-KR" altLang="en-US" sz="900"/>
              <a:t>구분에 따른 그리드 변경표시</a:t>
            </a:r>
          </a:p>
          <a:p>
            <a:r>
              <a:rPr lang="en-US" altLang="ko-KR" sz="900" b="1"/>
              <a:t>    function changeGrid() {</a:t>
            </a:r>
          </a:p>
          <a:p>
            <a:r>
              <a:rPr lang="ko-KR" altLang="en-US" sz="900"/>
              <a:t>          </a:t>
            </a:r>
            <a:r>
              <a:rPr lang="en-US" altLang="ko-KR" sz="900"/>
              <a:t>// </a:t>
            </a:r>
            <a:r>
              <a:rPr lang="ko-KR" altLang="en-US" sz="900"/>
              <a:t>구분값 취득</a:t>
            </a:r>
          </a:p>
          <a:p>
            <a:r>
              <a:rPr lang="en-US" altLang="ko-KR" sz="900"/>
              <a:t>          </a:t>
            </a:r>
            <a:r>
              <a:rPr lang="en-US" altLang="ko-KR" sz="900" b="1"/>
              <a:t>var cls = $('select[name=cls]').multiselectData();</a:t>
            </a:r>
          </a:p>
          <a:p>
            <a:r>
              <a:rPr lang="en-US" altLang="ko-KR" sz="900"/>
              <a:t>          </a:t>
            </a:r>
            <a:r>
              <a:rPr lang="en-US" altLang="ko-KR" sz="900" b="1"/>
              <a:t>if(cls == 'cls1') {</a:t>
            </a:r>
          </a:p>
          <a:p>
            <a:r>
              <a:rPr lang="en-US" altLang="ko-KR" sz="900"/>
              <a:t>                $('#clsList').GridUnload();</a:t>
            </a:r>
          </a:p>
          <a:p>
            <a:r>
              <a:rPr lang="en-US" altLang="ko-KR" sz="900"/>
              <a:t>                </a:t>
            </a:r>
            <a:r>
              <a:rPr lang="en-US" altLang="ko-KR" sz="900">
                <a:solidFill>
                  <a:srgbClr val="0070C0"/>
                </a:solidFill>
              </a:rPr>
              <a:t>createBasicGrid</a:t>
            </a:r>
            <a:r>
              <a:rPr lang="en-US" altLang="ko-KR" sz="900"/>
              <a:t>(</a:t>
            </a:r>
            <a:r>
              <a:rPr lang="en-US" altLang="ko-KR" sz="900" b="1">
                <a:solidFill>
                  <a:srgbClr val="FF0000"/>
                </a:solidFill>
              </a:rPr>
              <a:t>'#clsList', cnames1, cmodels1, props1</a:t>
            </a:r>
            <a:r>
              <a:rPr lang="en-US" altLang="ko-KR" sz="900"/>
              <a:t>);</a:t>
            </a:r>
          </a:p>
          <a:p>
            <a:r>
              <a:rPr lang="ko-KR" altLang="en-US" sz="900"/>
              <a:t>          </a:t>
            </a:r>
            <a:r>
              <a:rPr lang="en-US" altLang="ko-KR" sz="900"/>
              <a:t>}</a:t>
            </a:r>
          </a:p>
          <a:p>
            <a:r>
              <a:rPr lang="en-US" altLang="ko-KR" sz="900"/>
              <a:t>          </a:t>
            </a:r>
            <a:r>
              <a:rPr lang="en-US" altLang="ko-KR" sz="900" b="1"/>
              <a:t>If (cls == 'cls2') {</a:t>
            </a:r>
          </a:p>
          <a:p>
            <a:r>
              <a:rPr lang="en-US" altLang="ko-KR" sz="900"/>
              <a:t>                $('#clsList').GridUnload();</a:t>
            </a:r>
          </a:p>
          <a:p>
            <a:r>
              <a:rPr lang="en-US" altLang="ko-KR" sz="900"/>
              <a:t>                </a:t>
            </a:r>
            <a:r>
              <a:rPr lang="en-US" altLang="ko-KR" sz="900">
                <a:solidFill>
                  <a:srgbClr val="0070C0"/>
                </a:solidFill>
              </a:rPr>
              <a:t>createBasicGrid</a:t>
            </a:r>
            <a:r>
              <a:rPr lang="en-US" altLang="ko-KR" sz="900"/>
              <a:t>(</a:t>
            </a:r>
            <a:r>
              <a:rPr lang="en-US" altLang="ko-KR" sz="900" b="1">
                <a:solidFill>
                  <a:srgbClr val="FF0000"/>
                </a:solidFill>
              </a:rPr>
              <a:t>'#clsList', cnames2, cmodels2, props2</a:t>
            </a:r>
            <a:r>
              <a:rPr lang="en-US" altLang="ko-KR" sz="900"/>
              <a:t>);</a:t>
            </a:r>
          </a:p>
          <a:p>
            <a:r>
              <a:rPr lang="ko-KR" altLang="en-US" sz="900"/>
              <a:t>          </a:t>
            </a:r>
            <a:r>
              <a:rPr lang="en-US" altLang="ko-KR" sz="900"/>
              <a:t>}</a:t>
            </a:r>
          </a:p>
          <a:p>
            <a:r>
              <a:rPr lang="ko-KR" altLang="en-US" sz="900"/>
              <a:t>    </a:t>
            </a:r>
            <a:r>
              <a:rPr lang="en-US" altLang="ko-KR" sz="900"/>
              <a:t>}</a:t>
            </a:r>
          </a:p>
          <a:p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});</a:t>
            </a:r>
            <a:endParaRPr lang="ko-KR" altLang="en-US" sz="900" b="1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49156" name="직사각형 27"/>
          <p:cNvSpPr>
            <a:spLocks noChangeArrowheads="1"/>
          </p:cNvSpPr>
          <p:nvPr/>
        </p:nvSpPr>
        <p:spPr bwMode="auto">
          <a:xfrm>
            <a:off x="5416550" y="5208155"/>
            <a:ext cx="2736850" cy="1339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900">
                <a:cs typeface="Arial" charset="0"/>
              </a:rPr>
              <a:t>&lt;table&gt;</a:t>
            </a:r>
          </a:p>
          <a:p>
            <a:r>
              <a:rPr lang="en-US" altLang="ko-KR" sz="900">
                <a:cs typeface="Arial" charset="0"/>
              </a:rPr>
              <a:t>   … </a:t>
            </a:r>
            <a:r>
              <a:rPr lang="ko-KR" altLang="en-US" sz="900">
                <a:cs typeface="Arial" charset="0"/>
              </a:rPr>
              <a:t>생략</a:t>
            </a:r>
            <a:r>
              <a:rPr lang="en-US" altLang="ko-KR" sz="900">
                <a:cs typeface="Arial" charset="0"/>
              </a:rPr>
              <a:t>…</a:t>
            </a:r>
          </a:p>
          <a:p>
            <a:r>
              <a:rPr lang="en-US" altLang="ko-KR" sz="900">
                <a:cs typeface="Arial" charset="0"/>
              </a:rPr>
              <a:t>    &lt;tr&gt;</a:t>
            </a:r>
          </a:p>
          <a:p>
            <a:r>
              <a:rPr lang="en-US" altLang="ko-KR" sz="900">
                <a:cs typeface="Arial" charset="0"/>
              </a:rPr>
              <a:t>        &lt;td&gt;</a:t>
            </a:r>
          </a:p>
          <a:p>
            <a:r>
              <a:rPr lang="en-US" altLang="ko-KR" sz="900">
                <a:cs typeface="Arial" charset="0"/>
              </a:rPr>
              <a:t>            &lt;!– </a:t>
            </a:r>
            <a:r>
              <a:rPr lang="ko-KR" altLang="en-US" sz="900"/>
              <a:t>동적그리드</a:t>
            </a:r>
            <a:r>
              <a:rPr lang="en-US" altLang="ko-KR" sz="900"/>
              <a:t>(</a:t>
            </a:r>
            <a:r>
              <a:rPr lang="ko-KR" altLang="en-US" sz="900"/>
              <a:t>전체변경</a:t>
            </a:r>
            <a:r>
              <a:rPr lang="en-US" altLang="ko-KR" sz="900"/>
              <a:t>)</a:t>
            </a:r>
            <a:r>
              <a:rPr lang="en-US" altLang="ko-KR" sz="900">
                <a:cs typeface="Arial" charset="0"/>
              </a:rPr>
              <a:t>--&gt;</a:t>
            </a:r>
          </a:p>
          <a:p>
            <a:r>
              <a:rPr lang="en-US" altLang="ko-KR" sz="900">
                <a:cs typeface="Arial" charset="0"/>
              </a:rPr>
              <a:t>            &lt;f:grid </a:t>
            </a:r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id= "</a:t>
            </a:r>
            <a:r>
              <a:rPr lang="en-US" altLang="ko-KR" sz="900" i="1"/>
              <a:t>clsList </a:t>
            </a:r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"</a:t>
            </a:r>
            <a:r>
              <a:rPr lang="en-US" altLang="ko-KR" sz="900">
                <a:cs typeface="Arial" charset="0"/>
              </a:rPr>
              <a:t> pager="false"/&gt;</a:t>
            </a:r>
          </a:p>
          <a:p>
            <a:r>
              <a:rPr lang="en-US" altLang="ko-KR" sz="900">
                <a:cs typeface="Arial" charset="0"/>
              </a:rPr>
              <a:t>        &lt;/td&gt;</a:t>
            </a:r>
          </a:p>
          <a:p>
            <a:r>
              <a:rPr lang="en-US" altLang="ko-KR" sz="900">
                <a:cs typeface="Arial" charset="0"/>
              </a:rPr>
              <a:t>    &lt;/tr&gt;</a:t>
            </a:r>
          </a:p>
          <a:p>
            <a:r>
              <a:rPr lang="en-US" altLang="ko-KR" sz="900">
                <a:cs typeface="Arial" charset="0"/>
              </a:rPr>
              <a:t>&lt;/table&gt;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110038" y="2129993"/>
            <a:ext cx="1800225" cy="6492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500" b="1" kern="100">
                <a:solidFill>
                  <a:srgbClr val="FF0000"/>
                </a:solidFill>
                <a:cs typeface="Times New Roman"/>
              </a:rPr>
              <a:t>각각</a:t>
            </a:r>
            <a:r>
              <a:rPr lang="ko-KR" altLang="en-US" sz="1500" b="1" kern="100">
                <a:solidFill>
                  <a:schemeClr val="tx1"/>
                </a:solidFill>
                <a:cs typeface="Times New Roman"/>
              </a:rPr>
              <a:t>에 그리드 </a:t>
            </a:r>
            <a:endParaRPr lang="en-US" altLang="ko-KR" sz="1500" b="1" kern="100">
              <a:solidFill>
                <a:schemeClr val="tx1"/>
              </a:solidFill>
              <a:cs typeface="Times New Roman"/>
            </a:endParaRPr>
          </a:p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500" b="1" kern="100">
                <a:solidFill>
                  <a:schemeClr val="tx1"/>
                </a:solidFill>
                <a:cs typeface="Times New Roman"/>
              </a:rPr>
              <a:t>옵션을 작성</a:t>
            </a:r>
            <a:endParaRPr lang="ko-KR" altLang="ko-KR" sz="1500" b="1" kern="100" dirty="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49158" name="왼쪽 중괄호 28"/>
          <p:cNvSpPr>
            <a:spLocks/>
          </p:cNvSpPr>
          <p:nvPr/>
        </p:nvSpPr>
        <p:spPr bwMode="auto">
          <a:xfrm rot="10800000">
            <a:off x="2627313" y="2041093"/>
            <a:ext cx="130175" cy="441325"/>
          </a:xfrm>
          <a:prstGeom prst="leftBrace">
            <a:avLst>
              <a:gd name="adj1" fmla="val 56865"/>
              <a:gd name="adj2" fmla="val 49819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159" name="왼쪽 중괄호 28"/>
          <p:cNvSpPr>
            <a:spLocks/>
          </p:cNvSpPr>
          <p:nvPr/>
        </p:nvSpPr>
        <p:spPr bwMode="auto">
          <a:xfrm rot="10800000">
            <a:off x="2641600" y="2679268"/>
            <a:ext cx="130175" cy="441325"/>
          </a:xfrm>
          <a:prstGeom prst="leftBrace">
            <a:avLst>
              <a:gd name="adj1" fmla="val 56865"/>
              <a:gd name="adj2" fmla="val 49819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49160" name="직선 화살표 연결선 11"/>
          <p:cNvCxnSpPr>
            <a:cxnSpLocks noChangeShapeType="1"/>
            <a:stCxn id="11" idx="1"/>
            <a:endCxn id="49158" idx="1"/>
          </p:cNvCxnSpPr>
          <p:nvPr/>
        </p:nvCxnSpPr>
        <p:spPr bwMode="auto">
          <a:xfrm flipH="1" flipV="1">
            <a:off x="2757488" y="2261755"/>
            <a:ext cx="1352550" cy="193675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49161" name="직선 화살표 연결선 11"/>
          <p:cNvCxnSpPr>
            <a:cxnSpLocks noChangeShapeType="1"/>
            <a:stCxn id="11" idx="1"/>
            <a:endCxn id="49159" idx="1"/>
          </p:cNvCxnSpPr>
          <p:nvPr/>
        </p:nvCxnSpPr>
        <p:spPr bwMode="auto">
          <a:xfrm flipH="1">
            <a:off x="2771775" y="2455430"/>
            <a:ext cx="1338263" cy="446088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0" name="직사각형 19"/>
          <p:cNvSpPr/>
          <p:nvPr/>
        </p:nvSpPr>
        <p:spPr>
          <a:xfrm>
            <a:off x="1171575" y="4939868"/>
            <a:ext cx="3660775" cy="153987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87450" y="5487555"/>
            <a:ext cx="3660775" cy="153988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356100" y="3841318"/>
            <a:ext cx="3024188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500" b="1" kern="100">
                <a:solidFill>
                  <a:srgbClr val="000000"/>
                </a:solidFill>
                <a:cs typeface="Times New Roman"/>
              </a:rPr>
              <a:t>조건에 따라 그리드를 생성한다</a:t>
            </a:r>
            <a:r>
              <a:rPr lang="en-US" altLang="ko-KR" sz="1500" b="1" kern="100">
                <a:solidFill>
                  <a:srgbClr val="000000"/>
                </a:solidFill>
                <a:cs typeface="Times New Roman"/>
              </a:rPr>
              <a:t>.</a:t>
            </a:r>
            <a:endParaRPr lang="ko-KR" altLang="ko-KR" sz="1500" b="1" kern="100" dirty="0">
              <a:solidFill>
                <a:srgbClr val="000000"/>
              </a:solidFill>
              <a:cs typeface="Times New Roman"/>
            </a:endParaRPr>
          </a:p>
        </p:txBody>
      </p:sp>
      <p:cxnSp>
        <p:nvCxnSpPr>
          <p:cNvPr id="49165" name="직선 화살표 연결선 11"/>
          <p:cNvCxnSpPr>
            <a:cxnSpLocks noChangeShapeType="1"/>
            <a:stCxn id="22" idx="2"/>
            <a:endCxn id="20" idx="3"/>
          </p:cNvCxnSpPr>
          <p:nvPr/>
        </p:nvCxnSpPr>
        <p:spPr bwMode="auto">
          <a:xfrm flipH="1">
            <a:off x="4832350" y="4489018"/>
            <a:ext cx="1035050" cy="528637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49166" name="직선 화살표 연결선 11"/>
          <p:cNvCxnSpPr>
            <a:cxnSpLocks noChangeShapeType="1"/>
            <a:stCxn id="22" idx="2"/>
            <a:endCxn id="21" idx="3"/>
          </p:cNvCxnSpPr>
          <p:nvPr/>
        </p:nvCxnSpPr>
        <p:spPr bwMode="auto">
          <a:xfrm flipH="1">
            <a:off x="4848225" y="4489018"/>
            <a:ext cx="1019175" cy="1074737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grpSp>
        <p:nvGrpSpPr>
          <p:cNvPr id="49167" name="Group 184"/>
          <p:cNvGrpSpPr>
            <a:grpSpLocks/>
          </p:cNvGrpSpPr>
          <p:nvPr/>
        </p:nvGrpSpPr>
        <p:grpSpPr bwMode="auto">
          <a:xfrm>
            <a:off x="468313" y="541338"/>
            <a:ext cx="4750795" cy="511175"/>
            <a:chOff x="1870" y="884"/>
            <a:chExt cx="1417" cy="322"/>
          </a:xfrm>
        </p:grpSpPr>
        <p:pic>
          <p:nvPicPr>
            <p:cNvPr id="49168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13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3.12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Grid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동적변경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②전체변경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직사각형 3"/>
          <p:cNvSpPr>
            <a:spLocks noChangeArrowheads="1"/>
          </p:cNvSpPr>
          <p:nvPr/>
        </p:nvSpPr>
        <p:spPr bwMode="auto">
          <a:xfrm>
            <a:off x="468313" y="1196975"/>
            <a:ext cx="496778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/>
              <a:t>구분 변경에 따른 그리드 부분 변경 화면은 다음과 같다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grpSp>
        <p:nvGrpSpPr>
          <p:cNvPr id="16" name="그룹 15"/>
          <p:cNvGrpSpPr/>
          <p:nvPr/>
        </p:nvGrpSpPr>
        <p:grpSpPr>
          <a:xfrm>
            <a:off x="611188" y="2026369"/>
            <a:ext cx="5976937" cy="2243137"/>
            <a:chOff x="611188" y="1557338"/>
            <a:chExt cx="5976937" cy="2243137"/>
          </a:xfrm>
        </p:grpSpPr>
        <p:pic>
          <p:nvPicPr>
            <p:cNvPr id="50179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188" y="1557338"/>
              <a:ext cx="5976937" cy="224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3059113" y="2060575"/>
              <a:ext cx="3384550" cy="172878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49288" y="1773238"/>
              <a:ext cx="1185862" cy="2508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916238" y="4293319"/>
            <a:ext cx="5962650" cy="2232025"/>
            <a:chOff x="2916238" y="4005263"/>
            <a:chExt cx="5962650" cy="2232025"/>
          </a:xfrm>
        </p:grpSpPr>
        <p:pic>
          <p:nvPicPr>
            <p:cNvPr id="5018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6238" y="4005263"/>
              <a:ext cx="5962650" cy="2224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5364163" y="4498975"/>
              <a:ext cx="720725" cy="173831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925763" y="4195763"/>
              <a:ext cx="1185862" cy="2508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0185" name="직사각형 27"/>
          <p:cNvSpPr>
            <a:spLocks noChangeArrowheads="1"/>
          </p:cNvSpPr>
          <p:nvPr/>
        </p:nvSpPr>
        <p:spPr bwMode="auto">
          <a:xfrm>
            <a:off x="5724525" y="3250331"/>
            <a:ext cx="3240088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900"/>
              <a:t>$('#clsList').showColumns([</a:t>
            </a:r>
            <a:r>
              <a:rPr lang="en-US" altLang="ko-KR" sz="900" b="1"/>
              <a:t>'mgr', 'hiredate', 'sal', 'comm'</a:t>
            </a:r>
            <a:r>
              <a:rPr lang="en-US" altLang="ko-KR" sz="900"/>
              <a:t>]);</a:t>
            </a:r>
          </a:p>
          <a:p>
            <a:r>
              <a:rPr lang="en-US" altLang="ko-KR" sz="900"/>
              <a:t>$('#clsList').hideColumns([</a:t>
            </a:r>
            <a:r>
              <a:rPr lang="en-US" altLang="ko-KR" sz="900" b="1">
                <a:solidFill>
                  <a:srgbClr val="FF0000"/>
                </a:solidFill>
              </a:rPr>
              <a:t>'deptno</a:t>
            </a:r>
            <a:r>
              <a:rPr lang="en-US" altLang="ko-KR" sz="900"/>
              <a:t>']);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59563" y="2818531"/>
            <a:ext cx="2225675" cy="35083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ko-KR" altLang="en-US" sz="1100" b="1" kern="0">
                <a:solidFill>
                  <a:srgbClr val="000000"/>
                </a:solidFill>
              </a:rPr>
              <a:t>부서번호 </a:t>
            </a:r>
            <a:r>
              <a:rPr lang="en-US" altLang="ko-KR" sz="1100" b="1">
                <a:solidFill>
                  <a:srgbClr val="FF0000"/>
                </a:solidFill>
              </a:rPr>
              <a:t>hideColumns </a:t>
            </a:r>
            <a:r>
              <a:rPr lang="ko-KR" altLang="en-US" sz="1100" b="1">
                <a:solidFill>
                  <a:schemeClr val="tx1"/>
                </a:solidFill>
              </a:rPr>
              <a:t>설정</a:t>
            </a:r>
            <a:r>
              <a:rPr lang="ko-KR" altLang="en-US" sz="1100" b="1" kern="0">
                <a:solidFill>
                  <a:srgbClr val="000000"/>
                </a:solidFill>
              </a:rPr>
              <a:t> </a:t>
            </a:r>
            <a:endParaRPr lang="en-US" altLang="ko-KR" sz="1100" b="1" kern="0">
              <a:solidFill>
                <a:srgbClr val="000000"/>
              </a:solidFill>
            </a:endParaRPr>
          </a:p>
        </p:txBody>
      </p:sp>
      <p:sp>
        <p:nvSpPr>
          <p:cNvPr id="50187" name="직사각형 27"/>
          <p:cNvSpPr>
            <a:spLocks noChangeArrowheads="1"/>
          </p:cNvSpPr>
          <p:nvPr/>
        </p:nvSpPr>
        <p:spPr bwMode="auto">
          <a:xfrm>
            <a:off x="468313" y="5949081"/>
            <a:ext cx="3240087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900"/>
              <a:t>$('#clsList').showColumns([</a:t>
            </a:r>
            <a:r>
              <a:rPr lang="en-US" altLang="ko-KR" sz="900" b="1"/>
              <a:t>'deptno</a:t>
            </a:r>
            <a:r>
              <a:rPr lang="en-US" altLang="ko-KR" sz="900"/>
              <a:t>‘]);</a:t>
            </a:r>
          </a:p>
          <a:p>
            <a:r>
              <a:rPr lang="en-US" altLang="ko-KR" sz="900"/>
              <a:t>$('#clsList').hideColumns([</a:t>
            </a:r>
            <a:r>
              <a:rPr lang="en-US" altLang="ko-KR" sz="900" b="1">
                <a:solidFill>
                  <a:srgbClr val="FF0000"/>
                </a:solidFill>
              </a:rPr>
              <a:t>'mgr', 'hiredate', 'sal', 'comm'</a:t>
            </a:r>
            <a:r>
              <a:rPr lang="en-US" altLang="ko-KR" sz="900"/>
              <a:t>]);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313" y="5382344"/>
            <a:ext cx="3240087" cy="3508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r>
              <a:rPr lang="ko-KR" altLang="en-US" sz="1100" b="1" kern="0">
                <a:solidFill>
                  <a:srgbClr val="000000"/>
                </a:solidFill>
              </a:rPr>
              <a:t>관리자</a:t>
            </a:r>
            <a:r>
              <a:rPr lang="en-US" altLang="ko-KR" sz="1100" b="1" kern="0">
                <a:solidFill>
                  <a:srgbClr val="000000"/>
                </a:solidFill>
              </a:rPr>
              <a:t>,</a:t>
            </a:r>
            <a:r>
              <a:rPr lang="ko-KR" altLang="en-US" sz="1100" b="1" kern="0">
                <a:solidFill>
                  <a:srgbClr val="000000"/>
                </a:solidFill>
              </a:rPr>
              <a:t>입사일</a:t>
            </a:r>
            <a:r>
              <a:rPr lang="en-US" altLang="ko-KR" sz="1100" b="1" kern="0">
                <a:solidFill>
                  <a:srgbClr val="000000"/>
                </a:solidFill>
              </a:rPr>
              <a:t>,</a:t>
            </a:r>
            <a:r>
              <a:rPr lang="ko-KR" altLang="en-US" sz="1100" b="1" kern="0">
                <a:solidFill>
                  <a:srgbClr val="000000"/>
                </a:solidFill>
              </a:rPr>
              <a:t>월급</a:t>
            </a:r>
            <a:r>
              <a:rPr lang="en-US" altLang="ko-KR" sz="1100" b="1" kern="0">
                <a:solidFill>
                  <a:srgbClr val="000000"/>
                </a:solidFill>
              </a:rPr>
              <a:t>,</a:t>
            </a:r>
            <a:r>
              <a:rPr lang="ko-KR" altLang="en-US" sz="1100" b="1" kern="0">
                <a:solidFill>
                  <a:srgbClr val="000000"/>
                </a:solidFill>
              </a:rPr>
              <a:t>커미션 </a:t>
            </a:r>
            <a:r>
              <a:rPr lang="en-US" altLang="ko-KR" sz="1100" b="1">
                <a:solidFill>
                  <a:srgbClr val="FF0000"/>
                </a:solidFill>
              </a:rPr>
              <a:t>hideColumns </a:t>
            </a:r>
            <a:r>
              <a:rPr lang="ko-KR" altLang="en-US" sz="1100" b="1">
                <a:solidFill>
                  <a:schemeClr val="tx1"/>
                </a:solidFill>
              </a:rPr>
              <a:t>설정</a:t>
            </a:r>
            <a:r>
              <a:rPr lang="ko-KR" altLang="en-US" sz="1100" b="1" kern="0">
                <a:solidFill>
                  <a:srgbClr val="000000"/>
                </a:solidFill>
              </a:rPr>
              <a:t> </a:t>
            </a:r>
            <a:endParaRPr lang="en-US" altLang="ko-KR" sz="1100" b="1" kern="0">
              <a:solidFill>
                <a:srgbClr val="000000"/>
              </a:solidFill>
            </a:endParaRPr>
          </a:p>
        </p:txBody>
      </p:sp>
      <p:grpSp>
        <p:nvGrpSpPr>
          <p:cNvPr id="50189" name="Group 184"/>
          <p:cNvGrpSpPr>
            <a:grpSpLocks/>
          </p:cNvGrpSpPr>
          <p:nvPr/>
        </p:nvGrpSpPr>
        <p:grpSpPr bwMode="auto">
          <a:xfrm>
            <a:off x="468313" y="541338"/>
            <a:ext cx="4750795" cy="511175"/>
            <a:chOff x="1870" y="884"/>
            <a:chExt cx="1417" cy="322"/>
          </a:xfrm>
        </p:grpSpPr>
        <p:pic>
          <p:nvPicPr>
            <p:cNvPr id="50190" name="Picture 185" descr="그림10"/>
            <p:cNvPicPr>
              <a:picLocks noChangeAspect="1" noChangeArrowheads="1"/>
            </p:cNvPicPr>
            <p:nvPr/>
          </p:nvPicPr>
          <p:blipFill>
            <a:blip r:embed="rId4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13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3.12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Grid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동적변경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①부분변경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344" y="1484822"/>
            <a:ext cx="6480000" cy="3666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 bwMode="auto">
          <a:xfrm>
            <a:off x="7552904" y="1522884"/>
            <a:ext cx="936104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000" b="1" kern="100">
                <a:solidFill>
                  <a:schemeClr val="tx1"/>
                </a:solidFill>
                <a:cs typeface="Times New Roman"/>
              </a:rPr>
              <a:t>전체컬럼</a:t>
            </a:r>
            <a:endParaRPr lang="ko-KR" altLang="ko-KR" sz="1000" b="1" kern="100" dirty="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20" name="직선 화살표 연결선 11"/>
          <p:cNvCxnSpPr>
            <a:cxnSpLocks noChangeShapeType="1"/>
            <a:stCxn id="19" idx="1"/>
            <a:endCxn id="4098" idx="3"/>
          </p:cNvCxnSpPr>
          <p:nvPr/>
        </p:nvCxnSpPr>
        <p:spPr bwMode="auto">
          <a:xfrm flipH="1">
            <a:off x="7020344" y="1665759"/>
            <a:ext cx="532560" cy="2398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3550" y="1106488"/>
            <a:ext cx="8208963" cy="531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100" kern="0">
                <a:ea typeface="굴림" pitchFamily="50" charset="-127"/>
              </a:rPr>
              <a:t>동적으로 그리드에 부분변경이 필요한 경우 </a:t>
            </a:r>
            <a:r>
              <a:rPr lang="en-US" altLang="ko-KR" sz="1100" b="1" kern="0">
                <a:ea typeface="굴림" pitchFamily="50" charset="-127"/>
              </a:rPr>
              <a:t>showColumns</a:t>
            </a:r>
            <a:r>
              <a:rPr lang="en-US" altLang="ko-KR" sz="1100" kern="0">
                <a:ea typeface="굴림" pitchFamily="50" charset="-127"/>
              </a:rPr>
              <a:t>, </a:t>
            </a:r>
            <a:r>
              <a:rPr lang="en-US" altLang="ko-KR" sz="1100" b="1" kern="0">
                <a:ea typeface="굴림" pitchFamily="50" charset="-127"/>
              </a:rPr>
              <a:t>hideColumns</a:t>
            </a:r>
            <a:r>
              <a:rPr lang="ko-KR" altLang="en-US" sz="1100" kern="0">
                <a:ea typeface="굴림" pitchFamily="50" charset="-127"/>
              </a:rPr>
              <a:t>로 컬럼 보이기</a:t>
            </a:r>
            <a:r>
              <a:rPr lang="en-US" altLang="ko-KR" sz="1100" kern="0">
                <a:ea typeface="굴림" pitchFamily="50" charset="-127"/>
              </a:rPr>
              <a:t>/ </a:t>
            </a:r>
            <a:r>
              <a:rPr lang="ko-KR" altLang="en-US" sz="1100" kern="0">
                <a:ea typeface="굴림" pitchFamily="50" charset="-127"/>
              </a:rPr>
              <a:t>숨기기를 할수 있다</a:t>
            </a:r>
            <a:r>
              <a:rPr lang="en-US" altLang="ko-KR" sz="1100" kern="0"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b="1" kern="0">
                <a:ea typeface="굴림" pitchFamily="50" charset="-127"/>
              </a:rPr>
              <a:t>그리드 스크립트 작성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51203" name="직사각형 5"/>
          <p:cNvSpPr>
            <a:spLocks noChangeArrowheads="1"/>
          </p:cNvSpPr>
          <p:nvPr/>
        </p:nvSpPr>
        <p:spPr bwMode="auto">
          <a:xfrm>
            <a:off x="684213" y="1557338"/>
            <a:ext cx="7632700" cy="5040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$(document).ready(function() {</a:t>
            </a:r>
          </a:p>
          <a:p>
            <a:r>
              <a:rPr lang="en-US" altLang="ko-KR" sz="900" b="1">
                <a:cs typeface="Arial" charset="0"/>
              </a:rPr>
              <a:t>  var </a:t>
            </a:r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cnames</a:t>
            </a:r>
            <a:r>
              <a:rPr lang="en-US" altLang="ko-KR" sz="900" b="1">
                <a:cs typeface="Arial" charset="0"/>
              </a:rPr>
              <a:t> </a:t>
            </a:r>
            <a:r>
              <a:rPr lang="en-US" altLang="ko-KR" sz="900">
                <a:cs typeface="Arial" charset="0"/>
              </a:rPr>
              <a:t>= ['</a:t>
            </a:r>
            <a:r>
              <a:rPr lang="ko-KR" altLang="en-US" sz="900">
                <a:cs typeface="Arial" charset="0"/>
              </a:rPr>
              <a:t>사원번호</a:t>
            </a:r>
            <a:r>
              <a:rPr lang="en-US" altLang="ko-KR" sz="900">
                <a:cs typeface="Arial" charset="0"/>
              </a:rPr>
              <a:t>','</a:t>
            </a:r>
            <a:r>
              <a:rPr lang="ko-KR" altLang="en-US" sz="900">
                <a:cs typeface="Arial" charset="0"/>
              </a:rPr>
              <a:t>사원명</a:t>
            </a:r>
            <a:r>
              <a:rPr lang="en-US" altLang="ko-KR" sz="900">
                <a:cs typeface="Arial" charset="0"/>
              </a:rPr>
              <a:t>','</a:t>
            </a:r>
            <a:r>
              <a:rPr lang="ko-KR" altLang="en-US" sz="900">
                <a:cs typeface="Arial" charset="0"/>
              </a:rPr>
              <a:t>부서</a:t>
            </a:r>
            <a:r>
              <a:rPr lang="en-US" altLang="ko-KR" sz="900">
                <a:cs typeface="Arial" charset="0"/>
              </a:rPr>
              <a:t>','</a:t>
            </a:r>
            <a:r>
              <a:rPr lang="ko-KR" altLang="en-US" sz="900">
                <a:cs typeface="Arial" charset="0"/>
              </a:rPr>
              <a:t>관리자</a:t>
            </a:r>
            <a:r>
              <a:rPr lang="en-US" altLang="ko-KR" sz="900">
                <a:cs typeface="Arial" charset="0"/>
              </a:rPr>
              <a:t>','</a:t>
            </a:r>
            <a:r>
              <a:rPr lang="ko-KR" altLang="en-US" sz="900">
                <a:cs typeface="Arial" charset="0"/>
              </a:rPr>
              <a:t>입사일</a:t>
            </a:r>
            <a:r>
              <a:rPr lang="en-US" altLang="ko-KR" sz="900">
                <a:cs typeface="Arial" charset="0"/>
              </a:rPr>
              <a:t>','</a:t>
            </a:r>
            <a:r>
              <a:rPr lang="ko-KR" altLang="en-US" sz="900">
                <a:cs typeface="Arial" charset="0"/>
              </a:rPr>
              <a:t>월급</a:t>
            </a:r>
            <a:r>
              <a:rPr lang="en-US" altLang="ko-KR" sz="900">
                <a:cs typeface="Arial" charset="0"/>
              </a:rPr>
              <a:t>','</a:t>
            </a:r>
            <a:r>
              <a:rPr lang="ko-KR" altLang="en-US" sz="900">
                <a:cs typeface="Arial" charset="0"/>
              </a:rPr>
              <a:t>코미션</a:t>
            </a:r>
            <a:r>
              <a:rPr lang="en-US" altLang="ko-KR" sz="900">
                <a:cs typeface="Arial" charset="0"/>
              </a:rPr>
              <a:t>','</a:t>
            </a:r>
            <a:r>
              <a:rPr lang="ko-KR" altLang="en-US" sz="900">
                <a:cs typeface="Arial" charset="0"/>
              </a:rPr>
              <a:t>부서번호</a:t>
            </a:r>
            <a:r>
              <a:rPr lang="en-US" altLang="ko-KR" sz="900">
                <a:cs typeface="Arial" charset="0"/>
              </a:rPr>
              <a:t>'];</a:t>
            </a:r>
          </a:p>
          <a:p>
            <a:r>
              <a:rPr lang="en-US" altLang="ko-KR" sz="900" b="1">
                <a:cs typeface="Arial" charset="0"/>
              </a:rPr>
              <a:t>  var </a:t>
            </a:r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cmodels</a:t>
            </a:r>
            <a:r>
              <a:rPr lang="en-US" altLang="ko-KR" sz="900" b="1">
                <a:cs typeface="Arial" charset="0"/>
              </a:rPr>
              <a:t> </a:t>
            </a:r>
            <a:r>
              <a:rPr lang="en-US" altLang="ko-KR" sz="900">
                <a:cs typeface="Arial" charset="0"/>
              </a:rPr>
              <a:t>= [</a:t>
            </a:r>
          </a:p>
          <a:p>
            <a:r>
              <a:rPr lang="en-US" altLang="ko-KR" sz="900"/>
              <a:t>                   {name:'empno',         width:'70',   align:'center', hidden:false, editable:false}</a:t>
            </a:r>
          </a:p>
          <a:p>
            <a:r>
              <a:rPr lang="en-US" altLang="ko-KR" sz="900"/>
              <a:t>                  ,{name:'ename',         width:'150', align:'center', hidden:false, editable:false}</a:t>
            </a:r>
          </a:p>
          <a:p>
            <a:r>
              <a:rPr lang="en-US" altLang="ko-KR" sz="900"/>
              <a:t>                  ,{name:'job',               width:'120', align:'center', hidden:false, editable:false}</a:t>
            </a:r>
          </a:p>
          <a:p>
            <a:r>
              <a:rPr lang="en-US" altLang="ko-KR" sz="900"/>
              <a:t>                   </a:t>
            </a:r>
            <a:r>
              <a:rPr lang="en-US" altLang="ko-KR" sz="900" b="1">
                <a:solidFill>
                  <a:srgbClr val="FF0000"/>
                </a:solidFill>
              </a:rPr>
              <a:t>// </a:t>
            </a:r>
            <a:r>
              <a:rPr lang="ko-KR" altLang="en-US" sz="900" b="1">
                <a:solidFill>
                  <a:srgbClr val="FF0000"/>
                </a:solidFill>
              </a:rPr>
              <a:t>구분</a:t>
            </a:r>
            <a:r>
              <a:rPr lang="en-US" altLang="ko-KR" sz="900" b="1">
                <a:solidFill>
                  <a:srgbClr val="FF0000"/>
                </a:solidFill>
              </a:rPr>
              <a:t>1 </a:t>
            </a:r>
            <a:r>
              <a:rPr lang="ko-KR" altLang="en-US" sz="900" b="1">
                <a:solidFill>
                  <a:srgbClr val="FF0000"/>
                </a:solidFill>
              </a:rPr>
              <a:t>에서 보여줄 컬럼</a:t>
            </a:r>
            <a:endParaRPr lang="en-US" altLang="ko-KR" sz="900" b="1">
              <a:solidFill>
                <a:srgbClr val="FF0000"/>
              </a:solidFill>
            </a:endParaRPr>
          </a:p>
          <a:p>
            <a:r>
              <a:rPr lang="en-US" altLang="ko-KR" sz="900"/>
              <a:t>                  ,{name:'orgNmAbbr', width:'120', align:'center', hidden:false, editable:false}</a:t>
            </a:r>
          </a:p>
          <a:p>
            <a:r>
              <a:rPr lang="en-US" altLang="ko-KR" sz="900"/>
              <a:t>                  ,{name:'hiredate',       width:'150', align:'center', hidden:false, editable:false, edittype:'date'}</a:t>
            </a:r>
          </a:p>
          <a:p>
            <a:r>
              <a:rPr lang="en-US" altLang="ko-KR" sz="900"/>
              <a:t>                  ,{name:'sal',               width:'100', align:'right',    hidden:false, editable:false, edittype :'currency’}</a:t>
            </a:r>
          </a:p>
          <a:p>
            <a:r>
              <a:rPr lang="en-US" altLang="ko-KR" sz="900"/>
              <a:t>                  ,{name:'comm',          width:'100', align:'right',    hidden:false, editable:false, edittype :'currency’}</a:t>
            </a:r>
          </a:p>
          <a:p>
            <a:r>
              <a:rPr lang="en-US" altLang="ko-KR" sz="900"/>
              <a:t>                   </a:t>
            </a:r>
            <a:r>
              <a:rPr lang="en-US" altLang="ko-KR" sz="900" b="1">
                <a:solidFill>
                  <a:srgbClr val="FF0000"/>
                </a:solidFill>
              </a:rPr>
              <a:t>// </a:t>
            </a:r>
            <a:r>
              <a:rPr lang="ko-KR" altLang="en-US" sz="900" b="1">
                <a:solidFill>
                  <a:srgbClr val="FF0000"/>
                </a:solidFill>
              </a:rPr>
              <a:t>구분</a:t>
            </a:r>
            <a:r>
              <a:rPr lang="en-US" altLang="ko-KR" sz="900" b="1">
                <a:solidFill>
                  <a:srgbClr val="FF0000"/>
                </a:solidFill>
              </a:rPr>
              <a:t>2 </a:t>
            </a:r>
            <a:r>
              <a:rPr lang="ko-KR" altLang="en-US" sz="900" b="1">
                <a:solidFill>
                  <a:srgbClr val="FF0000"/>
                </a:solidFill>
              </a:rPr>
              <a:t>에서 보여줄 컬럼</a:t>
            </a:r>
            <a:endParaRPr lang="en-US" altLang="ko-KR" sz="900" b="1">
              <a:solidFill>
                <a:srgbClr val="FF0000"/>
              </a:solidFill>
            </a:endParaRPr>
          </a:p>
          <a:p>
            <a:r>
              <a:rPr lang="en-US" altLang="ko-KR" sz="900"/>
              <a:t>                  ,{</a:t>
            </a:r>
            <a:r>
              <a:rPr lang="en-US" altLang="ko-KR" sz="900">
                <a:solidFill>
                  <a:srgbClr val="0070C0"/>
                </a:solidFill>
              </a:rPr>
              <a:t>name:'deptno',         width:'100', align:'center', hidden:false, editable:false, editrules:{}</a:t>
            </a:r>
            <a:r>
              <a:rPr lang="en-US" altLang="ko-KR" sz="900"/>
              <a:t>}</a:t>
            </a:r>
            <a:r>
              <a:rPr lang="en-US" altLang="ko-KR" sz="900">
                <a:cs typeface="Arial" charset="0"/>
              </a:rPr>
              <a:t> </a:t>
            </a:r>
          </a:p>
          <a:p>
            <a:r>
              <a:rPr lang="en-US" altLang="ko-KR" sz="900">
                <a:cs typeface="Arial" charset="0"/>
              </a:rPr>
              <a:t>  ];</a:t>
            </a:r>
            <a:endParaRPr lang="en-US" altLang="ko-KR" sz="900" b="1">
              <a:cs typeface="Arial" charset="0"/>
            </a:endParaRPr>
          </a:p>
          <a:p>
            <a:r>
              <a:rPr lang="en-US" altLang="ko-KR" sz="900" b="1">
                <a:cs typeface="Arial" charset="0"/>
              </a:rPr>
              <a:t>  var </a:t>
            </a:r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props</a:t>
            </a:r>
            <a:r>
              <a:rPr lang="en-US" altLang="ko-KR" sz="900" b="1">
                <a:cs typeface="Arial" charset="0"/>
              </a:rPr>
              <a:t> </a:t>
            </a:r>
            <a:r>
              <a:rPr lang="en-US" altLang="ko-KR" sz="900">
                <a:cs typeface="Arial" charset="0"/>
              </a:rPr>
              <a:t>= {</a:t>
            </a:r>
          </a:p>
          <a:p>
            <a:r>
              <a:rPr lang="en-US" altLang="ko-KR" sz="900"/>
              <a:t>        searchUrl   : '&lt;c:url value="/demo/grid/grid001Search.do"/&gt;',</a:t>
            </a:r>
          </a:p>
          <a:p>
            <a:r>
              <a:rPr lang="en-US" altLang="ko-KR" sz="900"/>
              <a:t>        …</a:t>
            </a:r>
            <a:r>
              <a:rPr lang="ko-KR" altLang="en-US" sz="900"/>
              <a:t>생략</a:t>
            </a:r>
            <a:endParaRPr lang="en-US" altLang="ko-KR" sz="900"/>
          </a:p>
          <a:p>
            <a:r>
              <a:rPr lang="en-US" altLang="ko-KR" sz="900">
                <a:cs typeface="Arial" charset="0"/>
              </a:rPr>
              <a:t>  };</a:t>
            </a:r>
          </a:p>
          <a:p>
            <a:r>
              <a:rPr lang="en-US" altLang="ko-KR" sz="900">
                <a:solidFill>
                  <a:srgbClr val="0070C0"/>
                </a:solidFill>
              </a:rPr>
              <a:t>  createBasicGrid</a:t>
            </a:r>
            <a:r>
              <a:rPr lang="en-US" altLang="ko-KR" sz="900"/>
              <a:t>('#clsList', cnames, cmodels, props);    // </a:t>
            </a:r>
            <a:r>
              <a:rPr lang="ko-KR" altLang="en-US" sz="900"/>
              <a:t>그리드 생성</a:t>
            </a:r>
            <a:endParaRPr lang="en-US" altLang="ko-KR" sz="900"/>
          </a:p>
          <a:p>
            <a:r>
              <a:rPr lang="en-US" altLang="ko-KR" sz="900">
                <a:cs typeface="Arial" charset="0"/>
              </a:rPr>
              <a:t>   </a:t>
            </a:r>
          </a:p>
          <a:p>
            <a:r>
              <a:rPr lang="en-US" altLang="ko-KR" sz="900">
                <a:cs typeface="Arial" charset="0"/>
              </a:rPr>
              <a:t>  </a:t>
            </a:r>
            <a:r>
              <a:rPr lang="en-US" altLang="ko-KR" sz="900"/>
              <a:t>changeGrid();   // </a:t>
            </a:r>
            <a:r>
              <a:rPr lang="ko-KR" altLang="en-US" sz="900"/>
              <a:t>초기표시</a:t>
            </a:r>
            <a:r>
              <a:rPr lang="en-US" altLang="ko-KR" sz="900"/>
              <a:t>(</a:t>
            </a:r>
            <a:r>
              <a:rPr lang="ko-KR" altLang="en-US" sz="900"/>
              <a:t>그리드</a:t>
            </a:r>
            <a:r>
              <a:rPr lang="en-US" altLang="ko-KR" sz="900"/>
              <a:t>)</a:t>
            </a:r>
          </a:p>
          <a:p>
            <a:r>
              <a:rPr lang="ko-KR" altLang="en-US" sz="900"/>
              <a:t>    </a:t>
            </a:r>
          </a:p>
          <a:p>
            <a:r>
              <a:rPr lang="ko-KR" altLang="en-US" sz="900"/>
              <a:t>  </a:t>
            </a:r>
            <a:r>
              <a:rPr lang="en-US" altLang="ko-KR" sz="900"/>
              <a:t>// </a:t>
            </a:r>
            <a:r>
              <a:rPr lang="ko-KR" altLang="en-US" sz="900"/>
              <a:t>구분에 따른 그리드 변경표시</a:t>
            </a:r>
          </a:p>
          <a:p>
            <a:r>
              <a:rPr lang="en-US" altLang="ko-KR" sz="900" b="1"/>
              <a:t>  function changeGrid() {</a:t>
            </a:r>
          </a:p>
          <a:p>
            <a:r>
              <a:rPr lang="ko-KR" altLang="en-US" sz="900"/>
              <a:t>          </a:t>
            </a:r>
            <a:r>
              <a:rPr lang="en-US" altLang="ko-KR" sz="900"/>
              <a:t>// </a:t>
            </a:r>
            <a:r>
              <a:rPr lang="ko-KR" altLang="en-US" sz="900"/>
              <a:t>구분값 취득</a:t>
            </a:r>
          </a:p>
          <a:p>
            <a:r>
              <a:rPr lang="en-US" altLang="ko-KR" sz="900"/>
              <a:t>          </a:t>
            </a:r>
            <a:r>
              <a:rPr lang="en-US" altLang="ko-KR" sz="900" b="1"/>
              <a:t>var cls = $('select[name=cls]').multiselectData();</a:t>
            </a:r>
          </a:p>
          <a:p>
            <a:r>
              <a:rPr lang="en-US" altLang="ko-KR" sz="900"/>
              <a:t>          </a:t>
            </a:r>
            <a:r>
              <a:rPr lang="en-US" altLang="ko-KR" sz="900" b="1"/>
              <a:t>if(cls == 'cls1') {</a:t>
            </a:r>
          </a:p>
          <a:p>
            <a:r>
              <a:rPr lang="en-US" altLang="ko-KR" sz="900"/>
              <a:t>                $('#clsList').showColumns([</a:t>
            </a:r>
            <a:r>
              <a:rPr lang="en-US" altLang="ko-KR" sz="900" b="1"/>
              <a:t>'mgr', 'hiredate', 'sal', 'comm'</a:t>
            </a:r>
            <a:r>
              <a:rPr lang="en-US" altLang="ko-KR" sz="900"/>
              <a:t>]);</a:t>
            </a:r>
          </a:p>
          <a:p>
            <a:r>
              <a:rPr lang="en-US" altLang="ko-KR" sz="900"/>
              <a:t>                $('#clsList').hideColumns([</a:t>
            </a:r>
            <a:r>
              <a:rPr lang="en-US" altLang="ko-KR" sz="900" b="1">
                <a:solidFill>
                  <a:srgbClr val="0070C0"/>
                </a:solidFill>
              </a:rPr>
              <a:t>'deptno</a:t>
            </a:r>
            <a:r>
              <a:rPr lang="en-US" altLang="ko-KR" sz="900"/>
              <a:t>']);</a:t>
            </a:r>
          </a:p>
          <a:p>
            <a:r>
              <a:rPr lang="ko-KR" altLang="en-US" sz="900"/>
              <a:t>          </a:t>
            </a:r>
            <a:r>
              <a:rPr lang="en-US" altLang="ko-KR" sz="900"/>
              <a:t>}</a:t>
            </a:r>
          </a:p>
          <a:p>
            <a:r>
              <a:rPr lang="en-US" altLang="ko-KR" sz="900"/>
              <a:t>          </a:t>
            </a:r>
            <a:r>
              <a:rPr lang="en-US" altLang="ko-KR" sz="900" b="1"/>
              <a:t>if (cls == 'cls2') {</a:t>
            </a:r>
          </a:p>
          <a:p>
            <a:r>
              <a:rPr lang="en-US" altLang="ko-KR" sz="900"/>
              <a:t>                 $('#clsList').showColumns([</a:t>
            </a:r>
            <a:r>
              <a:rPr lang="en-US" altLang="ko-KR" sz="900" b="1">
                <a:solidFill>
                  <a:srgbClr val="0070C0"/>
                </a:solidFill>
              </a:rPr>
              <a:t>'deptno</a:t>
            </a:r>
            <a:r>
              <a:rPr lang="en-US" altLang="ko-KR" sz="900"/>
              <a:t>']);</a:t>
            </a:r>
          </a:p>
          <a:p>
            <a:r>
              <a:rPr lang="en-US" altLang="ko-KR" sz="900"/>
              <a:t>                 $('#clsList').hideColumns([</a:t>
            </a:r>
            <a:r>
              <a:rPr lang="en-US" altLang="ko-KR" sz="900" b="1"/>
              <a:t>'mgr', 'hiredate', 'sal', 'comm'</a:t>
            </a:r>
            <a:r>
              <a:rPr lang="en-US" altLang="ko-KR" sz="900"/>
              <a:t>]);</a:t>
            </a:r>
          </a:p>
          <a:p>
            <a:r>
              <a:rPr lang="ko-KR" altLang="en-US" sz="900"/>
              <a:t>          </a:t>
            </a:r>
            <a:r>
              <a:rPr lang="en-US" altLang="ko-KR" sz="900"/>
              <a:t>}</a:t>
            </a:r>
          </a:p>
          <a:p>
            <a:r>
              <a:rPr lang="ko-KR" altLang="en-US" sz="900"/>
              <a:t>    </a:t>
            </a:r>
            <a:r>
              <a:rPr lang="en-US" altLang="ko-KR" sz="900"/>
              <a:t>} </a:t>
            </a:r>
            <a:endParaRPr lang="en-US" altLang="ko-KR" sz="900">
              <a:cs typeface="Arial" charset="0"/>
            </a:endParaRPr>
          </a:p>
          <a:p>
            <a:r>
              <a:rPr lang="en-US" altLang="ko-KR" sz="900" b="1">
                <a:solidFill>
                  <a:srgbClr val="FF0000"/>
                </a:solidFill>
                <a:cs typeface="Arial" charset="0"/>
              </a:rPr>
              <a:t>});</a:t>
            </a:r>
            <a:endParaRPr lang="ko-KR" altLang="en-US" sz="900" b="1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538663" y="4319588"/>
            <a:ext cx="3671887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500" b="1" kern="100">
                <a:solidFill>
                  <a:schemeClr val="tx1"/>
                </a:solidFill>
                <a:cs typeface="Times New Roman"/>
              </a:rPr>
              <a:t>구분에 따른 컬럼 보이기</a:t>
            </a:r>
            <a:r>
              <a:rPr lang="en-US" altLang="ko-KR" sz="1500" b="1" kern="100">
                <a:solidFill>
                  <a:schemeClr val="tx1"/>
                </a:solidFill>
                <a:cs typeface="Times New Roman"/>
              </a:rPr>
              <a:t>/</a:t>
            </a:r>
            <a:r>
              <a:rPr lang="ko-KR" altLang="en-US" sz="1500" b="1" kern="100">
                <a:solidFill>
                  <a:schemeClr val="tx1"/>
                </a:solidFill>
                <a:cs typeface="Times New Roman"/>
              </a:rPr>
              <a:t>숨기기 설정</a:t>
            </a:r>
            <a:endParaRPr lang="ko-KR" altLang="ko-KR" sz="1500" b="1" kern="100" dirty="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51205" name="직선 화살표 연결선 11"/>
          <p:cNvCxnSpPr>
            <a:cxnSpLocks noChangeShapeType="1"/>
            <a:stCxn id="6" idx="0"/>
            <a:endCxn id="51208" idx="1"/>
          </p:cNvCxnSpPr>
          <p:nvPr/>
        </p:nvCxnSpPr>
        <p:spPr bwMode="auto">
          <a:xfrm rot="5400000" flipH="1" flipV="1">
            <a:off x="5660968" y="3536349"/>
            <a:ext cx="1496878" cy="69601"/>
          </a:xfrm>
          <a:prstGeom prst="bentConnector4">
            <a:avLst>
              <a:gd name="adj1" fmla="val 41467"/>
              <a:gd name="adj2" fmla="val 428444"/>
            </a:avLst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51206" name="직선 화살표 연결선 11"/>
          <p:cNvCxnSpPr>
            <a:cxnSpLocks noChangeShapeType="1"/>
            <a:stCxn id="6" idx="0"/>
            <a:endCxn id="9" idx="3"/>
          </p:cNvCxnSpPr>
          <p:nvPr/>
        </p:nvCxnSpPr>
        <p:spPr bwMode="auto">
          <a:xfrm rot="16200000" flipV="1">
            <a:off x="5572920" y="3517901"/>
            <a:ext cx="1005681" cy="597694"/>
          </a:xfrm>
          <a:prstGeom prst="bentConnector2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9" name="직사각형 8"/>
          <p:cNvSpPr/>
          <p:nvPr/>
        </p:nvSpPr>
        <p:spPr>
          <a:xfrm>
            <a:off x="5183188" y="3241675"/>
            <a:ext cx="593725" cy="144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208" name="왼쪽 중괄호 28"/>
          <p:cNvSpPr>
            <a:spLocks/>
          </p:cNvSpPr>
          <p:nvPr/>
        </p:nvSpPr>
        <p:spPr bwMode="auto">
          <a:xfrm rot="10800000">
            <a:off x="6314033" y="2565400"/>
            <a:ext cx="130175" cy="512763"/>
          </a:xfrm>
          <a:prstGeom prst="leftBrace">
            <a:avLst>
              <a:gd name="adj1" fmla="val 56806"/>
              <a:gd name="adj2" fmla="val 49819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58888" y="5300663"/>
            <a:ext cx="3097088" cy="288925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58888" y="5857875"/>
            <a:ext cx="3097088" cy="288925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1211" name="직선 화살표 연결선 11"/>
          <p:cNvCxnSpPr>
            <a:cxnSpLocks noChangeShapeType="1"/>
            <a:stCxn id="6" idx="2"/>
            <a:endCxn id="23" idx="3"/>
          </p:cNvCxnSpPr>
          <p:nvPr/>
        </p:nvCxnSpPr>
        <p:spPr bwMode="auto">
          <a:xfrm rot="5400000">
            <a:off x="5126373" y="4196892"/>
            <a:ext cx="477838" cy="2018631"/>
          </a:xfrm>
          <a:prstGeom prst="bentConnector2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51212" name="직선 화살표 연결선 11"/>
          <p:cNvCxnSpPr>
            <a:cxnSpLocks noChangeShapeType="1"/>
            <a:stCxn id="6" idx="2"/>
            <a:endCxn id="24" idx="3"/>
          </p:cNvCxnSpPr>
          <p:nvPr/>
        </p:nvCxnSpPr>
        <p:spPr bwMode="auto">
          <a:xfrm rot="5400000">
            <a:off x="4847767" y="4475498"/>
            <a:ext cx="1035050" cy="2018631"/>
          </a:xfrm>
          <a:prstGeom prst="bentConnector2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grpSp>
        <p:nvGrpSpPr>
          <p:cNvPr id="51213" name="Group 184"/>
          <p:cNvGrpSpPr>
            <a:grpSpLocks/>
          </p:cNvGrpSpPr>
          <p:nvPr/>
        </p:nvGrpSpPr>
        <p:grpSpPr bwMode="auto">
          <a:xfrm>
            <a:off x="468313" y="541338"/>
            <a:ext cx="4750795" cy="511175"/>
            <a:chOff x="1870" y="884"/>
            <a:chExt cx="1417" cy="322"/>
          </a:xfrm>
        </p:grpSpPr>
        <p:pic>
          <p:nvPicPr>
            <p:cNvPr id="51214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13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3.12 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Grid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동적변경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②부분변경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52227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27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4. Tab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60000" y="1080000"/>
            <a:ext cx="8208963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latin typeface="+mn-ea"/>
                <a:ea typeface="+mn-ea"/>
              </a:rPr>
              <a:t>처음에 브라우저에서 </a:t>
            </a:r>
            <a:r>
              <a:rPr lang="en-US" altLang="ko-KR" sz="1200" kern="0">
                <a:latin typeface="+mn-ea"/>
                <a:ea typeface="+mn-ea"/>
              </a:rPr>
              <a:t>tab </a:t>
            </a:r>
            <a:r>
              <a:rPr lang="ko-KR" altLang="en-US" sz="1200" kern="0">
                <a:latin typeface="+mn-ea"/>
                <a:ea typeface="+mn-ea"/>
              </a:rPr>
              <a:t>페이지를 호출하게 되면 </a:t>
            </a:r>
            <a:r>
              <a:rPr lang="en-US" altLang="ko-KR" sz="1200" kern="0">
                <a:latin typeface="+mn-ea"/>
                <a:ea typeface="+mn-ea"/>
              </a:rPr>
              <a:t>tab1(</a:t>
            </a:r>
            <a:r>
              <a:rPr lang="ko-KR" altLang="en-US" sz="1200" kern="0">
                <a:latin typeface="+mn-ea"/>
                <a:ea typeface="+mn-ea"/>
              </a:rPr>
              <a:t>사원정보</a:t>
            </a:r>
            <a:r>
              <a:rPr lang="en-US" altLang="ko-KR" sz="1200" kern="0">
                <a:latin typeface="+mn-ea"/>
                <a:ea typeface="+mn-ea"/>
              </a:rPr>
              <a:t>)</a:t>
            </a:r>
            <a:r>
              <a:rPr lang="ko-KR" altLang="en-US" sz="1200" kern="0">
                <a:latin typeface="+mn-ea"/>
                <a:ea typeface="+mn-ea"/>
              </a:rPr>
              <a:t>의 내용이 선언된 </a:t>
            </a:r>
            <a:r>
              <a:rPr lang="en-US" altLang="ko-KR" sz="1200" kern="0">
                <a:latin typeface="+mn-ea"/>
                <a:ea typeface="+mn-ea"/>
              </a:rPr>
              <a:t>div </a:t>
            </a:r>
            <a:r>
              <a:rPr lang="ko-KR" altLang="en-US" sz="1200" kern="0">
                <a:latin typeface="+mn-ea"/>
                <a:ea typeface="+mn-ea"/>
              </a:rPr>
              <a:t>안에 나타나게 된다</a:t>
            </a:r>
            <a:r>
              <a:rPr lang="en-US" altLang="ko-KR" sz="1200" kern="0">
                <a:latin typeface="+mn-ea"/>
                <a:ea typeface="+mn-ea"/>
              </a:rPr>
              <a:t>.</a:t>
            </a: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>
                <a:latin typeface="+mn-ea"/>
              </a:rPr>
              <a:t>Tab </a:t>
            </a:r>
            <a:r>
              <a:rPr lang="ko-KR" altLang="en-US" sz="1200" kern="0">
                <a:latin typeface="+mn-ea"/>
              </a:rPr>
              <a:t>이동시 </a:t>
            </a:r>
            <a:r>
              <a:rPr lang="ko-KR" altLang="en-US" sz="1200" kern="0">
                <a:ea typeface="굴림" pitchFamily="50" charset="-127"/>
              </a:rPr>
              <a:t>페이지 포워딩 방식이 아닌</a:t>
            </a:r>
            <a:r>
              <a:rPr lang="en-US" altLang="ko-KR" sz="1200" kern="0">
                <a:ea typeface="굴림" pitchFamily="50" charset="-127"/>
              </a:rPr>
              <a:t>, </a:t>
            </a:r>
            <a:r>
              <a:rPr lang="ko-KR" altLang="en-US" sz="1200" kern="0">
                <a:ea typeface="굴림" pitchFamily="50" charset="-127"/>
              </a:rPr>
              <a:t>한 화면에서 </a:t>
            </a:r>
            <a:r>
              <a:rPr lang="ko-KR" altLang="en-US" sz="1200" kern="0">
                <a:latin typeface="+mn-ea"/>
              </a:rPr>
              <a:t>화면에서 그리드가 표시 된다</a:t>
            </a:r>
            <a:r>
              <a:rPr lang="en-US" altLang="ko-KR" sz="1200" kern="0">
                <a:latin typeface="+mn-ea"/>
              </a:rPr>
              <a:t>.</a:t>
            </a: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Tab</a:t>
            </a:r>
            <a:r>
              <a:rPr lang="ko-KR" altLang="en-US" sz="1100" b="1" kern="0">
                <a:ea typeface="굴림" pitchFamily="50" charset="-127"/>
              </a:rPr>
              <a:t>화면</a:t>
            </a:r>
            <a:endParaRPr lang="en-US" altLang="ko-KR" sz="1100" b="1" kern="0">
              <a:ea typeface="굴림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282" y="2132856"/>
            <a:ext cx="8280000" cy="341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53251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93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4.1Tab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처리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en-US" altLang="ko-KR" sz="2000" b="1" kern="0">
                  <a:solidFill>
                    <a:schemeClr val="bg1"/>
                  </a:solidFill>
                </a:rPr>
                <a:t>HTML  </a:t>
              </a:r>
              <a:r>
                <a:rPr lang="ko-KR" altLang="en-US" sz="2000" b="1" kern="0">
                  <a:solidFill>
                    <a:schemeClr val="bg1"/>
                  </a:solidFill>
                </a:rPr>
                <a:t>작성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60000" y="1080000"/>
            <a:ext cx="8208963" cy="787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>
                <a:latin typeface="+mn-ea"/>
                <a:ea typeface="+mn-ea"/>
              </a:rPr>
              <a:t>Tab</a:t>
            </a:r>
            <a:r>
              <a:rPr lang="ko-KR" altLang="en-US" sz="1200" kern="0">
                <a:latin typeface="+mn-ea"/>
                <a:ea typeface="+mn-ea"/>
              </a:rPr>
              <a:t>이동시 표시할 내용을 영역별로 작성한다</a:t>
            </a:r>
            <a:r>
              <a:rPr lang="en-US" altLang="ko-KR" sz="1200" kern="0">
                <a:latin typeface="+mn-ea"/>
                <a:ea typeface="+mn-ea"/>
              </a:rPr>
              <a:t>.</a:t>
            </a:r>
          </a:p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Tab </a:t>
            </a:r>
            <a:r>
              <a:rPr lang="ko-KR" altLang="en-US" sz="1100" b="1" kern="0"/>
              <a:t>생성 </a:t>
            </a:r>
            <a:r>
              <a:rPr lang="en-US" altLang="ko-KR" sz="1100" b="1" kern="0"/>
              <a:t>HTML  </a:t>
            </a:r>
            <a:r>
              <a:rPr lang="ko-KR" altLang="en-US" sz="1100" b="1" kern="0"/>
              <a:t>작성</a:t>
            </a:r>
            <a:endParaRPr lang="en-US" altLang="ko-KR" sz="1100" b="1" kern="0"/>
          </a:p>
        </p:txBody>
      </p:sp>
      <p:sp>
        <p:nvSpPr>
          <p:cNvPr id="10" name="직사각형 5"/>
          <p:cNvSpPr>
            <a:spLocks noChangeArrowheads="1"/>
          </p:cNvSpPr>
          <p:nvPr/>
        </p:nvSpPr>
        <p:spPr bwMode="auto">
          <a:xfrm>
            <a:off x="611560" y="1857013"/>
            <a:ext cx="7632700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cs typeface="Arial" charset="0"/>
              </a:rPr>
              <a:t>&lt;div id="tabs"&gt;</a:t>
            </a:r>
          </a:p>
          <a:p>
            <a:r>
              <a:rPr lang="en-US" altLang="ko-KR" b="1">
                <a:cs typeface="Arial" charset="0"/>
              </a:rPr>
              <a:t>    &lt;ul&gt;</a:t>
            </a:r>
          </a:p>
          <a:p>
            <a:r>
              <a:rPr lang="en-US" altLang="ko-KR" b="1">
                <a:cs typeface="Arial" charset="0"/>
              </a:rPr>
              <a:t>        &lt;li&gt;&lt;a href="#tab-1"&gt;&lt;span&gt;</a:t>
            </a:r>
            <a:r>
              <a:rPr lang="ko-KR" altLang="en-US" b="1">
                <a:solidFill>
                  <a:srgbClr val="FF0000"/>
                </a:solidFill>
                <a:cs typeface="Arial" charset="0"/>
              </a:rPr>
              <a:t>탭 </a:t>
            </a:r>
            <a:r>
              <a:rPr lang="en-US" altLang="ko-KR" b="1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altLang="ko-KR" b="1">
                <a:cs typeface="Arial" charset="0"/>
              </a:rPr>
              <a:t>&lt;/span&gt;&lt;/a&gt;&lt;/li&gt;</a:t>
            </a:r>
          </a:p>
          <a:p>
            <a:r>
              <a:rPr lang="en-US" altLang="ko-KR" b="1">
                <a:cs typeface="Arial" charset="0"/>
              </a:rPr>
              <a:t>        &lt;li&gt;&lt;a href="#tab-2"&gt;&lt;span&gt;</a:t>
            </a:r>
            <a:r>
              <a:rPr lang="ko-KR" altLang="en-US" b="1">
                <a:solidFill>
                  <a:srgbClr val="0070C0"/>
                </a:solidFill>
                <a:cs typeface="Arial" charset="0"/>
              </a:rPr>
              <a:t>탭 </a:t>
            </a:r>
            <a:r>
              <a:rPr lang="en-US" altLang="ko-KR" b="1">
                <a:solidFill>
                  <a:srgbClr val="0070C0"/>
                </a:solidFill>
                <a:cs typeface="Arial" charset="0"/>
              </a:rPr>
              <a:t>2</a:t>
            </a:r>
            <a:r>
              <a:rPr lang="en-US" altLang="ko-KR" b="1">
                <a:cs typeface="Arial" charset="0"/>
              </a:rPr>
              <a:t>&lt;/span&gt;&lt;/a&gt;&lt;/li&gt;</a:t>
            </a:r>
          </a:p>
          <a:p>
            <a:r>
              <a:rPr lang="en-US" altLang="ko-KR" b="1">
                <a:cs typeface="Arial" charset="0"/>
              </a:rPr>
              <a:t>    &lt;/ul&gt;</a:t>
            </a:r>
          </a:p>
          <a:p>
            <a:endParaRPr lang="en-US" altLang="ko-KR" b="1">
              <a:cs typeface="Arial" charset="0"/>
            </a:endParaRPr>
          </a:p>
          <a:p>
            <a:r>
              <a:rPr lang="en-US" altLang="ko-KR"/>
              <a:t>   &lt;!-- Tab1 </a:t>
            </a:r>
            <a:r>
              <a:rPr lang="ko-KR" altLang="en-US"/>
              <a:t>영역의 내용 </a:t>
            </a:r>
            <a:r>
              <a:rPr lang="en-US" altLang="ko-KR"/>
              <a:t>--&gt;</a:t>
            </a:r>
            <a:endParaRPr lang="en-US" altLang="ko-KR" b="1">
              <a:cs typeface="Arial" charset="0"/>
            </a:endParaRPr>
          </a:p>
          <a:p>
            <a:r>
              <a:rPr lang="en-US" altLang="ko-KR" b="1">
                <a:cs typeface="Arial" charset="0"/>
              </a:rPr>
              <a:t>    &lt;div id="tab-1"&gt;</a:t>
            </a:r>
          </a:p>
          <a:p>
            <a:r>
              <a:rPr lang="en-US" altLang="ko-KR" b="1">
                <a:cs typeface="Arial" charset="0"/>
              </a:rPr>
              <a:t>        </a:t>
            </a:r>
            <a:r>
              <a:rPr lang="ko-KR" altLang="en-US" b="1">
                <a:solidFill>
                  <a:srgbClr val="FF0000"/>
                </a:solidFill>
                <a:cs typeface="Arial" charset="0"/>
              </a:rPr>
              <a:t>탭</a:t>
            </a:r>
            <a:r>
              <a:rPr lang="en-US" altLang="ko-KR" b="1">
                <a:solidFill>
                  <a:srgbClr val="FF0000"/>
                </a:solidFill>
                <a:cs typeface="Arial" charset="0"/>
              </a:rPr>
              <a:t>1 </a:t>
            </a:r>
            <a:r>
              <a:rPr lang="ko-KR" altLang="en-US" b="1">
                <a:solidFill>
                  <a:srgbClr val="FF0000"/>
                </a:solidFill>
                <a:cs typeface="Arial" charset="0"/>
              </a:rPr>
              <a:t>내용</a:t>
            </a:r>
          </a:p>
          <a:p>
            <a:r>
              <a:rPr lang="ko-KR" altLang="en-US" b="1">
                <a:cs typeface="Arial" charset="0"/>
              </a:rPr>
              <a:t>    </a:t>
            </a:r>
            <a:r>
              <a:rPr lang="en-US" altLang="ko-KR" b="1">
                <a:cs typeface="Arial" charset="0"/>
              </a:rPr>
              <a:t>&lt;/div&gt;</a:t>
            </a:r>
          </a:p>
          <a:p>
            <a:endParaRPr lang="en-US" altLang="ko-KR" b="1">
              <a:cs typeface="Arial" charset="0"/>
            </a:endParaRPr>
          </a:p>
          <a:p>
            <a:r>
              <a:rPr lang="en-US" altLang="ko-KR"/>
              <a:t>    &lt;!-- Tab2 </a:t>
            </a:r>
            <a:r>
              <a:rPr lang="ko-KR" altLang="en-US"/>
              <a:t>영역의 내용 </a:t>
            </a:r>
            <a:r>
              <a:rPr lang="en-US" altLang="ko-KR"/>
              <a:t>--&gt;</a:t>
            </a:r>
            <a:endParaRPr lang="en-US" altLang="ko-KR" b="1">
              <a:cs typeface="Arial" charset="0"/>
            </a:endParaRPr>
          </a:p>
          <a:p>
            <a:r>
              <a:rPr lang="en-US" altLang="ko-KR" b="1">
                <a:cs typeface="Arial" charset="0"/>
              </a:rPr>
              <a:t>    &lt;div id="tab-2"&gt;</a:t>
            </a:r>
          </a:p>
          <a:p>
            <a:r>
              <a:rPr lang="en-US" altLang="ko-KR" b="1">
                <a:cs typeface="Arial" charset="0"/>
              </a:rPr>
              <a:t>        </a:t>
            </a:r>
            <a:r>
              <a:rPr lang="ko-KR" altLang="en-US" b="1">
                <a:solidFill>
                  <a:srgbClr val="0070C0"/>
                </a:solidFill>
                <a:cs typeface="Arial" charset="0"/>
              </a:rPr>
              <a:t>탭</a:t>
            </a:r>
            <a:r>
              <a:rPr lang="en-US" altLang="ko-KR" b="1">
                <a:solidFill>
                  <a:srgbClr val="0070C0"/>
                </a:solidFill>
                <a:cs typeface="Arial" charset="0"/>
              </a:rPr>
              <a:t>2 </a:t>
            </a:r>
            <a:r>
              <a:rPr lang="ko-KR" altLang="en-US" b="1">
                <a:solidFill>
                  <a:srgbClr val="0070C0"/>
                </a:solidFill>
                <a:cs typeface="Arial" charset="0"/>
              </a:rPr>
              <a:t>내용</a:t>
            </a:r>
          </a:p>
          <a:p>
            <a:r>
              <a:rPr lang="ko-KR" altLang="en-US" b="1">
                <a:cs typeface="Arial" charset="0"/>
              </a:rPr>
              <a:t>    </a:t>
            </a:r>
            <a:r>
              <a:rPr lang="en-US" altLang="ko-KR" b="1">
                <a:cs typeface="Arial" charset="0"/>
              </a:rPr>
              <a:t>&lt;/div&gt;</a:t>
            </a:r>
          </a:p>
          <a:p>
            <a:r>
              <a:rPr lang="en-US" altLang="ko-KR" b="1">
                <a:cs typeface="Arial" charset="0"/>
              </a:rPr>
              <a:t>&lt;/div&gt;</a:t>
            </a:r>
            <a:endParaRPr lang="ko-KR" altLang="en-US" b="1">
              <a:cs typeface="Arial" charset="0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7120537" y="2276872"/>
            <a:ext cx="1041449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500" b="1" kern="100">
                <a:solidFill>
                  <a:schemeClr val="tx1"/>
                </a:solidFill>
                <a:cs typeface="Times New Roman"/>
              </a:rPr>
              <a:t>Tab </a:t>
            </a:r>
            <a:r>
              <a:rPr lang="ko-KR" altLang="en-US" sz="1500" b="1" kern="100">
                <a:solidFill>
                  <a:schemeClr val="tx1"/>
                </a:solidFill>
                <a:cs typeface="Times New Roman"/>
              </a:rPr>
              <a:t>생성</a:t>
            </a:r>
            <a:endParaRPr lang="ko-KR" altLang="ko-KR" sz="1500" b="1" kern="100" dirty="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19" name="직선 화살표 연결선 11"/>
          <p:cNvCxnSpPr>
            <a:cxnSpLocks noChangeShapeType="1"/>
            <a:stCxn id="18" idx="1"/>
            <a:endCxn id="20" idx="1"/>
          </p:cNvCxnSpPr>
          <p:nvPr/>
        </p:nvCxnSpPr>
        <p:spPr bwMode="auto">
          <a:xfrm flipH="1">
            <a:off x="6876256" y="2600722"/>
            <a:ext cx="244281" cy="186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0" name="오른쪽 중괄호 19"/>
          <p:cNvSpPr/>
          <p:nvPr/>
        </p:nvSpPr>
        <p:spPr>
          <a:xfrm>
            <a:off x="6516216" y="2132856"/>
            <a:ext cx="360040" cy="93610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4067944" y="3779021"/>
            <a:ext cx="3816424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500" b="1" kern="100">
                <a:solidFill>
                  <a:schemeClr val="tx1"/>
                </a:solidFill>
                <a:cs typeface="Times New Roman"/>
              </a:rPr>
              <a:t>Tab1 </a:t>
            </a:r>
            <a:r>
              <a:rPr lang="ko-KR" altLang="en-US" sz="1500" b="1" kern="100">
                <a:solidFill>
                  <a:schemeClr val="tx1"/>
                </a:solidFill>
                <a:cs typeface="Times New Roman"/>
              </a:rPr>
              <a:t>에 보여줄 </a:t>
            </a:r>
            <a:r>
              <a:rPr lang="en-US" altLang="ko-KR" sz="1600" b="1">
                <a:solidFill>
                  <a:schemeClr val="tx1"/>
                </a:solidFill>
                <a:latin typeface="Arial" charset="0"/>
              </a:rPr>
              <a:t>Master1, Detail1 </a:t>
            </a:r>
            <a:r>
              <a:rPr lang="ko-KR" altLang="en-US" sz="1600" b="1">
                <a:solidFill>
                  <a:schemeClr val="tx1"/>
                </a:solidFill>
                <a:latin typeface="Arial" charset="0"/>
              </a:rPr>
              <a:t>기술</a:t>
            </a:r>
            <a:r>
              <a:rPr lang="en-US" altLang="ko-KR" sz="1600" b="1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1500" b="1" kern="100">
                <a:solidFill>
                  <a:schemeClr val="tx1"/>
                </a:solidFill>
                <a:cs typeface="Times New Roman"/>
              </a:rPr>
              <a:t> </a:t>
            </a:r>
            <a:endParaRPr lang="ko-KR" altLang="ko-KR" sz="1500" b="1" kern="100" dirty="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29" name="직선 화살표 연결선 11"/>
          <p:cNvCxnSpPr>
            <a:cxnSpLocks noChangeShapeType="1"/>
            <a:stCxn id="28" idx="1"/>
            <a:endCxn id="31" idx="1"/>
          </p:cNvCxnSpPr>
          <p:nvPr/>
        </p:nvCxnSpPr>
        <p:spPr bwMode="auto">
          <a:xfrm flipH="1">
            <a:off x="3131840" y="4102871"/>
            <a:ext cx="936104" cy="10205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1" name="오른쪽 중괄호 30"/>
          <p:cNvSpPr/>
          <p:nvPr/>
        </p:nvSpPr>
        <p:spPr>
          <a:xfrm>
            <a:off x="2771800" y="3789040"/>
            <a:ext cx="360040" cy="648072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중괄호 31"/>
          <p:cNvSpPr/>
          <p:nvPr/>
        </p:nvSpPr>
        <p:spPr>
          <a:xfrm>
            <a:off x="2843808" y="5229200"/>
            <a:ext cx="360040" cy="648072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4067944" y="5229572"/>
            <a:ext cx="3816424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500" b="1" kern="100">
                <a:solidFill>
                  <a:schemeClr val="tx1"/>
                </a:solidFill>
                <a:cs typeface="Times New Roman"/>
              </a:rPr>
              <a:t>Tab2 </a:t>
            </a:r>
            <a:r>
              <a:rPr lang="ko-KR" altLang="en-US" sz="1500" b="1" kern="100">
                <a:solidFill>
                  <a:schemeClr val="tx1"/>
                </a:solidFill>
                <a:cs typeface="Times New Roman"/>
              </a:rPr>
              <a:t>에 보여줄 </a:t>
            </a:r>
            <a:r>
              <a:rPr lang="en-US" altLang="ko-KR" sz="1600" b="1">
                <a:solidFill>
                  <a:schemeClr val="tx1"/>
                </a:solidFill>
                <a:latin typeface="Arial" charset="0"/>
              </a:rPr>
              <a:t>Master2, Detail2 </a:t>
            </a:r>
            <a:r>
              <a:rPr lang="ko-KR" altLang="en-US" sz="1600" b="1">
                <a:solidFill>
                  <a:schemeClr val="tx1"/>
                </a:solidFill>
                <a:latin typeface="Arial" charset="0"/>
              </a:rPr>
              <a:t>기술</a:t>
            </a:r>
            <a:r>
              <a:rPr lang="en-US" altLang="ko-KR" sz="1600" b="1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1500" b="1" kern="100">
                <a:solidFill>
                  <a:schemeClr val="tx1"/>
                </a:solidFill>
                <a:cs typeface="Times New Roman"/>
              </a:rPr>
              <a:t> </a:t>
            </a:r>
            <a:endParaRPr lang="ko-KR" altLang="ko-KR" sz="1500" b="1" kern="100" dirty="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39" name="직선 화살표 연결선 11"/>
          <p:cNvCxnSpPr>
            <a:cxnSpLocks noChangeShapeType="1"/>
            <a:stCxn id="38" idx="1"/>
            <a:endCxn id="32" idx="1"/>
          </p:cNvCxnSpPr>
          <p:nvPr/>
        </p:nvCxnSpPr>
        <p:spPr bwMode="auto">
          <a:xfrm flipH="1" flipV="1">
            <a:off x="3203848" y="5553236"/>
            <a:ext cx="864096" cy="186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54275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67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4.1 Tab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처리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(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</a:rPr>
                <a:t>화면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60000" y="1080000"/>
            <a:ext cx="8208963" cy="2846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>
                <a:latin typeface="+mn-ea"/>
                <a:ea typeface="+mn-ea"/>
              </a:rPr>
              <a:t>Tab</a:t>
            </a:r>
            <a:r>
              <a:rPr lang="ko-KR" altLang="en-US" sz="1200" kern="0">
                <a:latin typeface="+mn-ea"/>
                <a:ea typeface="+mn-ea"/>
              </a:rPr>
              <a:t>이동시 화면표시는  다음과 같다</a:t>
            </a:r>
            <a:r>
              <a:rPr lang="en-US" altLang="ko-KR" sz="1200" kern="0">
                <a:latin typeface="+mn-ea"/>
                <a:ea typeface="+mn-ea"/>
              </a:rPr>
              <a:t>.</a:t>
            </a:r>
          </a:p>
        </p:txBody>
      </p:sp>
      <p:sp>
        <p:nvSpPr>
          <p:cNvPr id="9" name="오른쪽 중괄호 8"/>
          <p:cNvSpPr/>
          <p:nvPr/>
        </p:nvSpPr>
        <p:spPr>
          <a:xfrm>
            <a:off x="6732240" y="1628800"/>
            <a:ext cx="360040" cy="2160240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6804248" y="2276872"/>
            <a:ext cx="2232248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r>
              <a:rPr lang="en-US" altLang="ko-KR" sz="1100" b="1"/>
              <a:t>&lt;!-- Tab1 </a:t>
            </a:r>
            <a:r>
              <a:rPr lang="ko-KR" altLang="en-US" sz="1100" b="1"/>
              <a:t>영역의 내용 </a:t>
            </a:r>
            <a:r>
              <a:rPr lang="en-US" altLang="ko-KR" sz="1100" b="1"/>
              <a:t>--&gt;</a:t>
            </a:r>
            <a:endParaRPr lang="en-US" altLang="ko-KR" sz="1100" b="1">
              <a:cs typeface="Arial" charset="0"/>
            </a:endParaRPr>
          </a:p>
          <a:p>
            <a:r>
              <a:rPr lang="en-US" altLang="ko-KR" sz="1100" b="1">
                <a:cs typeface="Arial" charset="0"/>
              </a:rPr>
              <a:t>    &lt;div id="tab-1"&gt;</a:t>
            </a:r>
          </a:p>
          <a:p>
            <a:r>
              <a:rPr lang="en-US" altLang="ko-KR" sz="1100" b="1">
                <a:cs typeface="Arial" charset="0"/>
              </a:rPr>
              <a:t>        </a:t>
            </a:r>
            <a:r>
              <a:rPr lang="ko-KR" altLang="en-US" sz="1100" b="1">
                <a:solidFill>
                  <a:srgbClr val="FF0000"/>
                </a:solidFill>
                <a:cs typeface="Arial" charset="0"/>
              </a:rPr>
              <a:t>탭</a:t>
            </a:r>
            <a:r>
              <a:rPr lang="en-US" altLang="ko-KR" sz="1100" b="1">
                <a:solidFill>
                  <a:srgbClr val="FF0000"/>
                </a:solidFill>
                <a:cs typeface="Arial" charset="0"/>
              </a:rPr>
              <a:t>1 </a:t>
            </a:r>
            <a:r>
              <a:rPr lang="ko-KR" altLang="en-US" sz="1100" b="1">
                <a:solidFill>
                  <a:srgbClr val="FF0000"/>
                </a:solidFill>
                <a:cs typeface="Arial" charset="0"/>
              </a:rPr>
              <a:t>내용</a:t>
            </a:r>
          </a:p>
          <a:p>
            <a:r>
              <a:rPr lang="ko-KR" altLang="en-US" sz="1100" b="1">
                <a:cs typeface="Arial" charset="0"/>
              </a:rPr>
              <a:t>    </a:t>
            </a:r>
            <a:r>
              <a:rPr lang="en-US" altLang="ko-KR" sz="1100" b="1">
                <a:cs typeface="Arial" charset="0"/>
              </a:rPr>
              <a:t>&lt;/div&gt;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447491" y="1377975"/>
            <a:ext cx="6284053" cy="2617024"/>
            <a:chOff x="447491" y="1377975"/>
            <a:chExt cx="6284053" cy="2617024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412776"/>
              <a:ext cx="6264000" cy="2582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447491" y="1377975"/>
              <a:ext cx="540000" cy="2508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627784" y="3826247"/>
            <a:ext cx="6408000" cy="2611470"/>
            <a:chOff x="2627784" y="3826247"/>
            <a:chExt cx="6408000" cy="261147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27784" y="3837998"/>
              <a:ext cx="6408000" cy="2599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3121449" y="3826247"/>
              <a:ext cx="540000" cy="2508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3" name="오른쪽 중괄호 12"/>
          <p:cNvSpPr/>
          <p:nvPr/>
        </p:nvSpPr>
        <p:spPr>
          <a:xfrm rot="10800000">
            <a:off x="2267745" y="4221088"/>
            <a:ext cx="360040" cy="2160240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23528" y="4869160"/>
            <a:ext cx="2232248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r>
              <a:rPr lang="en-US" altLang="ko-KR" sz="1100" b="1"/>
              <a:t>&lt;!– Tab2 </a:t>
            </a:r>
            <a:r>
              <a:rPr lang="ko-KR" altLang="en-US" sz="1100" b="1"/>
              <a:t>영역의 내용 </a:t>
            </a:r>
            <a:r>
              <a:rPr lang="en-US" altLang="ko-KR" sz="1100" b="1"/>
              <a:t>--&gt;</a:t>
            </a:r>
            <a:endParaRPr lang="en-US" altLang="ko-KR" sz="1100" b="1">
              <a:cs typeface="Arial" charset="0"/>
            </a:endParaRPr>
          </a:p>
          <a:p>
            <a:r>
              <a:rPr lang="en-US" altLang="ko-KR" sz="1100" b="1">
                <a:cs typeface="Arial" charset="0"/>
              </a:rPr>
              <a:t>    &lt;div id="tab-2"&gt;</a:t>
            </a:r>
          </a:p>
          <a:p>
            <a:r>
              <a:rPr lang="en-US" altLang="ko-KR" sz="1100" b="1">
                <a:cs typeface="Arial" charset="0"/>
              </a:rPr>
              <a:t>        </a:t>
            </a:r>
            <a:r>
              <a:rPr lang="ko-KR" altLang="en-US" sz="1100" b="1">
                <a:solidFill>
                  <a:srgbClr val="FF0000"/>
                </a:solidFill>
                <a:cs typeface="Arial" charset="0"/>
              </a:rPr>
              <a:t>탭</a:t>
            </a:r>
            <a:r>
              <a:rPr lang="en-US" altLang="ko-KR" sz="1100" b="1">
                <a:solidFill>
                  <a:srgbClr val="FF0000"/>
                </a:solidFill>
                <a:cs typeface="Arial" charset="0"/>
              </a:rPr>
              <a:t>2 </a:t>
            </a:r>
            <a:r>
              <a:rPr lang="ko-KR" altLang="en-US" sz="1100" b="1">
                <a:solidFill>
                  <a:srgbClr val="FF0000"/>
                </a:solidFill>
                <a:cs typeface="Arial" charset="0"/>
              </a:rPr>
              <a:t>내용</a:t>
            </a:r>
          </a:p>
          <a:p>
            <a:r>
              <a:rPr lang="ko-KR" altLang="en-US" sz="1100" b="1">
                <a:cs typeface="Arial" charset="0"/>
              </a:rPr>
              <a:t>    </a:t>
            </a:r>
            <a:r>
              <a:rPr lang="en-US" altLang="ko-KR" sz="1100" b="1">
                <a:cs typeface="Arial" charset="0"/>
              </a:rPr>
              <a:t>&lt;/div&gt;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52227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55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5. </a:t>
              </a:r>
              <a:r>
                <a:rPr lang="en-US" altLang="ko-KR" sz="2000">
                  <a:solidFill>
                    <a:schemeClr val="bg1"/>
                  </a:solidFill>
                </a:rPr>
                <a:t>ExcelExport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60000" y="1080000"/>
            <a:ext cx="8208963" cy="3139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>
                <a:latin typeface="+mn-ea"/>
                <a:ea typeface="+mn-ea"/>
              </a:rPr>
              <a:t>그리드 조회후 엑셀버튼 클릭시 화면에 표시된 조회데이터 기준으로 엑셀로 다운로드 됨</a:t>
            </a:r>
            <a:r>
              <a:rPr lang="en-US" altLang="ko-KR" sz="1200" kern="0">
                <a:latin typeface="+mn-ea"/>
                <a:ea typeface="+mn-ea"/>
              </a:rPr>
              <a:t>.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11" name="왼쪽으로 구부러진 화살표 10"/>
          <p:cNvSpPr/>
          <p:nvPr/>
        </p:nvSpPr>
        <p:spPr>
          <a:xfrm rot="21207898">
            <a:off x="7552885" y="2721350"/>
            <a:ext cx="863600" cy="1816536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04432" y="1474393"/>
            <a:ext cx="6783090" cy="2633175"/>
            <a:chOff x="504432" y="1474393"/>
            <a:chExt cx="6783090" cy="263317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32" y="1484801"/>
              <a:ext cx="6768000" cy="2622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6906732" y="1474393"/>
              <a:ext cx="380790" cy="20563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9552" y="1988840"/>
              <a:ext cx="6552728" cy="396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04472" y="4221088"/>
            <a:ext cx="6840000" cy="2124935"/>
            <a:chOff x="504472" y="4221088"/>
            <a:chExt cx="6840000" cy="2124935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72" y="4221088"/>
              <a:ext cx="6840000" cy="2124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662786" y="4483551"/>
              <a:ext cx="6552728" cy="216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52227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83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5. </a:t>
              </a:r>
              <a:r>
                <a:rPr lang="en-US" altLang="ko-KR" sz="2000">
                  <a:solidFill>
                    <a:schemeClr val="bg1"/>
                  </a:solidFill>
                </a:rPr>
                <a:t>ExcelExport(</a:t>
              </a:r>
              <a:r>
                <a:rPr lang="ko-KR" altLang="en-US" sz="2000">
                  <a:solidFill>
                    <a:schemeClr val="bg1"/>
                  </a:solidFill>
                </a:rPr>
                <a:t>처리예</a:t>
              </a:r>
              <a:r>
                <a:rPr lang="en-US" altLang="ko-KR" sz="2000">
                  <a:solidFill>
                    <a:schemeClr val="bg1"/>
                  </a:solidFill>
                </a:rPr>
                <a:t>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60000" y="1080000"/>
            <a:ext cx="4752528" cy="292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/>
              <a:t>엑셀 </a:t>
            </a:r>
            <a:r>
              <a:rPr lang="en-US" altLang="ko-KR" sz="1200"/>
              <a:t>export </a:t>
            </a:r>
            <a:r>
              <a:rPr lang="ko-KR" altLang="en-US" sz="1200" kern="0">
                <a:latin typeface="+mn-ea"/>
              </a:rPr>
              <a:t>처리시 </a:t>
            </a:r>
            <a:r>
              <a:rPr lang="en-US" altLang="ko-KR" sz="1200" kern="0">
                <a:latin typeface="+mn-ea"/>
              </a:rPr>
              <a:t>javascript</a:t>
            </a:r>
            <a:r>
              <a:rPr lang="ko-KR" altLang="en-US" sz="1200" kern="0">
                <a:latin typeface="+mn-ea"/>
              </a:rPr>
              <a:t>작성예</a:t>
            </a:r>
            <a:endParaRPr lang="en-US" altLang="ko-KR" sz="1200" kern="0">
              <a:latin typeface="+mn-ea"/>
            </a:endParaRPr>
          </a:p>
        </p:txBody>
      </p:sp>
      <p:sp>
        <p:nvSpPr>
          <p:cNvPr id="9" name="직사각형 27"/>
          <p:cNvSpPr>
            <a:spLocks noChangeArrowheads="1"/>
          </p:cNvSpPr>
          <p:nvPr/>
        </p:nvSpPr>
        <p:spPr bwMode="auto">
          <a:xfrm>
            <a:off x="251520" y="3970218"/>
            <a:ext cx="4680520" cy="25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// </a:t>
            </a:r>
            <a:r>
              <a:rPr lang="ko-KR" altLang="en-US" sz="1600"/>
              <a:t>엑셀 </a:t>
            </a:r>
            <a:r>
              <a:rPr lang="en-US" altLang="ko-KR" sz="1600"/>
              <a:t>export</a:t>
            </a:r>
          </a:p>
          <a:p>
            <a:r>
              <a:rPr lang="en-US" altLang="ko-KR" sz="1600"/>
              <a:t>$('#btn_excel').click(function() {</a:t>
            </a:r>
          </a:p>
          <a:p>
            <a:r>
              <a:rPr lang="en-US" altLang="ko-KR" sz="1600"/>
              <a:t>       </a:t>
            </a:r>
            <a:r>
              <a:rPr lang="en-US" altLang="ko-KR" sz="1600" b="1">
                <a:solidFill>
                  <a:srgbClr val="FF0000"/>
                </a:solidFill>
              </a:rPr>
              <a:t>gridExcelExport</a:t>
            </a:r>
            <a:r>
              <a:rPr lang="en-US" altLang="ko-KR" sz="1600"/>
              <a:t>({</a:t>
            </a:r>
          </a:p>
          <a:p>
            <a:r>
              <a:rPr lang="en-US" altLang="ko-KR" sz="1600"/>
              <a:t>            caption : ['</a:t>
            </a:r>
            <a:r>
              <a:rPr lang="ko-KR" altLang="en-US" sz="1600"/>
              <a:t>사원정보</a:t>
            </a:r>
            <a:r>
              <a:rPr lang="en-US" altLang="ko-KR" sz="1600"/>
              <a:t>'],</a:t>
            </a:r>
          </a:p>
          <a:p>
            <a:r>
              <a:rPr lang="en-US" altLang="ko-KR" sz="1600"/>
              <a:t>            detailIds : ['#empList'],</a:t>
            </a:r>
          </a:p>
          <a:p>
            <a:r>
              <a:rPr lang="en-US" altLang="ko-KR" sz="1600"/>
              <a:t>            addParams : {</a:t>
            </a:r>
          </a:p>
          <a:p>
            <a:r>
              <a:rPr lang="en-US" altLang="ko-KR" sz="1600"/>
              <a:t>                downloadName : 'empList'</a:t>
            </a:r>
          </a:p>
          <a:p>
            <a:r>
              <a:rPr lang="en-US" altLang="ko-KR" sz="1600"/>
              <a:t>            }</a:t>
            </a:r>
          </a:p>
          <a:p>
            <a:r>
              <a:rPr lang="en-US" altLang="ko-KR" sz="1600"/>
              <a:t>       });</a:t>
            </a:r>
          </a:p>
          <a:p>
            <a:r>
              <a:rPr lang="en-US" altLang="ko-KR" sz="1600"/>
              <a:t>});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11150" y="4519511"/>
            <a:ext cx="396000" cy="250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33716" y="4751231"/>
            <a:ext cx="396000" cy="250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65334" y="4988766"/>
            <a:ext cx="396000" cy="250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90832" y="5239591"/>
            <a:ext cx="396000" cy="250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화살표 연결선 11"/>
          <p:cNvCxnSpPr>
            <a:cxnSpLocks noChangeShapeType="1"/>
            <a:stCxn id="16" idx="1"/>
            <a:endCxn id="11" idx="3"/>
          </p:cNvCxnSpPr>
          <p:nvPr/>
        </p:nvCxnSpPr>
        <p:spPr bwMode="auto">
          <a:xfrm flipH="1">
            <a:off x="2507150" y="4003923"/>
            <a:ext cx="1416778" cy="641001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16" name="모서리가 둥근 직사각형 15"/>
          <p:cNvSpPr/>
          <p:nvPr/>
        </p:nvSpPr>
        <p:spPr bwMode="auto">
          <a:xfrm>
            <a:off x="3923928" y="3861048"/>
            <a:ext cx="1656184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100" b="1">
                <a:latin typeface="+mn-ea"/>
              </a:rPr>
              <a:t>엑셀 </a:t>
            </a:r>
            <a:r>
              <a:rPr lang="en-US" altLang="ko-KR" sz="1100" b="1">
                <a:latin typeface="+mn-ea"/>
              </a:rPr>
              <a:t>export </a:t>
            </a:r>
            <a:r>
              <a:rPr lang="ko-KR" altLang="en-US" sz="1100" b="1">
                <a:latin typeface="+mn-ea"/>
              </a:rPr>
              <a:t>메소드</a:t>
            </a:r>
            <a:endParaRPr lang="ko-KR" altLang="ko-KR" sz="1100" b="1" kern="100" dirty="0">
              <a:solidFill>
                <a:schemeClr val="tx1"/>
              </a:solidFill>
              <a:latin typeface="+mn-ea"/>
              <a:cs typeface="Times New Roman"/>
            </a:endParaRPr>
          </a:p>
        </p:txBody>
      </p:sp>
      <p:cxnSp>
        <p:nvCxnSpPr>
          <p:cNvPr id="19" name="직선 화살표 연결선 11"/>
          <p:cNvCxnSpPr>
            <a:cxnSpLocks noChangeShapeType="1"/>
            <a:stCxn id="20" idx="1"/>
            <a:endCxn id="12" idx="3"/>
          </p:cNvCxnSpPr>
          <p:nvPr/>
        </p:nvCxnSpPr>
        <p:spPr bwMode="auto">
          <a:xfrm flipH="1">
            <a:off x="2929716" y="4507979"/>
            <a:ext cx="980905" cy="368665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0" name="모서리가 둥근 직사각형 19"/>
          <p:cNvSpPr/>
          <p:nvPr/>
        </p:nvSpPr>
        <p:spPr bwMode="auto">
          <a:xfrm>
            <a:off x="3910621" y="4365104"/>
            <a:ext cx="1656184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100" b="1" kern="100">
                <a:solidFill>
                  <a:schemeClr val="tx1"/>
                </a:solidFill>
                <a:latin typeface="+mn-ea"/>
                <a:cs typeface="Times New Roman"/>
              </a:rPr>
              <a:t>엑셀 씨트명</a:t>
            </a:r>
            <a:endParaRPr lang="ko-KR" altLang="ko-KR" sz="1100" b="1" kern="100" dirty="0">
              <a:solidFill>
                <a:schemeClr val="tx1"/>
              </a:solidFill>
              <a:latin typeface="+mn-ea"/>
              <a:cs typeface="Times New Roman"/>
            </a:endParaRPr>
          </a:p>
        </p:txBody>
      </p:sp>
      <p:cxnSp>
        <p:nvCxnSpPr>
          <p:cNvPr id="23" name="직선 화살표 연결선 11"/>
          <p:cNvCxnSpPr>
            <a:cxnSpLocks noChangeShapeType="1"/>
            <a:stCxn id="24" idx="1"/>
            <a:endCxn id="13" idx="3"/>
          </p:cNvCxnSpPr>
          <p:nvPr/>
        </p:nvCxnSpPr>
        <p:spPr bwMode="auto">
          <a:xfrm flipH="1">
            <a:off x="3061334" y="5012035"/>
            <a:ext cx="849287" cy="102144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4" name="모서리가 둥근 직사각형 23"/>
          <p:cNvSpPr/>
          <p:nvPr/>
        </p:nvSpPr>
        <p:spPr bwMode="auto">
          <a:xfrm>
            <a:off x="3910621" y="4869160"/>
            <a:ext cx="1656184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100" b="1">
                <a:latin typeface="+mn-ea"/>
              </a:rPr>
              <a:t>export </a:t>
            </a:r>
            <a:r>
              <a:rPr lang="ko-KR" altLang="en-US" sz="1100" b="1">
                <a:latin typeface="+mn-ea"/>
              </a:rPr>
              <a:t>데상 그리드 </a:t>
            </a:r>
            <a:r>
              <a:rPr lang="en-US" altLang="ko-KR" sz="1100" b="1">
                <a:latin typeface="+mn-ea"/>
              </a:rPr>
              <a:t>ID</a:t>
            </a:r>
            <a:endParaRPr lang="ko-KR" altLang="ko-KR" sz="1100" b="1" kern="100" dirty="0">
              <a:solidFill>
                <a:schemeClr val="tx1"/>
              </a:solidFill>
              <a:latin typeface="+mn-ea"/>
              <a:cs typeface="Times New Roman"/>
            </a:endParaRPr>
          </a:p>
        </p:txBody>
      </p:sp>
      <p:cxnSp>
        <p:nvCxnSpPr>
          <p:cNvPr id="32" name="직선 화살표 연결선 11"/>
          <p:cNvCxnSpPr>
            <a:cxnSpLocks noChangeShapeType="1"/>
            <a:stCxn id="33" idx="1"/>
            <a:endCxn id="14" idx="3"/>
          </p:cNvCxnSpPr>
          <p:nvPr/>
        </p:nvCxnSpPr>
        <p:spPr bwMode="auto">
          <a:xfrm flipH="1" flipV="1">
            <a:off x="2386832" y="5365004"/>
            <a:ext cx="1523789" cy="151087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3" name="모서리가 둥근 직사각형 32"/>
          <p:cNvSpPr/>
          <p:nvPr/>
        </p:nvSpPr>
        <p:spPr bwMode="auto">
          <a:xfrm>
            <a:off x="3910621" y="5373216"/>
            <a:ext cx="1656184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100" b="1">
                <a:latin typeface="+mn-ea"/>
              </a:rPr>
              <a:t>추가</a:t>
            </a:r>
            <a:r>
              <a:rPr lang="en-US" altLang="ko-KR" sz="1100" b="1">
                <a:latin typeface="+mn-ea"/>
              </a:rPr>
              <a:t> </a:t>
            </a:r>
            <a:r>
              <a:rPr lang="ko-KR" altLang="en-US" sz="1100" b="1">
                <a:latin typeface="+mn-ea"/>
              </a:rPr>
              <a:t>파라메타</a:t>
            </a:r>
            <a:endParaRPr lang="ko-KR" altLang="ko-KR" sz="1100" b="1" kern="100" dirty="0">
              <a:solidFill>
                <a:schemeClr val="tx1"/>
              </a:solidFill>
              <a:latin typeface="+mn-ea"/>
              <a:cs typeface="Times New Roman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59632" y="5482431"/>
            <a:ext cx="396000" cy="250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7" name="직선 화살표 연결선 11"/>
          <p:cNvCxnSpPr>
            <a:cxnSpLocks noChangeShapeType="1"/>
            <a:stCxn id="38" idx="1"/>
            <a:endCxn id="36" idx="2"/>
          </p:cNvCxnSpPr>
          <p:nvPr/>
        </p:nvCxnSpPr>
        <p:spPr bwMode="auto">
          <a:xfrm flipH="1" flipV="1">
            <a:off x="1457632" y="5733256"/>
            <a:ext cx="1026136" cy="468052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8" name="모서리가 둥근 직사각형 37"/>
          <p:cNvSpPr/>
          <p:nvPr/>
        </p:nvSpPr>
        <p:spPr bwMode="auto">
          <a:xfrm>
            <a:off x="2483768" y="5877272"/>
            <a:ext cx="3083037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100" b="1" kern="100">
                <a:solidFill>
                  <a:schemeClr val="tx1"/>
                </a:solidFill>
                <a:latin typeface="+mn-ea"/>
                <a:cs typeface="Times New Roman"/>
              </a:rPr>
              <a:t>엑셀 다운로드 파일 명</a:t>
            </a:r>
            <a:endParaRPr lang="en-US" altLang="ko-KR" sz="1100" b="1" kern="100">
              <a:solidFill>
                <a:schemeClr val="tx1"/>
              </a:solidFill>
              <a:latin typeface="+mn-ea"/>
              <a:cs typeface="Times New Roman"/>
            </a:endParaRPr>
          </a:p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en-US" altLang="ko-KR" sz="1100" b="1" kern="100">
                <a:solidFill>
                  <a:schemeClr val="tx1"/>
                </a:solidFill>
                <a:latin typeface="+mn-ea"/>
                <a:cs typeface="Times New Roman"/>
              </a:rPr>
              <a:t>Default: exported_</a:t>
            </a:r>
            <a:r>
              <a:rPr lang="ko-KR" altLang="en-US" sz="1100" b="1" kern="100">
                <a:solidFill>
                  <a:schemeClr val="tx1"/>
                </a:solidFill>
                <a:latin typeface="+mn-ea"/>
                <a:cs typeface="Times New Roman"/>
              </a:rPr>
              <a:t>년월일</a:t>
            </a:r>
            <a:r>
              <a:rPr lang="en-US" altLang="ko-KR" sz="1100" b="1" kern="100">
                <a:solidFill>
                  <a:schemeClr val="tx1"/>
                </a:solidFill>
                <a:latin typeface="+mn-ea"/>
                <a:cs typeface="Times New Roman"/>
              </a:rPr>
              <a:t>_</a:t>
            </a:r>
            <a:r>
              <a:rPr lang="ko-KR" altLang="en-US" sz="1100" b="1" kern="100">
                <a:solidFill>
                  <a:schemeClr val="tx1"/>
                </a:solidFill>
                <a:latin typeface="+mn-ea"/>
                <a:cs typeface="Times New Roman"/>
              </a:rPr>
              <a:t>시분초</a:t>
            </a:r>
            <a:r>
              <a:rPr lang="en-US" altLang="ko-KR" sz="1100" b="1" kern="100">
                <a:solidFill>
                  <a:schemeClr val="tx1"/>
                </a:solidFill>
                <a:latin typeface="+mn-ea"/>
                <a:cs typeface="Times New Roman"/>
              </a:rPr>
              <a:t>.xls</a:t>
            </a:r>
            <a:endParaRPr lang="ko-KR" altLang="ko-KR" sz="1100" b="1" kern="100" dirty="0">
              <a:solidFill>
                <a:schemeClr val="tx1"/>
              </a:solidFill>
              <a:latin typeface="+mn-ea"/>
              <a:cs typeface="Times New Roman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192496" y="4053713"/>
            <a:ext cx="2844000" cy="2039583"/>
            <a:chOff x="6192496" y="4053713"/>
            <a:chExt cx="2844000" cy="203958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92496" y="4053713"/>
              <a:ext cx="2844000" cy="2039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직사각형 43"/>
            <p:cNvSpPr/>
            <p:nvPr/>
          </p:nvSpPr>
          <p:spPr>
            <a:xfrm>
              <a:off x="6330636" y="4412702"/>
              <a:ext cx="648000" cy="18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45" name="직선 화살표 연결선 11"/>
          <p:cNvCxnSpPr>
            <a:cxnSpLocks noChangeShapeType="1"/>
            <a:stCxn id="38" idx="3"/>
            <a:endCxn id="44" idx="1"/>
          </p:cNvCxnSpPr>
          <p:nvPr/>
        </p:nvCxnSpPr>
        <p:spPr bwMode="auto">
          <a:xfrm flipV="1">
            <a:off x="5566805" y="4502702"/>
            <a:ext cx="763831" cy="1698606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50" name="직선 화살표 연결선 11"/>
          <p:cNvCxnSpPr>
            <a:cxnSpLocks noChangeShapeType="1"/>
            <a:stCxn id="20" idx="3"/>
            <a:endCxn id="49" idx="2"/>
          </p:cNvCxnSpPr>
          <p:nvPr/>
        </p:nvCxnSpPr>
        <p:spPr bwMode="auto">
          <a:xfrm flipV="1">
            <a:off x="5566805" y="3547383"/>
            <a:ext cx="223735" cy="960596"/>
          </a:xfrm>
          <a:prstGeom prst="straightConnector1">
            <a:avLst/>
          </a:prstGeom>
          <a:noFill/>
          <a:ln w="9525" algn="ctr">
            <a:solidFill>
              <a:srgbClr val="333333"/>
            </a:solidFill>
            <a:prstDash val="dash"/>
            <a:round/>
            <a:headEnd/>
            <a:tailEnd type="oval" w="med" len="med"/>
          </a:ln>
        </p:spPr>
      </p:cxnSp>
      <p:sp>
        <p:nvSpPr>
          <p:cNvPr id="67" name="모서리가 둥근 직사각형 66"/>
          <p:cNvSpPr/>
          <p:nvPr/>
        </p:nvSpPr>
        <p:spPr bwMode="auto">
          <a:xfrm>
            <a:off x="323528" y="3356992"/>
            <a:ext cx="4680520" cy="429766"/>
          </a:xfrm>
          <a:prstGeom prst="round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indent="6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68275" algn="l"/>
              </a:tabLst>
              <a:defRPr/>
            </a:pPr>
            <a:r>
              <a:rPr lang="ko-KR" altLang="en-US" sz="1100" b="1" kern="100">
                <a:solidFill>
                  <a:schemeClr val="tx1"/>
                </a:solidFill>
                <a:latin typeface="+mn-ea"/>
                <a:cs typeface="Times New Roman"/>
              </a:rPr>
              <a:t>그리드에 </a:t>
            </a:r>
            <a:r>
              <a:rPr lang="en-US" altLang="ko-KR" sz="1100" b="1" kern="100">
                <a:solidFill>
                  <a:schemeClr val="tx1"/>
                </a:solidFill>
                <a:latin typeface="+mn-ea"/>
                <a:cs typeface="Times New Roman"/>
              </a:rPr>
              <a:t>caption</a:t>
            </a:r>
            <a:r>
              <a:rPr lang="ko-KR" altLang="en-US" sz="1100" b="1" kern="100">
                <a:solidFill>
                  <a:schemeClr val="tx1"/>
                </a:solidFill>
                <a:latin typeface="+mn-ea"/>
                <a:cs typeface="Times New Roman"/>
              </a:rPr>
              <a:t>을 지정하지 안았을 경우 </a:t>
            </a:r>
            <a:r>
              <a:rPr lang="en-US" altLang="ko-KR" sz="1100" b="1">
                <a:solidFill>
                  <a:srgbClr val="FF0000"/>
                </a:solidFill>
              </a:rPr>
              <a:t>gridExcelExport </a:t>
            </a:r>
            <a:r>
              <a:rPr lang="ko-KR" altLang="en-US" sz="1100" b="1" kern="100">
                <a:solidFill>
                  <a:schemeClr val="tx1"/>
                </a:solidFill>
                <a:latin typeface="+mn-ea"/>
                <a:cs typeface="Times New Roman"/>
              </a:rPr>
              <a:t>옵션에 </a:t>
            </a:r>
            <a:r>
              <a:rPr lang="ko-KR" altLang="en-US" sz="1100" b="1" kern="100">
                <a:solidFill>
                  <a:srgbClr val="FF0000"/>
                </a:solidFill>
                <a:latin typeface="+mn-ea"/>
                <a:cs typeface="Times New Roman"/>
              </a:rPr>
              <a:t>필수</a:t>
            </a:r>
            <a:r>
              <a:rPr lang="ko-KR" altLang="en-US" sz="1100" b="1" kern="100">
                <a:solidFill>
                  <a:schemeClr val="tx1"/>
                </a:solidFill>
                <a:latin typeface="+mn-ea"/>
                <a:cs typeface="Times New Roman"/>
              </a:rPr>
              <a:t>로 </a:t>
            </a:r>
            <a:r>
              <a:rPr lang="en-US" altLang="ko-KR" sz="1100" b="1" kern="100">
                <a:solidFill>
                  <a:srgbClr val="FF0000"/>
                </a:solidFill>
                <a:latin typeface="+mn-ea"/>
                <a:cs typeface="Times New Roman"/>
              </a:rPr>
              <a:t>caption</a:t>
            </a:r>
            <a:r>
              <a:rPr lang="en-US" altLang="ko-KR" sz="1100" b="1" kern="100">
                <a:solidFill>
                  <a:schemeClr val="tx1"/>
                </a:solidFill>
                <a:latin typeface="+mn-ea"/>
                <a:cs typeface="Times New Roman"/>
              </a:rPr>
              <a:t>:[]</a:t>
            </a:r>
            <a:r>
              <a:rPr lang="ko-KR" altLang="en-US" sz="1100" b="1" kern="100">
                <a:solidFill>
                  <a:schemeClr val="tx1"/>
                </a:solidFill>
                <a:latin typeface="+mn-ea"/>
                <a:cs typeface="Times New Roman"/>
              </a:rPr>
              <a:t>을 기술 해야 한다</a:t>
            </a:r>
            <a:r>
              <a:rPr lang="en-US" altLang="ko-KR" sz="1100" b="1" kern="100">
                <a:solidFill>
                  <a:schemeClr val="tx1"/>
                </a:solidFill>
                <a:latin typeface="+mn-ea"/>
                <a:cs typeface="Times New Roman"/>
              </a:rPr>
              <a:t>.</a:t>
            </a:r>
            <a:endParaRPr lang="ko-KR" altLang="ko-KR" sz="1100" b="1" kern="100" dirty="0">
              <a:solidFill>
                <a:schemeClr val="tx1"/>
              </a:solidFill>
              <a:latin typeface="+mn-ea"/>
              <a:cs typeface="Times New Roman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30765" y="4762351"/>
            <a:ext cx="396000" cy="250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359171" y="1418810"/>
            <a:ext cx="4675289" cy="1830198"/>
            <a:chOff x="359171" y="1418810"/>
            <a:chExt cx="4675289" cy="183019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9171" y="1449008"/>
              <a:ext cx="4644877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4746460" y="1418810"/>
              <a:ext cx="288000" cy="18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95536" y="1772816"/>
              <a:ext cx="4572000" cy="720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275347" y="1449008"/>
            <a:ext cx="3761149" cy="2098375"/>
            <a:chOff x="5275347" y="1449008"/>
            <a:chExt cx="3761149" cy="2098375"/>
          </a:xfrm>
        </p:grpSpPr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75347" y="1449008"/>
              <a:ext cx="3761149" cy="20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5466540" y="3367383"/>
              <a:ext cx="648000" cy="18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868216" y="1536010"/>
              <a:ext cx="648000" cy="18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 descr="감사합니다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175" y="0"/>
            <a:ext cx="9274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70881"/>
            <a:ext cx="7812000" cy="411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81600" y="1111795"/>
            <a:ext cx="734377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100" kern="0">
                <a:ea typeface="굴림" pitchFamily="50" charset="-127"/>
              </a:rPr>
              <a:t>1M2D 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(M) Master : </a:t>
            </a:r>
            <a:r>
              <a:rPr lang="ko-KR" altLang="en-US" sz="1100" b="1" kern="0">
                <a:ea typeface="굴림" pitchFamily="50" charset="-127"/>
              </a:rPr>
              <a:t>검색조건 혹은 상세뷰</a:t>
            </a:r>
            <a:endParaRPr lang="en-US" altLang="ko-KR" sz="1100" b="1" kern="0"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>
                <a:ea typeface="굴림" pitchFamily="50" charset="-127"/>
              </a:rPr>
              <a:t>(D) Detail : </a:t>
            </a:r>
            <a:r>
              <a:rPr lang="ko-KR" altLang="en-US" sz="1100" b="1" kern="0">
                <a:ea typeface="굴림" pitchFamily="50" charset="-127"/>
              </a:rPr>
              <a:t>리스트</a:t>
            </a:r>
            <a:endParaRPr lang="en-US" altLang="ko-KR" sz="1100" b="1" kern="0">
              <a:ea typeface="굴림" pitchFamily="50" charset="-127"/>
            </a:endParaRPr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9227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4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2.1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화면구성</a:t>
              </a: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(1M2D)</a:t>
              </a:r>
              <a:endParaRPr kumimoji="0" lang="ko-KR" altLang="en-US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 bwMode="auto">
          <a:xfrm>
            <a:off x="257175" y="1884065"/>
            <a:ext cx="7812000" cy="5667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259817" y="2489647"/>
            <a:ext cx="7812000" cy="17314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 bwMode="auto">
          <a:xfrm>
            <a:off x="250292" y="4254996"/>
            <a:ext cx="7812000" cy="1838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8235950" y="1988641"/>
            <a:ext cx="863600" cy="357188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en-US" altLang="ko-KR" sz="1000" b="1">
                <a:solidFill>
                  <a:schemeClr val="tx1"/>
                </a:solidFill>
                <a:latin typeface="Arial" charset="0"/>
              </a:rPr>
              <a:t>(M) Master</a:t>
            </a:r>
            <a:endParaRPr lang="ko-KR" altLang="en-US" sz="10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2" name="직선 화살표 연결선 11"/>
          <p:cNvCxnSpPr>
            <a:cxnSpLocks noChangeShapeType="1"/>
            <a:stCxn id="21" idx="1"/>
            <a:endCxn id="18" idx="3"/>
          </p:cNvCxnSpPr>
          <p:nvPr/>
        </p:nvCxnSpPr>
        <p:spPr bwMode="auto">
          <a:xfrm flipH="1">
            <a:off x="8069175" y="2167235"/>
            <a:ext cx="166775" cy="19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4" name="모서리가 둥근 직사각형 23"/>
          <p:cNvSpPr/>
          <p:nvPr/>
        </p:nvSpPr>
        <p:spPr bwMode="auto">
          <a:xfrm>
            <a:off x="8235950" y="3177158"/>
            <a:ext cx="863600" cy="357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en-US" altLang="ko-KR" sz="1000" b="1">
                <a:solidFill>
                  <a:schemeClr val="tx1"/>
                </a:solidFill>
                <a:latin typeface="Arial" charset="0"/>
              </a:rPr>
              <a:t>(D) Detail</a:t>
            </a:r>
            <a:endParaRPr lang="ko-KR" altLang="en-US" sz="10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5" name="직선 화살표 연결선 11"/>
          <p:cNvCxnSpPr>
            <a:cxnSpLocks noChangeShapeType="1"/>
            <a:stCxn id="24" idx="1"/>
            <a:endCxn id="19" idx="3"/>
          </p:cNvCxnSpPr>
          <p:nvPr/>
        </p:nvCxnSpPr>
        <p:spPr bwMode="auto">
          <a:xfrm flipH="1" flipV="1">
            <a:off x="8071817" y="3355368"/>
            <a:ext cx="164133" cy="38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cxnSp>
        <p:nvCxnSpPr>
          <p:cNvPr id="28" name="직선 화살표 연결선 11"/>
          <p:cNvCxnSpPr>
            <a:cxnSpLocks noChangeShapeType="1"/>
            <a:stCxn id="29" idx="1"/>
            <a:endCxn id="20" idx="3"/>
          </p:cNvCxnSpPr>
          <p:nvPr/>
        </p:nvCxnSpPr>
        <p:spPr bwMode="auto">
          <a:xfrm flipH="1" flipV="1">
            <a:off x="8062292" y="5174146"/>
            <a:ext cx="173658" cy="142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9" name="모서리가 둥근 직사각형 28"/>
          <p:cNvSpPr/>
          <p:nvPr/>
        </p:nvSpPr>
        <p:spPr bwMode="auto">
          <a:xfrm>
            <a:off x="8235950" y="4996979"/>
            <a:ext cx="863600" cy="357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en-US" altLang="ko-KR" sz="1000" b="1">
                <a:solidFill>
                  <a:schemeClr val="tx1"/>
                </a:solidFill>
                <a:latin typeface="Arial" charset="0"/>
              </a:rPr>
              <a:t>(D) Detail</a:t>
            </a:r>
            <a:endParaRPr lang="ko-KR" altLang="en-US" sz="1000" b="1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11267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1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2000" b="1">
                  <a:solidFill>
                    <a:schemeClr val="bg1"/>
                  </a:solidFill>
                  <a:latin typeface="+mn-ea"/>
                  <a:ea typeface="+mn-ea"/>
                </a:rPr>
                <a:t>2.2 </a:t>
              </a:r>
              <a:r>
                <a:rPr kumimoji="0" lang="ko-KR" altLang="en-US" sz="2000" b="1">
                  <a:solidFill>
                    <a:schemeClr val="bg1"/>
                  </a:solidFill>
                  <a:latin typeface="+mn-ea"/>
                  <a:ea typeface="+mn-ea"/>
                </a:rPr>
                <a:t>태그라이브러리</a:t>
              </a: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469900" y="1628800"/>
            <a:ext cx="6119813" cy="2664644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lnSpc>
                <a:spcPct val="115000"/>
              </a:lnSpc>
              <a:defRPr/>
            </a:pPr>
            <a:r>
              <a:rPr lang="en-US" altLang="ko-KR" b="1">
                <a:solidFill>
                  <a:srgbClr val="000000"/>
                </a:solidFill>
                <a:latin typeface="+mn-ea"/>
              </a:rPr>
              <a:t>2.2.1  f:input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b="1">
                <a:solidFill>
                  <a:srgbClr val="000000"/>
                </a:solidFill>
                <a:latin typeface="+mn-ea"/>
              </a:rPr>
              <a:t>2.2.2  f:select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b="1">
                <a:solidFill>
                  <a:srgbClr val="000000"/>
                </a:solidFill>
                <a:latin typeface="+mn-ea"/>
              </a:rPr>
              <a:t>2.2.3  AutoComplete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0000" y="1080000"/>
            <a:ext cx="7417072" cy="33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>
                <a:latin typeface="+mn-ea"/>
              </a:rPr>
              <a:t>사용자 정의태그를 만들어 놓는것이 가능하도록 확장한것으로로서 자주 사용하는 것들은 다음과 같다</a:t>
            </a:r>
            <a:r>
              <a:rPr lang="en-US" altLang="ko-KR" sz="1200">
                <a:latin typeface="+mn-ea"/>
              </a:rPr>
              <a:t>.</a:t>
            </a:r>
            <a:r>
              <a:rPr lang="en-US" altLang="ko-KR" sz="1100" kern="0">
                <a:latin typeface="+mn-ea"/>
                <a:ea typeface="+mn-ea"/>
              </a:rPr>
              <a:t> 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00" ker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3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17651</TotalTime>
  <Words>9097</Words>
  <Application>Microsoft Macintosh PowerPoint</Application>
  <PresentationFormat>화면 슬라이드 쇼(4:3)</PresentationFormat>
  <Paragraphs>1605</Paragraphs>
  <Slides>78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78</vt:i4>
      </vt:variant>
    </vt:vector>
  </HeadingPairs>
  <TitlesOfParts>
    <vt:vector size="92" baseType="lpstr">
      <vt:lpstr>-파랑새M</vt:lpstr>
      <vt:lpstr>Arial Unicode MS</vt:lpstr>
      <vt:lpstr>바탕체</vt:lpstr>
      <vt:lpstr>굴림</vt:lpstr>
      <vt:lpstr>굴림체</vt:lpstr>
      <vt:lpstr>HY헤드라인M</vt:lpstr>
      <vt:lpstr>Rix모던고딕 B</vt:lpstr>
      <vt:lpstr>Rix모던고딕 M</vt:lpstr>
      <vt:lpstr>Arial</vt:lpstr>
      <vt:lpstr>Arial Narrow</vt:lpstr>
      <vt:lpstr>Tahoma</vt:lpstr>
      <vt:lpstr>Wingdings</vt:lpstr>
      <vt:lpstr>Business plan presentation</vt:lpstr>
      <vt:lpstr>3_디자인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 이름</dc:title>
  <dc:creator>공명현</dc:creator>
  <cp:lastModifiedBy>보영 전</cp:lastModifiedBy>
  <cp:revision>935</cp:revision>
  <dcterms:created xsi:type="dcterms:W3CDTF">2010-09-04T09:59:39Z</dcterms:created>
  <dcterms:modified xsi:type="dcterms:W3CDTF">2024-06-06T11:43:39Z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TC010175101042</vt:lpwstr>
  </property>
</Properties>
</file>