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98" r:id="rId2"/>
  </p:sldMasterIdLst>
  <p:notesMasterIdLst>
    <p:notesMasterId r:id="rId25"/>
  </p:notesMasterIdLst>
  <p:handoutMasterIdLst>
    <p:handoutMasterId r:id="rId26"/>
  </p:handoutMasterIdLst>
  <p:sldIdLst>
    <p:sldId id="270" r:id="rId3"/>
    <p:sldId id="298" r:id="rId4"/>
    <p:sldId id="299" r:id="rId5"/>
    <p:sldId id="300" r:id="rId6"/>
    <p:sldId id="297" r:id="rId7"/>
    <p:sldId id="302" r:id="rId8"/>
    <p:sldId id="303" r:id="rId9"/>
    <p:sldId id="304" r:id="rId10"/>
    <p:sldId id="312" r:id="rId11"/>
    <p:sldId id="313" r:id="rId12"/>
    <p:sldId id="301" r:id="rId13"/>
    <p:sldId id="306" r:id="rId14"/>
    <p:sldId id="314" r:id="rId15"/>
    <p:sldId id="307" r:id="rId16"/>
    <p:sldId id="311" r:id="rId17"/>
    <p:sldId id="315" r:id="rId18"/>
    <p:sldId id="316" r:id="rId19"/>
    <p:sldId id="317" r:id="rId20"/>
    <p:sldId id="321" r:id="rId21"/>
    <p:sldId id="320" r:id="rId22"/>
    <p:sldId id="318" r:id="rId23"/>
    <p:sldId id="296" r:id="rId24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CCFF"/>
    <a:srgbClr val="CCECFF"/>
    <a:srgbClr val="FFFF99"/>
    <a:srgbClr val="003300"/>
    <a:srgbClr val="006600"/>
    <a:srgbClr val="000000"/>
    <a:srgbClr val="DE4C34"/>
    <a:srgbClr val="00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3688" autoAdjust="0"/>
  </p:normalViewPr>
  <p:slideViewPr>
    <p:cSldViewPr>
      <p:cViewPr>
        <p:scale>
          <a:sx n="100" d="100"/>
          <a:sy n="100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672" y="-90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fld id="{1B865F33-97E1-47BB-8131-258B775A5B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latin typeface="Tahoma" charset="0"/>
                <a:ea typeface="굴림" charset="-127"/>
              </a:defRPr>
            </a:lvl1pPr>
          </a:lstStyle>
          <a:p>
            <a:pPr>
              <a:defRPr/>
            </a:pPr>
            <a:fld id="{A7C92C5A-679E-4B3E-8BF2-E734226D05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4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13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14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15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16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17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18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19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20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21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5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6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7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8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9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10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11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Tahoma" pitchFamily="34" charset="0"/>
            </a:endParaRPr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E7D9E-FEE6-4519-BB93-8E61377F0002}" type="slidenum">
              <a:rPr lang="ko-KR" altLang="en-US" smtClean="0">
                <a:latin typeface="Tahoma" pitchFamily="34" charset="0"/>
              </a:rPr>
              <a:pPr/>
              <a:t>12</a:t>
            </a:fld>
            <a:endParaRPr lang="en-US" altLang="ko-KR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60BADBA1-57CA-45C3-B913-96883C1539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EE049-7B91-4552-B43F-3CFCC5F9C6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03B0-F799-41EA-91A8-6E1FABE96C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281113"/>
            <a:ext cx="3921125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1538" y="1281113"/>
            <a:ext cx="3921125" cy="174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5E81-2F55-481B-9496-2EDF21CB3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04000" y="641350"/>
            <a:ext cx="1998663" cy="8143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3250" y="641350"/>
            <a:ext cx="5848350" cy="8143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C016-C5AD-4435-88B9-F0EBC6ED6D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DB577-5037-44B9-89B7-C975113310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62290-792B-4999-9163-87AE074B36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54F80-8B78-44CA-BC3F-F332902907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2E400-E0C6-49B6-B54C-64D6C74444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F167-03D5-44CB-8B91-5B5141A19DD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B08B7-FA0A-4C8B-96AA-394561F969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000"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722DCB80-3DD4-41A2-AA35-B39C6E054E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76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0" descr="master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07950" y="1588"/>
            <a:ext cx="9144000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63" name="Text Box 19"/>
          <p:cNvSpPr txBox="1">
            <a:spLocks noChangeArrowheads="1"/>
          </p:cNvSpPr>
          <p:nvPr userDrawn="1"/>
        </p:nvSpPr>
        <p:spPr bwMode="auto">
          <a:xfrm>
            <a:off x="503238" y="6684963"/>
            <a:ext cx="2387600" cy="84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rgbClr val="4D4D4D"/>
                </a:solidFill>
                <a:latin typeface="Arial Narrow" pitchFamily="34" charset="0"/>
                <a:ea typeface="Rix모던고딕 L" pitchFamily="18" charset="-127"/>
              </a:rPr>
              <a:t>Copyright© 2011 HIT Co.,Ltd. All rights reserved</a:t>
            </a:r>
          </a:p>
        </p:txBody>
      </p:sp>
      <p:sp>
        <p:nvSpPr>
          <p:cNvPr id="466999" name="Rectangle 55"/>
          <p:cNvSpPr>
            <a:spLocks noChangeArrowheads="1"/>
          </p:cNvSpPr>
          <p:nvPr userDrawn="1"/>
        </p:nvSpPr>
        <p:spPr bwMode="auto">
          <a:xfrm>
            <a:off x="3835400" y="6678613"/>
            <a:ext cx="1473200" cy="106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333333"/>
                </a:solidFill>
                <a:latin typeface="-파랑새M" pitchFamily="18" charset="-127"/>
                <a:ea typeface="-파랑새M" pitchFamily="18" charset="-127"/>
              </a:rPr>
              <a:t>Ⅲ</a:t>
            </a:r>
            <a:r>
              <a:rPr lang="en-US" altLang="ko-KR" sz="1000">
                <a:solidFill>
                  <a:srgbClr val="333333"/>
                </a:solidFill>
                <a:latin typeface="Rix모던고딕 M" pitchFamily="18" charset="-127"/>
                <a:ea typeface="Rix모던고딕 M" pitchFamily="18" charset="-127"/>
              </a:rPr>
              <a:t>- </a:t>
            </a:r>
            <a:fld id="{16F2FD1F-B689-4465-93BC-808CEBBCF597}" type="slidenum">
              <a:rPr lang="en-US" altLang="ko-KR" sz="1000">
                <a:solidFill>
                  <a:srgbClr val="333333"/>
                </a:solidFill>
                <a:latin typeface="Rix모던고딕 M" pitchFamily="18" charset="-127"/>
                <a:ea typeface="Rix모던고딕 M" pitchFamily="18" charset="-127"/>
              </a:rPr>
              <a:pPr algn="ctr">
                <a:defRPr/>
              </a:pPr>
              <a:t>‹#›</a:t>
            </a:fld>
            <a:endParaRPr lang="en-US" altLang="ko-KR" sz="1000">
              <a:solidFill>
                <a:srgbClr val="333333"/>
              </a:solidFill>
              <a:latin typeface="Rix모던고딕 M" pitchFamily="18" charset="-127"/>
              <a:ea typeface="Rix모던고딕 M" pitchFamily="18" charset="-127"/>
            </a:endParaRPr>
          </a:p>
        </p:txBody>
      </p:sp>
      <p:sp>
        <p:nvSpPr>
          <p:cNvPr id="2053" name="WordArt 37"/>
          <p:cNvSpPr>
            <a:spLocks noChangeArrowheads="1" noChangeShapeType="1" noTextEdit="1"/>
          </p:cNvSpPr>
          <p:nvPr userDrawn="1"/>
        </p:nvSpPr>
        <p:spPr bwMode="auto">
          <a:xfrm>
            <a:off x="1398588" y="307975"/>
            <a:ext cx="2041525" cy="68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800" kern="10">
                <a:ln w="12700">
                  <a:noFill/>
                  <a:round/>
                  <a:headEnd/>
                  <a:tailEnd/>
                </a:ln>
                <a:solidFill>
                  <a:srgbClr val="003399"/>
                </a:solidFill>
                <a:latin typeface="굴림"/>
                <a:ea typeface="굴림"/>
              </a:rPr>
              <a:t>차세대 종합정보시스템 구축사업</a:t>
            </a:r>
          </a:p>
        </p:txBody>
      </p:sp>
      <p:pic>
        <p:nvPicPr>
          <p:cNvPr id="2054" name="Picture 76" descr="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0863" y="166688"/>
            <a:ext cx="7493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81113"/>
            <a:ext cx="7994650" cy="174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lnSpc>
          <a:spcPct val="125000"/>
        </a:lnSpc>
        <a:spcBef>
          <a:spcPct val="0"/>
        </a:spcBef>
        <a:spcAft>
          <a:spcPct val="20000"/>
        </a:spcAft>
        <a:defRPr kumimoji="1" sz="1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123825" indent="-123825" algn="just" rtl="0" eaLnBrk="0" fontAlgn="base" latinLnBrk="1" hangingPunct="0">
        <a:lnSpc>
          <a:spcPct val="110000"/>
        </a:lnSpc>
        <a:spcBef>
          <a:spcPct val="0"/>
        </a:spcBef>
        <a:spcAft>
          <a:spcPct val="30000"/>
        </a:spcAft>
        <a:buClr>
          <a:schemeClr val="bg2"/>
        </a:buClr>
        <a:buFont typeface="Wingdings" pitchFamily="2" charset="2"/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323850" indent="-144463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HY헤드라인M" pitchFamily="18" charset="-127"/>
        <a:buChar char="-"/>
        <a:defRPr kumimoji="1" sz="1100">
          <a:solidFill>
            <a:schemeClr val="tx1"/>
          </a:solidFill>
          <a:latin typeface="+mn-lt"/>
          <a:ea typeface="+mn-ea"/>
        </a:defRPr>
      </a:lvl2pPr>
      <a:lvl3pPr marL="469900" indent="-114300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Char char="•"/>
        <a:defRPr kumimoji="1" sz="1100">
          <a:solidFill>
            <a:schemeClr val="tx1"/>
          </a:solidFill>
          <a:latin typeface="+mn-lt"/>
          <a:ea typeface="+mn-ea"/>
        </a:defRPr>
      </a:lvl3pPr>
      <a:lvl4pPr marL="641350" indent="-107950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60000"/>
        <a:buFont typeface="Wingdings" pitchFamily="2" charset="2"/>
        <a:buChar char="Ø"/>
        <a:defRPr kumimoji="1" sz="1100">
          <a:solidFill>
            <a:schemeClr val="tx1"/>
          </a:solidFill>
          <a:latin typeface="+mn-lt"/>
          <a:ea typeface="+mn-ea"/>
        </a:defRPr>
      </a:lvl4pPr>
      <a:lvl5pPr marL="847725" indent="-161925" algn="just" rtl="0" eaLnBrk="0" fontAlgn="base" latinLnBrk="1" hangingPunct="0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5pPr>
      <a:lvl6pPr marL="13049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6pPr>
      <a:lvl7pPr marL="17621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7pPr>
      <a:lvl8pPr marL="22193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8pPr>
      <a:lvl9pPr marL="2676525" indent="-161925" algn="just" rtl="0" fontAlgn="base" latinLnBrk="1">
        <a:lnSpc>
          <a:spcPct val="110000"/>
        </a:lnSpc>
        <a:spcBef>
          <a:spcPct val="10000"/>
        </a:spcBef>
        <a:spcAft>
          <a:spcPct val="20000"/>
        </a:spcAft>
        <a:buClr>
          <a:schemeClr val="bg2"/>
        </a:buClr>
        <a:buSzPct val="90000"/>
        <a:buFont typeface="Wingdings" pitchFamily="2" charset="2"/>
        <a:buChar char="ü"/>
        <a:defRPr kumimoji="1"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oup 12"/>
          <p:cNvGraphicFramePr>
            <a:graphicFrameLocks noGrp="1"/>
          </p:cNvGraphicFramePr>
          <p:nvPr/>
        </p:nvGraphicFramePr>
        <p:xfrm>
          <a:off x="323850" y="981075"/>
          <a:ext cx="6858000" cy="1181472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944563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UI</a:t>
                      </a:r>
                      <a:r>
                        <a:rPr kumimoji="0" lang="ko-KR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0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개발가이드</a:t>
                      </a: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(Validation)(</a:t>
                      </a:r>
                      <a:r>
                        <a:rPr kumimoji="0" lang="ko-KR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공통</a:t>
                      </a: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</a:p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V1.0</a:t>
                      </a:r>
                      <a:endParaRPr kumimoji="0" lang="en-US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31"/>
          <p:cNvGraphicFramePr>
            <a:graphicFrameLocks noGrp="1"/>
          </p:cNvGraphicFramePr>
          <p:nvPr/>
        </p:nvGraphicFramePr>
        <p:xfrm>
          <a:off x="323850" y="2205038"/>
          <a:ext cx="6858000" cy="43338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433388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Nipa </a:t>
                      </a:r>
                      <a:r>
                        <a:rPr kumimoji="0" lang="ko-KR" altLang="en-US" sz="16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차세대 종합정보시스템 구축사업</a:t>
                      </a:r>
                      <a:endParaRPr kumimoji="0" lang="en-US" altLang="ko-KR" sz="1600" b="1" i="0" u="none" strike="noStrike" kern="1200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37"/>
          <p:cNvGraphicFramePr>
            <a:graphicFrameLocks noGrp="1"/>
          </p:cNvGraphicFramePr>
          <p:nvPr/>
        </p:nvGraphicFramePr>
        <p:xfrm>
          <a:off x="368300" y="3068638"/>
          <a:ext cx="6858000" cy="43338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433388">
                <a:tc>
                  <a:txBody>
                    <a:bodyPr/>
                    <a:lstStyle/>
                    <a:p>
                      <a:pPr marL="266700" marR="0" lvl="0" indent="0" algn="just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2012.03.02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539750" y="4581525"/>
          <a:ext cx="324036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0180"/>
                <a:gridCol w="162018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관    리     본     문    서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관</a:t>
                      </a:r>
                      <a:r>
                        <a:rPr lang="ko-KR" altLang="en-US" sz="1000" baseline="0" smtClean="0"/>
                        <a:t>          </a:t>
                      </a:r>
                      <a:r>
                        <a:rPr lang="ko-KR" altLang="en-US" sz="1000" smtClean="0"/>
                        <a:t> 리           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문   서   관   리   번   호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NIPA</a:t>
                      </a:r>
                      <a:r>
                        <a:rPr lang="en-US" altLang="ko-KR" sz="1000" baseline="0" smtClean="0"/>
                        <a:t> - 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작 </a:t>
                      </a:r>
                      <a:r>
                        <a:rPr lang="ko-KR" altLang="en-US" sz="1000" baseline="0" smtClean="0"/>
                        <a:t>           </a:t>
                      </a:r>
                      <a:r>
                        <a:rPr lang="ko-KR" altLang="en-US" sz="1000" smtClean="0"/>
                        <a:t>성           자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한           세           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보                          안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대           외           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2.3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사용자정의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Validation(Detail)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일반적인 화면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이외 사용자가 추가로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구현 하고싶을 경우 구현방법은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5" y="1772816"/>
            <a:ext cx="7920881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smtClean="0"/>
              <a:t>&lt;script type=</a:t>
            </a:r>
            <a:r>
              <a:rPr lang="en-US" altLang="ko-KR" sz="1100" i="1" smtClean="0"/>
              <a:t>"text/javascript"&gt;</a:t>
            </a:r>
            <a:endParaRPr lang="en-US" altLang="ko-KR" sz="1100" b="1" smtClean="0">
              <a:solidFill>
                <a:srgbClr val="FF0000"/>
              </a:solidFill>
              <a:cs typeface="Arial" charset="0"/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100" b="1" smtClean="0">
                <a:cs typeface="Arial" charset="0"/>
              </a:rPr>
              <a:t>    ...</a:t>
            </a:r>
          </a:p>
          <a:p>
            <a:r>
              <a:rPr lang="en-US" altLang="ko-KR" sz="1100" b="1" smtClean="0">
                <a:cs typeface="Arial" charset="0"/>
              </a:rPr>
              <a:t>    var </a:t>
            </a:r>
            <a:r>
              <a:rPr lang="en-US" altLang="ko-KR" sz="1100" b="1" smtClean="0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1100" b="1" smtClean="0">
                <a:cs typeface="Arial" charset="0"/>
              </a:rPr>
              <a:t> </a:t>
            </a:r>
            <a:r>
              <a:rPr lang="en-US" altLang="ko-KR" sz="1100" smtClean="0">
                <a:cs typeface="Arial" charset="0"/>
              </a:rPr>
              <a:t>= [</a:t>
            </a:r>
          </a:p>
          <a:p>
            <a:r>
              <a:rPr lang="en-US" altLang="ko-KR" sz="1100" smtClean="0"/>
              <a:t>            {name:'comm',  width:'100', align:'right',  hidden:false,  editable:true,  edittype:'currency', </a:t>
            </a:r>
          </a:p>
          <a:p>
            <a:r>
              <a:rPr lang="en-US" altLang="ko-KR" sz="1100" smtClean="0"/>
              <a:t>                                                                                                                           </a:t>
            </a:r>
            <a:r>
              <a:rPr lang="en-US" altLang="ko-KR" sz="1100" b="1" smtClean="0">
                <a:solidFill>
                  <a:srgbClr val="FF0000"/>
                </a:solidFill>
              </a:rPr>
              <a:t>editrules:{custom:true,custom_func:mycheck}</a:t>
            </a:r>
          </a:p>
          <a:p>
            <a:r>
              <a:rPr lang="en-US" altLang="ko-KR" sz="1100" smtClean="0"/>
              <a:t>            }</a:t>
            </a:r>
          </a:p>
          <a:p>
            <a:r>
              <a:rPr lang="en-US" altLang="ko-KR" sz="1100" smtClean="0">
                <a:cs typeface="Arial" charset="0"/>
              </a:rPr>
              <a:t>            …</a:t>
            </a:r>
            <a:r>
              <a:rPr lang="ko-KR" altLang="en-US" sz="1100" smtClean="0">
                <a:cs typeface="Arial" charset="0"/>
              </a:rPr>
              <a:t>생략</a:t>
            </a:r>
            <a:endParaRPr lang="en-US" altLang="ko-KR" sz="1100" smtClean="0">
              <a:cs typeface="Arial" charset="0"/>
            </a:endParaRPr>
          </a:p>
          <a:p>
            <a:r>
              <a:rPr lang="en-US" altLang="ko-KR" sz="1100" smtClean="0">
                <a:cs typeface="Arial" charset="0"/>
              </a:rPr>
              <a:t>    ];</a:t>
            </a:r>
          </a:p>
          <a:p>
            <a:r>
              <a:rPr lang="en-US" altLang="ko-KR" sz="1100" b="1" smtClean="0">
                <a:cs typeface="Arial" charset="0"/>
              </a:rPr>
              <a:t>    …</a:t>
            </a:r>
          </a:p>
          <a:p>
            <a:endParaRPr lang="en-US" altLang="ko-KR" sz="1100" b="1" smtClean="0">
              <a:cs typeface="Arial" charset="0"/>
            </a:endParaRPr>
          </a:p>
          <a:p>
            <a:endParaRPr lang="en-US" altLang="ko-KR" sz="1100" b="1" smtClean="0">
              <a:cs typeface="Arial" charset="0"/>
            </a:endParaRPr>
          </a:p>
          <a:p>
            <a:r>
              <a:rPr lang="en-US" altLang="ko-KR" sz="1100" smtClean="0"/>
              <a:t>   //  </a:t>
            </a:r>
            <a:r>
              <a:rPr lang="ko-KR" altLang="en-US" sz="1100" smtClean="0"/>
              <a:t>사용자정의 </a:t>
            </a:r>
            <a:r>
              <a:rPr lang="en-US" altLang="ko-KR" sz="1100" smtClean="0"/>
              <a:t>Validation</a:t>
            </a:r>
          </a:p>
          <a:p>
            <a:r>
              <a:rPr lang="en-US" altLang="ko-KR" sz="1100" smtClean="0"/>
              <a:t>    </a:t>
            </a:r>
            <a:r>
              <a:rPr lang="en-US" altLang="ko-KR" sz="1100" b="1" smtClean="0">
                <a:solidFill>
                  <a:srgbClr val="0000FF"/>
                </a:solidFill>
              </a:rPr>
              <a:t>function mycheck(value, colname) {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var chkVal = 500;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if (value &lt; chkVal) {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        </a:t>
            </a:r>
            <a:r>
              <a:rPr lang="en-US" altLang="ko-KR" sz="1100" b="1" smtClean="0">
                <a:solidFill>
                  <a:srgbClr val="0000FF"/>
                </a:solidFill>
              </a:rPr>
              <a:t>return</a:t>
            </a:r>
            <a:r>
              <a:rPr lang="ko-KR" altLang="en-US" sz="1100" b="1" smtClean="0">
                <a:solidFill>
                  <a:srgbClr val="0000FF"/>
                </a:solidFill>
              </a:rPr>
              <a:t> </a:t>
            </a:r>
            <a:r>
              <a:rPr lang="en-US" altLang="ko-KR" sz="1100" b="1" smtClean="0">
                <a:solidFill>
                  <a:srgbClr val="0000FF"/>
                </a:solidFill>
              </a:rPr>
              <a:t>[false, colname + "</a:t>
            </a:r>
            <a:r>
              <a:rPr lang="ko-KR" altLang="en-US" sz="1100" b="1" smtClean="0">
                <a:solidFill>
                  <a:srgbClr val="0000FF"/>
                </a:solidFill>
              </a:rPr>
              <a:t>은</a:t>
            </a:r>
            <a:r>
              <a:rPr lang="en-US" altLang="ko-KR" sz="1100" b="1" smtClean="0">
                <a:solidFill>
                  <a:srgbClr val="0000FF"/>
                </a:solidFill>
              </a:rPr>
              <a:t>(</a:t>
            </a:r>
            <a:r>
              <a:rPr lang="ko-KR" altLang="en-US" sz="1100" b="1" smtClean="0">
                <a:solidFill>
                  <a:srgbClr val="0000FF"/>
                </a:solidFill>
              </a:rPr>
              <a:t>는</a:t>
            </a:r>
            <a:r>
              <a:rPr lang="en-US" altLang="ko-KR" sz="1100" b="1" smtClean="0">
                <a:solidFill>
                  <a:srgbClr val="0000FF"/>
                </a:solidFill>
              </a:rPr>
              <a:t>) </a:t>
            </a:r>
            <a:r>
              <a:rPr lang="ko-KR" altLang="en-US" sz="1100" b="1" smtClean="0">
                <a:solidFill>
                  <a:srgbClr val="0000FF"/>
                </a:solidFill>
              </a:rPr>
              <a:t>해당 숫자 </a:t>
            </a:r>
            <a:r>
              <a:rPr lang="en-US" altLang="ko-KR" sz="1100" b="1" smtClean="0">
                <a:solidFill>
                  <a:srgbClr val="0000FF"/>
                </a:solidFill>
              </a:rPr>
              <a:t>"</a:t>
            </a:r>
            <a:r>
              <a:rPr lang="ko-KR" altLang="en-US" sz="1100" b="1" smtClean="0">
                <a:solidFill>
                  <a:srgbClr val="0000FF"/>
                </a:solidFill>
              </a:rPr>
              <a:t> </a:t>
            </a:r>
            <a:r>
              <a:rPr lang="en-US" altLang="ko-KR" sz="1100" b="1" smtClean="0">
                <a:solidFill>
                  <a:srgbClr val="0000FF"/>
                </a:solidFill>
              </a:rPr>
              <a:t>+ chkVal + " </a:t>
            </a:r>
            <a:r>
              <a:rPr lang="ko-KR" altLang="en-US" sz="1100" b="1" smtClean="0">
                <a:solidFill>
                  <a:srgbClr val="0000FF"/>
                </a:solidFill>
              </a:rPr>
              <a:t>보다 커야 합니다</a:t>
            </a:r>
            <a:r>
              <a:rPr lang="en-US" altLang="ko-KR" sz="1100" b="1" smtClean="0">
                <a:solidFill>
                  <a:srgbClr val="0000FF"/>
                </a:solidFill>
              </a:rPr>
              <a:t>."];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    </a:t>
            </a:r>
            <a:r>
              <a:rPr lang="en-US" altLang="ko-KR" sz="1100" b="1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return [true,""];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</a:t>
            </a:r>
            <a:r>
              <a:rPr lang="en-US" altLang="ko-KR" sz="1100" b="1" smtClean="0">
                <a:solidFill>
                  <a:srgbClr val="0000FF"/>
                </a:solidFill>
              </a:rPr>
              <a:t>}</a:t>
            </a:r>
            <a:endParaRPr lang="en-US" altLang="ko-KR" sz="1100" b="1" smtClean="0">
              <a:solidFill>
                <a:srgbClr val="0000FF"/>
              </a:solidFill>
              <a:cs typeface="Arial" charset="0"/>
            </a:endParaRPr>
          </a:p>
          <a:p>
            <a:endParaRPr lang="en-US" altLang="ko-KR" sz="1100" b="1" smtClean="0">
              <a:cs typeface="Arial" charset="0"/>
            </a:endParaRPr>
          </a:p>
          <a:p>
            <a:r>
              <a:rPr lang="en-US" altLang="ko-KR" sz="1100" b="1" smtClean="0">
                <a:solidFill>
                  <a:srgbClr val="FF0000"/>
                </a:solidFill>
                <a:cs typeface="Arial" charset="0"/>
              </a:rPr>
              <a:t>});</a:t>
            </a:r>
          </a:p>
          <a:p>
            <a:r>
              <a:rPr lang="en-US" altLang="ko-KR" sz="1100" smtClean="0"/>
              <a:t>&lt;/script&gt;</a:t>
            </a:r>
            <a:endParaRPr lang="en-US" altLang="ko-KR" sz="11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1902" y="1496400"/>
            <a:ext cx="187220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Detail </a:t>
            </a:r>
            <a:r>
              <a:rPr lang="ko-KR" altLang="en-US" sz="1100" b="1" kern="0" smtClean="0">
                <a:ea typeface="굴림" pitchFamily="50" charset="-127"/>
              </a:rPr>
              <a:t>인 경우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004048" y="3284984"/>
            <a:ext cx="2016224" cy="50539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사용자정의 옵션이 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true</a:t>
            </a: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로 설정된 경우 함수 사용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.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4" name="직선 화살표 연결선 11"/>
          <p:cNvCxnSpPr>
            <a:cxnSpLocks noChangeShapeType="1"/>
            <a:stCxn id="43" idx="0"/>
            <a:endCxn id="45" idx="2"/>
          </p:cNvCxnSpPr>
          <p:nvPr/>
        </p:nvCxnSpPr>
        <p:spPr bwMode="auto">
          <a:xfrm flipV="1">
            <a:off x="6012160" y="2832154"/>
            <a:ext cx="1013614" cy="4528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5807140" y="2660358"/>
            <a:ext cx="2437268" cy="171796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1560" y="4005064"/>
            <a:ext cx="252028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8" name="직선 화살표 연결선 11"/>
          <p:cNvCxnSpPr>
            <a:cxnSpLocks noChangeShapeType="1"/>
            <a:stCxn id="43" idx="1"/>
            <a:endCxn id="46" idx="3"/>
          </p:cNvCxnSpPr>
          <p:nvPr/>
        </p:nvCxnSpPr>
        <p:spPr bwMode="auto">
          <a:xfrm flipH="1">
            <a:off x="3131840" y="3537682"/>
            <a:ext cx="1872208" cy="5573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3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 Server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13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에서 다시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을수행하기 때문에 처리전에 다시한번 체크하고 사용자에게 입력하지 않은 값을 알려 줄수도 있다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81000" y="2643188"/>
            <a:ext cx="8511480" cy="109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sysDot"/>
            <a:miter lim="800000"/>
            <a:headEnd/>
            <a:tailEnd/>
          </a:ln>
        </p:spPr>
        <p:txBody>
          <a:bodyPr lIns="46800" tIns="45717" rIns="71995" bIns="45717"/>
          <a:lstStyle/>
          <a:p>
            <a:pPr algn="ctr">
              <a:defRPr/>
            </a:pPr>
            <a:endParaRPr lang="ko-KR" altLang="en-US" sz="1000" b="1" dirty="0"/>
          </a:p>
        </p:txBody>
      </p:sp>
      <p:sp>
        <p:nvSpPr>
          <p:cNvPr id="7" name="순서도: 대체 처리 6"/>
          <p:cNvSpPr/>
          <p:nvPr/>
        </p:nvSpPr>
        <p:spPr bwMode="auto">
          <a:xfrm>
            <a:off x="1331640" y="2852937"/>
            <a:ext cx="1461542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/>
              <a:t>화면</a:t>
            </a:r>
            <a:endParaRPr lang="en-US" altLang="ko-KR" sz="1200" b="1" smtClean="0"/>
          </a:p>
          <a:p>
            <a:pPr algn="ctr">
              <a:defRPr/>
            </a:pPr>
            <a:r>
              <a:rPr lang="ko-KR" altLang="en-US" sz="1200" b="1" smtClean="0"/>
              <a:t>필드 값들을 입력</a:t>
            </a:r>
            <a:endParaRPr lang="en-US" altLang="ko-KR" sz="1200" b="1" smtClean="0"/>
          </a:p>
        </p:txBody>
      </p:sp>
      <p:sp>
        <p:nvSpPr>
          <p:cNvPr id="8" name="Rectangle 151"/>
          <p:cNvSpPr>
            <a:spLocks noChangeArrowheads="1"/>
          </p:cNvSpPr>
          <p:nvPr/>
        </p:nvSpPr>
        <p:spPr bwMode="auto">
          <a:xfrm>
            <a:off x="309563" y="2787650"/>
            <a:ext cx="785812" cy="200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 fontAlgn="auto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smtClea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사용자</a:t>
            </a:r>
            <a:endParaRPr kumimoji="0" lang="ko-KR" altLang="en-US" sz="1400" kern="0" dirty="0">
              <a:solidFill>
                <a:sysClr val="windowText" lastClr="000000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10" name="Picture 142" descr="사람아이콘-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38" y="3040063"/>
            <a:ext cx="638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 bwMode="auto">
          <a:xfrm>
            <a:off x="381000" y="3861048"/>
            <a:ext cx="8496000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sysDot"/>
            <a:miter lim="800000"/>
            <a:headEnd/>
            <a:tailEnd/>
          </a:ln>
        </p:spPr>
        <p:txBody>
          <a:bodyPr lIns="46800" tIns="45717" rIns="71995" bIns="45717"/>
          <a:lstStyle/>
          <a:p>
            <a:pPr algn="ctr">
              <a:defRPr/>
            </a:pPr>
            <a:endParaRPr lang="ko-KR" altLang="en-US" sz="1000" b="1" dirty="0"/>
          </a:p>
        </p:txBody>
      </p:sp>
      <p:sp>
        <p:nvSpPr>
          <p:cNvPr id="12" name="다이아몬드 11"/>
          <p:cNvSpPr/>
          <p:nvPr/>
        </p:nvSpPr>
        <p:spPr bwMode="auto">
          <a:xfrm>
            <a:off x="3193335" y="2819971"/>
            <a:ext cx="1285875" cy="6429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/>
              <a:t>유효성 체크</a:t>
            </a:r>
            <a:endParaRPr lang="ko-KR" altLang="en-US" sz="1200" b="1" dirty="0"/>
          </a:p>
        </p:txBody>
      </p:sp>
      <p:cxnSp>
        <p:nvCxnSpPr>
          <p:cNvPr id="13" name="Shape 60"/>
          <p:cNvCxnSpPr>
            <a:cxnSpLocks noChangeShapeType="1"/>
            <a:stCxn id="12" idx="2"/>
            <a:endCxn id="14" idx="3"/>
          </p:cNvCxnSpPr>
          <p:nvPr/>
        </p:nvCxnSpPr>
        <p:spPr bwMode="auto">
          <a:xfrm rot="5400000">
            <a:off x="2711735" y="3342790"/>
            <a:ext cx="1004421" cy="1244657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round/>
            <a:headEnd/>
            <a:tailEnd type="arrow" w="med" len="med"/>
          </a:ln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005064"/>
            <a:ext cx="1476000" cy="92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88"/>
          <p:cNvSpPr txBox="1">
            <a:spLocks noChangeArrowheads="1"/>
          </p:cNvSpPr>
          <p:nvPr/>
        </p:nvSpPr>
        <p:spPr bwMode="auto">
          <a:xfrm>
            <a:off x="3014489" y="4149080"/>
            <a:ext cx="333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18" name="TextBox 187"/>
          <p:cNvSpPr txBox="1">
            <a:spLocks noChangeArrowheads="1"/>
          </p:cNvSpPr>
          <p:nvPr/>
        </p:nvSpPr>
        <p:spPr bwMode="auto">
          <a:xfrm>
            <a:off x="4397540" y="2869945"/>
            <a:ext cx="435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9" name="순서도: 대체 처리 18"/>
          <p:cNvSpPr/>
          <p:nvPr/>
        </p:nvSpPr>
        <p:spPr bwMode="auto">
          <a:xfrm>
            <a:off x="4860032" y="2852936"/>
            <a:ext cx="1152128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 </a:t>
            </a:r>
          </a:p>
          <a:p>
            <a:pPr algn="ctr">
              <a:defRPr/>
            </a:pPr>
            <a:r>
              <a:rPr lang="ko-KR" altLang="en-US" sz="1200" b="1" smtClean="0"/>
              <a:t>실행</a:t>
            </a:r>
            <a:endParaRPr lang="en-US" altLang="ko-KR" sz="1200" b="1" smtClean="0"/>
          </a:p>
        </p:txBody>
      </p:sp>
      <p:sp>
        <p:nvSpPr>
          <p:cNvPr id="21" name="다이아몬드 20"/>
          <p:cNvSpPr/>
          <p:nvPr/>
        </p:nvSpPr>
        <p:spPr bwMode="auto">
          <a:xfrm>
            <a:off x="6382469" y="2822492"/>
            <a:ext cx="1285875" cy="6429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/>
              <a:t>유효성 체크</a:t>
            </a:r>
            <a:endParaRPr lang="ko-KR" altLang="en-US" sz="1200" b="1" dirty="0"/>
          </a:p>
        </p:txBody>
      </p:sp>
      <p:cxnSp>
        <p:nvCxnSpPr>
          <p:cNvPr id="27" name="직선 화살표 연결선 26"/>
          <p:cNvCxnSpPr>
            <a:stCxn id="19" idx="3"/>
            <a:endCxn id="21" idx="1"/>
          </p:cNvCxnSpPr>
          <p:nvPr/>
        </p:nvCxnSpPr>
        <p:spPr>
          <a:xfrm>
            <a:off x="6012160" y="3140968"/>
            <a:ext cx="370309" cy="2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9" idx="1"/>
          </p:cNvCxnSpPr>
          <p:nvPr/>
        </p:nvCxnSpPr>
        <p:spPr>
          <a:xfrm flipV="1">
            <a:off x="4479210" y="3140968"/>
            <a:ext cx="380822" cy="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7" idx="3"/>
            <a:endCxn id="12" idx="1"/>
          </p:cNvCxnSpPr>
          <p:nvPr/>
        </p:nvCxnSpPr>
        <p:spPr>
          <a:xfrm>
            <a:off x="2793182" y="3140969"/>
            <a:ext cx="400153" cy="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60"/>
          <p:cNvCxnSpPr>
            <a:cxnSpLocks noChangeShapeType="1"/>
            <a:stCxn id="21" idx="2"/>
            <a:endCxn id="14" idx="3"/>
          </p:cNvCxnSpPr>
          <p:nvPr/>
        </p:nvCxnSpPr>
        <p:spPr bwMode="auto">
          <a:xfrm rot="5400000">
            <a:off x="4307562" y="1749484"/>
            <a:ext cx="1001900" cy="4433791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round/>
            <a:headEnd/>
            <a:tailEnd type="arrow" w="med" len="med"/>
          </a:ln>
        </p:spPr>
      </p:cxnSp>
      <p:sp>
        <p:nvSpPr>
          <p:cNvPr id="38" name="TextBox 187"/>
          <p:cNvSpPr txBox="1">
            <a:spLocks noChangeArrowheads="1"/>
          </p:cNvSpPr>
          <p:nvPr/>
        </p:nvSpPr>
        <p:spPr bwMode="auto">
          <a:xfrm>
            <a:off x="7729961" y="2884751"/>
            <a:ext cx="4350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cxnSp>
        <p:nvCxnSpPr>
          <p:cNvPr id="39" name="직선 화살표 연결선 38"/>
          <p:cNvCxnSpPr>
            <a:stCxn id="21" idx="3"/>
            <a:endCxn id="44" idx="2"/>
          </p:cNvCxnSpPr>
          <p:nvPr/>
        </p:nvCxnSpPr>
        <p:spPr>
          <a:xfrm>
            <a:off x="7668344" y="3143961"/>
            <a:ext cx="648072" cy="1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자기 디스크 43"/>
          <p:cNvSpPr/>
          <p:nvPr/>
        </p:nvSpPr>
        <p:spPr>
          <a:xfrm>
            <a:off x="8316416" y="2893771"/>
            <a:ext cx="504056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포인트가 7개인 별 24"/>
          <p:cNvSpPr/>
          <p:nvPr/>
        </p:nvSpPr>
        <p:spPr>
          <a:xfrm>
            <a:off x="5569721" y="1700808"/>
            <a:ext cx="2880320" cy="1080120"/>
          </a:xfrm>
          <a:prstGeom prst="star7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Validator.xml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Servar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수행하는 목록은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39552" y="1772816"/>
          <a:ext cx="6897559" cy="1512168"/>
        </p:xfrm>
        <a:graphic>
          <a:graphicData uri="http://schemas.openxmlformats.org/drawingml/2006/table">
            <a:tbl>
              <a:tblPr/>
              <a:tblGrid>
                <a:gridCol w="1678335"/>
                <a:gridCol w="5219224"/>
              </a:tblGrid>
              <a:tr h="35322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목 록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84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i="0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period</a:t>
                      </a:r>
                      <a:endParaRPr lang="ko-KR" sz="1100" b="1" i="0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상관관계체크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minCheck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최소선택체크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range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범위값 체크</a:t>
                      </a:r>
                      <a:endParaRPr lang="en-US" altLang="ko-KR" sz="1000" b="0" kern="1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8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10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3.1 Server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체크항목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91902" y="1405342"/>
            <a:ext cx="6296322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 smtClean="0">
                <a:latin typeface="Arial" pitchFamily="34" charset="0"/>
                <a:ea typeface="굴림" pitchFamily="50" charset="-127"/>
              </a:rPr>
              <a:t>화면</a:t>
            </a:r>
            <a:r>
              <a:rPr lang="en-US" altLang="ko-KR" sz="1100" b="1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100" b="1" kern="0" smtClean="0">
                <a:latin typeface="Arial" pitchFamily="34" charset="0"/>
                <a:ea typeface="굴림" pitchFamily="50" charset="-127"/>
              </a:rPr>
              <a:t>체크 항목 에 아래 항목이 추가됨</a:t>
            </a:r>
            <a:r>
              <a:rPr lang="en-US" altLang="ko-KR" sz="1100" b="1" kern="0" smtClean="0">
                <a:latin typeface="Arial" pitchFamily="34" charset="0"/>
                <a:ea typeface="굴림" pitchFamily="50" charset="-127"/>
              </a:rPr>
              <a:t>.(2.1 </a:t>
            </a:r>
            <a:r>
              <a:rPr lang="ko-KR" altLang="en-US" sz="1100" b="1" kern="0" smtClean="0">
                <a:latin typeface="Arial" pitchFamily="34" charset="0"/>
                <a:ea typeface="굴림" pitchFamily="50" charset="-127"/>
              </a:rPr>
              <a:t>참조</a:t>
            </a:r>
            <a:r>
              <a:rPr lang="en-US" altLang="ko-KR" sz="1100" b="1" kern="0" smtClean="0">
                <a:latin typeface="Arial" pitchFamily="34" charset="0"/>
                <a:ea typeface="굴림" pitchFamily="50" charset="-127"/>
              </a:rPr>
              <a:t>)</a:t>
            </a:r>
            <a:endParaRPr lang="en-US" altLang="ko-KR" sz="1100" b="1" ker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4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xml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단건체크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Server Validation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을 수행하기 위해서는 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validator.xml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을 작성 해야한다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. xml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05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99506" y="1752036"/>
            <a:ext cx="439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&lt;form-validation&gt;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&lt;formset&gt;</a:t>
            </a:r>
          </a:p>
          <a:p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 </a:t>
            </a:r>
            <a:r>
              <a:rPr lang="en-US" altLang="ko-KR" sz="120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"/demo/validator/checkValidation.do"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r>
              <a:rPr lang="en-US" altLang="ko-KR" sz="1200" smtClean="0"/>
              <a:t>              &lt;field property=</a:t>
            </a:r>
            <a:r>
              <a:rPr lang="en-US" altLang="ko-KR" sz="1200" i="1" smtClean="0"/>
              <a:t>"item1" depends="required"&gt;</a:t>
            </a:r>
          </a:p>
          <a:p>
            <a:r>
              <a:rPr lang="en-US" altLang="ko-KR" sz="1200" smtClean="0"/>
              <a:t>                     &lt;arg position=</a:t>
            </a:r>
            <a:r>
              <a:rPr lang="en-US" altLang="ko-KR" sz="1200" i="1" smtClean="0"/>
              <a:t>"0" key="</a:t>
            </a:r>
            <a:r>
              <a:rPr lang="ko-KR" altLang="en-US" sz="1200" i="1" smtClean="0"/>
              <a:t>항목</a:t>
            </a:r>
            <a:r>
              <a:rPr lang="en-US" altLang="ko-KR" sz="1200" i="1" smtClean="0"/>
              <a:t>1"/&gt;</a:t>
            </a:r>
          </a:p>
          <a:p>
            <a:r>
              <a:rPr lang="en-US" altLang="ko-KR" sz="1200" smtClean="0"/>
              <a:t>              &lt;/field&gt;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&lt;/form&gt;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&lt;/formset&gt;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&lt;/form-validation&gt;</a:t>
            </a:r>
            <a:endParaRPr lang="en-US" altLang="ko-KR" sz="1200" dirty="0">
              <a:solidFill>
                <a:srgbClr val="00B05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05914" y="2174007"/>
            <a:ext cx="3564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6555737" y="2000239"/>
            <a:ext cx="2233878" cy="5296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체크할 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Controlle </a:t>
            </a: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에 </a:t>
            </a:r>
            <a:r>
              <a:rPr lang="en-US" altLang="ko-KR" sz="1200" b="1" smtClean="0">
                <a:solidFill>
                  <a:srgbClr val="FF0000"/>
                </a:solidFill>
              </a:rPr>
              <a:t>@RequestMapping url</a:t>
            </a:r>
            <a:r>
              <a:rPr lang="ko-KR" altLang="en-US" sz="1200" b="1" smtClean="0">
                <a:solidFill>
                  <a:schemeClr val="tx1"/>
                </a:solidFill>
              </a:rPr>
              <a:t>과</a:t>
            </a:r>
            <a:r>
              <a:rPr lang="en-US" altLang="ko-KR" sz="1200" b="1" smtClean="0">
                <a:solidFill>
                  <a:schemeClr val="tx1"/>
                </a:solidFill>
              </a:rPr>
              <a:t> </a:t>
            </a:r>
            <a:r>
              <a:rPr lang="ko-KR" altLang="en-US" sz="1200" b="1" smtClean="0">
                <a:solidFill>
                  <a:schemeClr val="tx1"/>
                </a:solidFill>
              </a:rPr>
              <a:t>동일하게 작성 한다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2" name="직선 화살표 연결선 11"/>
          <p:cNvCxnSpPr>
            <a:cxnSpLocks noChangeShapeType="1"/>
            <a:stCxn id="41" idx="1"/>
            <a:endCxn id="40" idx="3"/>
          </p:cNvCxnSpPr>
          <p:nvPr/>
        </p:nvCxnSpPr>
        <p:spPr bwMode="auto">
          <a:xfrm flipH="1" flipV="1">
            <a:off x="5769914" y="2264007"/>
            <a:ext cx="785823" cy="10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56" name="직사각형 55"/>
          <p:cNvSpPr/>
          <p:nvPr/>
        </p:nvSpPr>
        <p:spPr>
          <a:xfrm>
            <a:off x="1547664" y="1474299"/>
            <a:ext cx="1728192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 smtClean="0">
                <a:latin typeface="Arial" pitchFamily="34" charset="0"/>
                <a:ea typeface="굴림" pitchFamily="50" charset="-127"/>
              </a:rPr>
              <a:t>필수체크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35696" y="3948445"/>
            <a:ext cx="4392000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&lt;form-validation&gt;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&lt;formset&gt;</a:t>
            </a:r>
          </a:p>
          <a:p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 </a:t>
            </a:r>
            <a:r>
              <a:rPr lang="en-US" altLang="ko-KR" sz="120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"/demo/validator/checkValidation.do"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r>
              <a:rPr lang="en-US" altLang="ko-KR" sz="1200" smtClean="0"/>
              <a:t>              &lt;field property=</a:t>
            </a:r>
            <a:r>
              <a:rPr lang="en-US" altLang="ko-KR" sz="1200" i="1" smtClean="0"/>
              <a:t>"item4" depends="date"&gt;</a:t>
            </a:r>
          </a:p>
          <a:p>
            <a:r>
              <a:rPr lang="en-US" altLang="ko-KR" sz="1200" smtClean="0"/>
              <a:t>                     &lt;arg position=</a:t>
            </a:r>
            <a:r>
              <a:rPr lang="en-US" altLang="ko-KR" sz="1200" i="1" smtClean="0"/>
              <a:t>"0" key="</a:t>
            </a:r>
            <a:r>
              <a:rPr lang="ko-KR" altLang="en-US" sz="1200" i="1" smtClean="0"/>
              <a:t>항목</a:t>
            </a:r>
            <a:r>
              <a:rPr lang="en-US" altLang="ko-KR" sz="1200" i="1" smtClean="0"/>
              <a:t>4"/&gt;</a:t>
            </a:r>
          </a:p>
          <a:p>
            <a:r>
              <a:rPr lang="en-US" altLang="ko-KR" sz="1200" smtClean="0"/>
              <a:t>                &lt;var&gt;</a:t>
            </a:r>
          </a:p>
          <a:p>
            <a:r>
              <a:rPr lang="en-US" altLang="ko-KR" sz="1200" smtClean="0"/>
              <a:t>                    &lt;var-name&gt;datePattern&lt;/var-name&gt;</a:t>
            </a:r>
          </a:p>
          <a:p>
            <a:r>
              <a:rPr lang="en-US" altLang="ko-KR" sz="1200" smtClean="0"/>
              <a:t>                    &lt;var-value&gt;yyyyMMdd&lt;/var-value&gt;</a:t>
            </a:r>
          </a:p>
          <a:p>
            <a:r>
              <a:rPr lang="en-US" altLang="ko-KR" sz="1200" smtClean="0"/>
              <a:t>                &lt;/var&gt;</a:t>
            </a:r>
          </a:p>
          <a:p>
            <a:r>
              <a:rPr lang="en-US" altLang="ko-KR" sz="1200" smtClean="0"/>
              <a:t>              &lt;/field&gt;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&lt;/form&gt;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&lt;/formset&gt;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&lt;/form-validation&gt;</a:t>
            </a:r>
            <a:endParaRPr lang="en-US" altLang="ko-KR" sz="1200" dirty="0">
              <a:solidFill>
                <a:srgbClr val="00B05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76239" y="3677022"/>
            <a:ext cx="1728192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ko-KR" altLang="en-US" sz="1100" b="1" kern="0" smtClean="0">
                <a:ea typeface="굴림" pitchFamily="50" charset="-127"/>
              </a:rPr>
              <a:t>날짜형식 체크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492616" y="2353072"/>
            <a:ext cx="1548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23528" y="2280646"/>
            <a:ext cx="1549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Validation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할 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032112" y="2348880"/>
            <a:ext cx="1548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직선 화살표 연결선 11"/>
          <p:cNvCxnSpPr>
            <a:cxnSpLocks noChangeShapeType="1"/>
            <a:stCxn id="60" idx="3"/>
            <a:endCxn id="59" idx="1"/>
          </p:cNvCxnSpPr>
          <p:nvPr/>
        </p:nvCxnSpPr>
        <p:spPr bwMode="auto">
          <a:xfrm flipV="1">
            <a:off x="1872680" y="2443072"/>
            <a:ext cx="619936" cy="93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65" name="모서리가 둥근 직사각형 64"/>
          <p:cNvSpPr/>
          <p:nvPr/>
        </p:nvSpPr>
        <p:spPr bwMode="auto">
          <a:xfrm>
            <a:off x="6555737" y="2634449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해당필드에 적용할 </a:t>
            </a: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validator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직선 화살표 연결선 11"/>
          <p:cNvCxnSpPr>
            <a:cxnSpLocks noChangeShapeType="1"/>
            <a:stCxn id="65" idx="1"/>
            <a:endCxn id="61" idx="3"/>
          </p:cNvCxnSpPr>
          <p:nvPr/>
        </p:nvCxnSpPr>
        <p:spPr bwMode="auto">
          <a:xfrm flipH="1" flipV="1">
            <a:off x="5580112" y="2438880"/>
            <a:ext cx="975625" cy="3673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68" name="직사각형 67"/>
          <p:cNvSpPr/>
          <p:nvPr/>
        </p:nvSpPr>
        <p:spPr>
          <a:xfrm>
            <a:off x="2778366" y="2534047"/>
            <a:ext cx="2196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555737" y="3082677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메시지 출력시 파라미터를 지정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0" name="직선 화살표 연결선 11"/>
          <p:cNvCxnSpPr>
            <a:cxnSpLocks noChangeShapeType="1"/>
            <a:stCxn id="69" idx="1"/>
            <a:endCxn id="68" idx="3"/>
          </p:cNvCxnSpPr>
          <p:nvPr/>
        </p:nvCxnSpPr>
        <p:spPr bwMode="auto">
          <a:xfrm flipH="1" flipV="1">
            <a:off x="4974366" y="2624047"/>
            <a:ext cx="1581371" cy="6304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73" name="오른쪽 중괄호 72"/>
          <p:cNvSpPr/>
          <p:nvPr/>
        </p:nvSpPr>
        <p:spPr>
          <a:xfrm>
            <a:off x="4996073" y="4991706"/>
            <a:ext cx="576064" cy="504056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6555737" y="4982773"/>
            <a:ext cx="2065992" cy="5188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날짜형식체크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5" name="직선 화살표 연결선 11"/>
          <p:cNvCxnSpPr>
            <a:cxnSpLocks noChangeShapeType="1"/>
            <a:stCxn id="74" idx="1"/>
            <a:endCxn id="73" idx="1"/>
          </p:cNvCxnSpPr>
          <p:nvPr/>
        </p:nvCxnSpPr>
        <p:spPr bwMode="auto">
          <a:xfrm flipH="1">
            <a:off x="5572137" y="5242184"/>
            <a:ext cx="983600" cy="1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4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3.2 xml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상관체크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Server Validation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을 수행하기 위해서는 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validator.xml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을 작성 해야한다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. xml</a:t>
            </a:r>
            <a:r>
              <a:rPr lang="ko-KR" altLang="en-US" sz="105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05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05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679297"/>
            <a:ext cx="4392000" cy="496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&lt;form-validation&gt;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&lt;formset&gt;</a:t>
            </a:r>
          </a:p>
          <a:p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&lt;form </a:t>
            </a:r>
            <a:r>
              <a:rPr lang="en-US" altLang="ko-KR" sz="120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name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"/demo/validator/checkValidation.do"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&lt;field </a:t>
            </a:r>
            <a:r>
              <a:rPr lang="en-US" altLang="ko-KR" sz="120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property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"item19"</a:t>
            </a:r>
            <a:r>
              <a:rPr lang="en-US" altLang="ko-KR" sz="1200" i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200" i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depends</a:t>
            </a:r>
            <a:r>
              <a:rPr lang="en-US" altLang="ko-KR" sz="1200" i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"period"</a:t>
            </a:r>
            <a:r>
              <a:rPr lang="en-US" altLang="ko-KR" sz="1200" i="1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&lt;arg </a:t>
            </a:r>
            <a:r>
              <a:rPr lang="en-US" altLang="ko-KR" sz="120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position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"0"</a:t>
            </a:r>
            <a:r>
              <a:rPr lang="en-US" altLang="ko-KR" sz="1200" i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200" i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key</a:t>
            </a:r>
            <a:r>
              <a:rPr lang="en-US" altLang="ko-KR" sz="1200" i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</a:t>
            </a:r>
            <a:r>
              <a:rPr lang="en-US" altLang="ko-KR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  <a:r>
              <a:rPr lang="ko-KR" altLang="en-US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1200" i="1" smtClean="0">
                <a:solidFill>
                  <a:srgbClr val="0000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19"</a:t>
            </a:r>
            <a:r>
              <a:rPr lang="en-US" altLang="ko-KR" sz="1200" i="1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&lt;var-name&gt;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startfield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&lt;/var-name&gt;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&lt;var-value&gt;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item19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&lt;/var-value&gt;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&lt;var-jstype&gt;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yyyyMMddHHmm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&lt;/var-jstype&gt;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&lt;/var&gt;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&lt;var-name&gt;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endfield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&lt;/var-name&gt;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&lt;var-value&gt;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item20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&lt;/var-value&gt;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&lt;var-jstype&gt;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yyyyMMddHHmm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&lt;/var-jstype&gt;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&lt;/var&gt;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&lt;var-name&gt;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equal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&lt;/var-name&gt;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&lt;var-value&gt;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false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&lt;/var-value&gt;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&lt;/var&gt;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&lt;var-name&gt;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future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&lt;/var-name&gt;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&lt;var-value&gt;</a:t>
            </a:r>
            <a:r>
              <a:rPr lang="en-US" altLang="ko-KR" sz="12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true</a:t>
            </a:r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&lt;/var-value&gt;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&lt;/var&gt;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&lt;/field&gt;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&lt;/form&gt;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&lt;/formset&gt;</a:t>
            </a:r>
          </a:p>
          <a:p>
            <a:r>
              <a:rPr lang="en-US" altLang="ko-KR" sz="1200" smtClean="0">
                <a:solidFill>
                  <a:srgbClr val="00B05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&lt;/form-validation&gt;</a:t>
            </a:r>
            <a:endParaRPr lang="en-US" altLang="ko-KR" sz="1200" dirty="0">
              <a:solidFill>
                <a:srgbClr val="00B05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351159"/>
            <a:ext cx="7429500" cy="2857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035541" y="2276872"/>
            <a:ext cx="1260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23528" y="2204446"/>
            <a:ext cx="1549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Validation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할 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6" name="직선 화살표 연결선 11"/>
          <p:cNvCxnSpPr>
            <a:cxnSpLocks noChangeShapeType="1"/>
            <a:stCxn id="15" idx="3"/>
            <a:endCxn id="14" idx="1"/>
          </p:cNvCxnSpPr>
          <p:nvPr/>
        </p:nvCxnSpPr>
        <p:spPr bwMode="auto">
          <a:xfrm flipV="1">
            <a:off x="1872680" y="2366872"/>
            <a:ext cx="1162861" cy="939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1" name="직사각형 20"/>
          <p:cNvSpPr/>
          <p:nvPr/>
        </p:nvSpPr>
        <p:spPr>
          <a:xfrm>
            <a:off x="4323093" y="2276872"/>
            <a:ext cx="1260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732240" y="2181215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해당필드에 적용할 </a:t>
            </a: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validator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3" name="직선 화살표 연결선 11"/>
          <p:cNvCxnSpPr>
            <a:cxnSpLocks noChangeShapeType="1"/>
            <a:stCxn id="22" idx="1"/>
            <a:endCxn id="21" idx="3"/>
          </p:cNvCxnSpPr>
          <p:nvPr/>
        </p:nvCxnSpPr>
        <p:spPr bwMode="auto">
          <a:xfrm flipH="1">
            <a:off x="5583093" y="2353031"/>
            <a:ext cx="1149147" cy="138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6" name="직사각형 25"/>
          <p:cNvSpPr/>
          <p:nvPr/>
        </p:nvSpPr>
        <p:spPr>
          <a:xfrm>
            <a:off x="4032536" y="2468687"/>
            <a:ext cx="972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732240" y="2636912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메시지 출력시 파라미터를 지정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" name="직선 화살표 연결선 11"/>
          <p:cNvCxnSpPr>
            <a:cxnSpLocks noChangeShapeType="1"/>
            <a:stCxn id="27" idx="1"/>
            <a:endCxn id="26" idx="3"/>
          </p:cNvCxnSpPr>
          <p:nvPr/>
        </p:nvCxnSpPr>
        <p:spPr bwMode="auto">
          <a:xfrm flipH="1" flipV="1">
            <a:off x="5004536" y="2558687"/>
            <a:ext cx="1727704" cy="2500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8" name="오른쪽 중괄호 17"/>
          <p:cNvSpPr/>
          <p:nvPr/>
        </p:nvSpPr>
        <p:spPr>
          <a:xfrm rot="10800000">
            <a:off x="2267744" y="2708920"/>
            <a:ext cx="576064" cy="792088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23528" y="2924944"/>
            <a:ext cx="1549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첫번째 필드 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직선 화살표 연결선 11"/>
          <p:cNvCxnSpPr>
            <a:cxnSpLocks noChangeShapeType="1"/>
            <a:stCxn id="19" idx="3"/>
            <a:endCxn id="18" idx="1"/>
          </p:cNvCxnSpPr>
          <p:nvPr/>
        </p:nvCxnSpPr>
        <p:spPr bwMode="auto">
          <a:xfrm>
            <a:off x="1872680" y="3096760"/>
            <a:ext cx="395064" cy="82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1" name="직사각형 30"/>
          <p:cNvSpPr/>
          <p:nvPr/>
        </p:nvSpPr>
        <p:spPr>
          <a:xfrm>
            <a:off x="1670898" y="1381603"/>
            <a:ext cx="1188000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153346" y="1382332"/>
            <a:ext cx="1188000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 rot="10800000">
            <a:off x="2226910" y="3613851"/>
            <a:ext cx="576064" cy="792088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323528" y="3840995"/>
            <a:ext cx="1549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두번째 필드 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5" name="직선 화살표 연결선 11"/>
          <p:cNvCxnSpPr>
            <a:cxnSpLocks noChangeShapeType="1"/>
            <a:stCxn id="34" idx="3"/>
            <a:endCxn id="33" idx="1"/>
          </p:cNvCxnSpPr>
          <p:nvPr/>
        </p:nvCxnSpPr>
        <p:spPr bwMode="auto">
          <a:xfrm flipV="1">
            <a:off x="1872680" y="4009895"/>
            <a:ext cx="354230" cy="29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7" name="오른쪽 중괄호 36"/>
          <p:cNvSpPr/>
          <p:nvPr/>
        </p:nvSpPr>
        <p:spPr>
          <a:xfrm>
            <a:off x="4948448" y="4601181"/>
            <a:ext cx="576064" cy="504056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754480" y="4592248"/>
            <a:ext cx="2065992" cy="5188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두 필드에 날짜가 같으면 예러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38" idx="1"/>
            <a:endCxn id="37" idx="1"/>
          </p:cNvCxnSpPr>
          <p:nvPr/>
        </p:nvCxnSpPr>
        <p:spPr bwMode="auto">
          <a:xfrm flipH="1">
            <a:off x="5524512" y="4851659"/>
            <a:ext cx="1229968" cy="1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3" name="오른쪽 중괄호 42"/>
          <p:cNvSpPr/>
          <p:nvPr/>
        </p:nvSpPr>
        <p:spPr>
          <a:xfrm>
            <a:off x="4932040" y="5301208"/>
            <a:ext cx="576064" cy="504056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804248" y="5291546"/>
            <a:ext cx="2016224" cy="5188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두 필드중에 </a:t>
            </a: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현재 날짜 보다</a:t>
            </a:r>
            <a:endParaRPr lang="en-US" altLang="ko-KR" sz="1050" b="1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미래 날짜가 있으면  에러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7" name="직선 화살표 연결선 11"/>
          <p:cNvCxnSpPr>
            <a:cxnSpLocks noChangeShapeType="1"/>
            <a:stCxn id="46" idx="1"/>
            <a:endCxn id="43" idx="1"/>
          </p:cNvCxnSpPr>
          <p:nvPr/>
        </p:nvCxnSpPr>
        <p:spPr bwMode="auto">
          <a:xfrm flipH="1">
            <a:off x="5508104" y="5550957"/>
            <a:ext cx="1296144" cy="22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61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3.3 Controller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① 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 smtClean="0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수행하기 위해서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Controller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1902" y="1340768"/>
            <a:ext cx="2047850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Controller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7" name="직사각형 27"/>
          <p:cNvSpPr>
            <a:spLocks noChangeArrowheads="1"/>
          </p:cNvSpPr>
          <p:nvPr/>
        </p:nvSpPr>
        <p:spPr bwMode="auto">
          <a:xfrm>
            <a:off x="467544" y="1593360"/>
            <a:ext cx="7992888" cy="4401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 smtClean="0"/>
              <a:t>/**</a:t>
            </a:r>
          </a:p>
          <a:p>
            <a:r>
              <a:rPr lang="en-US" altLang="ko-KR" sz="1000" smtClean="0"/>
              <a:t>     * Validation </a:t>
            </a:r>
            <a:r>
              <a:rPr lang="ko-KR" altLang="en-US" sz="1000" smtClean="0"/>
              <a:t>체크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     *</a:t>
            </a:r>
          </a:p>
          <a:p>
            <a:r>
              <a:rPr lang="en-US" altLang="ko-KR" sz="1000" smtClean="0"/>
              <a:t>     * </a:t>
            </a:r>
            <a:r>
              <a:rPr lang="en-US" altLang="ko-KR" sz="1000" b="1" smtClean="0"/>
              <a:t>@param vo SampleValidatorVO</a:t>
            </a:r>
          </a:p>
          <a:p>
            <a:r>
              <a:rPr lang="en-US" altLang="ko-KR" sz="1000" smtClean="0"/>
              <a:t>     * </a:t>
            </a:r>
            <a:r>
              <a:rPr lang="en-US" altLang="ko-KR" sz="1000" b="1" smtClean="0"/>
              <a:t>@param br BindingResult</a:t>
            </a:r>
          </a:p>
          <a:p>
            <a:r>
              <a:rPr lang="en-US" altLang="ko-KR" sz="1000" smtClean="0"/>
              <a:t>     * </a:t>
            </a:r>
            <a:r>
              <a:rPr lang="en-US" altLang="ko-KR" sz="1000" b="1" smtClean="0"/>
              <a:t>@return vo SampleValidatorVO</a:t>
            </a:r>
          </a:p>
          <a:p>
            <a:r>
              <a:rPr lang="ko-KR" altLang="en-US" sz="1000" smtClean="0"/>
              <a:t>     *</a:t>
            </a:r>
            <a:r>
              <a:rPr lang="en-US" altLang="ko-KR" sz="1000" smtClean="0"/>
              <a:t>/</a:t>
            </a:r>
          </a:p>
          <a:p>
            <a:r>
              <a:rPr lang="en-US" altLang="ko-KR" sz="1000" smtClean="0"/>
              <a:t>    </a:t>
            </a:r>
            <a:r>
              <a:rPr lang="en-US" altLang="ko-KR" sz="1000" smtClean="0">
                <a:solidFill>
                  <a:srgbClr val="FF0000"/>
                </a:solidFill>
              </a:rPr>
              <a:t>@Validation(target = SampleValidatorVO.</a:t>
            </a:r>
            <a:r>
              <a:rPr lang="en-US" altLang="ko-KR" sz="1000" b="1" smtClean="0">
                <a:solidFill>
                  <a:srgbClr val="FF0000"/>
                </a:solidFill>
              </a:rPr>
              <a:t>class, isThrow = false, isCheck = true)</a:t>
            </a:r>
          </a:p>
          <a:p>
            <a:r>
              <a:rPr lang="en-US" altLang="ko-KR" sz="1000" smtClean="0"/>
              <a:t>    @RequestMapping("/validator/checkValidation.do")</a:t>
            </a:r>
          </a:p>
          <a:p>
            <a:r>
              <a:rPr lang="en-US" altLang="ko-KR" sz="1000" smtClean="0"/>
              <a:t>    </a:t>
            </a:r>
            <a:r>
              <a:rPr lang="en-US" altLang="ko-KR" sz="1000" b="1" smtClean="0"/>
              <a:t>public @ResponseBody Object checkValidation(SampleValidatorVO sampleValidatorVO, </a:t>
            </a:r>
            <a:r>
              <a:rPr lang="en-US" altLang="ko-KR" sz="1000" b="1" smtClean="0">
                <a:solidFill>
                  <a:srgbClr val="FF0000"/>
                </a:solidFill>
              </a:rPr>
              <a:t>BindingResult br</a:t>
            </a:r>
            <a:r>
              <a:rPr lang="en-US" altLang="ko-KR" sz="1000" b="1" smtClean="0"/>
              <a:t>) {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// Validation </a:t>
            </a:r>
            <a:r>
              <a:rPr lang="ko-KR" altLang="en-US" sz="1000" smtClean="0"/>
              <a:t>메세지출력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if (!</a:t>
            </a:r>
            <a:r>
              <a:rPr lang="en-US" altLang="ko-KR" sz="1000" b="1" smtClean="0">
                <a:solidFill>
                  <a:srgbClr val="FF0000"/>
                </a:solidFill>
              </a:rPr>
              <a:t>validate</a:t>
            </a:r>
            <a:r>
              <a:rPr lang="en-US" altLang="ko-KR" sz="1000" b="1" smtClean="0"/>
              <a:t>(sampleValidatorVO, br, "insert")) {</a:t>
            </a:r>
          </a:p>
          <a:p>
            <a:r>
              <a:rPr lang="en-US" altLang="ko-KR" sz="1000" smtClean="0"/>
              <a:t>            </a:t>
            </a:r>
            <a:r>
              <a:rPr lang="en-US" altLang="ko-KR" sz="1000" b="1" smtClean="0"/>
              <a:t>return createMessage(br);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  <a:endParaRPr lang="ko-KR" altLang="en-US" sz="1000" smtClean="0"/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return sampleValidatorVO;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    // </a:t>
            </a:r>
            <a:r>
              <a:rPr lang="ko-KR" altLang="en-US" sz="1000" smtClean="0"/>
              <a:t>사용자 </a:t>
            </a:r>
            <a:r>
              <a:rPr lang="en-US" altLang="ko-KR" sz="1000" smtClean="0"/>
              <a:t>Validate.</a:t>
            </a:r>
          </a:p>
          <a:p>
            <a:r>
              <a:rPr lang="en-US" altLang="ko-KR" sz="1000" smtClean="0"/>
              <a:t>    </a:t>
            </a:r>
            <a:r>
              <a:rPr lang="en-US" altLang="ko-KR" sz="1000" b="1" smtClean="0"/>
              <a:t>private boolean </a:t>
            </a:r>
            <a:r>
              <a:rPr lang="en-US" altLang="ko-KR" sz="1000" b="1" smtClean="0">
                <a:solidFill>
                  <a:srgbClr val="FF0000"/>
                </a:solidFill>
              </a:rPr>
              <a:t>validate</a:t>
            </a:r>
            <a:r>
              <a:rPr lang="en-US" altLang="ko-KR" sz="1000" b="1" smtClean="0"/>
              <a:t>(SampleValidatorVO sampleValidatorVO, BindingResult br) {</a:t>
            </a:r>
            <a:endParaRPr lang="ko-KR" altLang="en-US" sz="1000" smtClean="0"/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boolean isValid = true;</a:t>
            </a:r>
          </a:p>
          <a:p>
            <a:endParaRPr lang="ko-KR" altLang="en-US" sz="1000" smtClean="0"/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if (br.hasErrors()) {</a:t>
            </a:r>
          </a:p>
          <a:p>
            <a:r>
              <a:rPr lang="en-US" altLang="ko-KR" sz="1000" smtClean="0"/>
              <a:t>            addMessage(br, "valid.korean", "</a:t>
            </a:r>
            <a:r>
              <a:rPr lang="ko-KR" altLang="en-US" sz="1000" smtClean="0"/>
              <a:t>항목</a:t>
            </a:r>
            <a:r>
              <a:rPr lang="en-US" altLang="ko-KR" sz="1000" smtClean="0"/>
              <a:t>14");</a:t>
            </a:r>
            <a:endParaRPr lang="en-US" altLang="ko-KR" sz="1000" b="1" smtClean="0"/>
          </a:p>
          <a:p>
            <a:r>
              <a:rPr lang="en-US" altLang="ko-KR" sz="1000" smtClean="0"/>
              <a:t>            isValid = </a:t>
            </a:r>
            <a:r>
              <a:rPr lang="en-US" altLang="ko-KR" sz="1000" b="1" smtClean="0"/>
              <a:t>false;</a:t>
            </a:r>
          </a:p>
          <a:p>
            <a:r>
              <a:rPr lang="ko-KR" altLang="en-US" sz="1000" smtClean="0"/>
              <a:t>        </a:t>
            </a:r>
            <a:r>
              <a:rPr lang="en-US" altLang="ko-KR" sz="1000" smtClean="0"/>
              <a:t>}</a:t>
            </a:r>
          </a:p>
          <a:p>
            <a:r>
              <a:rPr lang="en-US" altLang="ko-KR" sz="1000" smtClean="0"/>
              <a:t>        </a:t>
            </a:r>
            <a:r>
              <a:rPr lang="en-US" altLang="ko-KR" sz="1000" b="1" smtClean="0"/>
              <a:t>return isValid;</a:t>
            </a:r>
          </a:p>
          <a:p>
            <a:r>
              <a:rPr lang="ko-KR" altLang="en-US" sz="1000" smtClean="0"/>
              <a:t>    </a:t>
            </a:r>
            <a:r>
              <a:rPr lang="en-US" altLang="ko-KR" sz="1000" smtClean="0"/>
              <a:t>}</a:t>
            </a:r>
            <a:endParaRPr lang="ko-KR" altLang="en-US" sz="10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52422" y="3615583"/>
            <a:ext cx="1260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843808" y="3877456"/>
            <a:ext cx="2016224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사용자에게 보내질 메시지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" name="직선 화살표 연결선 11"/>
          <p:cNvCxnSpPr>
            <a:cxnSpLocks noChangeShapeType="1"/>
            <a:stCxn id="27" idx="1"/>
            <a:endCxn id="20" idx="3"/>
          </p:cNvCxnSpPr>
          <p:nvPr/>
        </p:nvCxnSpPr>
        <p:spPr bwMode="auto">
          <a:xfrm flipH="1" flipV="1">
            <a:off x="2612422" y="3705583"/>
            <a:ext cx="231386" cy="34368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8" name="모서리가 둥근 직사각형 37"/>
          <p:cNvSpPr/>
          <p:nvPr/>
        </p:nvSpPr>
        <p:spPr bwMode="auto">
          <a:xfrm>
            <a:off x="4211960" y="1484784"/>
            <a:ext cx="4392488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endParaRPr lang="en-US" altLang="ko-KR" sz="1050" b="1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@Validation</a:t>
            </a:r>
            <a:r>
              <a:rPr lang="en-US" altLang="ko-KR" sz="1050" smtClean="0">
                <a:solidFill>
                  <a:srgbClr val="0000FF"/>
                </a:solidFill>
              </a:rPr>
              <a:t> : </a:t>
            </a:r>
            <a:r>
              <a:rPr lang="en-US" altLang="ko-KR" sz="1050" b="1" smtClean="0"/>
              <a:t>validation</a:t>
            </a:r>
            <a:r>
              <a:rPr lang="ko-KR" altLang="en-US" sz="1050" b="1" smtClean="0"/>
              <a:t>을 선언</a:t>
            </a:r>
            <a:endParaRPr lang="en-US" altLang="ko-KR" sz="1050" b="1" smtClean="0"/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SampleValidatorVO.class :  </a:t>
            </a:r>
            <a:r>
              <a:rPr lang="en-US" altLang="ko-KR" sz="1050" b="1" smtClean="0">
                <a:solidFill>
                  <a:schemeClr val="tx1"/>
                </a:solidFill>
              </a:rPr>
              <a:t>VO</a:t>
            </a:r>
            <a:r>
              <a:rPr lang="ko-KR" altLang="en-US" sz="1050" b="1" smtClean="0">
                <a:solidFill>
                  <a:schemeClr val="tx1"/>
                </a:solidFill>
              </a:rPr>
              <a:t>와 매핑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isThrow = false: </a:t>
            </a:r>
            <a:r>
              <a:rPr lang="ko-KR" altLang="en-US" sz="1050" b="1" smtClean="0">
                <a:solidFill>
                  <a:schemeClr val="tx1"/>
                </a:solidFill>
              </a:rPr>
              <a:t>사용자 추가 체크가 있을경우 </a:t>
            </a:r>
            <a:r>
              <a:rPr lang="en-US" altLang="ko-KR" sz="1050" b="1" smtClean="0">
                <a:solidFill>
                  <a:schemeClr val="tx1"/>
                </a:solidFill>
              </a:rPr>
              <a:t>throw (</a:t>
            </a:r>
            <a:r>
              <a:rPr lang="ko-KR" altLang="en-US" sz="1050" b="1" smtClean="0">
                <a:solidFill>
                  <a:schemeClr val="tx1"/>
                </a:solidFill>
              </a:rPr>
              <a:t>디폴트</a:t>
            </a:r>
            <a:r>
              <a:rPr lang="en-US" altLang="ko-KR" sz="1050" b="1" smtClean="0">
                <a:solidFill>
                  <a:schemeClr val="tx1"/>
                </a:solidFill>
              </a:rPr>
              <a:t>:true)</a:t>
            </a: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isCheck = true: </a:t>
            </a:r>
            <a:r>
              <a:rPr lang="en-US" altLang="ko-KR" sz="1050" b="1" smtClean="0">
                <a:solidFill>
                  <a:schemeClr val="tx1"/>
                </a:solidFill>
              </a:rPr>
              <a:t>XML vaidation </a:t>
            </a:r>
            <a:r>
              <a:rPr lang="ko-KR" altLang="en-US" sz="1050" b="1" smtClean="0">
                <a:solidFill>
                  <a:schemeClr val="tx1"/>
                </a:solidFill>
              </a:rPr>
              <a:t>사용여부</a:t>
            </a:r>
            <a:r>
              <a:rPr lang="en-US" altLang="ko-KR" sz="1050" b="1" smtClean="0">
                <a:solidFill>
                  <a:schemeClr val="tx1"/>
                </a:solidFill>
              </a:rPr>
              <a:t>(</a:t>
            </a:r>
            <a:r>
              <a:rPr lang="ko-KR" altLang="en-US" sz="1050" b="1" smtClean="0">
                <a:solidFill>
                  <a:schemeClr val="tx1"/>
                </a:solidFill>
              </a:rPr>
              <a:t>디폴트</a:t>
            </a:r>
            <a:r>
              <a:rPr lang="en-US" altLang="ko-KR" sz="1050" b="1" smtClean="0">
                <a:solidFill>
                  <a:schemeClr val="tx1"/>
                </a:solidFill>
              </a:rPr>
              <a:t>:true)</a:t>
            </a:r>
          </a:p>
          <a:p>
            <a:pPr algn="ctr">
              <a:defRPr/>
            </a:pPr>
            <a:endParaRPr lang="en-US" altLang="ko-KR" sz="1050" b="1" smtClean="0">
              <a:solidFill>
                <a:srgbClr val="FF0000"/>
              </a:solidFill>
            </a:endParaRPr>
          </a:p>
          <a:p>
            <a:pPr algn="ctr">
              <a:defRPr/>
            </a:pP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38" idx="1"/>
            <a:endCxn id="40" idx="0"/>
          </p:cNvCxnSpPr>
          <p:nvPr/>
        </p:nvCxnSpPr>
        <p:spPr bwMode="auto">
          <a:xfrm flipH="1">
            <a:off x="2987824" y="1988840"/>
            <a:ext cx="1224136" cy="69929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0" name="직사각형 39"/>
          <p:cNvSpPr/>
          <p:nvPr/>
        </p:nvSpPr>
        <p:spPr>
          <a:xfrm>
            <a:off x="611560" y="2688138"/>
            <a:ext cx="4752528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012160" y="2996952"/>
            <a:ext cx="1080120" cy="2160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219343" y="3429000"/>
            <a:ext cx="3168352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endParaRPr lang="en-US" altLang="ko-KR" sz="1050" b="1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050" b="1" smtClean="0"/>
              <a:t>바로 이전의 입력파라미터인 </a:t>
            </a:r>
            <a:r>
              <a:rPr lang="en-US" altLang="ko-KR" sz="1050" b="1" smtClean="0"/>
              <a:t>Command </a:t>
            </a:r>
            <a:r>
              <a:rPr lang="ko-KR" altLang="en-US" sz="1050" b="1" smtClean="0"/>
              <a:t>또는 </a:t>
            </a:r>
            <a:r>
              <a:rPr lang="en-US" altLang="ko-KR" sz="1050" b="1" smtClean="0"/>
              <a:t>Form </a:t>
            </a:r>
            <a:r>
              <a:rPr lang="ko-KR" altLang="en-US" sz="1050" b="1" smtClean="0"/>
              <a:t>객체의 </a:t>
            </a:r>
            <a:r>
              <a:rPr lang="en-US" altLang="ko-KR" sz="1050" b="1" smtClean="0"/>
              <a:t>validation </a:t>
            </a:r>
            <a:r>
              <a:rPr lang="ko-KR" altLang="en-US" sz="1050" b="1" smtClean="0"/>
              <a:t>결과 값을 저장하는 객체로</a:t>
            </a:r>
            <a:r>
              <a:rPr lang="en-US" altLang="ko-KR" sz="1050" b="1" smtClean="0"/>
              <a:t>, </a:t>
            </a:r>
            <a:r>
              <a:rPr lang="ko-KR" altLang="en-US" sz="1050" b="1" smtClean="0">
                <a:solidFill>
                  <a:srgbClr val="FF0000"/>
                </a:solidFill>
              </a:rPr>
              <a:t>해당 </a:t>
            </a:r>
            <a:r>
              <a:rPr lang="en-US" altLang="ko-KR" sz="1050" b="1" smtClean="0">
                <a:solidFill>
                  <a:srgbClr val="FF0000"/>
                </a:solidFill>
              </a:rPr>
              <a:t>Command </a:t>
            </a:r>
            <a:r>
              <a:rPr lang="ko-KR" altLang="en-US" sz="1050" b="1" smtClean="0">
                <a:solidFill>
                  <a:srgbClr val="FF0000"/>
                </a:solidFill>
              </a:rPr>
              <a:t>또는 </a:t>
            </a:r>
            <a:r>
              <a:rPr lang="en-US" altLang="ko-KR" sz="1050" b="1" smtClean="0">
                <a:solidFill>
                  <a:srgbClr val="FF0000"/>
                </a:solidFill>
              </a:rPr>
              <a:t>Form </a:t>
            </a:r>
            <a:r>
              <a:rPr lang="ko-KR" altLang="en-US" sz="1050" b="1" smtClean="0">
                <a:solidFill>
                  <a:srgbClr val="FF0000"/>
                </a:solidFill>
              </a:rPr>
              <a:t>객체 바로 다음에 위치</a:t>
            </a:r>
            <a:r>
              <a:rPr lang="ko-KR" altLang="en-US" sz="1050" b="1" smtClean="0"/>
              <a:t>해야 함에 유의</a:t>
            </a:r>
            <a:endParaRPr lang="en-US" altLang="ko-KR" sz="1050" b="1" smtClean="0">
              <a:solidFill>
                <a:srgbClr val="FF0000"/>
              </a:solidFill>
            </a:endParaRPr>
          </a:p>
          <a:p>
            <a:pPr algn="ctr">
              <a:defRPr/>
            </a:pP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직선 화살표 연결선 11"/>
          <p:cNvCxnSpPr>
            <a:cxnSpLocks noChangeShapeType="1"/>
            <a:stCxn id="58" idx="0"/>
            <a:endCxn id="52" idx="2"/>
          </p:cNvCxnSpPr>
          <p:nvPr/>
        </p:nvCxnSpPr>
        <p:spPr bwMode="auto">
          <a:xfrm flipH="1" flipV="1">
            <a:off x="6552220" y="3212976"/>
            <a:ext cx="251299" cy="2160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8" name="직사각형 17"/>
          <p:cNvSpPr/>
          <p:nvPr/>
        </p:nvSpPr>
        <p:spPr>
          <a:xfrm>
            <a:off x="971600" y="5147667"/>
            <a:ext cx="2448000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117851" y="5061942"/>
            <a:ext cx="2016224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사용자정의 메시지 작성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1" name="직선 화살표 연결선 11"/>
          <p:cNvCxnSpPr>
            <a:cxnSpLocks noChangeShapeType="1"/>
            <a:stCxn id="19" idx="1"/>
            <a:endCxn id="18" idx="3"/>
          </p:cNvCxnSpPr>
          <p:nvPr/>
        </p:nvCxnSpPr>
        <p:spPr bwMode="auto">
          <a:xfrm flipH="1">
            <a:off x="3419600" y="5233758"/>
            <a:ext cx="698251" cy="39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3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3.3 Controller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②작성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 smtClean="0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05619" y="2553469"/>
            <a:ext cx="21602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970" y="2294012"/>
            <a:ext cx="204785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XXXFormVO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627" y="2769493"/>
            <a:ext cx="1584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항목</a:t>
            </a:r>
            <a:r>
              <a:rPr lang="en-US" altLang="ko-KR" sz="1000" smtClean="0"/>
              <a:t>1. */</a:t>
            </a:r>
          </a:p>
          <a:p>
            <a:r>
              <a:rPr lang="en-US" altLang="ko-KR" sz="1000" b="1" smtClean="0"/>
              <a:t>private String item1;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3244" y="3345557"/>
            <a:ext cx="1752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*</a:t>
            </a:r>
            <a:r>
              <a:rPr lang="en-US" altLang="ko-KR" sz="1000" smtClean="0"/>
              <a:t>/</a:t>
            </a:r>
          </a:p>
          <a:p>
            <a:r>
              <a:rPr lang="en-US" altLang="ko-KR" sz="1000" smtClean="0"/>
              <a:t> </a:t>
            </a:r>
            <a:r>
              <a:rPr lang="en-US" altLang="ko-KR" sz="1000" b="1" smtClean="0"/>
              <a:t>private DeptVO deptInfo;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627" y="3953559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</a:t>
            </a:r>
            <a:r>
              <a:rPr lang="en-US" altLang="ko-KR" sz="1000" smtClean="0"/>
              <a:t>List. */</a:t>
            </a:r>
          </a:p>
          <a:p>
            <a:r>
              <a:rPr lang="en-US" altLang="ko-KR" sz="1000" b="1" smtClean="0"/>
              <a:t>private List&lt;EmpVO&gt; empList;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627" y="2769493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7627" y="3345557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7627" y="3921621"/>
            <a:ext cx="1944216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85889" y="1473349"/>
            <a:ext cx="216024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Controller  </a:t>
            </a:r>
            <a:r>
              <a:rPr lang="ko-KR" altLang="en-US" sz="1100" b="1" kern="0" smtClean="0">
                <a:ea typeface="굴림" pitchFamily="50" charset="-127"/>
              </a:rPr>
              <a:t>단일처리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4308" y="4483571"/>
            <a:ext cx="2160240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Validator.xml </a:t>
            </a:r>
            <a:r>
              <a:rPr lang="ko-KR" altLang="en-US" sz="1100" b="1" kern="0" smtClean="0">
                <a:ea typeface="굴림" pitchFamily="50" charset="-127"/>
              </a:rPr>
              <a:t>단일처리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3250332" y="1737767"/>
            <a:ext cx="5722540" cy="2354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50" smtClean="0"/>
              <a:t>@Validation(target = </a:t>
            </a:r>
            <a:r>
              <a:rPr lang="en-US" altLang="ko-KR" sz="1050" b="1" smtClean="0">
                <a:solidFill>
                  <a:srgbClr val="FF0000"/>
                </a:solidFill>
              </a:rPr>
              <a:t>XXXFormVO</a:t>
            </a:r>
            <a:r>
              <a:rPr lang="en-US" altLang="ko-KR" sz="1050" smtClean="0"/>
              <a:t>.class</a:t>
            </a:r>
            <a:r>
              <a:rPr lang="en-US" altLang="ko-KR" sz="1050" smtClean="0"/>
              <a:t>)</a:t>
            </a:r>
          </a:p>
          <a:p>
            <a:r>
              <a:rPr lang="en-US" altLang="ko-KR" sz="1050" smtClean="0"/>
              <a:t>public @ResponseBody Object </a:t>
            </a:r>
            <a:r>
              <a:rPr lang="en-US" altLang="ko-KR" sz="1050" smtClean="0"/>
              <a:t>checkValidation(</a:t>
            </a:r>
            <a:r>
              <a:rPr lang="en-US" altLang="ko-KR" sz="1050" b="1" smtClean="0">
                <a:solidFill>
                  <a:srgbClr val="FF0000"/>
                </a:solidFill>
              </a:rPr>
              <a:t>XXXFormVO </a:t>
            </a:r>
            <a:r>
              <a:rPr lang="en-US" altLang="ko-KR" sz="1050" b="1" smtClean="0">
                <a:solidFill>
                  <a:srgbClr val="FF0000"/>
                </a:solidFill>
              </a:rPr>
              <a:t>vo</a:t>
            </a:r>
            <a:r>
              <a:rPr lang="en-US" altLang="ko-KR" sz="1050" smtClean="0"/>
              <a:t>, BindingResult br) {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}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@Validation(target = </a:t>
            </a:r>
            <a:r>
              <a:rPr lang="en-US" altLang="ko-KR" sz="1050" b="1" smtClean="0">
                <a:solidFill>
                  <a:srgbClr val="FF0000"/>
                </a:solidFill>
              </a:rPr>
              <a:t>DeptVO</a:t>
            </a:r>
            <a:r>
              <a:rPr lang="en-US" altLang="ko-KR" sz="1050" smtClean="0"/>
              <a:t>.class)</a:t>
            </a:r>
          </a:p>
          <a:p>
            <a:r>
              <a:rPr lang="en-US" altLang="ko-KR" sz="1050" smtClean="0"/>
              <a:t>public @ResponseBody Object checkValidation(</a:t>
            </a:r>
            <a:r>
              <a:rPr lang="en-US" altLang="ko-KR" sz="1050" b="1" smtClean="0">
                <a:solidFill>
                  <a:srgbClr val="FF0000"/>
                </a:solidFill>
              </a:rPr>
              <a:t>DeptVO deptInfo</a:t>
            </a:r>
            <a:r>
              <a:rPr lang="en-US" altLang="ko-KR" sz="1050" smtClean="0"/>
              <a:t>, BindingResult br) {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}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@Validation(target = </a:t>
            </a:r>
            <a:r>
              <a:rPr lang="en-US" altLang="ko-KR" sz="1050" b="1" smtClean="0">
                <a:solidFill>
                  <a:srgbClr val="FF0000"/>
                </a:solidFill>
              </a:rPr>
              <a:t>EmpVO</a:t>
            </a:r>
            <a:r>
              <a:rPr lang="en-US" altLang="ko-KR" sz="1050" smtClean="0"/>
              <a:t>.class)</a:t>
            </a:r>
          </a:p>
          <a:p>
            <a:r>
              <a:rPr lang="en-US" altLang="ko-KR" sz="1050" smtClean="0"/>
              <a:t>public @ResponseBody Object checkValidation(</a:t>
            </a:r>
            <a:r>
              <a:rPr lang="en-US" altLang="ko-KR" sz="1050" b="1" smtClean="0">
                <a:solidFill>
                  <a:srgbClr val="FF0000"/>
                </a:solidFill>
              </a:rPr>
              <a:t>List&lt;EmpVO&gt; empList</a:t>
            </a:r>
            <a:r>
              <a:rPr lang="en-US" altLang="ko-KR" sz="1050" smtClean="0"/>
              <a:t>, BindingResult br) {</a:t>
            </a:r>
          </a:p>
          <a:p>
            <a:endParaRPr lang="en-US" altLang="ko-KR" sz="1050" smtClean="0"/>
          </a:p>
          <a:p>
            <a:r>
              <a:rPr lang="en-US" altLang="ko-KR" sz="1050" smtClean="0"/>
              <a:t>}</a:t>
            </a:r>
          </a:p>
        </p:txBody>
      </p:sp>
      <p:sp>
        <p:nvSpPr>
          <p:cNvPr id="24" name="직사각형 27"/>
          <p:cNvSpPr>
            <a:spLocks noChangeArrowheads="1"/>
          </p:cNvSpPr>
          <p:nvPr/>
        </p:nvSpPr>
        <p:spPr bwMode="auto">
          <a:xfrm>
            <a:off x="3250332" y="4747210"/>
            <a:ext cx="504056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&lt;field property=</a:t>
            </a:r>
            <a:r>
              <a:rPr lang="en-US" altLang="ko-KR" sz="1400" i="1" smtClean="0"/>
              <a:t>"</a:t>
            </a:r>
            <a:r>
              <a:rPr lang="en-US" altLang="ko-KR" sz="1400" b="1" i="1" smtClean="0">
                <a:solidFill>
                  <a:srgbClr val="FF0000"/>
                </a:solidFill>
              </a:rPr>
              <a:t>deptno</a:t>
            </a:r>
            <a:r>
              <a:rPr lang="en-US" altLang="ko-KR" sz="1400" i="1" smtClean="0"/>
              <a:t>" depends="number"&gt;</a:t>
            </a:r>
          </a:p>
          <a:p>
            <a:r>
              <a:rPr lang="en-US" altLang="ko-KR" sz="1400" smtClean="0"/>
              <a:t>       &lt;arg position=</a:t>
            </a:r>
            <a:r>
              <a:rPr lang="en-US" altLang="ko-KR" sz="1400" i="1" smtClean="0"/>
              <a:t>"0" key="</a:t>
            </a:r>
            <a:r>
              <a:rPr lang="ko-KR" altLang="en-US" sz="1400" i="1" smtClean="0"/>
              <a:t>부서번호</a:t>
            </a:r>
            <a:r>
              <a:rPr lang="en-US" altLang="ko-KR" sz="1400" i="1" smtClean="0"/>
              <a:t>"/&gt;</a:t>
            </a:r>
          </a:p>
          <a:p>
            <a:r>
              <a:rPr lang="en-US" altLang="ko-KR" sz="1400" smtClean="0"/>
              <a:t>&lt;/field&gt;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444480" y="4293096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36368" y="4797152"/>
            <a:ext cx="1080120" cy="216024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화살표 연결선 11"/>
          <p:cNvCxnSpPr>
            <a:cxnSpLocks noChangeShapeType="1"/>
            <a:stCxn id="25" idx="1"/>
            <a:endCxn id="26" idx="0"/>
          </p:cNvCxnSpPr>
          <p:nvPr/>
        </p:nvCxnSpPr>
        <p:spPr bwMode="auto">
          <a:xfrm flipH="1">
            <a:off x="4976428" y="4464912"/>
            <a:ext cx="468052" cy="332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0" name="모서리가 둥근 직사각형 29"/>
          <p:cNvSpPr/>
          <p:nvPr/>
        </p:nvSpPr>
        <p:spPr bwMode="auto">
          <a:xfrm>
            <a:off x="5148064" y="1341140"/>
            <a:ext cx="3024336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target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명 작성시 주의점 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작성시 주의점은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700336" y="4806677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검색필드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700336" y="5274729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Master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00336" y="5742781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Detail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" name="Oval 187"/>
          <p:cNvSpPr>
            <a:spLocks noChangeArrowheads="1"/>
          </p:cNvSpPr>
          <p:nvPr/>
        </p:nvSpPr>
        <p:spPr bwMode="auto">
          <a:xfrm>
            <a:off x="1924472" y="4878685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1</a:t>
            </a:r>
          </a:p>
        </p:txBody>
      </p:sp>
      <p:sp>
        <p:nvSpPr>
          <p:cNvPr id="36" name="Oval 187"/>
          <p:cNvSpPr>
            <a:spLocks noChangeArrowheads="1"/>
          </p:cNvSpPr>
          <p:nvPr/>
        </p:nvSpPr>
        <p:spPr bwMode="auto">
          <a:xfrm>
            <a:off x="1979712" y="2852936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1</a:t>
            </a:r>
          </a:p>
        </p:txBody>
      </p:sp>
      <p:sp>
        <p:nvSpPr>
          <p:cNvPr id="37" name="Oval 187"/>
          <p:cNvSpPr>
            <a:spLocks noChangeArrowheads="1"/>
          </p:cNvSpPr>
          <p:nvPr/>
        </p:nvSpPr>
        <p:spPr bwMode="auto">
          <a:xfrm>
            <a:off x="1924472" y="5346736"/>
            <a:ext cx="222250" cy="1952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2</a:t>
            </a:r>
          </a:p>
        </p:txBody>
      </p:sp>
      <p:sp>
        <p:nvSpPr>
          <p:cNvPr id="38" name="Oval 187"/>
          <p:cNvSpPr>
            <a:spLocks noChangeArrowheads="1"/>
          </p:cNvSpPr>
          <p:nvPr/>
        </p:nvSpPr>
        <p:spPr bwMode="auto">
          <a:xfrm>
            <a:off x="1979712" y="3429000"/>
            <a:ext cx="222250" cy="195263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2</a:t>
            </a:r>
          </a:p>
        </p:txBody>
      </p:sp>
      <p:sp>
        <p:nvSpPr>
          <p:cNvPr id="39" name="Oval 187"/>
          <p:cNvSpPr>
            <a:spLocks noChangeArrowheads="1"/>
          </p:cNvSpPr>
          <p:nvPr/>
        </p:nvSpPr>
        <p:spPr bwMode="auto">
          <a:xfrm>
            <a:off x="2267744" y="4005064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3</a:t>
            </a:r>
          </a:p>
        </p:txBody>
      </p:sp>
      <p:sp>
        <p:nvSpPr>
          <p:cNvPr id="40" name="Oval 187"/>
          <p:cNvSpPr>
            <a:spLocks noChangeArrowheads="1"/>
          </p:cNvSpPr>
          <p:nvPr/>
        </p:nvSpPr>
        <p:spPr bwMode="auto">
          <a:xfrm>
            <a:off x="1924472" y="5814789"/>
            <a:ext cx="222250" cy="195262"/>
          </a:xfrm>
          <a:prstGeom prst="ellipse">
            <a:avLst/>
          </a:prstGeom>
          <a:solidFill>
            <a:srgbClr val="FFFFFF"/>
          </a:solidFill>
          <a:ln w="28575" algn="ctr">
            <a:solidFill>
              <a:srgbClr val="33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953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3</a:t>
            </a:r>
          </a:p>
        </p:txBody>
      </p:sp>
      <p:cxnSp>
        <p:nvCxnSpPr>
          <p:cNvPr id="41" name="직선 화살표 연결선 11"/>
          <p:cNvCxnSpPr>
            <a:cxnSpLocks noChangeShapeType="1"/>
            <a:stCxn id="32" idx="0"/>
            <a:endCxn id="5" idx="2"/>
          </p:cNvCxnSpPr>
          <p:nvPr/>
        </p:nvCxnSpPr>
        <p:spPr bwMode="auto">
          <a:xfrm flipV="1">
            <a:off x="1384412" y="4569693"/>
            <a:ext cx="1327" cy="2369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3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3.3 Controller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③작성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 smtClean="0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67544" y="2763019"/>
            <a:ext cx="21602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895" y="2503562"/>
            <a:ext cx="2047850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FormVO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979043"/>
            <a:ext cx="1584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항목</a:t>
            </a:r>
            <a:r>
              <a:rPr lang="en-US" altLang="ko-KR" sz="1000" smtClean="0"/>
              <a:t>1. */</a:t>
            </a:r>
          </a:p>
          <a:p>
            <a:r>
              <a:rPr lang="en-US" altLang="ko-KR" sz="1000" b="1" smtClean="0"/>
              <a:t>private String item1;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69" y="3555107"/>
            <a:ext cx="1752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*</a:t>
            </a:r>
            <a:r>
              <a:rPr lang="en-US" altLang="ko-KR" sz="1000" smtClean="0"/>
              <a:t>/</a:t>
            </a:r>
          </a:p>
          <a:p>
            <a:r>
              <a:rPr lang="en-US" altLang="ko-KR" sz="1000" smtClean="0"/>
              <a:t> </a:t>
            </a:r>
            <a:r>
              <a:rPr lang="en-US" altLang="ko-KR" sz="1000" b="1" smtClean="0"/>
              <a:t>private DeptVO deptInfo;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163109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</a:t>
            </a:r>
            <a:r>
              <a:rPr lang="en-US" altLang="ko-KR" sz="1000" smtClean="0"/>
              <a:t>List. */</a:t>
            </a:r>
          </a:p>
          <a:p>
            <a:r>
              <a:rPr lang="en-US" altLang="ko-KR" sz="1000" b="1" smtClean="0"/>
              <a:t>private List&lt;EmpVO&gt; empList;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2979043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3555107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4131171"/>
            <a:ext cx="1944216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865" y="1959124"/>
            <a:ext cx="2160240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Controller  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1908" y="3475459"/>
            <a:ext cx="2160240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Validator.xml 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3097932" y="2223542"/>
            <a:ext cx="5722540" cy="9387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 smtClean="0"/>
              <a:t>@Validation(target = </a:t>
            </a:r>
            <a:r>
              <a:rPr lang="en-US" altLang="ko-KR" sz="1100" b="1" smtClean="0">
                <a:solidFill>
                  <a:srgbClr val="FF0000"/>
                </a:solidFill>
              </a:rPr>
              <a:t>XXXFormVO</a:t>
            </a:r>
            <a:r>
              <a:rPr lang="en-US" altLang="ko-KR" sz="1100" b="1" smtClean="0"/>
              <a:t>.class</a:t>
            </a:r>
            <a:r>
              <a:rPr lang="en-US" altLang="ko-KR" sz="1100" b="1" smtClean="0"/>
              <a:t>)</a:t>
            </a:r>
          </a:p>
          <a:p>
            <a:r>
              <a:rPr lang="en-US" altLang="ko-KR" sz="1100" b="1" smtClean="0"/>
              <a:t>public @ResponseBody Object </a:t>
            </a:r>
            <a:r>
              <a:rPr lang="en-US" altLang="ko-KR" sz="1100" b="1" smtClean="0"/>
              <a:t>checkValidation(</a:t>
            </a:r>
            <a:r>
              <a:rPr lang="en-US" altLang="ko-KR" sz="1100" b="1" smtClean="0">
                <a:solidFill>
                  <a:srgbClr val="FF0000"/>
                </a:solidFill>
              </a:rPr>
              <a:t>XXXFormVO </a:t>
            </a:r>
            <a:r>
              <a:rPr lang="en-US" altLang="ko-KR" sz="1100" b="1" smtClean="0">
                <a:solidFill>
                  <a:srgbClr val="FF0000"/>
                </a:solidFill>
              </a:rPr>
              <a:t>vo</a:t>
            </a:r>
            <a:r>
              <a:rPr lang="en-US" altLang="ko-KR" sz="1100" b="1" smtClean="0"/>
              <a:t>, BindingResult br) {</a:t>
            </a:r>
          </a:p>
          <a:p>
            <a:endParaRPr lang="en-US" altLang="ko-KR" sz="1100" b="1" smtClean="0"/>
          </a:p>
          <a:p>
            <a:r>
              <a:rPr lang="en-US" altLang="ko-KR" sz="1100" b="1" smtClean="0"/>
              <a:t>}</a:t>
            </a:r>
          </a:p>
        </p:txBody>
      </p:sp>
      <p:sp>
        <p:nvSpPr>
          <p:cNvPr id="24" name="직사각형 27"/>
          <p:cNvSpPr>
            <a:spLocks noChangeArrowheads="1"/>
          </p:cNvSpPr>
          <p:nvPr/>
        </p:nvSpPr>
        <p:spPr bwMode="auto">
          <a:xfrm>
            <a:off x="3097932" y="3739098"/>
            <a:ext cx="5650532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deptInfo_deptno</a:t>
            </a:r>
            <a:r>
              <a:rPr lang="en-US" altLang="ko-KR" sz="1400" smtClean="0"/>
              <a:t>" depends="number"&gt;</a:t>
            </a:r>
          </a:p>
          <a:p>
            <a:r>
              <a:rPr lang="en-US" altLang="ko-KR" sz="1400" smtClean="0"/>
              <a:t>        &lt;arg position="0" key="</a:t>
            </a:r>
            <a:r>
              <a:rPr lang="ko-KR" altLang="en-US" sz="1400" smtClean="0"/>
              <a:t>부서번호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empList_ename</a:t>
            </a:r>
            <a:r>
              <a:rPr lang="en-US" altLang="ko-KR" sz="1400" smtClean="0"/>
              <a:t>" depends="required_list"&gt;</a:t>
            </a:r>
          </a:p>
          <a:p>
            <a:r>
              <a:rPr lang="en-US" altLang="ko-KR" sz="1400" smtClean="0"/>
              <a:t>        &lt;arg position="0" key="</a:t>
            </a:r>
            <a:r>
              <a:rPr lang="ko-KR" altLang="en-US" sz="1400" smtClean="0"/>
              <a:t>사원명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292080" y="3284984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화면구성</a:t>
            </a:r>
            <a:r>
              <a:rPr lang="en-US" altLang="ko-KR" sz="1050" b="1" smtClean="0"/>
              <a:t>ID_</a:t>
            </a:r>
            <a:r>
              <a:rPr lang="ko-KR" altLang="en-US" sz="1050" b="1" smtClean="0"/>
              <a:t>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968" y="3789040"/>
            <a:ext cx="1080120" cy="216024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화살표 연결선 11"/>
          <p:cNvCxnSpPr>
            <a:cxnSpLocks noChangeShapeType="1"/>
            <a:stCxn id="25" idx="1"/>
            <a:endCxn id="26" idx="0"/>
          </p:cNvCxnSpPr>
          <p:nvPr/>
        </p:nvCxnSpPr>
        <p:spPr bwMode="auto">
          <a:xfrm flipH="1">
            <a:off x="4824028" y="3456800"/>
            <a:ext cx="468052" cy="332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0" name="모서리가 둥근 직사각형 29"/>
          <p:cNvSpPr/>
          <p:nvPr/>
        </p:nvSpPr>
        <p:spPr bwMode="auto">
          <a:xfrm>
            <a:off x="4644008" y="1826915"/>
            <a:ext cx="3024336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target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명 작성시 주의점 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일괄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작성시 주의점은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83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3.3 Controller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④작성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 smtClean="0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67544" y="2763019"/>
            <a:ext cx="21602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3895" y="2503562"/>
            <a:ext cx="2047850" cy="27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FormVO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979043"/>
            <a:ext cx="1584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항목</a:t>
            </a:r>
            <a:r>
              <a:rPr lang="en-US" altLang="ko-KR" sz="1000" smtClean="0"/>
              <a:t>1. */</a:t>
            </a:r>
          </a:p>
          <a:p>
            <a:r>
              <a:rPr lang="en-US" altLang="ko-KR" sz="1000" b="1" smtClean="0"/>
              <a:t>private String item1;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69" y="3555107"/>
            <a:ext cx="1752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*</a:t>
            </a:r>
            <a:r>
              <a:rPr lang="en-US" altLang="ko-KR" sz="1000" smtClean="0"/>
              <a:t>/</a:t>
            </a:r>
          </a:p>
          <a:p>
            <a:r>
              <a:rPr lang="en-US" altLang="ko-KR" sz="1000" smtClean="0"/>
              <a:t> </a:t>
            </a:r>
            <a:r>
              <a:rPr lang="en-US" altLang="ko-KR" sz="1000" b="1" smtClean="0"/>
              <a:t>private DeptVO deptInfo;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4163109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/** </a:t>
            </a:r>
            <a:r>
              <a:rPr lang="ko-KR" altLang="en-US" sz="1000" smtClean="0"/>
              <a:t>사원 </a:t>
            </a:r>
            <a:r>
              <a:rPr lang="en-US" altLang="ko-KR" sz="1000" smtClean="0"/>
              <a:t>List. */</a:t>
            </a:r>
          </a:p>
          <a:p>
            <a:r>
              <a:rPr lang="en-US" altLang="ko-KR" sz="1000" b="1" smtClean="0"/>
              <a:t>private List&lt;EmpVO&gt; empList;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2979043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3555107"/>
            <a:ext cx="1656184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4131171"/>
            <a:ext cx="1944216" cy="4320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865" y="1959124"/>
            <a:ext cx="2160240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Controller  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1908" y="3475459"/>
            <a:ext cx="2160240" cy="2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Validator.xml 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3097932" y="2223542"/>
            <a:ext cx="5722540" cy="9387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 smtClean="0"/>
              <a:t>@Validation(target = </a:t>
            </a:r>
            <a:r>
              <a:rPr lang="en-US" altLang="ko-KR" sz="1100" b="1" smtClean="0">
                <a:solidFill>
                  <a:srgbClr val="FF0000"/>
                </a:solidFill>
              </a:rPr>
              <a:t>XXX</a:t>
            </a:r>
            <a:r>
              <a:rPr lang="en-US" altLang="ko-KR" sz="1100" b="1" smtClean="0">
                <a:solidFill>
                  <a:srgbClr val="FF0000"/>
                </a:solidFill>
              </a:rPr>
              <a:t>FormVO</a:t>
            </a:r>
            <a:r>
              <a:rPr lang="en-US" altLang="ko-KR" sz="1100" b="1" smtClean="0"/>
              <a:t>.class</a:t>
            </a:r>
            <a:r>
              <a:rPr lang="en-US" altLang="ko-KR" sz="1100" b="1" smtClean="0"/>
              <a:t>)</a:t>
            </a:r>
          </a:p>
          <a:p>
            <a:r>
              <a:rPr lang="en-US" altLang="ko-KR" sz="1100" b="1" smtClean="0"/>
              <a:t>public @ResponseBody Object </a:t>
            </a:r>
            <a:r>
              <a:rPr lang="en-US" altLang="ko-KR" sz="1100" b="1" smtClean="0"/>
              <a:t>checkValidation(</a:t>
            </a:r>
            <a:r>
              <a:rPr lang="en-US" altLang="ko-KR" sz="1100" b="1" smtClean="0">
                <a:solidFill>
                  <a:srgbClr val="FF0000"/>
                </a:solidFill>
              </a:rPr>
              <a:t>XXXFormVO </a:t>
            </a:r>
            <a:r>
              <a:rPr lang="en-US" altLang="ko-KR" sz="1100" b="1" smtClean="0">
                <a:solidFill>
                  <a:srgbClr val="FF0000"/>
                </a:solidFill>
              </a:rPr>
              <a:t>vo</a:t>
            </a:r>
            <a:r>
              <a:rPr lang="en-US" altLang="ko-KR" sz="1100" b="1" smtClean="0"/>
              <a:t>, BindingResult br) {</a:t>
            </a:r>
          </a:p>
          <a:p>
            <a:endParaRPr lang="en-US" altLang="ko-KR" sz="1100" b="1" smtClean="0"/>
          </a:p>
          <a:p>
            <a:r>
              <a:rPr lang="en-US" altLang="ko-KR" sz="1100" b="1" smtClean="0"/>
              <a:t>}</a:t>
            </a:r>
          </a:p>
        </p:txBody>
      </p:sp>
      <p:sp>
        <p:nvSpPr>
          <p:cNvPr id="24" name="직사각형 27"/>
          <p:cNvSpPr>
            <a:spLocks noChangeArrowheads="1"/>
          </p:cNvSpPr>
          <p:nvPr/>
        </p:nvSpPr>
        <p:spPr bwMode="auto">
          <a:xfrm>
            <a:off x="3097932" y="3739098"/>
            <a:ext cx="5650532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deptInfo_deptno</a:t>
            </a:r>
            <a:r>
              <a:rPr lang="en-US" altLang="ko-KR" sz="1400" smtClean="0"/>
              <a:t>" depends="number"&gt;</a:t>
            </a:r>
          </a:p>
          <a:p>
            <a:r>
              <a:rPr lang="en-US" altLang="ko-KR" sz="1400" smtClean="0"/>
              <a:t>        &lt;arg position="0" key="</a:t>
            </a:r>
            <a:r>
              <a:rPr lang="ko-KR" altLang="en-US" sz="1400" smtClean="0"/>
              <a:t>부서번호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empList_ename</a:t>
            </a:r>
            <a:r>
              <a:rPr lang="en-US" altLang="ko-KR" sz="1400" smtClean="0"/>
              <a:t>" depends="required_list"&gt;</a:t>
            </a:r>
          </a:p>
          <a:p>
            <a:r>
              <a:rPr lang="en-US" altLang="ko-KR" sz="1400" smtClean="0"/>
              <a:t>        &lt;arg position="0" key="</a:t>
            </a:r>
            <a:r>
              <a:rPr lang="ko-KR" altLang="en-US" sz="1400" smtClean="0"/>
              <a:t>사원명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292080" y="3284984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화면구성</a:t>
            </a:r>
            <a:r>
              <a:rPr lang="en-US" altLang="ko-KR" sz="1050" b="1" smtClean="0"/>
              <a:t>ID_</a:t>
            </a:r>
            <a:r>
              <a:rPr lang="ko-KR" altLang="en-US" sz="1050" b="1" smtClean="0"/>
              <a:t>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3968" y="3789040"/>
            <a:ext cx="1080120" cy="216024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직선 화살표 연결선 11"/>
          <p:cNvCxnSpPr>
            <a:cxnSpLocks noChangeShapeType="1"/>
            <a:stCxn id="25" idx="1"/>
            <a:endCxn id="26" idx="0"/>
          </p:cNvCxnSpPr>
          <p:nvPr/>
        </p:nvCxnSpPr>
        <p:spPr bwMode="auto">
          <a:xfrm flipH="1">
            <a:off x="4824028" y="3456800"/>
            <a:ext cx="468052" cy="33224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0" name="모서리가 둥근 직사각형 29"/>
          <p:cNvSpPr/>
          <p:nvPr/>
        </p:nvSpPr>
        <p:spPr bwMode="auto">
          <a:xfrm>
            <a:off x="4644008" y="1826915"/>
            <a:ext cx="3024336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target</a:t>
            </a: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명 작성시 주의점 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일괄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작성시 주의점은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6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4. Multi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등록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/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수정 항목을 일괄처리시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체크를 한다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 </a:t>
            </a:r>
            <a:endParaRPr lang="en-US" altLang="ko-KR" sz="1200" kern="0" smtClean="0"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005" y="1556792"/>
            <a:ext cx="8372475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552" y="2204864"/>
            <a:ext cx="2160240" cy="360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5736" y="3140968"/>
            <a:ext cx="1512168" cy="5040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3284984"/>
            <a:ext cx="3037818" cy="131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66"/>
          <p:cNvGraphicFramePr>
            <a:graphicFrameLocks noGrp="1"/>
          </p:cNvGraphicFramePr>
          <p:nvPr/>
        </p:nvGraphicFramePr>
        <p:xfrm>
          <a:off x="323850" y="692150"/>
          <a:ext cx="8568952" cy="5832647"/>
        </p:xfrm>
        <a:graphic>
          <a:graphicData uri="http://schemas.openxmlformats.org/drawingml/2006/table">
            <a:tbl>
              <a:tblPr/>
              <a:tblGrid>
                <a:gridCol w="1009501"/>
                <a:gridCol w="1031638"/>
                <a:gridCol w="4945671"/>
                <a:gridCol w="1582142"/>
              </a:tblGrid>
              <a:tr h="304451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문서 개정 이력표</a:t>
                      </a: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1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UI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 개발가이드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(Validation)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9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버전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날짜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내용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작성자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1.0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2012.03.02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 작성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한세진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Multi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수행하는 목록은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39552" y="1556792"/>
          <a:ext cx="6897559" cy="3816424"/>
        </p:xfrm>
        <a:graphic>
          <a:graphicData uri="http://schemas.openxmlformats.org/drawingml/2006/table">
            <a:tbl>
              <a:tblPr/>
              <a:tblGrid>
                <a:gridCol w="1678335"/>
                <a:gridCol w="5219224"/>
              </a:tblGrid>
              <a:tr h="35322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목 록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84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i="0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required_list</a:t>
                      </a:r>
                      <a:endParaRPr lang="ko-KR" sz="1100" b="1" i="0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필수체크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number_list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정수체크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fixlength_list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고정수체크</a:t>
                      </a:r>
                      <a:endParaRPr lang="en-US" altLang="ko-KR" sz="1000" b="0" kern="1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maxbyte_list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최대입력수체크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alpha_list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영문체크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alphaNum_list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영숫자체크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lowerAlpha_list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소문자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upperAlpha_list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대문자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lowerAlphaNum_list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소문자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)&amp;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숫자체크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upperAlphaNum_list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대문자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)&amp;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숫자체크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mask_list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정규식체크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50" charset="-127"/>
                          <a:cs typeface="Arial" pitchFamily="34" charset="0"/>
                        </a:rPr>
                        <a:t>check_list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복수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체크박스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/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라디오 체크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8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45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4.1 Multi Validation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체크항목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1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4.2 Multi Validation xml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395536" y="1995230"/>
            <a:ext cx="3024336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Validator.xml  Master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4" name="직사각형 27"/>
          <p:cNvSpPr>
            <a:spLocks noChangeArrowheads="1"/>
          </p:cNvSpPr>
          <p:nvPr/>
        </p:nvSpPr>
        <p:spPr bwMode="auto">
          <a:xfrm>
            <a:off x="611560" y="2258869"/>
            <a:ext cx="56505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deptInfo_deptno</a:t>
            </a:r>
            <a:r>
              <a:rPr lang="en-US" altLang="ko-KR" sz="1400" smtClean="0"/>
              <a:t>" depends="number"&gt;</a:t>
            </a:r>
          </a:p>
          <a:p>
            <a:r>
              <a:rPr lang="en-US" altLang="ko-KR" sz="1400" smtClean="0"/>
              <a:t>        </a:t>
            </a:r>
            <a:endParaRPr lang="en-US" altLang="ko-KR" sz="1400" smtClean="0"/>
          </a:p>
          <a:p>
            <a:r>
              <a:rPr lang="en-US" altLang="ko-KR" sz="1400" smtClean="0"/>
              <a:t> </a:t>
            </a:r>
            <a:r>
              <a:rPr lang="en-US" altLang="ko-KR" sz="1400" smtClean="0"/>
              <a:t>        </a:t>
            </a:r>
            <a:r>
              <a:rPr lang="en-US" altLang="ko-KR" sz="1400" smtClean="0"/>
              <a:t>&lt;</a:t>
            </a:r>
            <a:r>
              <a:rPr lang="en-US" altLang="ko-KR" sz="1400" smtClean="0"/>
              <a:t>arg position="0" key="</a:t>
            </a:r>
            <a:r>
              <a:rPr lang="ko-KR" altLang="en-US" sz="1400" smtClean="0"/>
              <a:t>부서번호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  <a:p>
            <a:endParaRPr lang="en-US" altLang="ko-KR" sz="1400" smtClean="0"/>
          </a:p>
        </p:txBody>
      </p:sp>
      <p:sp>
        <p:nvSpPr>
          <p:cNvPr id="26" name="직사각형 25"/>
          <p:cNvSpPr/>
          <p:nvPr/>
        </p:nvSpPr>
        <p:spPr>
          <a:xfrm>
            <a:off x="1797596" y="2308811"/>
            <a:ext cx="1080120" cy="216024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일괄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 xml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2" name="직사각형 27"/>
          <p:cNvSpPr>
            <a:spLocks noChangeArrowheads="1"/>
          </p:cNvSpPr>
          <p:nvPr/>
        </p:nvSpPr>
        <p:spPr bwMode="auto">
          <a:xfrm>
            <a:off x="611560" y="4365104"/>
            <a:ext cx="56505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1400" smtClean="0"/>
          </a:p>
          <a:p>
            <a:r>
              <a:rPr lang="en-US" altLang="ko-KR" sz="1400" smtClean="0"/>
              <a:t>&lt;field property="</a:t>
            </a:r>
            <a:r>
              <a:rPr lang="en-US" altLang="ko-KR" sz="1400" smtClean="0">
                <a:solidFill>
                  <a:srgbClr val="FF0000"/>
                </a:solidFill>
              </a:rPr>
              <a:t>empList_ename</a:t>
            </a:r>
            <a:r>
              <a:rPr lang="en-US" altLang="ko-KR" sz="1400" smtClean="0"/>
              <a:t>" depends="required_list"&gt;</a:t>
            </a:r>
          </a:p>
          <a:p>
            <a:r>
              <a:rPr lang="en-US" altLang="ko-KR" sz="1400" smtClean="0"/>
              <a:t>        </a:t>
            </a:r>
            <a:endParaRPr lang="en-US" altLang="ko-KR" sz="1400" smtClean="0"/>
          </a:p>
          <a:p>
            <a:r>
              <a:rPr lang="en-US" altLang="ko-KR" sz="1400" smtClean="0"/>
              <a:t> </a:t>
            </a:r>
            <a:r>
              <a:rPr lang="en-US" altLang="ko-KR" sz="1400" smtClean="0"/>
              <a:t>       </a:t>
            </a:r>
            <a:r>
              <a:rPr lang="en-US" altLang="ko-KR" sz="1400" smtClean="0"/>
              <a:t>&lt;</a:t>
            </a:r>
            <a:r>
              <a:rPr lang="en-US" altLang="ko-KR" sz="1400" smtClean="0"/>
              <a:t>arg position="0" key="</a:t>
            </a:r>
            <a:r>
              <a:rPr lang="ko-KR" altLang="en-US" sz="1400" smtClean="0"/>
              <a:t>사원명</a:t>
            </a:r>
            <a:r>
              <a:rPr lang="en-US" altLang="ko-KR" sz="1400" smtClean="0"/>
              <a:t>"/&gt;</a:t>
            </a:r>
          </a:p>
          <a:p>
            <a:r>
              <a:rPr lang="en-US" altLang="ko-KR" sz="1400" smtClean="0"/>
              <a:t>&lt;/field&gt;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95536" y="4005064"/>
            <a:ext cx="3384376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Validator.xml  Detail</a:t>
            </a:r>
            <a:r>
              <a:rPr lang="ko-KR" altLang="en-US" sz="1100" b="1" kern="0" smtClean="0">
                <a:ea typeface="굴림" pitchFamily="50" charset="-127"/>
              </a:rPr>
              <a:t>일괄처리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707904" y="1700808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화면구성</a:t>
            </a:r>
            <a:r>
              <a:rPr lang="en-US" altLang="ko-KR" sz="1050" b="1" smtClean="0"/>
              <a:t>ID_</a:t>
            </a:r>
            <a:r>
              <a:rPr lang="ko-KR" altLang="en-US" sz="1050" b="1" smtClean="0"/>
              <a:t>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" name="직선 화살표 연결선 11"/>
          <p:cNvCxnSpPr>
            <a:cxnSpLocks noChangeShapeType="1"/>
            <a:stCxn id="11" idx="1"/>
            <a:endCxn id="13" idx="0"/>
          </p:cNvCxnSpPr>
          <p:nvPr/>
        </p:nvCxnSpPr>
        <p:spPr bwMode="auto">
          <a:xfrm flipH="1">
            <a:off x="2270411" y="1872624"/>
            <a:ext cx="1437493" cy="40424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13" name="직사각형 12"/>
          <p:cNvSpPr/>
          <p:nvPr/>
        </p:nvSpPr>
        <p:spPr>
          <a:xfrm>
            <a:off x="1187624" y="2276872"/>
            <a:ext cx="2165573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7624" y="4581128"/>
            <a:ext cx="216024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491880" y="3933056"/>
            <a:ext cx="1368152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/>
              <a:t>화면구성</a:t>
            </a:r>
            <a:r>
              <a:rPr lang="en-US" altLang="ko-KR" sz="1050" b="1" smtClean="0"/>
              <a:t>ID_</a:t>
            </a:r>
            <a:r>
              <a:rPr lang="ko-KR" altLang="en-US" sz="1050" b="1" smtClean="0"/>
              <a:t>필드명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7" name="직선 화살표 연결선 16"/>
          <p:cNvCxnSpPr>
            <a:cxnSpLocks noChangeShapeType="1"/>
            <a:stCxn id="16" idx="1"/>
            <a:endCxn id="15" idx="0"/>
          </p:cNvCxnSpPr>
          <p:nvPr/>
        </p:nvCxnSpPr>
        <p:spPr bwMode="auto">
          <a:xfrm flipH="1">
            <a:off x="2267744" y="4104872"/>
            <a:ext cx="1224136" cy="476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3" name="직사각형 22"/>
          <p:cNvSpPr/>
          <p:nvPr/>
        </p:nvSpPr>
        <p:spPr>
          <a:xfrm>
            <a:off x="3419872" y="2276872"/>
            <a:ext cx="1656183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347864" y="4581128"/>
            <a:ext cx="2088232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15616" y="2708920"/>
            <a:ext cx="288032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38275" y="5013176"/>
            <a:ext cx="2880320" cy="2880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536407" y="2242964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해당필드에 적용할 </a:t>
            </a: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validator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직선 화살표 연결선 11"/>
          <p:cNvCxnSpPr>
            <a:cxnSpLocks noChangeShapeType="1"/>
            <a:stCxn id="30" idx="1"/>
            <a:endCxn id="23" idx="3"/>
          </p:cNvCxnSpPr>
          <p:nvPr/>
        </p:nvCxnSpPr>
        <p:spPr bwMode="auto">
          <a:xfrm flipH="1">
            <a:off x="5076055" y="2414780"/>
            <a:ext cx="1460352" cy="61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5" name="모서리가 둥근 직사각형 34"/>
          <p:cNvSpPr/>
          <p:nvPr/>
        </p:nvSpPr>
        <p:spPr bwMode="auto">
          <a:xfrm>
            <a:off x="6536407" y="4543028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해당필드에 적용할 </a:t>
            </a:r>
            <a:r>
              <a:rPr lang="en-US" altLang="ko-KR" sz="1050" b="1" smtClean="0">
                <a:solidFill>
                  <a:schemeClr val="tx1"/>
                </a:solidFill>
                <a:latin typeface="Arial" charset="0"/>
              </a:rPr>
              <a:t>validator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직선 화살표 연결선 11"/>
          <p:cNvCxnSpPr>
            <a:cxnSpLocks noChangeShapeType="1"/>
            <a:stCxn id="35" idx="1"/>
            <a:endCxn id="25" idx="3"/>
          </p:cNvCxnSpPr>
          <p:nvPr/>
        </p:nvCxnSpPr>
        <p:spPr bwMode="auto">
          <a:xfrm flipH="1">
            <a:off x="5436096" y="4714844"/>
            <a:ext cx="1100311" cy="10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8" name="모서리가 둥근 직사각형 37"/>
          <p:cNvSpPr/>
          <p:nvPr/>
        </p:nvSpPr>
        <p:spPr bwMode="auto">
          <a:xfrm>
            <a:off x="6536407" y="2694062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메시지 출력시 파라미터를 지정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9" name="직선 화살표 연결선 11"/>
          <p:cNvCxnSpPr>
            <a:cxnSpLocks noChangeShapeType="1"/>
            <a:stCxn id="38" idx="1"/>
            <a:endCxn id="27" idx="3"/>
          </p:cNvCxnSpPr>
          <p:nvPr/>
        </p:nvCxnSpPr>
        <p:spPr bwMode="auto">
          <a:xfrm flipH="1" flipV="1">
            <a:off x="3995936" y="2852936"/>
            <a:ext cx="2540471" cy="129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40" name="모서리가 둥근 직사각형 39"/>
          <p:cNvSpPr/>
          <p:nvPr/>
        </p:nvSpPr>
        <p:spPr bwMode="auto">
          <a:xfrm>
            <a:off x="6536407" y="4976217"/>
            <a:ext cx="2160240" cy="343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chemeClr val="tx1"/>
                </a:solidFill>
                <a:latin typeface="Arial" charset="0"/>
              </a:rPr>
              <a:t>메시지 출력시 파라미터를 지정</a:t>
            </a: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1" name="직선 화살표 연결선 11"/>
          <p:cNvCxnSpPr>
            <a:cxnSpLocks noChangeShapeType="1"/>
            <a:stCxn id="40" idx="1"/>
            <a:endCxn id="29" idx="3"/>
          </p:cNvCxnSpPr>
          <p:nvPr/>
        </p:nvCxnSpPr>
        <p:spPr bwMode="auto">
          <a:xfrm flipH="1">
            <a:off x="3918595" y="5148033"/>
            <a:ext cx="2617812" cy="91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감사합니다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175" y="0"/>
            <a:ext cx="9274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8313" y="1341438"/>
            <a:ext cx="359963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1. </a:t>
            </a:r>
            <a:r>
              <a:rPr lang="ko-KR" altLang="en-US" sz="1200" b="1">
                <a:latin typeface="+mn-ea"/>
                <a:ea typeface="굴림" pitchFamily="50" charset="-127"/>
              </a:rPr>
              <a:t>개요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2. 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화면 </a:t>
            </a:r>
            <a:r>
              <a:rPr lang="en-US" altLang="ko-KR" sz="1200" b="1" smtClean="0">
                <a:latin typeface="+mn-ea"/>
                <a:ea typeface="굴림" pitchFamily="50" charset="-127"/>
              </a:rPr>
              <a:t>Validation</a:t>
            </a: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    </a:t>
            </a:r>
            <a:r>
              <a:rPr lang="en-US" altLang="ko-KR" sz="1200" b="1" smtClean="0">
                <a:latin typeface="+mn-ea"/>
                <a:ea typeface="굴림" pitchFamily="50" charset="-127"/>
              </a:rPr>
              <a:t>2.1 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화면 </a:t>
            </a:r>
            <a:r>
              <a:rPr lang="en-US" altLang="ko-KR" sz="1200" b="1" smtClean="0">
                <a:latin typeface="+mn-ea"/>
                <a:ea typeface="굴림" pitchFamily="50" charset="-127"/>
              </a:rPr>
              <a:t>Validation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체크 항목</a:t>
            </a:r>
            <a:endParaRPr lang="en-US" altLang="ko-KR" sz="1200" b="1" smtClean="0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latin typeface="+mn-ea"/>
                <a:ea typeface="굴림" pitchFamily="50" charset="-127"/>
              </a:rPr>
              <a:t>    2.2 jsp 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작성</a:t>
            </a:r>
            <a:endParaRPr lang="en-US" altLang="ko-KR" sz="1200" b="1" smtClean="0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latin typeface="+mn-ea"/>
                <a:ea typeface="굴림" pitchFamily="50" charset="-127"/>
              </a:rPr>
              <a:t>    2.3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사용자정의 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Validation</a:t>
            </a:r>
            <a:endParaRPr lang="en-US" altLang="ko-KR" sz="1200" b="1" smtClean="0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>
                <a:latin typeface="+mn-ea"/>
                <a:ea typeface="굴림" pitchFamily="50" charset="-127"/>
              </a:rPr>
              <a:t>3. </a:t>
            </a:r>
            <a:r>
              <a:rPr lang="en-US" altLang="ko-KR" sz="1200" b="1" smtClean="0">
                <a:latin typeface="+mn-ea"/>
                <a:ea typeface="굴림" pitchFamily="50" charset="-127"/>
              </a:rPr>
              <a:t>Server Validation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latin typeface="+mn-ea"/>
                <a:ea typeface="굴림" pitchFamily="50" charset="-127"/>
              </a:rPr>
              <a:t>    3.1 Servar Validation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체크 항목</a:t>
            </a:r>
            <a:endParaRPr lang="en-US" altLang="ko-KR" sz="1200" b="1" smtClean="0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    3.2 xml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작성</a:t>
            </a:r>
            <a:endParaRPr lang="en-US" altLang="ko-KR" sz="1200" b="1" smtClean="0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    3.3 Controller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작성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 </a:t>
            </a:r>
          </a:p>
          <a:p>
            <a:pPr marL="457200" indent="-457200">
              <a:lnSpc>
                <a:spcPct val="115000"/>
              </a:lnSpc>
              <a:defRPr/>
            </a:pPr>
            <a:endParaRPr lang="en-US" altLang="ko-KR" sz="1200" b="1" smtClean="0">
              <a:solidFill>
                <a:srgbClr val="000000"/>
              </a:solidFill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latin typeface="+mn-ea"/>
                <a:ea typeface="굴림" pitchFamily="50" charset="-127"/>
              </a:rPr>
              <a:t>4. Multi Validation</a:t>
            </a: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latin typeface="+mn-ea"/>
                <a:ea typeface="굴림" pitchFamily="50" charset="-127"/>
              </a:rPr>
              <a:t>    4.1 Multi Validation</a:t>
            </a:r>
            <a:r>
              <a:rPr lang="ko-KR" altLang="en-US" sz="1200" b="1" smtClean="0">
                <a:latin typeface="+mn-ea"/>
                <a:ea typeface="굴림" pitchFamily="50" charset="-127"/>
              </a:rPr>
              <a:t>체크 항목</a:t>
            </a:r>
            <a:endParaRPr lang="en-US" altLang="ko-KR" sz="1200" b="1" smtClean="0">
              <a:latin typeface="+mn-ea"/>
              <a:ea typeface="굴림" pitchFamily="50" charset="-127"/>
            </a:endParaRPr>
          </a:p>
          <a:p>
            <a:pPr marL="457200" indent="-457200">
              <a:lnSpc>
                <a:spcPct val="115000"/>
              </a:lnSpc>
              <a:defRPr/>
            </a:pP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    4.2 </a:t>
            </a:r>
            <a:r>
              <a:rPr lang="en-US" altLang="ko-KR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xml </a:t>
            </a:r>
            <a:r>
              <a:rPr lang="ko-KR" altLang="en-US" sz="1200" b="1" smtClean="0">
                <a:solidFill>
                  <a:srgbClr val="000000"/>
                </a:solidFill>
                <a:latin typeface="+mn-ea"/>
                <a:ea typeface="굴림" pitchFamily="50" charset="-127"/>
              </a:rPr>
              <a:t>작성</a:t>
            </a:r>
            <a:endParaRPr lang="en-US" altLang="ko-KR" sz="1200" b="1" smtClean="0">
              <a:solidFill>
                <a:srgbClr val="000000"/>
              </a:solidFill>
              <a:latin typeface="+mn-ea"/>
              <a:ea typeface="굴림" pitchFamily="50" charset="-127"/>
            </a:endParaRPr>
          </a:p>
        </p:txBody>
      </p:sp>
      <p:grpSp>
        <p:nvGrpSpPr>
          <p:cNvPr id="6149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6150" name="Picture 185" descr="그림10"/>
            <p:cNvPicPr>
              <a:picLocks noChangeAspect="1" noChangeArrowheads="1"/>
            </p:cNvPicPr>
            <p:nvPr/>
          </p:nvPicPr>
          <p:blipFill>
            <a:blip r:embed="rId2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25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ko-KR" altLang="en-US" sz="2000" b="1">
                  <a:solidFill>
                    <a:schemeClr val="bg1"/>
                  </a:solidFill>
                  <a:latin typeface="+mj-ea"/>
                  <a:ea typeface="+mj-ea"/>
                </a:rPr>
                <a:t>목  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9483" y="1094878"/>
            <a:ext cx="8459787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사용자로부터 입력값을 요구하고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사용자가 작성한 내용을 서버에 전달하고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전달된 데이터를 처리하는 과정에서 일반적으로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Client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수행하고 모든 검사에 충족할경우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로 전송하고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에서 다시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수행한다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323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1. </a:t>
              </a:r>
              <a:r>
                <a:rPr lang="ko-KR" altLang="en-US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개 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66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.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화면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사용자로부터 입력값을 요구하고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사용자가 작성한 내용을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Client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수행하고 모든 검사에 충족할경우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로 전송 한다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81000" y="2643188"/>
            <a:ext cx="8511480" cy="109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sysDot"/>
            <a:miter lim="800000"/>
            <a:headEnd/>
            <a:tailEnd/>
          </a:ln>
        </p:spPr>
        <p:txBody>
          <a:bodyPr lIns="46800" tIns="45717" rIns="71995" bIns="45717"/>
          <a:lstStyle/>
          <a:p>
            <a:pPr algn="ctr">
              <a:defRPr/>
            </a:pPr>
            <a:endParaRPr lang="ko-KR" altLang="en-US" sz="1000" b="1" dirty="0"/>
          </a:p>
        </p:txBody>
      </p:sp>
      <p:sp>
        <p:nvSpPr>
          <p:cNvPr id="10" name="순서도: 대체 처리 9"/>
          <p:cNvSpPr/>
          <p:nvPr/>
        </p:nvSpPr>
        <p:spPr bwMode="auto">
          <a:xfrm>
            <a:off x="1475656" y="2852937"/>
            <a:ext cx="1461542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/>
              <a:t>화면</a:t>
            </a:r>
            <a:endParaRPr lang="en-US" altLang="ko-KR" sz="1200" b="1" smtClean="0"/>
          </a:p>
          <a:p>
            <a:pPr algn="ctr">
              <a:defRPr/>
            </a:pPr>
            <a:r>
              <a:rPr lang="ko-KR" altLang="en-US" sz="1200" b="1" smtClean="0"/>
              <a:t>필드 값들을 입력</a:t>
            </a:r>
            <a:endParaRPr lang="en-US" altLang="ko-KR" sz="1200" b="1" smtClean="0"/>
          </a:p>
        </p:txBody>
      </p:sp>
      <p:sp>
        <p:nvSpPr>
          <p:cNvPr id="11" name="Rectangle 151"/>
          <p:cNvSpPr>
            <a:spLocks noChangeArrowheads="1"/>
          </p:cNvSpPr>
          <p:nvPr/>
        </p:nvSpPr>
        <p:spPr bwMode="auto">
          <a:xfrm>
            <a:off x="309563" y="2787650"/>
            <a:ext cx="785812" cy="200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0738" fontAlgn="auto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smtClean="0">
                <a:solidFill>
                  <a:sysClr val="windowText" lastClr="000000"/>
                </a:solidFill>
                <a:latin typeface="Rix모던고딕 B" pitchFamily="18" charset="-127"/>
                <a:ea typeface="Rix모던고딕 B" pitchFamily="18" charset="-127"/>
              </a:rPr>
              <a:t>사용자</a:t>
            </a:r>
            <a:endParaRPr kumimoji="0" lang="ko-KR" altLang="en-US" sz="1400" kern="0" dirty="0">
              <a:solidFill>
                <a:sysClr val="windowText" lastClr="000000"/>
              </a:solidFill>
              <a:latin typeface="Rix모던고딕 B" pitchFamily="18" charset="-127"/>
              <a:ea typeface="Rix모던고딕 B" pitchFamily="18" charset="-127"/>
            </a:endParaRPr>
          </a:p>
        </p:txBody>
      </p:sp>
      <p:pic>
        <p:nvPicPr>
          <p:cNvPr id="12" name="Picture 142" descr="사람아이콘-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38" y="3040063"/>
            <a:ext cx="638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 bwMode="auto">
          <a:xfrm>
            <a:off x="381000" y="3861048"/>
            <a:ext cx="8496000" cy="11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prstDash val="sysDot"/>
            <a:miter lim="800000"/>
            <a:headEnd/>
            <a:tailEnd/>
          </a:ln>
        </p:spPr>
        <p:txBody>
          <a:bodyPr lIns="46800" tIns="45717" rIns="71995" bIns="45717"/>
          <a:lstStyle/>
          <a:p>
            <a:pPr algn="ctr">
              <a:defRPr/>
            </a:pPr>
            <a:endParaRPr lang="ko-KR" altLang="en-US" sz="1000" b="1" dirty="0"/>
          </a:p>
        </p:txBody>
      </p:sp>
      <p:sp>
        <p:nvSpPr>
          <p:cNvPr id="20" name="다이아몬드 19"/>
          <p:cNvSpPr/>
          <p:nvPr/>
        </p:nvSpPr>
        <p:spPr bwMode="auto">
          <a:xfrm>
            <a:off x="3797300" y="2819971"/>
            <a:ext cx="1285875" cy="6429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/>
              <a:t>유효성 체크</a:t>
            </a:r>
            <a:endParaRPr lang="ko-KR" altLang="en-US" sz="1200" b="1" dirty="0"/>
          </a:p>
        </p:txBody>
      </p:sp>
      <p:cxnSp>
        <p:nvCxnSpPr>
          <p:cNvPr id="22" name="Shape 60"/>
          <p:cNvCxnSpPr>
            <a:cxnSpLocks noChangeShapeType="1"/>
            <a:stCxn id="20" idx="2"/>
            <a:endCxn id="1026" idx="3"/>
          </p:cNvCxnSpPr>
          <p:nvPr/>
        </p:nvCxnSpPr>
        <p:spPr bwMode="auto">
          <a:xfrm rot="5400000">
            <a:off x="3013717" y="3040807"/>
            <a:ext cx="1004421" cy="1848622"/>
          </a:xfrm>
          <a:prstGeom prst="bentConnector2">
            <a:avLst/>
          </a:prstGeom>
          <a:noFill/>
          <a:ln w="9525" algn="ctr">
            <a:solidFill>
              <a:srgbClr val="333333"/>
            </a:solidFill>
            <a:round/>
            <a:headEnd/>
            <a:tailEnd type="arrow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005064"/>
            <a:ext cx="1476000" cy="92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188"/>
          <p:cNvSpPr txBox="1">
            <a:spLocks noChangeArrowheads="1"/>
          </p:cNvSpPr>
          <p:nvPr/>
        </p:nvSpPr>
        <p:spPr bwMode="auto">
          <a:xfrm>
            <a:off x="3419872" y="4149080"/>
            <a:ext cx="3333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36" name="Shape 60"/>
          <p:cNvCxnSpPr>
            <a:cxnSpLocks noChangeShapeType="1"/>
            <a:stCxn id="20" idx="3"/>
            <a:endCxn id="43" idx="1"/>
          </p:cNvCxnSpPr>
          <p:nvPr/>
        </p:nvCxnSpPr>
        <p:spPr bwMode="auto">
          <a:xfrm flipV="1">
            <a:off x="5083175" y="3140968"/>
            <a:ext cx="1289025" cy="47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333333"/>
            </a:solidFill>
            <a:round/>
            <a:headEnd/>
            <a:tailEnd type="arrow" w="med" len="med"/>
          </a:ln>
        </p:spPr>
      </p:cxnSp>
      <p:cxnSp>
        <p:nvCxnSpPr>
          <p:cNvPr id="39" name="Shape 60"/>
          <p:cNvCxnSpPr>
            <a:cxnSpLocks noChangeShapeType="1"/>
            <a:stCxn id="10" idx="3"/>
            <a:endCxn id="20" idx="1"/>
          </p:cNvCxnSpPr>
          <p:nvPr/>
        </p:nvCxnSpPr>
        <p:spPr bwMode="auto">
          <a:xfrm>
            <a:off x="2937198" y="3140969"/>
            <a:ext cx="860102" cy="4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333333"/>
            </a:solidFill>
            <a:round/>
            <a:headEnd/>
            <a:tailEnd type="arrow" w="med" len="med"/>
          </a:ln>
        </p:spPr>
      </p:cxnSp>
      <p:sp>
        <p:nvSpPr>
          <p:cNvPr id="42" name="TextBox 187"/>
          <p:cNvSpPr txBox="1">
            <a:spLocks noChangeArrowheads="1"/>
          </p:cNvSpPr>
          <p:nvPr/>
        </p:nvSpPr>
        <p:spPr bwMode="auto">
          <a:xfrm>
            <a:off x="5436096" y="2852936"/>
            <a:ext cx="3841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43" name="순서도: 대체 처리 42"/>
          <p:cNvSpPr/>
          <p:nvPr/>
        </p:nvSpPr>
        <p:spPr bwMode="auto">
          <a:xfrm>
            <a:off x="6372200" y="2852936"/>
            <a:ext cx="1461542" cy="5760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Server </a:t>
            </a:r>
          </a:p>
          <a:p>
            <a:pPr algn="ctr">
              <a:defRPr/>
            </a:pPr>
            <a:r>
              <a:rPr lang="ko-KR" altLang="en-US" sz="1200" b="1" smtClean="0"/>
              <a:t>실행</a:t>
            </a:r>
            <a:endParaRPr lang="en-US" altLang="ko-KR" sz="1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03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2.1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화면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체크 항목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Client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수행하는 목록은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39552" y="1844824"/>
          <a:ext cx="6897559" cy="4682048"/>
        </p:xfrm>
        <a:graphic>
          <a:graphicData uri="http://schemas.openxmlformats.org/drawingml/2006/table">
            <a:tbl>
              <a:tblPr/>
              <a:tblGrid>
                <a:gridCol w="1678335"/>
                <a:gridCol w="5219224"/>
              </a:tblGrid>
              <a:tr h="35322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  <a:tabLst>
                          <a:tab pos="302260" algn="l"/>
                        </a:tabLs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목 록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solidFill>
                            <a:schemeClr val="tx1"/>
                          </a:solidFill>
                          <a:latin typeface="바탕체"/>
                          <a:ea typeface="맑은 고딕"/>
                          <a:cs typeface="Times New Roman"/>
                        </a:rPr>
                        <a:t>설 명</a:t>
                      </a:r>
                      <a:endParaRPr lang="ko-KR" sz="1200" b="1" kern="100">
                        <a:solidFill>
                          <a:schemeClr val="tx1"/>
                        </a:solidFill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843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required</a:t>
                      </a:r>
                      <a:endParaRPr lang="ko-KR" sz="4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6350" algn="just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필수입력체크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000" b="1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editrules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:{required:true}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minlength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최소길이체크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000" b="1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editrules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:{minlength:3}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635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68275" algn="l"/>
                        </a:tabLst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maxlength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최대길이체크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000" b="1" kern="12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editrules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:{maxlength:3}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fixlength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고정길이체크 예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en-US" altLang="ko-KR" sz="1000" b="1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editrules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:{fixlength:3}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ko-KR" sz="9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날짜포멧체크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'date'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number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정수만 입력가능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'number' (defaultValue: '0')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decimal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실수만 입력가능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'decimal'   </a:t>
                      </a:r>
                    </a:p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9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(defaultValue:'0.00', thousandsSeparator: '', decimalSeparator: '.', decimalPlaces: 2)</a:t>
                      </a:r>
                      <a:endParaRPr lang="ko-KR" altLang="en-US" sz="12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korean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한글만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'korean'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alpha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'alpha'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alphanum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숫자만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'alphanum'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  <a:cs typeface="Arial" pitchFamily="34" charset="0"/>
                        </a:rPr>
                        <a:t>loweralpha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" pitchFamily="34" charset="0"/>
                        <a:ea typeface="굴림" pitchFamily="50" charset="-127"/>
                        <a:cs typeface="Arial" pitchFamily="34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소문자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만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'loweralpha'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upperalpha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대문자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'upperalpha'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loweralphanum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소문자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),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숫자만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'loweralphanum'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upperalphanum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영문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대문자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), </a:t>
                      </a: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숫자만 입력가능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'upperalphanum'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63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en-US" altLang="ko-KR" sz="1100" b="1" kern="100" smtClean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email</a:t>
                      </a:r>
                      <a:endParaRPr lang="ko-KR" sz="1100" b="1" kern="100">
                        <a:solidFill>
                          <a:schemeClr val="tx1"/>
                        </a:solidFill>
                        <a:latin typeface="Arial Unicode MS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63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8275" algn="l"/>
                        </a:tabLst>
                        <a:defRPr/>
                      </a:pPr>
                      <a:r>
                        <a:rPr lang="ko-KR" altLang="en-US" sz="1000" b="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유효 이메일 체크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edittype:</a:t>
                      </a:r>
                      <a:r>
                        <a:rPr lang="en-US" altLang="ko-KR" sz="100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'email'</a:t>
                      </a:r>
                      <a:endParaRPr lang="ko-KR" altLang="en-US" sz="1000" b="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순서도: 대체 처리 6"/>
          <p:cNvSpPr/>
          <p:nvPr/>
        </p:nvSpPr>
        <p:spPr bwMode="auto">
          <a:xfrm>
            <a:off x="539552" y="1423896"/>
            <a:ext cx="5472608" cy="28803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en-US" altLang="ko-KR" sz="8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{name:'ename', width:'150', align:'center', hidden:false,  editable:true,  edittype:'text', editrules:{required:true}}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7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2.2 jsp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</a:t>
              </a:r>
              <a:r>
                <a:rPr lang="en-US" altLang="ko-KR" sz="2000" b="1" kern="0" smtClean="0">
                  <a:solidFill>
                    <a:schemeClr val="bg1"/>
                  </a:solidFill>
                  <a:ea typeface="굴림" pitchFamily="50" charset="-127"/>
                </a:rPr>
                <a:t>Marster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Client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수행하기 위해서 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jsp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889" y="1772816"/>
            <a:ext cx="6789415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&lt;body&gt;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&lt;h2&gt;&lt;span&gt;demo - Validation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체크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&lt;/span&gt;&lt;/h2&gt;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&lt;br&gt;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&lt;table class="section"&gt;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&lt;tr&gt;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&lt;td&gt;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&lt;table id="sampleValidatorVO" class="master_table"&gt;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&lt;tr&gt;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&lt;th&gt;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1&lt;/th&gt;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&lt;td&gt;&lt;f:input type="text" name="item1" title="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1" </a:t>
            </a:r>
            <a:r>
              <a:rPr lang="en-US" altLang="ko-KR" sz="900" b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required="true"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/&gt;&lt;/td&gt;</a:t>
            </a:r>
          </a:p>
          <a:p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&lt;td&gt;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필수입력체크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&lt;/tr&gt;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&lt;tr&gt;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&lt;th&gt;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2&lt;/th&gt;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&lt;td&gt;&lt;f:input type="text" name="item2" value="12" title="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2" </a:t>
            </a:r>
            <a:r>
              <a:rPr lang="en-US" altLang="ko-KR" sz="900" b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minlength="2"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/&gt;&lt;/td&gt;</a:t>
            </a:r>
          </a:p>
          <a:p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&lt;td&gt;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최소길이체크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&lt;/tr&gt;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&lt;tr&gt;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&lt;th&gt;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11&lt;/th&gt;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&lt;td&gt;&lt;f:input type="text" name="item11" value="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테스트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 title="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항목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11" </a:t>
            </a:r>
            <a:r>
              <a:rPr lang="en-US" altLang="ko-KR" sz="900" b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edittype="korean"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/&gt;&lt;/td&gt;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    &lt;td&gt;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한글체크</a:t>
            </a:r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&lt;/tr&gt;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    …… </a:t>
            </a:r>
            <a:r>
              <a:rPr lang="ko-KR" altLang="en-US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생략</a:t>
            </a:r>
            <a:endParaRPr lang="en-US" altLang="ko-KR" sz="90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 &lt;/table&gt;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&lt;/td&gt;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&lt;/tr&gt;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&lt;/table&gt;</a:t>
            </a:r>
          </a:p>
          <a:p>
            <a:r>
              <a:rPr lang="en-US" altLang="ko-KR" sz="90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&lt;/body&gt;</a:t>
            </a:r>
            <a:endParaRPr lang="en-US" altLang="ko-KR" sz="9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679329" y="2996952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4211960" y="3692649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4778499" y="4384154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7380312" y="4267943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한글체크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직선 화살표 연결선 11"/>
          <p:cNvCxnSpPr>
            <a:cxnSpLocks noChangeShapeType="1"/>
            <a:stCxn id="19" idx="1"/>
            <a:endCxn id="11" idx="3"/>
          </p:cNvCxnSpPr>
          <p:nvPr/>
        </p:nvCxnSpPr>
        <p:spPr bwMode="auto">
          <a:xfrm flipH="1">
            <a:off x="6175226" y="4484637"/>
            <a:ext cx="1205086" cy="75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7" name="모서리가 둥근 직사각형 26"/>
          <p:cNvSpPr/>
          <p:nvPr/>
        </p:nvSpPr>
        <p:spPr bwMode="auto">
          <a:xfrm>
            <a:off x="7380312" y="3589014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최소길이체크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8" name="직선 화살표 연결선 11"/>
          <p:cNvCxnSpPr>
            <a:cxnSpLocks noChangeShapeType="1"/>
            <a:stCxn id="27" idx="1"/>
            <a:endCxn id="10" idx="3"/>
          </p:cNvCxnSpPr>
          <p:nvPr/>
        </p:nvCxnSpPr>
        <p:spPr bwMode="auto">
          <a:xfrm flipH="1" flipV="1">
            <a:off x="5608687" y="3800661"/>
            <a:ext cx="1771625" cy="50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0" name="모서리가 둥근 직사각형 29"/>
          <p:cNvSpPr/>
          <p:nvPr/>
        </p:nvSpPr>
        <p:spPr bwMode="auto">
          <a:xfrm>
            <a:off x="7380312" y="2891035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필수입력체크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직선 화살표 연결선 11"/>
          <p:cNvCxnSpPr>
            <a:cxnSpLocks noChangeShapeType="1"/>
            <a:stCxn id="30" idx="1"/>
            <a:endCxn id="8" idx="3"/>
          </p:cNvCxnSpPr>
          <p:nvPr/>
        </p:nvCxnSpPr>
        <p:spPr bwMode="auto">
          <a:xfrm flipH="1" flipV="1">
            <a:off x="5076056" y="3104964"/>
            <a:ext cx="2304256" cy="2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3" name="직사각형 32"/>
          <p:cNvSpPr/>
          <p:nvPr/>
        </p:nvSpPr>
        <p:spPr>
          <a:xfrm>
            <a:off x="291902" y="1496400"/>
            <a:ext cx="187220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Marster</a:t>
            </a:r>
            <a:r>
              <a:rPr lang="ko-KR" altLang="en-US" sz="1100" b="1" kern="0" smtClean="0">
                <a:ea typeface="굴림" pitchFamily="50" charset="-127"/>
              </a:rPr>
              <a:t>인 경우</a:t>
            </a:r>
            <a:endParaRPr lang="en-US" altLang="ko-KR" sz="1100" b="1" kern="0">
              <a:ea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157192"/>
            <a:ext cx="1997216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그룹 36"/>
          <p:cNvGrpSpPr/>
          <p:nvPr/>
        </p:nvGrpSpPr>
        <p:grpSpPr>
          <a:xfrm>
            <a:off x="1570459" y="5356448"/>
            <a:ext cx="4657725" cy="808856"/>
            <a:chOff x="2411760" y="4869160"/>
            <a:chExt cx="4657725" cy="80885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4869160"/>
              <a:ext cx="46577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11760" y="5420841"/>
              <a:ext cx="46482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69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2.2 jsp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작성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(Detali)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Client 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수행하기 위해서 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jsp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작성 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  <a:endParaRPr lang="en-US" altLang="ko-KR" sz="1200" kern="0">
              <a:latin typeface="Arial" pitchFamily="34" charset="0"/>
              <a:ea typeface="굴림" pitchFamily="50" charset="-127"/>
            </a:endParaRP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1902" y="1496400"/>
            <a:ext cx="2047850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Detail</a:t>
            </a:r>
            <a:r>
              <a:rPr lang="ko-KR" altLang="en-US" sz="1100" b="1" kern="0" smtClean="0">
                <a:ea typeface="굴림" pitchFamily="50" charset="-127"/>
              </a:rPr>
              <a:t>인 경우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17" name="직사각형 27"/>
          <p:cNvSpPr>
            <a:spLocks noChangeArrowheads="1"/>
          </p:cNvSpPr>
          <p:nvPr/>
        </p:nvSpPr>
        <p:spPr bwMode="auto">
          <a:xfrm>
            <a:off x="467544" y="1916832"/>
            <a:ext cx="7992888" cy="1954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$(document).ready(function() {</a:t>
            </a:r>
          </a:p>
          <a:p>
            <a:r>
              <a:rPr lang="en-US" altLang="ko-KR" sz="1100" b="1">
                <a:cs typeface="Arial" charset="0"/>
              </a:rPr>
              <a:t>    ...</a:t>
            </a:r>
          </a:p>
          <a:p>
            <a:r>
              <a:rPr lang="en-US" altLang="ko-KR" sz="1100" b="1">
                <a:cs typeface="Arial" charset="0"/>
              </a:rPr>
              <a:t>    var </a:t>
            </a:r>
            <a:r>
              <a:rPr lang="en-US" altLang="ko-KR" sz="1100" b="1" smtClean="0">
                <a:solidFill>
                  <a:srgbClr val="FF0000"/>
                </a:solidFill>
                <a:cs typeface="Arial" charset="0"/>
              </a:rPr>
              <a:t>cmodels</a:t>
            </a:r>
            <a:r>
              <a:rPr lang="en-US" altLang="ko-KR" sz="1100" b="1" smtClean="0">
                <a:cs typeface="Arial" charset="0"/>
              </a:rPr>
              <a:t> </a:t>
            </a:r>
            <a:r>
              <a:rPr lang="en-US" altLang="ko-KR" sz="1100">
                <a:cs typeface="Arial" charset="0"/>
              </a:rPr>
              <a:t>= </a:t>
            </a:r>
            <a:r>
              <a:rPr lang="en-US" altLang="ko-KR" sz="1100" smtClean="0">
                <a:cs typeface="Arial" charset="0"/>
              </a:rPr>
              <a:t>[</a:t>
            </a:r>
          </a:p>
          <a:p>
            <a:r>
              <a:rPr lang="en-US" altLang="ko-KR" sz="1100" smtClean="0"/>
              <a:t>              {name:'ename',     width:'150', align:'center', hidden:false,  editable:true,  edittype:'text', </a:t>
            </a:r>
            <a:r>
              <a:rPr lang="en-US" altLang="ko-KR" sz="1100" b="1" smtClean="0">
                <a:solidFill>
                  <a:srgbClr val="FF0000"/>
                </a:solidFill>
              </a:rPr>
              <a:t>editrules:{required:true}</a:t>
            </a:r>
            <a:r>
              <a:rPr lang="en-US" altLang="ko-KR" sz="1100" smtClean="0"/>
              <a:t>}</a:t>
            </a:r>
          </a:p>
          <a:p>
            <a:r>
              <a:rPr lang="en-US" altLang="ko-KR" sz="1100" smtClean="0">
                <a:cs typeface="Arial" charset="0"/>
              </a:rPr>
              <a:t>            ,</a:t>
            </a:r>
            <a:r>
              <a:rPr lang="en-US" altLang="ko-KR" sz="1100" smtClean="0"/>
              <a:t> {name:'ename',     width:'150', align:'center', hidden:false,  editable:true, </a:t>
            </a:r>
            <a:r>
              <a:rPr lang="en-US" altLang="ko-KR" sz="1100" b="1" smtClean="0">
                <a:solidFill>
                  <a:srgbClr val="FF0000"/>
                </a:solidFill>
              </a:rPr>
              <a:t>edittype:'alpha'</a:t>
            </a:r>
            <a:r>
              <a:rPr lang="en-US" altLang="ko-KR" sz="1100" smtClean="0"/>
              <a:t>}</a:t>
            </a:r>
          </a:p>
          <a:p>
            <a:r>
              <a:rPr lang="en-US" altLang="ko-KR" sz="1100" smtClean="0">
                <a:cs typeface="Arial" charset="0"/>
              </a:rPr>
              <a:t>            ,</a:t>
            </a:r>
            <a:r>
              <a:rPr lang="en-US" altLang="ko-KR" sz="1100" smtClean="0"/>
              <a:t> {name:'ename',     width:'150', align:'center', hidden:false,  editable:true,  </a:t>
            </a:r>
            <a:r>
              <a:rPr lang="en-US" altLang="ko-KR" sz="1100" b="1" smtClean="0">
                <a:solidFill>
                  <a:srgbClr val="FF0000"/>
                </a:solidFill>
              </a:rPr>
              <a:t>edittype:'</a:t>
            </a:r>
            <a:r>
              <a:rPr lang="en-US" altLang="ko-KR" sz="1100" b="1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korean </a:t>
            </a:r>
            <a:r>
              <a:rPr lang="en-US" altLang="ko-KR" sz="1100" b="1" smtClean="0">
                <a:solidFill>
                  <a:srgbClr val="FF0000"/>
                </a:solidFill>
              </a:rPr>
              <a:t>'</a:t>
            </a:r>
            <a:r>
              <a:rPr lang="en-US" altLang="ko-KR" sz="1100" smtClean="0"/>
              <a:t>}</a:t>
            </a:r>
          </a:p>
          <a:p>
            <a:r>
              <a:rPr lang="en-US" altLang="ko-KR" sz="1100" smtClean="0">
                <a:cs typeface="Arial" charset="0"/>
              </a:rPr>
              <a:t>            …</a:t>
            </a:r>
            <a:r>
              <a:rPr lang="ko-KR" altLang="en-US" sz="1100" smtClean="0">
                <a:cs typeface="Arial" charset="0"/>
              </a:rPr>
              <a:t>생략</a:t>
            </a:r>
            <a:endParaRPr lang="en-US" altLang="ko-KR" sz="1100" smtClean="0">
              <a:cs typeface="Arial" charset="0"/>
            </a:endParaRPr>
          </a:p>
          <a:p>
            <a:r>
              <a:rPr lang="en-US" altLang="ko-KR" sz="1100" smtClean="0">
                <a:cs typeface="Arial" charset="0"/>
              </a:rPr>
              <a:t>    ];</a:t>
            </a:r>
            <a:endParaRPr lang="en-US" altLang="ko-KR" sz="1100">
              <a:cs typeface="Arial" charset="0"/>
            </a:endParaRPr>
          </a:p>
          <a:p>
            <a:r>
              <a:rPr lang="en-US" altLang="ko-KR" sz="1100" b="1" smtClean="0">
                <a:cs typeface="Arial" charset="0"/>
              </a:rPr>
              <a:t>    …</a:t>
            </a:r>
            <a:endParaRPr lang="en-US" altLang="ko-KR" sz="1100" b="1">
              <a:cs typeface="Arial" charset="0"/>
            </a:endParaRPr>
          </a:p>
          <a:p>
            <a:r>
              <a:rPr lang="en-US" altLang="ko-KR" sz="1100" b="1">
                <a:solidFill>
                  <a:srgbClr val="FF0000"/>
                </a:solidFill>
                <a:cs typeface="Arial" charset="0"/>
              </a:rPr>
              <a:t>});</a:t>
            </a:r>
          </a:p>
          <a:p>
            <a:endParaRPr lang="ko-KR" altLang="en-US" sz="1100" b="1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03665" y="2439938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 bwMode="auto">
          <a:xfrm>
            <a:off x="5220072" y="2636912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 bwMode="auto">
          <a:xfrm>
            <a:off x="5519091" y="2786302"/>
            <a:ext cx="1396727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923928" y="3284984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한글체크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" name="직선 화살표 연결선 11"/>
          <p:cNvCxnSpPr>
            <a:cxnSpLocks noChangeShapeType="1"/>
            <a:stCxn id="23" idx="0"/>
            <a:endCxn id="22" idx="1"/>
          </p:cNvCxnSpPr>
          <p:nvPr/>
        </p:nvCxnSpPr>
        <p:spPr bwMode="auto">
          <a:xfrm flipV="1">
            <a:off x="4698504" y="2894314"/>
            <a:ext cx="820587" cy="3906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5" name="모서리가 둥근 직사각형 24"/>
          <p:cNvSpPr/>
          <p:nvPr/>
        </p:nvSpPr>
        <p:spPr bwMode="auto">
          <a:xfrm>
            <a:off x="5652120" y="3284984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영문체크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6" name="직선 화살표 연결선 11"/>
          <p:cNvCxnSpPr>
            <a:cxnSpLocks noChangeShapeType="1"/>
            <a:stCxn id="25" idx="0"/>
            <a:endCxn id="21" idx="3"/>
          </p:cNvCxnSpPr>
          <p:nvPr/>
        </p:nvCxnSpPr>
        <p:spPr bwMode="auto">
          <a:xfrm flipV="1">
            <a:off x="6426696" y="2744924"/>
            <a:ext cx="190103" cy="5400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29" name="모서리가 둥근 직사각형 28"/>
          <p:cNvSpPr/>
          <p:nvPr/>
        </p:nvSpPr>
        <p:spPr bwMode="auto">
          <a:xfrm>
            <a:off x="7343328" y="3284984"/>
            <a:ext cx="1549152" cy="433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필수입력체크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2" name="직선 화살표 연결선 11"/>
          <p:cNvCxnSpPr>
            <a:cxnSpLocks noChangeShapeType="1"/>
            <a:stCxn id="29" idx="0"/>
            <a:endCxn id="18" idx="3"/>
          </p:cNvCxnSpPr>
          <p:nvPr/>
        </p:nvCxnSpPr>
        <p:spPr bwMode="auto">
          <a:xfrm flipH="1" flipV="1">
            <a:off x="8100392" y="2547950"/>
            <a:ext cx="17512" cy="7370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432" y="4005096"/>
            <a:ext cx="7992000" cy="236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직사각형 43"/>
          <p:cNvSpPr/>
          <p:nvPr/>
        </p:nvSpPr>
        <p:spPr>
          <a:xfrm>
            <a:off x="1801788" y="4595986"/>
            <a:ext cx="1152525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55976" y="4408537"/>
            <a:ext cx="2376000" cy="129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868144" y="836712"/>
            <a:ext cx="2880320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>
              <a:defRPr/>
            </a:pPr>
            <a:endParaRPr lang="en-US" altLang="ko-KR" sz="1050" b="1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ko-KR" altLang="en-US" sz="1050" b="1" smtClean="0">
                <a:solidFill>
                  <a:schemeClr val="tx1"/>
                </a:solidFill>
              </a:rPr>
              <a:t>아래와 같은 </a:t>
            </a:r>
            <a:r>
              <a:rPr lang="en-US" altLang="ko-KR" sz="1050" b="1" smtClean="0">
                <a:solidFill>
                  <a:schemeClr val="tx1"/>
                </a:solidFill>
              </a:rPr>
              <a:t>rules</a:t>
            </a:r>
            <a:r>
              <a:rPr lang="ko-KR" altLang="en-US" sz="1050" b="1" smtClean="0">
                <a:solidFill>
                  <a:schemeClr val="tx1"/>
                </a:solidFill>
              </a:rPr>
              <a:t>는 </a:t>
            </a:r>
            <a:r>
              <a:rPr lang="en-US" altLang="ko-KR" sz="1050" b="1" smtClean="0">
                <a:solidFill>
                  <a:srgbClr val="FF0000"/>
                </a:solidFill>
              </a:rPr>
              <a:t>editrules</a:t>
            </a:r>
            <a:r>
              <a:rPr lang="ko-KR" altLang="en-US" sz="1050" b="1" smtClean="0">
                <a:solidFill>
                  <a:schemeClr val="tx1"/>
                </a:solidFill>
              </a:rPr>
              <a:t>에 기입한다</a:t>
            </a:r>
            <a:r>
              <a:rPr lang="en-US" altLang="ko-KR" sz="1050" b="1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 </a:t>
            </a: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rquired:</a:t>
            </a:r>
            <a:r>
              <a:rPr lang="en-US" altLang="ko-KR" sz="1050" smtClean="0">
                <a:solidFill>
                  <a:srgbClr val="0000FF"/>
                </a:solidFill>
              </a:rPr>
              <a:t> </a:t>
            </a:r>
            <a:r>
              <a:rPr lang="ko-KR" altLang="en-US" sz="1050" b="1" smtClean="0">
                <a:solidFill>
                  <a:schemeClr val="tx1"/>
                </a:solidFill>
              </a:rPr>
              <a:t>필수체크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maxlength:  </a:t>
            </a:r>
            <a:r>
              <a:rPr lang="ko-KR" altLang="en-US" sz="1050" b="1" smtClean="0">
                <a:solidFill>
                  <a:schemeClr val="tx1"/>
                </a:solidFill>
              </a:rPr>
              <a:t>최대길이 체크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minlength: </a:t>
            </a:r>
            <a:r>
              <a:rPr lang="ko-KR" altLang="en-US" sz="1050" b="1" smtClean="0">
                <a:solidFill>
                  <a:schemeClr val="tx1"/>
                </a:solidFill>
              </a:rPr>
              <a:t>최소길이 체크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maxvalue: </a:t>
            </a:r>
            <a:r>
              <a:rPr lang="ko-KR" altLang="en-US" sz="1050" b="1" smtClean="0">
                <a:solidFill>
                  <a:schemeClr val="tx1"/>
                </a:solidFill>
              </a:rPr>
              <a:t>최대값 체크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050" b="1" smtClean="0">
                <a:solidFill>
                  <a:srgbClr val="0000FF"/>
                </a:solidFill>
              </a:rPr>
              <a:t>minvalue:</a:t>
            </a:r>
            <a:r>
              <a:rPr lang="ko-KR" altLang="en-US" sz="1050" b="1" smtClean="0">
                <a:solidFill>
                  <a:schemeClr val="tx1"/>
                </a:solidFill>
              </a:rPr>
              <a:t>최소값 체크</a:t>
            </a:r>
            <a:endParaRPr lang="en-US" altLang="ko-KR" sz="1050" b="1" smtClean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50" b="1" smtClean="0">
              <a:solidFill>
                <a:srgbClr val="FF0000"/>
              </a:solidFill>
            </a:endParaRPr>
          </a:p>
          <a:p>
            <a:pPr algn="ctr">
              <a:defRPr/>
            </a:pPr>
            <a:endParaRPr lang="ko-KR" altLang="en-US" sz="105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7" name="직선 화살표 연결선 11"/>
          <p:cNvCxnSpPr>
            <a:cxnSpLocks noChangeShapeType="1"/>
            <a:stCxn id="18" idx="0"/>
            <a:endCxn id="20" idx="2"/>
          </p:cNvCxnSpPr>
          <p:nvPr/>
        </p:nvCxnSpPr>
        <p:spPr bwMode="auto">
          <a:xfrm flipH="1" flipV="1">
            <a:off x="7308304" y="2132856"/>
            <a:ext cx="93725" cy="30708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468313" y="541338"/>
            <a:ext cx="4751387" cy="511175"/>
            <a:chOff x="1870" y="884"/>
            <a:chExt cx="1417" cy="322"/>
          </a:xfrm>
        </p:grpSpPr>
        <p:pic>
          <p:nvPicPr>
            <p:cNvPr id="7172" name="Picture 185" descr="그림10"/>
            <p:cNvPicPr>
              <a:picLocks noChangeAspect="1" noChangeArrowheads="1"/>
            </p:cNvPicPr>
            <p:nvPr/>
          </p:nvPicPr>
          <p:blipFill>
            <a:blip r:embed="rId3" cstate="print"/>
            <a:srcRect l="18517" t="310"/>
            <a:stretch>
              <a:fillRect/>
            </a:stretch>
          </p:blipFill>
          <p:spPr bwMode="auto">
            <a:xfrm>
              <a:off x="1870" y="884"/>
              <a:ext cx="1417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77"/>
            <p:cNvSpPr txBox="1">
              <a:spLocks noChangeArrowheads="1"/>
            </p:cNvSpPr>
            <p:nvPr/>
          </p:nvSpPr>
          <p:spPr bwMode="auto">
            <a:xfrm>
              <a:off x="1870" y="929"/>
              <a:ext cx="124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2.3 </a:t>
              </a:r>
              <a:r>
                <a:rPr lang="ko-KR" altLang="en-US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사용자정의 </a:t>
              </a:r>
              <a:r>
                <a:rPr lang="en-US" altLang="ko-KR" sz="2000" b="1" smtClean="0">
                  <a:solidFill>
                    <a:schemeClr val="bg1"/>
                  </a:solidFill>
                  <a:latin typeface="+mn-ea"/>
                  <a:ea typeface="굴림" pitchFamily="50" charset="-127"/>
                </a:rPr>
                <a:t>Validation(Marster)</a:t>
              </a:r>
              <a:endParaRPr lang="ko-KR" altLang="en-US" sz="2000" b="1">
                <a:solidFill>
                  <a:schemeClr val="bg1"/>
                </a:solidFill>
                <a:latin typeface="+mn-ea"/>
                <a:ea typeface="굴림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89483" y="1094878"/>
            <a:ext cx="845978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 eaLnBrk="0" latin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일반적인 화면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이외 사용자가 추가로 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Validation</a:t>
            </a:r>
            <a:r>
              <a:rPr lang="ko-KR" altLang="en-US" sz="1200" kern="0" smtClean="0">
                <a:latin typeface="Arial" pitchFamily="34" charset="0"/>
                <a:ea typeface="굴림" pitchFamily="50" charset="-127"/>
              </a:rPr>
              <a:t>을 구현 하고싶을 경우 구현방법은 다음과 같다</a:t>
            </a:r>
            <a:r>
              <a:rPr lang="en-US" altLang="ko-KR" sz="1200" kern="0" smtClean="0">
                <a:latin typeface="Arial" pitchFamily="34" charset="0"/>
                <a:ea typeface="굴림" pitchFamily="50" charset="-127"/>
              </a:rPr>
              <a:t>.</a:t>
            </a:r>
          </a:p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defRPr/>
            </a:pPr>
            <a:endParaRPr lang="en-US" altLang="ko-KR" sz="1200" kern="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889" y="1772816"/>
            <a:ext cx="6789415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smtClean="0"/>
              <a:t>&lt;script type=</a:t>
            </a:r>
            <a:r>
              <a:rPr lang="en-US" altLang="ko-KR" sz="1100" i="1" smtClean="0"/>
              <a:t>"text/javascript"&gt;</a:t>
            </a:r>
          </a:p>
          <a:p>
            <a:r>
              <a:rPr lang="en-US" altLang="ko-KR" sz="1100" smtClean="0"/>
              <a:t>$(document).ready(</a:t>
            </a:r>
            <a:r>
              <a:rPr lang="en-US" altLang="ko-KR" sz="1100" b="1" smtClean="0"/>
              <a:t>function(){</a:t>
            </a:r>
          </a:p>
          <a:p>
            <a:endParaRPr lang="ko-KR" altLang="en-US" sz="1100" smtClean="0"/>
          </a:p>
          <a:p>
            <a:r>
              <a:rPr lang="ko-KR" altLang="en-US" sz="1100" smtClean="0"/>
              <a:t>    </a:t>
            </a:r>
            <a:r>
              <a:rPr lang="en-US" altLang="ko-KR" sz="1100" smtClean="0"/>
              <a:t>// </a:t>
            </a:r>
            <a:r>
              <a:rPr lang="ko-KR" altLang="en-US" sz="1100" smtClean="0"/>
              <a:t>체크</a:t>
            </a:r>
          </a:p>
          <a:p>
            <a:r>
              <a:rPr lang="en-US" altLang="ko-KR" sz="1100" smtClean="0"/>
              <a:t>    $('#btn_insert').click(</a:t>
            </a:r>
            <a:r>
              <a:rPr lang="en-US" altLang="ko-KR" sz="1100" b="1" smtClean="0"/>
              <a:t>function() {</a:t>
            </a:r>
          </a:p>
          <a:p>
            <a:r>
              <a:rPr lang="en-US" altLang="ko-KR" sz="1100" smtClean="0"/>
              <a:t>        </a:t>
            </a:r>
            <a:r>
              <a:rPr lang="en-US" altLang="ko-KR" sz="1100" b="1" smtClean="0">
                <a:solidFill>
                  <a:srgbClr val="FF0000"/>
                </a:solidFill>
              </a:rPr>
              <a:t>ajaxWithParams({</a:t>
            </a:r>
          </a:p>
          <a:p>
            <a:r>
              <a:rPr lang="en-US" altLang="ko-KR" sz="1100" smtClean="0"/>
              <a:t>            msg:'</a:t>
            </a:r>
            <a:r>
              <a:rPr lang="ko-KR" altLang="en-US" sz="1100" smtClean="0"/>
              <a:t>등록</a:t>
            </a:r>
            <a:r>
              <a:rPr lang="en-US" altLang="ko-KR" sz="1100" smtClean="0"/>
              <a:t>',</a:t>
            </a:r>
          </a:p>
          <a:p>
            <a:r>
              <a:rPr lang="en-US" altLang="ko-KR" sz="1100" smtClean="0"/>
              <a:t>            masterIds: ['#sampleValidatorVO'],</a:t>
            </a:r>
          </a:p>
          <a:p>
            <a:r>
              <a:rPr lang="en-US" altLang="ko-KR" sz="1100" smtClean="0"/>
              <a:t>            reloadGrid: </a:t>
            </a:r>
            <a:r>
              <a:rPr lang="en-US" altLang="ko-KR" sz="1100" b="1" smtClean="0"/>
              <a:t>true,</a:t>
            </a:r>
          </a:p>
          <a:p>
            <a:r>
              <a:rPr lang="en-US" altLang="ko-KR" sz="1100" smtClean="0"/>
              <a:t>            url: '&lt;c:url value="/demo/validator/checkValidation.do"/&gt;',</a:t>
            </a:r>
          </a:p>
          <a:p>
            <a:r>
              <a:rPr lang="en-US" altLang="ko-KR" sz="1100" smtClean="0"/>
              <a:t>            callback: </a:t>
            </a:r>
            <a:r>
              <a:rPr lang="en-US" altLang="ko-KR" sz="1100" b="1" smtClean="0"/>
              <a:t>function(status) {</a:t>
            </a:r>
          </a:p>
          <a:p>
            <a:r>
              <a:rPr lang="ko-KR" altLang="en-US" sz="1100" smtClean="0"/>
              <a:t>            </a:t>
            </a:r>
            <a:r>
              <a:rPr lang="en-US" altLang="ko-KR" sz="1100" smtClean="0"/>
              <a:t>},</a:t>
            </a:r>
          </a:p>
          <a:p>
            <a:r>
              <a:rPr lang="en-US" altLang="ko-KR" sz="1100" smtClean="0"/>
              <a:t>            </a:t>
            </a:r>
            <a:r>
              <a:rPr lang="en-US" altLang="ko-KR" sz="1100" b="1" smtClean="0">
                <a:solidFill>
                  <a:srgbClr val="0000FF"/>
                </a:solidFill>
              </a:rPr>
              <a:t>validate: function() {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        var chkVal = $("input[name=item12]").val();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        var chkPtten = /^[</a:t>
            </a:r>
            <a:r>
              <a:rPr lang="ko-KR" altLang="en-US" sz="1100" b="1" smtClean="0">
                <a:solidFill>
                  <a:srgbClr val="0000FF"/>
                </a:solidFill>
              </a:rPr>
              <a:t>가</a:t>
            </a:r>
            <a:r>
              <a:rPr lang="en-US" altLang="ko-KR" sz="1100" b="1" smtClean="0">
                <a:solidFill>
                  <a:srgbClr val="0000FF"/>
                </a:solidFill>
              </a:rPr>
              <a:t>-</a:t>
            </a:r>
            <a:r>
              <a:rPr lang="ko-KR" altLang="en-US" sz="1100" b="1" smtClean="0">
                <a:solidFill>
                  <a:srgbClr val="0000FF"/>
                </a:solidFill>
              </a:rPr>
              <a:t>힣</a:t>
            </a:r>
            <a:r>
              <a:rPr lang="en-US" altLang="ko-KR" sz="1100" b="1" smtClean="0">
                <a:solidFill>
                  <a:srgbClr val="0000FF"/>
                </a:solidFill>
              </a:rPr>
              <a:t>\s]*$/;</a:t>
            </a:r>
          </a:p>
          <a:p>
            <a:endParaRPr lang="ko-KR" altLang="en-US" sz="1100" b="1" smtClean="0">
              <a:solidFill>
                <a:srgbClr val="0000FF"/>
              </a:solidFill>
            </a:endParaRP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        var msg = new Array();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        if (!chkPtten.test(chkVal)) {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                </a:t>
            </a:r>
            <a:r>
              <a:rPr lang="en-US" altLang="ko-KR" sz="1100" b="1" smtClean="0">
                <a:solidFill>
                  <a:srgbClr val="0000FF"/>
                </a:solidFill>
              </a:rPr>
              <a:t>msg.push('</a:t>
            </a:r>
            <a:r>
              <a:rPr lang="ko-KR" altLang="en-US" sz="1100" b="1" smtClean="0">
                <a:solidFill>
                  <a:srgbClr val="0000FF"/>
                </a:solidFill>
              </a:rPr>
              <a:t>사용자정의</a:t>
            </a:r>
            <a:r>
              <a:rPr lang="en-US" altLang="ko-KR" sz="1100" b="1" smtClean="0">
                <a:solidFill>
                  <a:srgbClr val="0000FF"/>
                </a:solidFill>
              </a:rPr>
              <a:t>:</a:t>
            </a:r>
            <a:r>
              <a:rPr lang="ko-KR" altLang="en-US" sz="1100" b="1" smtClean="0">
                <a:solidFill>
                  <a:srgbClr val="0000FF"/>
                </a:solidFill>
              </a:rPr>
              <a:t>항목</a:t>
            </a:r>
            <a:r>
              <a:rPr lang="en-US" altLang="ko-KR" sz="1100" b="1" smtClean="0">
                <a:solidFill>
                  <a:srgbClr val="0000FF"/>
                </a:solidFill>
              </a:rPr>
              <a:t>14</a:t>
            </a:r>
            <a:r>
              <a:rPr lang="ko-KR" altLang="en-US" sz="1100" b="1" smtClean="0">
                <a:solidFill>
                  <a:srgbClr val="0000FF"/>
                </a:solidFill>
              </a:rPr>
              <a:t>은</a:t>
            </a:r>
            <a:r>
              <a:rPr lang="en-US" altLang="ko-KR" sz="1100" b="1" smtClean="0">
                <a:solidFill>
                  <a:srgbClr val="0000FF"/>
                </a:solidFill>
              </a:rPr>
              <a:t>(</a:t>
            </a:r>
            <a:r>
              <a:rPr lang="ko-KR" altLang="en-US" sz="1100" b="1" smtClean="0">
                <a:solidFill>
                  <a:srgbClr val="0000FF"/>
                </a:solidFill>
              </a:rPr>
              <a:t>는</a:t>
            </a:r>
            <a:r>
              <a:rPr lang="en-US" altLang="ko-KR" sz="1100" b="1" smtClean="0">
                <a:solidFill>
                  <a:srgbClr val="0000FF"/>
                </a:solidFill>
              </a:rPr>
              <a:t>) </a:t>
            </a:r>
            <a:r>
              <a:rPr lang="ko-KR" altLang="en-US" sz="1100" b="1" smtClean="0">
                <a:solidFill>
                  <a:srgbClr val="0000FF"/>
                </a:solidFill>
              </a:rPr>
              <a:t>한글만 입력하실 수 있습니다</a:t>
            </a:r>
            <a:r>
              <a:rPr lang="en-US" altLang="ko-KR" sz="1100" b="1" smtClean="0">
                <a:solidFill>
                  <a:srgbClr val="0000FF"/>
                </a:solidFill>
              </a:rPr>
              <a:t>.');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            </a:t>
            </a:r>
            <a:r>
              <a:rPr lang="en-US" altLang="ko-KR" sz="1100" b="1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100" b="1" smtClean="0">
                <a:solidFill>
                  <a:srgbClr val="0000FF"/>
                </a:solidFill>
              </a:rPr>
              <a:t>                return msg;</a:t>
            </a:r>
          </a:p>
          <a:p>
            <a:r>
              <a:rPr lang="ko-KR" altLang="en-US" sz="1100" b="1" smtClean="0">
                <a:solidFill>
                  <a:srgbClr val="0000FF"/>
                </a:solidFill>
              </a:rPr>
              <a:t>            </a:t>
            </a:r>
            <a:r>
              <a:rPr lang="en-US" altLang="ko-KR" sz="1100" b="1" smtClean="0">
                <a:solidFill>
                  <a:srgbClr val="0000FF"/>
                </a:solidFill>
              </a:rPr>
              <a:t>}</a:t>
            </a:r>
          </a:p>
          <a:p>
            <a:r>
              <a:rPr lang="ko-KR" altLang="en-US" sz="1100" smtClean="0"/>
              <a:t>       </a:t>
            </a:r>
            <a:r>
              <a:rPr lang="ko-KR" altLang="en-US" sz="1100" b="1" smtClean="0">
                <a:solidFill>
                  <a:srgbClr val="FF0000"/>
                </a:solidFill>
              </a:rPr>
              <a:t> </a:t>
            </a:r>
            <a:r>
              <a:rPr lang="en-US" altLang="ko-KR" sz="1100" b="1" smtClean="0">
                <a:solidFill>
                  <a:srgbClr val="FF0000"/>
                </a:solidFill>
              </a:rPr>
              <a:t>});</a:t>
            </a:r>
          </a:p>
          <a:p>
            <a:r>
              <a:rPr lang="ko-KR" altLang="en-US" sz="1100" smtClean="0"/>
              <a:t>    </a:t>
            </a:r>
            <a:r>
              <a:rPr lang="en-US" altLang="ko-KR" sz="1100" smtClean="0"/>
              <a:t>});</a:t>
            </a:r>
          </a:p>
          <a:p>
            <a:endParaRPr lang="ko-KR" altLang="en-US" sz="1100" smtClean="0"/>
          </a:p>
          <a:p>
            <a:r>
              <a:rPr lang="en-US" altLang="ko-KR" sz="1100" smtClean="0"/>
              <a:t>});</a:t>
            </a:r>
          </a:p>
          <a:p>
            <a:r>
              <a:rPr lang="en-US" altLang="ko-KR" sz="1100" smtClean="0"/>
              <a:t>&lt;/script&gt;</a:t>
            </a:r>
            <a:endParaRPr lang="en-US" altLang="ko-KR" sz="11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6271206" y="4016184"/>
            <a:ext cx="2808312" cy="11105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사용자정의 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Validation</a:t>
            </a:r>
          </a:p>
          <a:p>
            <a:pPr algn="ctr">
              <a:defRPr/>
            </a:pPr>
            <a:endParaRPr lang="en-US" altLang="ko-KR" sz="1200" b="1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메세지출력시 기본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Validation</a:t>
            </a: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메세지 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+ </a:t>
            </a:r>
            <a:r>
              <a:rPr lang="ko-KR" altLang="en-US" sz="1200" b="1" smtClean="0">
                <a:solidFill>
                  <a:schemeClr val="tx1"/>
                </a:solidFill>
                <a:latin typeface="Arial" charset="0"/>
              </a:rPr>
              <a:t>사용자정의 메시지 출력</a:t>
            </a:r>
            <a:r>
              <a:rPr lang="en-US" altLang="ko-KR" sz="1200" b="1" smtClean="0">
                <a:solidFill>
                  <a:schemeClr val="tx1"/>
                </a:solidFill>
                <a:latin typeface="Arial" charset="0"/>
              </a:rPr>
              <a:t> </a:t>
            </a:r>
            <a:endParaRPr lang="ko-KR" altLang="en-US" sz="1200" b="1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직선 화살표 연결선 11"/>
          <p:cNvCxnSpPr>
            <a:cxnSpLocks noChangeShapeType="1"/>
            <a:stCxn id="30" idx="1"/>
            <a:endCxn id="29" idx="1"/>
          </p:cNvCxnSpPr>
          <p:nvPr/>
        </p:nvCxnSpPr>
        <p:spPr bwMode="auto">
          <a:xfrm flipH="1" flipV="1">
            <a:off x="5980258" y="4565906"/>
            <a:ext cx="290948" cy="55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oval" w="med" len="med"/>
          </a:ln>
        </p:spPr>
      </p:cxnSp>
      <p:sp>
        <p:nvSpPr>
          <p:cNvPr id="33" name="직사각형 32"/>
          <p:cNvSpPr/>
          <p:nvPr/>
        </p:nvSpPr>
        <p:spPr>
          <a:xfrm>
            <a:off x="291902" y="1496400"/>
            <a:ext cx="1872208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lvl="1" indent="-201613" algn="just" eaLnBrk="0" latinLnBrk="0" hangingPunct="0">
              <a:lnSpc>
                <a:spcPct val="120000"/>
              </a:lnSpc>
              <a:spcBef>
                <a:spcPct val="20000"/>
              </a:spcBef>
              <a:buClr>
                <a:srgbClr val="006699"/>
              </a:buClr>
              <a:buSzPct val="90000"/>
              <a:buFont typeface="Wingdings" pitchFamily="2" charset="2"/>
              <a:buChar char="q"/>
              <a:defRPr/>
            </a:pPr>
            <a:r>
              <a:rPr lang="en-US" altLang="ko-KR" sz="1100" b="1" kern="0" smtClean="0">
                <a:ea typeface="굴림" pitchFamily="50" charset="-127"/>
              </a:rPr>
              <a:t>Marster</a:t>
            </a:r>
            <a:r>
              <a:rPr lang="ko-KR" altLang="en-US" sz="1100" b="1" kern="0" smtClean="0">
                <a:ea typeface="굴림" pitchFamily="50" charset="-127"/>
              </a:rPr>
              <a:t>인 경우</a:t>
            </a:r>
            <a:endParaRPr lang="en-US" altLang="ko-KR" sz="1100" b="1" kern="0">
              <a:ea typeface="굴림" pitchFamily="50" charset="-127"/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5404194" y="3881830"/>
            <a:ext cx="576064" cy="1368152"/>
          </a:xfrm>
          <a:prstGeom prst="rightBrac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564904"/>
            <a:ext cx="2988000" cy="12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347472" y="2940915"/>
            <a:ext cx="2196000" cy="14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3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18973</TotalTime>
  <Words>2327</Words>
  <Application>Microsoft Office PowerPoint</Application>
  <PresentationFormat>화면 슬라이드 쇼(4:3)</PresentationFormat>
  <Paragraphs>491</Paragraphs>
  <Slides>22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Business plan presentation</vt:lpstr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 이름</dc:title>
  <dc:creator>공명현</dc:creator>
  <cp:lastModifiedBy>han</cp:lastModifiedBy>
  <cp:revision>1022</cp:revision>
  <dcterms:created xsi:type="dcterms:W3CDTF">2010-09-04T09:59:39Z</dcterms:created>
  <dcterms:modified xsi:type="dcterms:W3CDTF">2012-03-29T01:19:03Z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TC010175101042</vt:lpwstr>
  </property>
</Properties>
</file>