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305" r:id="rId5"/>
    <p:sldId id="279" r:id="rId6"/>
    <p:sldId id="289" r:id="rId7"/>
    <p:sldId id="281" r:id="rId8"/>
    <p:sldId id="284" r:id="rId9"/>
    <p:sldId id="283" r:id="rId10"/>
    <p:sldId id="282" r:id="rId11"/>
    <p:sldId id="304" r:id="rId12"/>
    <p:sldId id="285" r:id="rId13"/>
    <p:sldId id="290" r:id="rId14"/>
    <p:sldId id="295" r:id="rId15"/>
    <p:sldId id="296" r:id="rId16"/>
    <p:sldId id="293" r:id="rId17"/>
    <p:sldId id="301" r:id="rId18"/>
    <p:sldId id="297" r:id="rId19"/>
    <p:sldId id="298" r:id="rId20"/>
    <p:sldId id="302" r:id="rId21"/>
    <p:sldId id="299" r:id="rId22"/>
    <p:sldId id="300" r:id="rId23"/>
    <p:sldId id="303" r:id="rId24"/>
    <p:sldId id="286" r:id="rId25"/>
    <p:sldId id="288" r:id="rId26"/>
    <p:sldId id="306" r:id="rId27"/>
    <p:sldId id="277" r:id="rId28"/>
  </p:sldIdLst>
  <p:sldSz cx="18288000" cy="10287000"/>
  <p:notesSz cx="6858000" cy="9144000"/>
  <p:embeddedFontLst>
    <p:embeddedFont>
      <p:font typeface="Inria Serif" panose="020B0604020202020204" charset="0"/>
      <p:regular r:id="rId30"/>
    </p:embeddedFont>
    <p:embeddedFont>
      <p:font typeface="Open Sans" panose="020B0606030504020204" pitchFamily="3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C9196-A91A-4DFD-8E48-CA856820A92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42C0A-8ED5-465D-9924-8DCBDDB99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89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74D9B-7BD6-A325-0D21-3401E6818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9156F0-45ED-3FF1-FBC3-F79ADEEF4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5664E7-15C3-C174-53D8-88C38C83A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613BF-F317-662B-0CB5-7087FDE14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40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6CDC7-8719-5C5E-30DE-74B45608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D559E3-DB96-ED94-A107-0A91DD317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1855DD-D9C9-51FE-76B6-23D071499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CF959-4444-AB1B-270F-EA4E7C03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39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20AED-B346-DEAB-A675-DEBEC292B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451B4-0816-D2D9-7EF1-106D0661A8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27E95-A3FE-10E7-531D-AB6DE9EA2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8E763-27C8-4067-8E72-41BD1ADC1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2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3CF78-E0AE-663D-D355-C628292BB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2765F-1ACA-CE3E-5ACB-16AA3974D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0970F8-61DE-4CAE-021D-6E700D735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BDA8A-FE14-33C0-D511-225DB0A47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32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FC7ED-EAFC-EA79-BDE2-D11747116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D037A-61FB-E38D-149F-7E0999BE7E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BBD17-FFF2-F5D8-368D-CF7D59E9C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53AA4-F958-5C50-F465-633E8946E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11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04544-50B1-4319-A4C0-719EAE1C1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B7AC0-9BFD-A782-1DC3-4416D97AD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27DC5-D742-4120-3D8A-A00CAB383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5F7E0-0710-9B73-E142-36FA12E8D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44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A1755-B817-474F-9115-CE14B76AA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CC399D-FCC2-EC56-699B-47D6AFAB3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0EF1A-E0E6-8DCD-3435-A48B8358F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789EA-52D9-BA4F-BA3A-CB02A9CF0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291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91F08-7B28-EBC0-144D-BA3782E8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0F412-3E28-2ACA-93BA-5DB711F6C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AFD9F-8DF3-AD56-7107-0FA9A702D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35E91-3C11-F99D-6D48-003250B19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01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7C91E-6666-2ACC-0AE3-4B89FC94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1FF8D-36E3-CD65-0D9F-AC1980D77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653541-9283-8D00-D6C0-AC0889392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404D1-4F3B-C280-C691-96E6D69FF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5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7DAA6-BF44-B907-1707-FBB2DF995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C4342-F7E1-2E4E-0E6B-CF448B828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5A97F-4851-E127-976D-058C3E830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6810-DD16-552B-8261-65004D759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42C0A-8ED5-465D-9924-8DCBDDB9965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00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SatishBukkapatnam/publication/232742377/figure/fig8/AS:213983366782986@1428029018120/Location-Time-Interval-of-Fundamental-Heart-Sounds-S1-and-S2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474302" TargetMode="External"/><Relationship Id="rId2" Type="http://schemas.openxmlformats.org/officeDocument/2006/relationships/hyperlink" Target="https://ieeexplore.ieee.org/document/10122565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eeexplore.ieee.org/document/1051106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10412339" TargetMode="External"/><Relationship Id="rId2" Type="http://schemas.openxmlformats.org/officeDocument/2006/relationships/hyperlink" Target="https://ieeexplore.ieee.org/document/10804155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eeexplore.ieee.org/abstract/document/1052150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833311" TargetMode="External"/><Relationship Id="rId2" Type="http://schemas.openxmlformats.org/officeDocument/2006/relationships/hyperlink" Target="https://ieeexplore.ieee.org/document/10109850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1/14/Cardiac_Auscultation_PNG.png?2020042205423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28700"/>
            <a:ext cx="18288000" cy="3157907"/>
            <a:chOff x="0" y="0"/>
            <a:chExt cx="5157178" cy="831712"/>
          </a:xfrm>
          <a:solidFill>
            <a:schemeClr val="tx2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5157177" cy="831712"/>
            </a:xfrm>
            <a:custGeom>
              <a:avLst/>
              <a:gdLst/>
              <a:ahLst/>
              <a:cxnLst/>
              <a:rect l="l" t="t" r="r" b="b"/>
              <a:pathLst>
                <a:path w="5157177" h="831712">
                  <a:moveTo>
                    <a:pt x="0" y="0"/>
                  </a:moveTo>
                  <a:lnTo>
                    <a:pt x="5157177" y="0"/>
                  </a:lnTo>
                  <a:lnTo>
                    <a:pt x="5157177" y="831712"/>
                  </a:lnTo>
                  <a:lnTo>
                    <a:pt x="0" y="831712"/>
                  </a:lnTo>
                  <a:close/>
                </a:path>
              </a:pathLst>
            </a:custGeom>
            <a:grpFill/>
            <a:ln>
              <a:solidFill>
                <a:schemeClr val="tx2"/>
              </a:solidFill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57178" cy="869812"/>
            </a:xfrm>
            <a:prstGeom prst="rect">
              <a:avLst/>
            </a:prstGeom>
            <a:grpFill/>
            <a:ln>
              <a:solidFill>
                <a:schemeClr val="tx2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4227" y="1637897"/>
            <a:ext cx="17519542" cy="29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DEEP MURMUR : </a:t>
            </a:r>
            <a:r>
              <a:rPr lang="en-US" sz="5499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AI DRIVEN PHONOCARDIOGRAM ANALYSIS FOR DETECTING HEART MURMUR</a:t>
            </a:r>
          </a:p>
          <a:p>
            <a:pPr algn="ctr">
              <a:lnSpc>
                <a:spcPts val="7699"/>
              </a:lnSpc>
            </a:pPr>
            <a:endParaRPr lang="en-US" sz="5499" b="1" dirty="0">
              <a:solidFill>
                <a:srgbClr val="423734"/>
              </a:solidFill>
              <a:latin typeface="Times New Roman" panose="02020603050405020304" pitchFamily="18" charset="0"/>
              <a:ea typeface="DM Serif Display"/>
              <a:cs typeface="Times New Roman" panose="02020603050405020304" pitchFamily="18" charset="0"/>
              <a:sym typeface="DM Serif Display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420631" y="5491700"/>
            <a:ext cx="9063748" cy="3794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17"/>
              </a:lnSpc>
            </a:pPr>
            <a:r>
              <a:rPr lang="en-US" sz="3583" b="1" dirty="0">
                <a:solidFill>
                  <a:srgbClr val="423734"/>
                </a:solidFill>
                <a:latin typeface="Times New Roman" panose="02020603050405020304" pitchFamily="18" charset="0"/>
                <a:ea typeface="Inria Serif Bold"/>
                <a:cs typeface="Times New Roman" panose="02020603050405020304" pitchFamily="18" charset="0"/>
                <a:sym typeface="Inria Serif Bold"/>
              </a:rPr>
              <a:t> TEAM A25 :</a:t>
            </a:r>
          </a:p>
          <a:p>
            <a:pPr algn="just">
              <a:lnSpc>
                <a:spcPts val="5017"/>
              </a:lnSpc>
            </a:pPr>
            <a:endParaRPr lang="en-US" sz="3583" b="1" dirty="0">
              <a:solidFill>
                <a:srgbClr val="423734"/>
              </a:solidFill>
              <a:latin typeface="Times New Roman" panose="02020603050405020304" pitchFamily="18" charset="0"/>
              <a:ea typeface="Inria Serif Bold"/>
              <a:cs typeface="Times New Roman" panose="02020603050405020304" pitchFamily="18" charset="0"/>
              <a:sym typeface="Inria Serif Bold"/>
            </a:endParaRPr>
          </a:p>
          <a:p>
            <a:pPr algn="just">
              <a:lnSpc>
                <a:spcPts val="5017"/>
              </a:lnSpc>
            </a:pPr>
            <a:r>
              <a:rPr lang="en-US" sz="3583" b="1" dirty="0">
                <a:solidFill>
                  <a:srgbClr val="423734"/>
                </a:solidFill>
                <a:latin typeface="Times New Roman" panose="02020603050405020304" pitchFamily="18" charset="0"/>
                <a:ea typeface="Inria Serif Bold"/>
                <a:cs typeface="Times New Roman" panose="02020603050405020304" pitchFamily="18" charset="0"/>
                <a:sym typeface="Inria Serif Bold"/>
              </a:rPr>
              <a:t> SANTHOSH S (2022503042)</a:t>
            </a:r>
          </a:p>
          <a:p>
            <a:pPr algn="just">
              <a:lnSpc>
                <a:spcPts val="5017"/>
              </a:lnSpc>
            </a:pPr>
            <a:r>
              <a:rPr lang="en-US" sz="3583" b="1" dirty="0">
                <a:solidFill>
                  <a:srgbClr val="423734"/>
                </a:solidFill>
                <a:latin typeface="Times New Roman" panose="02020603050405020304" pitchFamily="18" charset="0"/>
                <a:ea typeface="Inria Serif Bold"/>
                <a:cs typeface="Times New Roman" panose="02020603050405020304" pitchFamily="18" charset="0"/>
                <a:sym typeface="Inria Serif Bold"/>
              </a:rPr>
              <a:t> RAMANATH PRABHU V B (2022503550)</a:t>
            </a:r>
          </a:p>
          <a:p>
            <a:pPr algn="just">
              <a:lnSpc>
                <a:spcPts val="5017"/>
              </a:lnSpc>
            </a:pPr>
            <a:r>
              <a:rPr lang="en-US" sz="3583" b="1" dirty="0">
                <a:solidFill>
                  <a:srgbClr val="423734"/>
                </a:solidFill>
                <a:latin typeface="Times New Roman" panose="02020603050405020304" pitchFamily="18" charset="0"/>
                <a:ea typeface="Inria Serif Bold"/>
                <a:cs typeface="Times New Roman" panose="02020603050405020304" pitchFamily="18" charset="0"/>
                <a:sym typeface="Inria Serif Bold"/>
              </a:rPr>
              <a:t> SURESH KUMAR K (2022503708)</a:t>
            </a:r>
          </a:p>
          <a:p>
            <a:pPr algn="just">
              <a:lnSpc>
                <a:spcPts val="5017"/>
              </a:lnSpc>
            </a:pPr>
            <a:endParaRPr lang="en-US" sz="3583" b="1" dirty="0">
              <a:solidFill>
                <a:srgbClr val="423734"/>
              </a:solidFill>
              <a:latin typeface="Times New Roman" panose="02020603050405020304" pitchFamily="18" charset="0"/>
              <a:ea typeface="Inria Serif Bold"/>
              <a:cs typeface="Times New Roman" panose="02020603050405020304" pitchFamily="18" charset="0"/>
              <a:sym typeface="Inria Serif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7084" y="5491700"/>
            <a:ext cx="9063748" cy="125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17"/>
              </a:lnSpc>
            </a:pPr>
            <a:r>
              <a:rPr lang="en-US" sz="3583" b="1" dirty="0">
                <a:solidFill>
                  <a:srgbClr val="423734"/>
                </a:solidFill>
                <a:latin typeface="Times New Roman" panose="02020603050405020304" pitchFamily="18" charset="0"/>
                <a:ea typeface="Inria Serif Bold"/>
                <a:cs typeface="Times New Roman" panose="02020603050405020304" pitchFamily="18" charset="0"/>
                <a:sym typeface="Inria Serif Bold"/>
              </a:rPr>
              <a:t> MENTOR : Dr. Y. NANCY JANE</a:t>
            </a:r>
          </a:p>
          <a:p>
            <a:pPr algn="just">
              <a:lnSpc>
                <a:spcPts val="5017"/>
              </a:lnSpc>
            </a:pPr>
            <a:r>
              <a:rPr lang="en-US" sz="3583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DEB2A-F4E4-8662-4F7C-0BE8FF73E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70994B6-ECCC-2FDD-E9A8-DCE03AA6750B}"/>
              </a:ext>
            </a:extLst>
          </p:cNvPr>
          <p:cNvGrpSpPr/>
          <p:nvPr/>
        </p:nvGrpSpPr>
        <p:grpSpPr>
          <a:xfrm>
            <a:off x="0" y="-302230"/>
            <a:ext cx="18364199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A5B20AF-48D3-74D6-69F4-8461275153D5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00A847F-23E3-C541-6996-181E22F738BE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7CEE2F4-D23B-FC87-5400-86AA77972046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DATASET DESCRIPTION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A20CF6D-C420-1E53-3BAE-A1AE6B769358}"/>
              </a:ext>
            </a:extLst>
          </p:cNvPr>
          <p:cNvSpPr txBox="1"/>
          <p:nvPr/>
        </p:nvSpPr>
        <p:spPr>
          <a:xfrm>
            <a:off x="663300" y="2017464"/>
            <a:ext cx="16961399" cy="4254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S1 – First heart sound, caused by mitral and tricuspid valve closure. 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S2 – Second heart sound, caused by aortic and pulmonary valve closure. 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S1 Duration – Typically lasts 0.5 second. 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S2 Duration – Typically lasts 0.3 second. 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1 Cardiac Cycle –Typically lasts 0.8 second at a normal heart rate. </a:t>
            </a:r>
          </a:p>
        </p:txBody>
      </p:sp>
      <p:sp>
        <p:nvSpPr>
          <p:cNvPr id="7" name="Freeform 6"/>
          <p:cNvSpPr/>
          <p:nvPr/>
        </p:nvSpPr>
        <p:spPr>
          <a:xfrm>
            <a:off x="1066800" y="6623993"/>
            <a:ext cx="11125200" cy="3291085"/>
          </a:xfrm>
          <a:custGeom>
            <a:avLst/>
            <a:gdLst/>
            <a:ahLst/>
            <a:cxnLst/>
            <a:rect l="l" t="t" r="r" b="b"/>
            <a:pathLst>
              <a:path w="11301259" h="3644656">
                <a:moveTo>
                  <a:pt x="0" y="0"/>
                </a:moveTo>
                <a:lnTo>
                  <a:pt x="11301259" y="0"/>
                </a:lnTo>
                <a:lnTo>
                  <a:pt x="11301259" y="3644656"/>
                </a:lnTo>
                <a:lnTo>
                  <a:pt x="0" y="36446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E2644-323D-FF8B-3C26-F5B9F6FEFFAF}"/>
              </a:ext>
            </a:extLst>
          </p:cNvPr>
          <p:cNvSpPr txBox="1"/>
          <p:nvPr/>
        </p:nvSpPr>
        <p:spPr>
          <a:xfrm>
            <a:off x="12264571" y="7429500"/>
            <a:ext cx="5138056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sz="1800" u="sng" dirty="0">
                <a:solidFill>
                  <a:srgbClr val="423734"/>
                </a:solidFill>
                <a:ea typeface="Open Sans"/>
                <a:cs typeface="Open Sans"/>
                <a:sym typeface="Open Sans"/>
                <a:hlinkClick r:id="rId3" tooltip="https://www.researchgate.net/profile/SatishBukkapatnam/publication/232742377/figure/fig8/AS:213983366782986@1428029018120/Location-Time-Interval-of-Fundamental-Heart-Sounds-S1-and-S2.png"/>
              </a:rPr>
              <a:t>https://www.researchgate.net/profile/SatishBukkapatnam/publication/232742377/figure/fig8/AS:213983366782986@1428029018120/Location-Time-Interval-of-Fundamental-Heart-Sounds-S1-and-S2.png</a:t>
            </a:r>
          </a:p>
        </p:txBody>
      </p:sp>
    </p:spTree>
    <p:extLst>
      <p:ext uri="{BB962C8B-B14F-4D97-AF65-F5344CB8AC3E}">
        <p14:creationId xmlns:p14="http://schemas.microsoft.com/office/powerpoint/2010/main" val="399924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2F4E6-DE30-60A4-EDAE-9DBDE190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F572560-61B6-A148-EFF6-07C5CE431764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0300AD3-B9E2-B3E4-67E9-1BE3DAE77426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8CE2AE4-B28E-24F7-29E9-5D1D2CA39872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6A2793A4-13CF-5AA4-5E69-E70451447B8C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MODULES DESCRIPTION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1818C6-B210-2689-E281-0AA990CAD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128691"/>
              </p:ext>
            </p:extLst>
          </p:nvPr>
        </p:nvGraphicFramePr>
        <p:xfrm>
          <a:off x="1066800" y="1553936"/>
          <a:ext cx="16306800" cy="818507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118483">
                  <a:extLst>
                    <a:ext uri="{9D8B030D-6E8A-4147-A177-3AD203B41FA5}">
                      <a16:colId xmlns:a16="http://schemas.microsoft.com/office/drawing/2014/main" val="447595365"/>
                    </a:ext>
                  </a:extLst>
                </a:gridCol>
                <a:gridCol w="11188317">
                  <a:extLst>
                    <a:ext uri="{9D8B030D-6E8A-4147-A177-3AD203B41FA5}">
                      <a16:colId xmlns:a16="http://schemas.microsoft.com/office/drawing/2014/main" val="1773391952"/>
                    </a:ext>
                  </a:extLst>
                </a:gridCol>
              </a:tblGrid>
              <a:tr h="6190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IN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90" marR="5499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r>
                        <a:rPr lang="en-US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ACTIVITIES</a:t>
                      </a:r>
                      <a:endParaRPr lang="en-IN" sz="2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90" marR="54990" marT="0" marB="0"/>
                </a:tc>
                <a:extLst>
                  <a:ext uri="{0D108BD9-81ED-4DB2-BD59-A6C34878D82A}">
                    <a16:rowId xmlns:a16="http://schemas.microsoft.com/office/drawing/2014/main" val="907747544"/>
                  </a:ext>
                </a:extLst>
              </a:tr>
              <a:tr h="313666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2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Data Preprocessing and Feature Extraction</a:t>
                      </a:r>
                      <a:endParaRPr lang="en-IN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90" marR="5499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  <a:tabLst>
                          <a:tab pos="1562100" algn="l"/>
                        </a:tabLst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a 4th order bandpass filter (25 to 400 Hz) for noise reduction.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  <a:tabLst>
                          <a:tab pos="1562100" algn="l"/>
                        </a:tabLst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Segmented heart sounds (S1, S2, murmurs) for better feature representation.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  <a:tabLst>
                          <a:tab pos="1562100" algn="l"/>
                        </a:tabLst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Extracted Mel Frequency Cepstral Coefficients (MFCCs) from PCG signals.</a:t>
                      </a:r>
                      <a:endParaRPr lang="en-IN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90" marR="54990" marT="0" marB="0"/>
                </a:tc>
                <a:extLst>
                  <a:ext uri="{0D108BD9-81ED-4DB2-BD59-A6C34878D82A}">
                    <a16:rowId xmlns:a16="http://schemas.microsoft.com/office/drawing/2014/main" val="2445476415"/>
                  </a:ext>
                </a:extLst>
              </a:tr>
              <a:tr h="258655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endParaRPr lang="en-US" sz="2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endParaRPr lang="en-US" sz="2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</a:t>
                      </a:r>
                      <a:endParaRPr lang="en-IN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90" marR="5499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  <a:tabLst>
                          <a:tab pos="1562100" algn="l"/>
                        </a:tabLst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Trained a Multi-Head Self-Attention Transformer for time-series classification.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  <a:tabLst>
                          <a:tab pos="1562100" algn="l"/>
                        </a:tabLst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Implemented and trained a </a:t>
                      </a:r>
                      <a:r>
                        <a:rPr lang="en-IN" sz="2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PatchTST</a:t>
                      </a: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from Hugging Face.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  <a:tabLst>
                          <a:tab pos="1562100" algn="l"/>
                        </a:tabLst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stacked ensemble learning techniques to improve accuracy. </a:t>
                      </a:r>
                      <a:endParaRPr lang="en-IN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90" marR="54990" marT="0" marB="0"/>
                </a:tc>
                <a:extLst>
                  <a:ext uri="{0D108BD9-81ED-4DB2-BD59-A6C34878D82A}">
                    <a16:rowId xmlns:a16="http://schemas.microsoft.com/office/drawing/2014/main" val="184676571"/>
                  </a:ext>
                </a:extLst>
              </a:tr>
              <a:tr h="184282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endParaRPr lang="en-US" sz="28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562100" algn="l"/>
                        </a:tabLst>
                      </a:pPr>
                      <a:r>
                        <a:rPr lang="en-US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and Inference</a:t>
                      </a:r>
                      <a:endParaRPr lang="en-IN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90" marR="5499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buFont typeface="Wingdings" panose="05000000000000000000" pitchFamily="2" charset="2"/>
                        <a:buChar char=""/>
                        <a:tabLst>
                          <a:tab pos="1562100" algn="l"/>
                        </a:tabLst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accuracy to measure the overall correctness of predictions. 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"/>
                        <a:tabLst>
                          <a:tab pos="1562100" algn="l"/>
                        </a:tabLst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a confusion matrix to </a:t>
                      </a:r>
                      <a:r>
                        <a:rPr lang="en-IN" sz="28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</a:t>
                      </a: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true positives, false positives, true negatives, and false negatives.</a:t>
                      </a:r>
                      <a:endParaRPr lang="en-IN" sz="2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990" marR="54990" marT="0" marB="0"/>
                </a:tc>
                <a:extLst>
                  <a:ext uri="{0D108BD9-81ED-4DB2-BD59-A6C34878D82A}">
                    <a16:rowId xmlns:a16="http://schemas.microsoft.com/office/drawing/2014/main" val="1413669758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E381EDF8-951A-B998-E22A-5E601A8A1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475" y="15742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84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9E499-7873-75CC-5A34-50746E939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5B94DDF-5091-33E7-5C5D-AE4D4B4E5105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CFDB8E7-F9ED-2412-C3B6-987E746D7A4C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17A177-BD20-775F-774E-3A03A7680BD4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6BED5E6-5FB5-B386-EE7F-34096F1E70E3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BLOCK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27B01-C8BA-D34C-71BC-A0C66765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5267"/>
            <a:ext cx="17561817" cy="78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35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E563-50E2-F727-481C-1BCEBAF2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FA70975-668A-1CA0-D9B3-E63BD733D079}"/>
              </a:ext>
            </a:extLst>
          </p:cNvPr>
          <p:cNvGrpSpPr/>
          <p:nvPr/>
        </p:nvGrpSpPr>
        <p:grpSpPr>
          <a:xfrm>
            <a:off x="0" y="-302230"/>
            <a:ext cx="18269857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2E8ABBA-0966-75A5-0965-2A2F1F016F35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0FF419B-33EF-30CA-C7DD-AEA226D89D0B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76B2428-78B0-1E60-C188-75A1A1D51DD1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BPF ALGORITHM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337ED37-14F0-8A9E-F18A-B9123DD43955}"/>
              </a:ext>
            </a:extLst>
          </p:cNvPr>
          <p:cNvSpPr txBox="1"/>
          <p:nvPr/>
        </p:nvSpPr>
        <p:spPr>
          <a:xfrm>
            <a:off x="1308458" y="1632056"/>
            <a:ext cx="16961399" cy="8779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Algorithm: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PCG_Filtering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(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X,Sr,LowCut,HighCut,Order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):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//Input: Raw PCG Signal (X) ,Sampling rate (Sr), Lower Cutoff Frequency(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LowCut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), Higher 		      Cutoff Frequency(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HighCut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),Order of Bandpass Filter(Order).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//Output: Filtered PCG signal.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For each sample in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PCG_data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do   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Compute normalized cutoff frequencies:      							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	low=lowcut/(0.5×Sr)      			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	high=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highcut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/(0.5×Sr)   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Apply a Butterworth bandpass filter of 4</a:t>
            </a:r>
            <a:r>
              <a:rPr lang="en-US" sz="3200" baseline="30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th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order;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Store the filtered sample in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Filtered_Signal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  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End for</a:t>
            </a:r>
          </a:p>
          <a:p>
            <a:pPr algn="l">
              <a:lnSpc>
                <a:spcPct val="150000"/>
              </a:lnSpc>
            </a:pPr>
            <a:endParaRPr lang="en-US" sz="3200" dirty="0">
              <a:solidFill>
                <a:srgbClr val="423734"/>
              </a:solidFill>
              <a:latin typeface="Times New Roman" panose="02020603050405020304" pitchFamily="18" charset="0"/>
              <a:ea typeface="Inria Serif"/>
              <a:cs typeface="Times New Roman" panose="02020603050405020304" pitchFamily="18" charset="0"/>
              <a:sym typeface="Inria Serif"/>
            </a:endParaRPr>
          </a:p>
        </p:txBody>
      </p:sp>
    </p:spTree>
    <p:extLst>
      <p:ext uri="{BB962C8B-B14F-4D97-AF65-F5344CB8AC3E}">
        <p14:creationId xmlns:p14="http://schemas.microsoft.com/office/powerpoint/2010/main" val="2409382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B148B-D151-B673-36CF-2D6A707A2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CBA151F-618C-E6F6-30B7-9D0DA977BF65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7466E88-06AF-C0DF-5E21-882A5676DC4F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A6F40CE-7B78-4073-CC2A-18300A02C2DB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4BA0C16-3E20-7312-2B9D-4A5FB0DFBBFB}"/>
              </a:ext>
            </a:extLst>
          </p:cNvPr>
          <p:cNvSpPr txBox="1"/>
          <p:nvPr/>
        </p:nvSpPr>
        <p:spPr>
          <a:xfrm>
            <a:off x="0" y="328415"/>
            <a:ext cx="17663500" cy="905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WE ALGORITHM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95534FF-27CE-10EA-082E-DD2E9020B8A4}"/>
              </a:ext>
            </a:extLst>
          </p:cNvPr>
          <p:cNvSpPr txBox="1"/>
          <p:nvPr/>
        </p:nvSpPr>
        <p:spPr>
          <a:xfrm>
            <a:off x="1326602" y="2095500"/>
            <a:ext cx="16382200" cy="6563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Algorithm: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MFCC_WindowExtractor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(X, Sr,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Window_Size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Overlap, N_MFCC)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//Input: Filtered PCG Signal (X), Sampling rate (Sr), Size of the sliding 			      		       window(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Window_Size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), Overlap of the window(Overlap), Number of MFCC 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        coefficients (N_MFCC).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//Output: Extracted MFCC features.</a:t>
            </a:r>
          </a:p>
          <a:p>
            <a:pPr algn="l">
              <a:lnSpc>
                <a:spcPct val="150000"/>
              </a:lnSpc>
            </a:pPr>
            <a:endParaRPr lang="en-US" sz="3200" dirty="0">
              <a:solidFill>
                <a:srgbClr val="423734"/>
              </a:solidFill>
              <a:latin typeface="Times New Roman" panose="02020603050405020304" pitchFamily="18" charset="0"/>
              <a:ea typeface="Inria Serif"/>
              <a:cs typeface="Times New Roman" panose="02020603050405020304" pitchFamily="18" charset="0"/>
              <a:sym typeface="Inria Serif"/>
            </a:endParaRP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Compute segmentation parameters:  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step_size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= (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Window_Size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− Overlap) × Sr  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window_length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=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Window_Size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× Sr</a:t>
            </a:r>
          </a:p>
        </p:txBody>
      </p:sp>
    </p:spTree>
    <p:extLst>
      <p:ext uri="{BB962C8B-B14F-4D97-AF65-F5344CB8AC3E}">
        <p14:creationId xmlns:p14="http://schemas.microsoft.com/office/powerpoint/2010/main" val="339956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9399E-8E44-6E55-C886-CAC66F3B4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1A6DE7F-EE84-5DD9-0B55-5816578B43C9}"/>
              </a:ext>
            </a:extLst>
          </p:cNvPr>
          <p:cNvGrpSpPr/>
          <p:nvPr/>
        </p:nvGrpSpPr>
        <p:grpSpPr>
          <a:xfrm>
            <a:off x="1" y="-302230"/>
            <a:ext cx="184404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1B0A958-9D2D-817B-B38D-93113B14907D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C523BC5-1651-A1E2-3850-BDCB9C02F662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AC71B31C-7FFE-9AF0-FFCC-A9B64BE40289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WE ALGORITHM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D71B0B6-9EB0-8871-320C-A44D0F657F08}"/>
              </a:ext>
            </a:extLst>
          </p:cNvPr>
          <p:cNvSpPr txBox="1"/>
          <p:nvPr/>
        </p:nvSpPr>
        <p:spPr>
          <a:xfrm>
            <a:off x="1308458" y="1632056"/>
            <a:ext cx="16961399" cy="6563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For each segment in X with step size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step_size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: 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Extract segment of length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window_length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.  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Compute MFCC features:    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	MFCC =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librosa.feature.mfcc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(y=segment,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sr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=Sr,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n_mfcc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=N_MFCC)    	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Compute mean across time axis:      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	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MFCC_features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= mean(MFCC, axis=1)  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Append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MFCC_Features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to the output list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Return the extracted MFCC features.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 startAt="4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173274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2B660-8B2F-CC85-53C1-D844A4A2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63F5B11-E8E5-82AC-4F1E-80A73054C110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C44AF94-ABB4-A9ED-3111-B3EE85B0A536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F2F07AF-4FED-E668-2541-C8D468F8BA1C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3AD17900-F95B-A87C-C6CC-996E15863E90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EXECUTION RESULT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8FA33-C65A-6ADD-9251-88C09701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933" y="1546572"/>
            <a:ext cx="14478000" cy="35740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0E8B6-629A-7132-7927-DA724B534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5905500"/>
            <a:ext cx="14329866" cy="3526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65111F-E002-85CE-F8D7-B700E6000EF9}"/>
              </a:ext>
            </a:extLst>
          </p:cNvPr>
          <p:cNvSpPr txBox="1"/>
          <p:nvPr/>
        </p:nvSpPr>
        <p:spPr>
          <a:xfrm>
            <a:off x="6477000" y="5282237"/>
            <a:ext cx="998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1: Raw PCG data before filtering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CCF98-063A-349F-F4A7-66EE28B172CB}"/>
              </a:ext>
            </a:extLst>
          </p:cNvPr>
          <p:cNvSpPr txBox="1"/>
          <p:nvPr/>
        </p:nvSpPr>
        <p:spPr>
          <a:xfrm>
            <a:off x="7391400" y="9627138"/>
            <a:ext cx="92430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Filtered PCG Signal</a:t>
            </a:r>
          </a:p>
        </p:txBody>
      </p:sp>
    </p:spTree>
    <p:extLst>
      <p:ext uri="{BB962C8B-B14F-4D97-AF65-F5344CB8AC3E}">
        <p14:creationId xmlns:p14="http://schemas.microsoft.com/office/powerpoint/2010/main" val="135180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C798E-52AB-B310-B021-246E52FAE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57FA852-809C-D131-B853-4E1C36740AD7}"/>
              </a:ext>
            </a:extLst>
          </p:cNvPr>
          <p:cNvGrpSpPr/>
          <p:nvPr/>
        </p:nvGrpSpPr>
        <p:grpSpPr>
          <a:xfrm>
            <a:off x="0" y="-302230"/>
            <a:ext cx="18934579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C79C5B0-E6B7-E21E-3F60-1A6A9F38AA3A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A9D4448-781C-EA70-5D89-E3ACAA114BB9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C31FD779-659B-B295-BE02-E334FAF2B31E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EXECUTION RESULT</a:t>
            </a:r>
          </a:p>
        </p:txBody>
      </p:sp>
      <p:sp>
        <p:nvSpPr>
          <p:cNvPr id="6" name="Freeform 5"/>
          <p:cNvSpPr/>
          <p:nvPr/>
        </p:nvSpPr>
        <p:spPr>
          <a:xfrm>
            <a:off x="8948057" y="2877668"/>
            <a:ext cx="8915400" cy="5743016"/>
          </a:xfrm>
          <a:custGeom>
            <a:avLst/>
            <a:gdLst/>
            <a:ahLst/>
            <a:cxnLst/>
            <a:rect l="l" t="t" r="r" b="b"/>
            <a:pathLst>
              <a:path w="8762120" h="4249628">
                <a:moveTo>
                  <a:pt x="0" y="0"/>
                </a:moveTo>
                <a:lnTo>
                  <a:pt x="8762120" y="0"/>
                </a:lnTo>
                <a:lnTo>
                  <a:pt x="8762120" y="4249629"/>
                </a:lnTo>
                <a:lnTo>
                  <a:pt x="0" y="4249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10029" y="2753284"/>
            <a:ext cx="8153400" cy="5867400"/>
          </a:xfrm>
          <a:custGeom>
            <a:avLst/>
            <a:gdLst/>
            <a:ahLst/>
            <a:cxnLst/>
            <a:rect l="l" t="t" r="r" b="b"/>
            <a:pathLst>
              <a:path w="7608661" h="3737755">
                <a:moveTo>
                  <a:pt x="0" y="0"/>
                </a:moveTo>
                <a:lnTo>
                  <a:pt x="7608661" y="0"/>
                </a:lnTo>
                <a:lnTo>
                  <a:pt x="7608661" y="3737755"/>
                </a:lnTo>
                <a:lnTo>
                  <a:pt x="0" y="3737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95400" y="8620684"/>
            <a:ext cx="7060552" cy="77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20"/>
              </a:lnSpc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Fig 3: Before Filtering (Raw PCG Signal)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60647" y="8496300"/>
            <a:ext cx="6831953" cy="77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320"/>
              </a:lnSpc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Fig 4:After Filtering (PCG Signal)</a:t>
            </a:r>
          </a:p>
        </p:txBody>
      </p:sp>
    </p:spTree>
    <p:extLst>
      <p:ext uri="{BB962C8B-B14F-4D97-AF65-F5344CB8AC3E}">
        <p14:creationId xmlns:p14="http://schemas.microsoft.com/office/powerpoint/2010/main" val="2882868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E3458-5F95-2456-1DF5-018D9F867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DCF531B-D013-C0D0-F53E-56C5D2E7C5E4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50F504C-1BAF-EFA9-112B-638B58DB6927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54C1278-C89F-261A-9F0C-967DAE567A4D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71AFCEF-6362-AB2B-2DDB-AE73E14798A9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HMT ALGORITHM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7AC834E-373A-553E-29B5-76623AA585CB}"/>
              </a:ext>
            </a:extLst>
          </p:cNvPr>
          <p:cNvSpPr txBox="1"/>
          <p:nvPr/>
        </p:nvSpPr>
        <p:spPr>
          <a:xfrm>
            <a:off x="685800" y="1632056"/>
            <a:ext cx="16916401" cy="82303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BASE LEARNER 1 –MULTI HEAD SELF ATTENTION TRANSFORMER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ALGORITHM:MHA_TST (</a:t>
            </a: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Feature_Matrix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Segments, </a:t>
            </a: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MFCC_Features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</a:t>
            </a: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Num_Heads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</a:t>
            </a: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Num_Layers,Epochs,Batch_Size,Optimizer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//Input: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Feature_Matrix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- MFCC feature matrix of shape Segments * </a:t>
            </a: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MFCC_Features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Segments = 92 (Number of windowed segments from the PCG signal)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MFCC_Features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= 52 (Extracted MFCC coefficients across 4 heart valves).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Num_Heads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= 4 (Number of attention heads).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Num_Layers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= 6 (Number of Transformer encoder layers). 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Epochs = 50, </a:t>
            </a:r>
            <a:r>
              <a:rPr lang="en-US" sz="30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Batch_Size</a:t>
            </a: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= 41, Optimizer = Adam. </a:t>
            </a:r>
          </a:p>
          <a:p>
            <a:pPr algn="l">
              <a:lnSpc>
                <a:spcPct val="150000"/>
              </a:lnSpc>
            </a:pP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//OUTPUT:</a:t>
            </a: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Binary classification of murmur(0: Absent, 1: Present).</a:t>
            </a:r>
          </a:p>
        </p:txBody>
      </p:sp>
    </p:spTree>
    <p:extLst>
      <p:ext uri="{BB962C8B-B14F-4D97-AF65-F5344CB8AC3E}">
        <p14:creationId xmlns:p14="http://schemas.microsoft.com/office/powerpoint/2010/main" val="3075900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05C58-401E-E77E-5160-8A6D7AC3B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1606490-8D25-6CB1-C413-DE11EBD03D53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20C9881-0965-2311-F7D1-672522892031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4759D70-FE72-4E78-E918-1214954E4713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90472E86-FD20-18DA-9EE0-07E67EB9EB78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HMT ALGORITHM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858DBF5-228A-72E6-F123-17FDFA93AFD5}"/>
              </a:ext>
            </a:extLst>
          </p:cNvPr>
          <p:cNvSpPr txBox="1"/>
          <p:nvPr/>
        </p:nvSpPr>
        <p:spPr>
          <a:xfrm>
            <a:off x="990601" y="1632056"/>
            <a:ext cx="16611600" cy="88714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Project Feature _Matrix into a 128-dimensional space using a dense layer.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Add sinusoidal positional encoding for sequence retention.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For each of the 6 Transformer encoder layers: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Apply 4-head self-attention, add residual connections, normalize, and pass through a 2-layer feed-forward network.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Aggregate features using Global Average Pooling (GAP).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For each epoch: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Optimize using Adam with binary cross-entropy loss.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Update weights with a batch size of 41.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Validate performance after each epoch.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Classify using a sigmoid-activated dense layer for binary output.</a:t>
            </a:r>
          </a:p>
          <a:p>
            <a:pPr algn="l">
              <a:lnSpc>
                <a:spcPct val="150000"/>
              </a:lnSpc>
            </a:pPr>
            <a:endParaRPr lang="en-US" sz="3200" dirty="0">
              <a:solidFill>
                <a:srgbClr val="423734"/>
              </a:solidFill>
              <a:latin typeface="Times New Roman" panose="02020603050405020304" pitchFamily="18" charset="0"/>
              <a:ea typeface="Inria Serif"/>
              <a:cs typeface="Times New Roman" panose="02020603050405020304" pitchFamily="18" charset="0"/>
              <a:sym typeface="Inria Serif"/>
            </a:endParaRPr>
          </a:p>
        </p:txBody>
      </p:sp>
    </p:spTree>
    <p:extLst>
      <p:ext uri="{BB962C8B-B14F-4D97-AF65-F5344CB8AC3E}">
        <p14:creationId xmlns:p14="http://schemas.microsoft.com/office/powerpoint/2010/main" val="409179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-34290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/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328415"/>
            <a:ext cx="18288000" cy="926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500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3300" y="2017464"/>
            <a:ext cx="16961399" cy="6870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Develop an AI-driven system for automated heart murmur detection using phonocardiogram (PCG) signals with minimal human intervention.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Leverage time-series analysis with Multi head self attention transformer and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PatchTST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for accurate and early murmur classification.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Enhance noise robustness to mitigate background disturbances and recording variations for reliable detection.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Utilize ensemble learning and time-series anomaly detection to differentiate normal and abnormal heart sounds effectively.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03B1A-15AF-5D67-117B-8B06B70C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8C48775-FF25-08B5-BD63-E7FD04FAAC60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F7B5661-1D7E-F5FF-62A8-40A2CA3D983A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670CECB-809E-8BA4-D1FB-15C2CB8CCD7A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143CCC3-2E0E-4960-1883-2FFEAC5149A6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EXECUTION RESULT</a:t>
            </a:r>
          </a:p>
        </p:txBody>
      </p:sp>
      <p:sp>
        <p:nvSpPr>
          <p:cNvPr id="10" name="Freeform 5"/>
          <p:cNvSpPr/>
          <p:nvPr/>
        </p:nvSpPr>
        <p:spPr>
          <a:xfrm>
            <a:off x="774161" y="6924766"/>
            <a:ext cx="7379240" cy="3170415"/>
          </a:xfrm>
          <a:custGeom>
            <a:avLst/>
            <a:gdLst/>
            <a:ahLst/>
            <a:cxnLst/>
            <a:rect l="l" t="t" r="r" b="b"/>
            <a:pathLst>
              <a:path w="8459350" h="3918375">
                <a:moveTo>
                  <a:pt x="0" y="0"/>
                </a:moveTo>
                <a:lnTo>
                  <a:pt x="8459350" y="0"/>
                </a:lnTo>
                <a:lnTo>
                  <a:pt x="8459350" y="3918376"/>
                </a:lnTo>
                <a:lnTo>
                  <a:pt x="0" y="39183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7638"/>
            </a:stretch>
          </a:blipFill>
        </p:spPr>
      </p:sp>
      <p:sp>
        <p:nvSpPr>
          <p:cNvPr id="11" name="Freeform 6"/>
          <p:cNvSpPr/>
          <p:nvPr/>
        </p:nvSpPr>
        <p:spPr>
          <a:xfrm>
            <a:off x="9982202" y="1944015"/>
            <a:ext cx="6922040" cy="5316303"/>
          </a:xfrm>
          <a:custGeom>
            <a:avLst/>
            <a:gdLst/>
            <a:ahLst/>
            <a:cxnLst/>
            <a:rect l="l" t="t" r="r" b="b"/>
            <a:pathLst>
              <a:path w="6768889" h="6244300">
                <a:moveTo>
                  <a:pt x="0" y="0"/>
                </a:moveTo>
                <a:lnTo>
                  <a:pt x="6768889" y="0"/>
                </a:lnTo>
                <a:lnTo>
                  <a:pt x="6768889" y="6244300"/>
                </a:lnTo>
                <a:lnTo>
                  <a:pt x="0" y="6244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5"/>
          <p:cNvSpPr/>
          <p:nvPr/>
        </p:nvSpPr>
        <p:spPr>
          <a:xfrm>
            <a:off x="614363" y="1750504"/>
            <a:ext cx="7543800" cy="4948094"/>
          </a:xfrm>
          <a:custGeom>
            <a:avLst/>
            <a:gdLst/>
            <a:ahLst/>
            <a:cxnLst/>
            <a:rect l="l" t="t" r="r" b="b"/>
            <a:pathLst>
              <a:path w="7520667" h="6063538">
                <a:moveTo>
                  <a:pt x="0" y="0"/>
                </a:moveTo>
                <a:lnTo>
                  <a:pt x="7520668" y="0"/>
                </a:lnTo>
                <a:lnTo>
                  <a:pt x="7520668" y="6063538"/>
                </a:lnTo>
                <a:lnTo>
                  <a:pt x="0" y="60635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3A9CD2-9C26-5BBF-DAAB-0204F43A0F78}"/>
              </a:ext>
            </a:extLst>
          </p:cNvPr>
          <p:cNvSpPr txBox="1"/>
          <p:nvPr/>
        </p:nvSpPr>
        <p:spPr>
          <a:xfrm>
            <a:off x="10515600" y="7804376"/>
            <a:ext cx="67696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5: Execution result of Multi Head Self Attention Transformer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647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85E21-461C-BCDA-3158-5881A849F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6F9A80D-A31A-660E-A3C8-8D41B22C39C1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02B0A3A-6409-FE73-99BB-746056EFBA0A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56E3259-3A1D-13AF-DDE5-88C80688A77B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DF16F9C7-6640-2ADC-A2A1-A38D0D24BB12}"/>
              </a:ext>
            </a:extLst>
          </p:cNvPr>
          <p:cNvSpPr txBox="1"/>
          <p:nvPr/>
        </p:nvSpPr>
        <p:spPr>
          <a:xfrm>
            <a:off x="0" y="328415"/>
            <a:ext cx="17663500" cy="905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P-TST ALGORITHM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3F210A7-AEBF-E20F-82E6-6EFBDB6A35D3}"/>
              </a:ext>
            </a:extLst>
          </p:cNvPr>
          <p:cNvSpPr txBox="1"/>
          <p:nvPr/>
        </p:nvSpPr>
        <p:spPr>
          <a:xfrm>
            <a:off x="990600" y="2019300"/>
            <a:ext cx="16044346" cy="72981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BASE LEARNER 2 –Patch TST</a:t>
            </a:r>
          </a:p>
          <a:p>
            <a:pPr algn="l">
              <a:lnSpc>
                <a:spcPct val="150000"/>
              </a:lnSpc>
            </a:pP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ALGORITHM:PatchTST_Classifier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(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Feature_Matrix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config, epochs,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batch_size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lr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weight_decay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//Input: </a:t>
            </a:r>
          </a:p>
          <a:p>
            <a:pPr marL="514350" indent="-5143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Feature_Matrix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X(92×52)</a:t>
            </a:r>
          </a:p>
          <a:p>
            <a:pPr marL="514350" indent="-5143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PatchTST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configuration (config), </a:t>
            </a:r>
          </a:p>
          <a:p>
            <a:pPr marL="514350" indent="-5143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Training parameters: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	epochs,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batch_size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lr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weight_decay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//Output: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Binary classification of murmur(0: Absent, 1: Present).</a:t>
            </a:r>
          </a:p>
        </p:txBody>
      </p:sp>
    </p:spTree>
    <p:extLst>
      <p:ext uri="{BB962C8B-B14F-4D97-AF65-F5344CB8AC3E}">
        <p14:creationId xmlns:p14="http://schemas.microsoft.com/office/powerpoint/2010/main" val="4140904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24F63-41F9-0235-3347-D4D8A76D7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E9F2807-BA02-BA52-3B25-FCD281C5C89E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DC35F2C-D1FC-1140-13D4-9470090D48DD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B41B41F-E221-5121-945C-852C3C89C85A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C33E2E2B-3E2A-C9F4-6116-D48E8DF29913}"/>
              </a:ext>
            </a:extLst>
          </p:cNvPr>
          <p:cNvSpPr txBox="1"/>
          <p:nvPr/>
        </p:nvSpPr>
        <p:spPr>
          <a:xfrm>
            <a:off x="0" y="328415"/>
            <a:ext cx="17663500" cy="905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P-TST ALGORITHM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69A5461-FF29-2E71-E27A-A426E1D0C783}"/>
              </a:ext>
            </a:extLst>
          </p:cNvPr>
          <p:cNvSpPr txBox="1"/>
          <p:nvPr/>
        </p:nvSpPr>
        <p:spPr>
          <a:xfrm>
            <a:off x="990600" y="2019300"/>
            <a:ext cx="16044346" cy="8048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Initialize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PatchTST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with 52 input channels, 92 context length, 12 patch length, 0.5 dropout, and CLS token.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Normalize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Feature_Matrix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and split into train-test sets, and load with batch size 16.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Train for 60 epochs using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CrossEntropyLoss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and Adam optimizer (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lr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= 1e-4,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weight_decay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= 1e-3).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For each epochs: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Perform a forward pass and compute the loss.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Backpropagate the error and update the weights.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Track the average loss across all batches.</a:t>
            </a:r>
          </a:p>
          <a:p>
            <a:pPr lvl="2">
              <a:lnSpc>
                <a:spcPct val="150000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Compute average loss and log progress.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End For</a:t>
            </a:r>
          </a:p>
        </p:txBody>
      </p:sp>
    </p:spTree>
    <p:extLst>
      <p:ext uri="{BB962C8B-B14F-4D97-AF65-F5344CB8AC3E}">
        <p14:creationId xmlns:p14="http://schemas.microsoft.com/office/powerpoint/2010/main" val="3187597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5A806-BF80-CA53-566B-9A34EE0E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14EFC81-4684-4A8F-EA3D-446E6CA7AAC4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1B226A0-1004-3FA0-D1C1-CDF62B10BD04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073ED1C-3C9E-8610-C1C0-348738A5D745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B3EE7E40-E69F-C036-99FF-A21BB15B7850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EXECUTION RESULT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A9B49B-C064-8A6E-BB89-BECBE9AA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886" y="7005493"/>
            <a:ext cx="8305800" cy="32719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9FB055-4B7B-C851-48CB-8235FC1A6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9343" y="1755267"/>
            <a:ext cx="6843486" cy="62872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E26A3D-6E3C-82CB-6C71-FBBBFDADD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886" y="1461181"/>
            <a:ext cx="8305800" cy="535871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3FF6AE3-BB85-BB68-A8E3-CACA958CF11E}"/>
              </a:ext>
            </a:extLst>
          </p:cNvPr>
          <p:cNvSpPr txBox="1"/>
          <p:nvPr/>
        </p:nvSpPr>
        <p:spPr>
          <a:xfrm>
            <a:off x="10889343" y="8398775"/>
            <a:ext cx="94705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Fig 6: Execution result of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PatchTST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007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0CDCF-860E-A8B5-FBA2-E05E462C0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DA85813-1D97-7E79-9008-B1DF9DD4A846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3518B09-9124-44BB-D58C-5F7A9CD7469D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3F7E84E-6F93-16C4-7096-414823BCBE54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47FB2C4B-FDB9-7956-BE81-2AA4E1408EFF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REFERENCES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9303B5D-55FB-B33E-EAAB-5AE3DF2C0C5E}"/>
              </a:ext>
            </a:extLst>
          </p:cNvPr>
          <p:cNvSpPr txBox="1"/>
          <p:nvPr/>
        </p:nvSpPr>
        <p:spPr>
          <a:xfrm>
            <a:off x="457200" y="2017464"/>
            <a:ext cx="17167499" cy="71447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68025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A.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Elola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et al., "Beyond Heart Murmur Detection: Automatic Murmur Grading From Phonocardiogram," in IEEE Journal of Biomedical and Health Informatics, vol. 27, no. 8, pp. 3856-3866, Aug. 2023,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10.1109/JBHI.2023.3275039.</a:t>
            </a:r>
          </a:p>
          <a:p>
            <a:pPr marL="768025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S. Das and S.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Dandapat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"Heart Murmur Severity Stages Classification Using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Multikernel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Residual CNN," in IEEE Sensors Journal, vol. 24, no. 8, pp. 13019-13027, 15 April15, 2024,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10.1109/JSEN.2024.3373226</a:t>
            </a:r>
          </a:p>
          <a:p>
            <a:pPr marL="768025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H. K.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Alkahtani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I. U. Haq, Y. Y.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Ghadi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N.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Innab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M. Alajmi and M.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Nurbapa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"Precision Diagnosis: An Automated Method for Detecting Congenital Heart Diseases in Children From Phonocardiogram Signals Employing Deep Neural Network," in IEEE Access, vol. 12, pp. 76053-76064, 2024,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10.1109/ACCESS.2024.3395389.</a:t>
            </a:r>
          </a:p>
          <a:p>
            <a:pPr marL="768025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A. Q.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Aldhahab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M. R. Ismael and H. J. Abd, "Classification of Phonocardiogram Signals Using the Wavelet Scattering Transform and Equilibrium Optimization Approach," in IEEE Access, vol. 12, pp. 191231-191242, 2024,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10.1109/ACCESS.2024.3518635.</a:t>
            </a:r>
          </a:p>
          <a:p>
            <a:pPr marL="768025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M.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Alkhodari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L. J.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Hadjileontiadis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and A. H.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Khandoker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"Identification of Congenital Valvular Murmurs in Young Patients Using Deep Learning-Based Attention Transformers and Phonocardiograms," in IEEE Journal of Biomedical and Health Informatics, vol. 28, no. 4, pp. 1803-1814, April 2024,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10.1109/JBHI.2024.3357506.</a:t>
            </a:r>
          </a:p>
          <a:p>
            <a:pPr marL="768025" lvl="1" indent="-457200" algn="l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rgbClr val="423734"/>
              </a:solidFill>
              <a:latin typeface="Times New Roman" panose="02020603050405020304" pitchFamily="18" charset="0"/>
              <a:ea typeface="Inria Serif"/>
              <a:cs typeface="Times New Roman" panose="02020603050405020304" pitchFamily="18" charset="0"/>
              <a:sym typeface="Inria Serif"/>
            </a:endParaRPr>
          </a:p>
        </p:txBody>
      </p:sp>
    </p:spTree>
    <p:extLst>
      <p:ext uri="{BB962C8B-B14F-4D97-AF65-F5344CB8AC3E}">
        <p14:creationId xmlns:p14="http://schemas.microsoft.com/office/powerpoint/2010/main" val="1164722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F96BC-D006-3DD0-BC36-49531EE7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9EF9BC7-212C-D47D-86DA-5C5D4951B1EA}"/>
              </a:ext>
            </a:extLst>
          </p:cNvPr>
          <p:cNvGrpSpPr/>
          <p:nvPr/>
        </p:nvGrpSpPr>
        <p:grpSpPr>
          <a:xfrm>
            <a:off x="0" y="-302230"/>
            <a:ext cx="18287999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0AE6FF1-E884-DA13-DE86-6E66BBFD7255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A024E2E-CA31-4326-12E8-1F98F6CDAF8E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79A25E4B-0C20-6B56-CA0A-0B3836C8B03C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REFERENCES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8A44135-005A-0DBE-F08A-22380CA73496}"/>
              </a:ext>
            </a:extLst>
          </p:cNvPr>
          <p:cNvSpPr txBox="1"/>
          <p:nvPr/>
        </p:nvSpPr>
        <p:spPr>
          <a:xfrm>
            <a:off x="663300" y="2017464"/>
            <a:ext cx="16961399" cy="6590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N. A. Vinay, K. N. Vidyasagar, S. Rohith, D.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Pruthviraja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S. Supreeth and S. H. Bharathi, "An RNN-Bi LSTM Based Multi Decision GAN Approach for the Recognition of Cardiovascular Disease (CVD) From Heart Beat Sound: A Feature Optimization Process," in IEEE Access, vol. 12, pp. 65482-65502, 2024,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10.1109/ACCESS.2024.3397574.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S. Das, D.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Jyotishi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and S.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Dandapat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"Automated Detection of Heart Valve Diseases Using Stationary Wavelet Transform and Attention-Based Hierarchical LSTM Network," in IEEE Transactions on Instrumentation and Measurement, vol. 72, pp. 1-10, 2023, Art no. 4005110,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10.1109/TIM.2023.3270974.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S. K. Ghosh, R. N. Ponnalagu, R. K. Tripathy, G. Panda and R. B.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Pachori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"Automated Heart Sound Activity Detection From PCG Signal Using Time–Frequency-Domain Deep Neural Network," in IEEE Transactions on Instrumentation and Measurement, vol. 71, pp. 1-10, 2022, Art no. 4006710,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10.1109/TIM.2022.3192257. 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arabicPeriod" startAt="6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Navin, K.S. et al. ‘A Classification Framework Using Filter–wrapper Based Feature Selection Approach for the Diagnosis of Congenital Heart Failure’. 1 Jan. 2023 : 6183 – 6218</a:t>
            </a:r>
          </a:p>
          <a:p>
            <a:pPr marL="571500" indent="-571500" algn="l">
              <a:lnSpc>
                <a:spcPct val="150000"/>
              </a:lnSpc>
              <a:buFont typeface="+mj-lt"/>
              <a:buAutoNum type="arabicPeriod" startAt="6"/>
            </a:pPr>
            <a:endParaRPr lang="en-US" sz="2400" dirty="0">
              <a:solidFill>
                <a:srgbClr val="423734"/>
              </a:solidFill>
              <a:latin typeface="Times New Roman" panose="02020603050405020304" pitchFamily="18" charset="0"/>
              <a:ea typeface="Inria Serif"/>
              <a:cs typeface="Times New Roman" panose="02020603050405020304" pitchFamily="18" charset="0"/>
              <a:sym typeface="Inria Serif"/>
            </a:endParaRPr>
          </a:p>
        </p:txBody>
      </p:sp>
    </p:spTree>
    <p:extLst>
      <p:ext uri="{BB962C8B-B14F-4D97-AF65-F5344CB8AC3E}">
        <p14:creationId xmlns:p14="http://schemas.microsoft.com/office/powerpoint/2010/main" val="91384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8F1CF-F3D0-3E68-4633-E46243A9D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AD2D62C-1CFC-B0D5-E672-08B6EAEBFC9C}"/>
              </a:ext>
            </a:extLst>
          </p:cNvPr>
          <p:cNvGrpSpPr/>
          <p:nvPr/>
        </p:nvGrpSpPr>
        <p:grpSpPr>
          <a:xfrm>
            <a:off x="0" y="-302230"/>
            <a:ext cx="18287999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32D274C-FA7A-DC8E-5124-46DA7D0A3F98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397DAF9-E6BC-65D7-BA59-37C46777D2DB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34AFD370-CB11-7924-9321-100A9D17B020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REFERENCES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4FF22ED-47C8-0EA9-7CEB-80BD83E82738}"/>
              </a:ext>
            </a:extLst>
          </p:cNvPr>
          <p:cNvSpPr txBox="1"/>
          <p:nvPr/>
        </p:nvSpPr>
        <p:spPr>
          <a:xfrm>
            <a:off x="663300" y="2017464"/>
            <a:ext cx="16961399" cy="65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 startAt="10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B. Walker, F. Krones, I.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Kiskin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G. Parsons, T. Lyons and A. Mahdi, "Dual Bayesian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ResNet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A Deep Learning Approach to Heart Murmur Detection," 2022 Computing in Cardiology (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CinC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), Tampere, Finland, 2022, pp. 1-4,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10.22489/CinC.2022.355. keywords: {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Heart;Training;Deep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learning;Costs;Data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models;Bayes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methods;Recording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},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10"/>
            </a:pP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J. Lee et al., "Deep Learning Based Heart Murmur Detection Using Frequency-time Domain Features of Heartbeat Sounds," 2022 Computing in Cardiology (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CinC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), Tampere, Finland, 2022, pp. 1-4,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10.22489/CinC.2022.071. keywords: {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Heart;Deep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learning;Time-frequency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analysis;Heart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beat;Feature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extraction;Frequency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conversion;Recording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},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10"/>
            </a:pPr>
            <a:r>
              <a:rPr lang="en-US" sz="240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N. S. Bathe and V.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Ingale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, "Heart Murmur Detection from Phonocardiogram Recordings using Deep Learning Techniques," 2022 International Conference on Futuristic Technologies (INCOFT), Belgaum, India, 2022, pp. 1-4,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doi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: 10.1109/INCOFT55651.2022.10094334. keywords: {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Heart;Support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vector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machines;Machine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learning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algorithms;Feature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extraction;Valves;Prediction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algorithms;Recording;Machine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Learning;Phonocardiogram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(PCG) </a:t>
            </a:r>
            <a:r>
              <a:rPr lang="en-US" sz="24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signals;CNN;SVM;MURMUR</a:t>
            </a:r>
            <a:r>
              <a:rPr lang="en-US" sz="24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},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10"/>
            </a:pPr>
            <a:endParaRPr lang="en-US" sz="2400" dirty="0">
              <a:solidFill>
                <a:srgbClr val="423734"/>
              </a:solidFill>
              <a:latin typeface="Times New Roman" panose="02020603050405020304" pitchFamily="18" charset="0"/>
              <a:ea typeface="Inria Serif"/>
              <a:cs typeface="Times New Roman" panose="02020603050405020304" pitchFamily="18" charset="0"/>
              <a:sym typeface="Inria Serif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 startAt="10"/>
            </a:pPr>
            <a:endParaRPr lang="en-US" sz="2400" dirty="0">
              <a:solidFill>
                <a:srgbClr val="423734"/>
              </a:solidFill>
              <a:latin typeface="Times New Roman" panose="02020603050405020304" pitchFamily="18" charset="0"/>
              <a:ea typeface="Inria Serif"/>
              <a:cs typeface="Times New Roman" panose="02020603050405020304" pitchFamily="18" charset="0"/>
              <a:sym typeface="Inria Serif"/>
            </a:endParaRPr>
          </a:p>
        </p:txBody>
      </p:sp>
    </p:spTree>
    <p:extLst>
      <p:ext uri="{BB962C8B-B14F-4D97-AF65-F5344CB8AC3E}">
        <p14:creationId xmlns:p14="http://schemas.microsoft.com/office/powerpoint/2010/main" val="298642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511339"/>
            <a:ext cx="18288000" cy="2688984"/>
            <a:chOff x="0" y="0"/>
            <a:chExt cx="5157178" cy="708210"/>
          </a:xfrm>
          <a:solidFill>
            <a:schemeClr val="tx2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5157177" cy="708210"/>
            </a:xfrm>
            <a:custGeom>
              <a:avLst/>
              <a:gdLst/>
              <a:ahLst/>
              <a:cxnLst/>
              <a:rect l="l" t="t" r="r" b="b"/>
              <a:pathLst>
                <a:path w="5157177" h="708210">
                  <a:moveTo>
                    <a:pt x="0" y="0"/>
                  </a:moveTo>
                  <a:lnTo>
                    <a:pt x="5157177" y="0"/>
                  </a:lnTo>
                  <a:lnTo>
                    <a:pt x="5157177" y="708210"/>
                  </a:lnTo>
                  <a:lnTo>
                    <a:pt x="0" y="708210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57178" cy="74631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348889" y="3588033"/>
            <a:ext cx="13590222" cy="2211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792"/>
              </a:lnSpc>
            </a:pPr>
            <a:r>
              <a:rPr lang="en-US" sz="13423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B9D82-97C7-EACF-20DC-5497F003D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EBB5CFF-A673-8242-36E9-B701E74DF099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D3E181D-8C03-D819-5867-0580CDEAD1FA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25B86A3-EDEE-0368-26D0-762E70C176CD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ACC04DA-FF7C-397F-2FDD-D40108DA0939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LITERATURE SURVEY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8B97DF-461A-BDF5-B216-77D2F52F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955721"/>
              </p:ext>
            </p:extLst>
          </p:nvPr>
        </p:nvGraphicFramePr>
        <p:xfrm>
          <a:off x="533400" y="1632056"/>
          <a:ext cx="17297400" cy="837908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03272">
                  <a:extLst>
                    <a:ext uri="{9D8B030D-6E8A-4147-A177-3AD203B41FA5}">
                      <a16:colId xmlns:a16="http://schemas.microsoft.com/office/drawing/2014/main" val="3642016581"/>
                    </a:ext>
                  </a:extLst>
                </a:gridCol>
                <a:gridCol w="3068495">
                  <a:extLst>
                    <a:ext uri="{9D8B030D-6E8A-4147-A177-3AD203B41FA5}">
                      <a16:colId xmlns:a16="http://schemas.microsoft.com/office/drawing/2014/main" val="2543648682"/>
                    </a:ext>
                  </a:extLst>
                </a:gridCol>
                <a:gridCol w="5472501">
                  <a:extLst>
                    <a:ext uri="{9D8B030D-6E8A-4147-A177-3AD203B41FA5}">
                      <a16:colId xmlns:a16="http://schemas.microsoft.com/office/drawing/2014/main" val="531721657"/>
                    </a:ext>
                  </a:extLst>
                </a:gridCol>
                <a:gridCol w="4753132">
                  <a:extLst>
                    <a:ext uri="{9D8B030D-6E8A-4147-A177-3AD203B41FA5}">
                      <a16:colId xmlns:a16="http://schemas.microsoft.com/office/drawing/2014/main" val="4169740514"/>
                    </a:ext>
                  </a:extLst>
                </a:gridCol>
              </a:tblGrid>
              <a:tr h="7718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 of Publication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(Including Dataset)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Results/Inferences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extLst>
                  <a:ext uri="{0D108BD9-81ED-4DB2-BD59-A6C34878D82A}">
                    <a16:rowId xmlns:a16="http://schemas.microsoft.com/office/drawing/2014/main" val="1150218791"/>
                  </a:ext>
                </a:extLst>
              </a:tr>
              <a:tr h="25405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Beyond Heart Murmur Detection: Automatic Murmur Grading from Phonocardiogram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[1]</a:t>
                      </a:r>
                      <a:endParaRPr lang="en-IN" sz="2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Elola et al. IEEE Journal of Biomedical and Health Informatics, vol. 27, no. 8, pp. 3856-3866, Aug. 2023</a:t>
                      </a:r>
                      <a:endParaRPr lang="en-IN" sz="2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CNN-based deep learning algorithm for multi-class murmur detection and grading using pediatric heart sound recordings.(CirCor DigiScope phonocardiogram dataset)</a:t>
                      </a:r>
                      <a:endParaRPr lang="en-IN" sz="2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CNN-based model accurately graded heart murmurs, with uncertainty estimation improving reliability and misclassification detection.</a:t>
                      </a:r>
                      <a:endParaRPr lang="en-IN" sz="2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extLst>
                  <a:ext uri="{0D108BD9-81ED-4DB2-BD59-A6C34878D82A}">
                    <a16:rowId xmlns:a16="http://schemas.microsoft.com/office/drawing/2014/main" val="1235862750"/>
                  </a:ext>
                </a:extLst>
              </a:tr>
              <a:tr h="23313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 Murmur Severity Stages Classification Using </a:t>
                      </a:r>
                      <a:r>
                        <a:rPr lang="en-IN" sz="2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Multikernel</a:t>
                      </a:r>
                      <a:r>
                        <a:rPr lang="en-I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Residual CNN </a:t>
                      </a:r>
                      <a:r>
                        <a:rPr lang="en-IN" sz="2400" b="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[2]</a:t>
                      </a:r>
                      <a:endParaRPr lang="en-IN" sz="2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Das and S. </a:t>
                      </a:r>
                      <a:r>
                        <a:rPr lang="en-IN" sz="24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Dandapat</a:t>
                      </a:r>
                      <a:r>
                        <a:rPr lang="en-I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 Sensors Journal, vol. 24, no. 8, pp. 13019-13027, 15 April 2024</a:t>
                      </a:r>
                      <a:endParaRPr lang="en-IN" sz="2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an MK-RCNN model for automatic heart murmur severity classification using PCG signals. (CirCor DigiScope, HSM, and CICC 2016 databases)</a:t>
                      </a:r>
                      <a:endParaRPr lang="en-IN" sz="2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effectively classifies murmur severity directly from raw PCG signals, demonstrating robustness. real-time processing efficiency and adaptability to unseen noise.</a:t>
                      </a:r>
                      <a:endParaRPr lang="en-IN" sz="2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extLst>
                  <a:ext uri="{0D108BD9-81ED-4DB2-BD59-A6C34878D82A}">
                    <a16:rowId xmlns:a16="http://schemas.microsoft.com/office/drawing/2014/main" val="3296352308"/>
                  </a:ext>
                </a:extLst>
              </a:tr>
              <a:tr h="272118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Diagnosis:An Automated Method for Detecting Congenital Heart Diseases in Children From Phonocardiogram Signals Employing Deep Neural Network </a:t>
                      </a:r>
                      <a:r>
                        <a:rPr lang="en-IN" sz="2400" b="0" u="sng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[3]</a:t>
                      </a:r>
                      <a:endParaRPr lang="en-IN" sz="2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K. Alkahtani et al. IEEE Access, vol. 12, pp. 76053-76064, 2024</a:t>
                      </a:r>
                      <a:endParaRPr lang="en-IN" sz="2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1D CNN for binary classification of congenital heart diseases (Local dataset from hospitals, University of Michigan dataset).</a:t>
                      </a:r>
                      <a:endParaRPr lang="en-IN" sz="2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demonstrated high accuracy and reliability in distinguishing normal and abnormal heart sounds.</a:t>
                      </a:r>
                      <a:endParaRPr lang="en-IN" sz="2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8" marR="11838" marT="7892" marB="7892" anchor="ctr"/>
                </a:tc>
                <a:extLst>
                  <a:ext uri="{0D108BD9-81ED-4DB2-BD59-A6C34878D82A}">
                    <a16:rowId xmlns:a16="http://schemas.microsoft.com/office/drawing/2014/main" val="230065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667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3BC59-16F8-ABD4-A8C9-AC1DC3E8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6944581-F73D-B048-2CFD-9695E3A41831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F36F459-E6E4-8E48-32EB-FCFDB51B9673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8632F13-38FC-AD7C-D8F9-4866E45F23B4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52897128-6196-FF32-EB28-D2CBA05151B5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E3C860-AC40-6610-B827-F2F91FCD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97256"/>
              </p:ext>
            </p:extLst>
          </p:nvPr>
        </p:nvGraphicFramePr>
        <p:xfrm>
          <a:off x="533400" y="2428205"/>
          <a:ext cx="17449799" cy="740229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38548">
                  <a:extLst>
                    <a:ext uri="{9D8B030D-6E8A-4147-A177-3AD203B41FA5}">
                      <a16:colId xmlns:a16="http://schemas.microsoft.com/office/drawing/2014/main" val="4008609900"/>
                    </a:ext>
                  </a:extLst>
                </a:gridCol>
                <a:gridCol w="3095532">
                  <a:extLst>
                    <a:ext uri="{9D8B030D-6E8A-4147-A177-3AD203B41FA5}">
                      <a16:colId xmlns:a16="http://schemas.microsoft.com/office/drawing/2014/main" val="3999828312"/>
                    </a:ext>
                  </a:extLst>
                </a:gridCol>
                <a:gridCol w="5520709">
                  <a:extLst>
                    <a:ext uri="{9D8B030D-6E8A-4147-A177-3AD203B41FA5}">
                      <a16:colId xmlns:a16="http://schemas.microsoft.com/office/drawing/2014/main" val="2346845887"/>
                    </a:ext>
                  </a:extLst>
                </a:gridCol>
                <a:gridCol w="4795010">
                  <a:extLst>
                    <a:ext uri="{9D8B030D-6E8A-4147-A177-3AD203B41FA5}">
                      <a16:colId xmlns:a16="http://schemas.microsoft.com/office/drawing/2014/main" val="1593035228"/>
                    </a:ext>
                  </a:extLst>
                </a:gridCol>
              </a:tblGrid>
              <a:tr h="26505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Classification of Phonocardiogram Signals Using Wavelet Scattering Transform and Equilibrium Optimization </a:t>
                      </a:r>
                      <a:r>
                        <a:rPr lang="en-IN" sz="24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[4]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Q. </a:t>
                      </a:r>
                      <a:r>
                        <a:rPr lang="en-IN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Aldhahab</a:t>
                      </a: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M. R. Ismael, and H. J. Abd IEEE Access, vol. 12, pp. 191231-191242, 2024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wavelet scattering and equilibrium optimization with KNN for PCG classification (</a:t>
                      </a:r>
                      <a:r>
                        <a:rPr lang="en-IN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CirCor</a:t>
                      </a: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DigiScope</a:t>
                      </a: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dataset).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model effectively distinguishes normal and abnormal PCG signals, outperforming conventional methods. But the computational cost of wavelet-based transformations may impact real-time processing feasibility.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extLst>
                  <a:ext uri="{0D108BD9-81ED-4DB2-BD59-A6C34878D82A}">
                    <a16:rowId xmlns:a16="http://schemas.microsoft.com/office/drawing/2014/main" val="1275389814"/>
                  </a:ext>
                </a:extLst>
              </a:tr>
              <a:tr h="23183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of Congenital Valvular Murmurs in Young Patients Using Deep Learning-Based Attention Transformers and phonocardiograms. </a:t>
                      </a:r>
                      <a:r>
                        <a:rPr lang="en-IN" sz="2400" u="sng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[5]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Alkhodari, L. J. Hadjileontiadis, and A. H. Khandoker IEEE Journal of Biomedical and Health Informatics, April 2024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attention transformer model for early detection of congenital heart disease (CHD) by analyzing phonocardiogram (PCG) recordings. (CirCor DigiSCope database).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learning-based PCG analysis enables accurate murmur classification, minimizing reliance on expert assessment and costly diagnostics.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extLst>
                  <a:ext uri="{0D108BD9-81ED-4DB2-BD59-A6C34878D82A}">
                    <a16:rowId xmlns:a16="http://schemas.microsoft.com/office/drawing/2014/main" val="2559187813"/>
                  </a:ext>
                </a:extLst>
              </a:tr>
              <a:tr h="23183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 RNN-Bi LSTM Based Multi Decision GAN Approach for the Recognition of Cardiovascular Disease (CVD) From Heart Beat Sound: A Feature Optimization Process </a:t>
                      </a:r>
                      <a:r>
                        <a:rPr lang="en-IN" sz="24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[6]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N. A. Vinay et al.  IEEE Access, vol. 12, pp. 65482-65502, 2024.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Bi-LSTM with GANs to detect cardiovascular diseases from PCG signals.(PASCAL Database).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RNN-Bi LSTM based Multi Decision GAN achieves remarkable accuracy, sensitivity, and specificity in CVD recognition, making it a valuable tool for early detection of the disease.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25" marR="11425" marT="7616" marB="7616" anchor="ctr"/>
                </a:tc>
                <a:extLst>
                  <a:ext uri="{0D108BD9-81ED-4DB2-BD59-A6C34878D82A}">
                    <a16:rowId xmlns:a16="http://schemas.microsoft.com/office/drawing/2014/main" val="189228665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16E48A-0823-AD1E-E17E-0D974090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45584"/>
              </p:ext>
            </p:extLst>
          </p:nvPr>
        </p:nvGraphicFramePr>
        <p:xfrm>
          <a:off x="533400" y="1631088"/>
          <a:ext cx="17449799" cy="7944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38545">
                  <a:extLst>
                    <a:ext uri="{9D8B030D-6E8A-4147-A177-3AD203B41FA5}">
                      <a16:colId xmlns:a16="http://schemas.microsoft.com/office/drawing/2014/main" val="3868701987"/>
                    </a:ext>
                  </a:extLst>
                </a:gridCol>
                <a:gridCol w="3095537">
                  <a:extLst>
                    <a:ext uri="{9D8B030D-6E8A-4147-A177-3AD203B41FA5}">
                      <a16:colId xmlns:a16="http://schemas.microsoft.com/office/drawing/2014/main" val="3820711190"/>
                    </a:ext>
                  </a:extLst>
                </a:gridCol>
                <a:gridCol w="5520712">
                  <a:extLst>
                    <a:ext uri="{9D8B030D-6E8A-4147-A177-3AD203B41FA5}">
                      <a16:colId xmlns:a16="http://schemas.microsoft.com/office/drawing/2014/main" val="3066230798"/>
                    </a:ext>
                  </a:extLst>
                </a:gridCol>
                <a:gridCol w="4795005">
                  <a:extLst>
                    <a:ext uri="{9D8B030D-6E8A-4147-A177-3AD203B41FA5}">
                      <a16:colId xmlns:a16="http://schemas.microsoft.com/office/drawing/2014/main" val="222228494"/>
                    </a:ext>
                  </a:extLst>
                </a:gridCol>
              </a:tblGrid>
              <a:tr h="681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 of Publication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(Including Dataset)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Results/Inferences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61644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16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E6DF4-1FAC-369A-3E8F-A20E8929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1CA5004-93D0-A750-1F35-E2E8B7D4FC6F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F58EE7A-CDE6-7FCC-B173-F5CD77132EC4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8152D4E-9911-52E0-3B60-C8596738ED0E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E263D6CE-CBE3-9A13-D08F-3DF8C9BC71A8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LITERATURE SURVEY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33E1DC-051F-12C9-D14B-FE8F16958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16194"/>
              </p:ext>
            </p:extLst>
          </p:nvPr>
        </p:nvGraphicFramePr>
        <p:xfrm>
          <a:off x="609600" y="2247900"/>
          <a:ext cx="17053902" cy="7162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46924">
                  <a:extLst>
                    <a:ext uri="{9D8B030D-6E8A-4147-A177-3AD203B41FA5}">
                      <a16:colId xmlns:a16="http://schemas.microsoft.com/office/drawing/2014/main" val="3389806611"/>
                    </a:ext>
                  </a:extLst>
                </a:gridCol>
                <a:gridCol w="3025306">
                  <a:extLst>
                    <a:ext uri="{9D8B030D-6E8A-4147-A177-3AD203B41FA5}">
                      <a16:colId xmlns:a16="http://schemas.microsoft.com/office/drawing/2014/main" val="3908535912"/>
                    </a:ext>
                  </a:extLst>
                </a:gridCol>
                <a:gridCol w="5372170">
                  <a:extLst>
                    <a:ext uri="{9D8B030D-6E8A-4147-A177-3AD203B41FA5}">
                      <a16:colId xmlns:a16="http://schemas.microsoft.com/office/drawing/2014/main" val="2647202220"/>
                    </a:ext>
                  </a:extLst>
                </a:gridCol>
                <a:gridCol w="4709502">
                  <a:extLst>
                    <a:ext uri="{9D8B030D-6E8A-4147-A177-3AD203B41FA5}">
                      <a16:colId xmlns:a16="http://schemas.microsoft.com/office/drawing/2014/main" val="3552222150"/>
                    </a:ext>
                  </a:extLst>
                </a:gridCol>
              </a:tblGrid>
              <a:tr h="31633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Detection of Heart Valve Diseases Using Stationary Wavelet Transform and Attention-Based Hierarchical LSTM Network </a:t>
                      </a:r>
                      <a:r>
                        <a:rPr lang="en-IN" sz="24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[7]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04" marR="17804" marT="11869" marB="118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Das, D. Jyotishi, and S. Dandapat IEEE Transactions on Instrumentation and Measurement, vol. 72, pp. 1-10, 2023.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04" marR="17804" marT="11869" marB="118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hierarchical LSTM model with a stationary wavelet transform (SWT) and attention mechanism was used to classify heart valve diseases. (CinC 2016 Database and HSM Database).</a:t>
                      </a:r>
                      <a:endParaRPr lang="en-IN" sz="24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04" marR="17804" marT="11869" marB="118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method is reliable for supporting clinicians in preliminary healthcare checkups but requires further validation for large-scale clinical deployment.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04" marR="17804" marT="11869" marB="11869" anchor="ctr"/>
                </a:tc>
                <a:extLst>
                  <a:ext uri="{0D108BD9-81ED-4DB2-BD59-A6C34878D82A}">
                    <a16:rowId xmlns:a16="http://schemas.microsoft.com/office/drawing/2014/main" val="777042532"/>
                  </a:ext>
                </a:extLst>
              </a:tr>
              <a:tr h="39994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Automated Heart Sound Activity Detection Using Time–Frequency-Domain Deep Neural Network </a:t>
                      </a:r>
                      <a:r>
                        <a:rPr lang="en-IN" sz="24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[8]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04" marR="17804" marT="11869" marB="118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K. Ghosh et al.  IEEE Transactions on Instrumentation and Measurement, vol. 71, pp. 1-10, 2022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04" marR="17804" marT="11869" marB="118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neural network (DNN) using stacked autoencoders and time-frequency domain analysis was applied for heart sound segmentation. (Michigan Heart Sound and Murmur Database (MHSDB) and PhysioNet </a:t>
                      </a:r>
                      <a:r>
                        <a:rPr lang="en-IN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CinC</a:t>
                      </a: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2016 dataset).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04" marR="17804" marT="11869" marB="1186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proposed approach effectively identifies fundamental heart sound (FHS) components from PCG signals using a modified Gaussian window-based Stockwell transform and autoencoder-based deep neural network.</a:t>
                      </a:r>
                      <a:endParaRPr lang="en-IN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7804" marR="17804" marT="11869" marB="11869" anchor="ctr"/>
                </a:tc>
                <a:extLst>
                  <a:ext uri="{0D108BD9-81ED-4DB2-BD59-A6C34878D82A}">
                    <a16:rowId xmlns:a16="http://schemas.microsoft.com/office/drawing/2014/main" val="24998963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FEE2EA-47E3-C4EB-EC13-7181F4844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01294"/>
              </p:ext>
            </p:extLst>
          </p:nvPr>
        </p:nvGraphicFramePr>
        <p:xfrm>
          <a:off x="609600" y="1450784"/>
          <a:ext cx="17053902" cy="79444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46919">
                  <a:extLst>
                    <a:ext uri="{9D8B030D-6E8A-4147-A177-3AD203B41FA5}">
                      <a16:colId xmlns:a16="http://schemas.microsoft.com/office/drawing/2014/main" val="3617323009"/>
                    </a:ext>
                  </a:extLst>
                </a:gridCol>
                <a:gridCol w="3025307">
                  <a:extLst>
                    <a:ext uri="{9D8B030D-6E8A-4147-A177-3AD203B41FA5}">
                      <a16:colId xmlns:a16="http://schemas.microsoft.com/office/drawing/2014/main" val="700256501"/>
                    </a:ext>
                  </a:extLst>
                </a:gridCol>
                <a:gridCol w="5372174">
                  <a:extLst>
                    <a:ext uri="{9D8B030D-6E8A-4147-A177-3AD203B41FA5}">
                      <a16:colId xmlns:a16="http://schemas.microsoft.com/office/drawing/2014/main" val="3647586870"/>
                    </a:ext>
                  </a:extLst>
                </a:gridCol>
                <a:gridCol w="4709502">
                  <a:extLst>
                    <a:ext uri="{9D8B030D-6E8A-4147-A177-3AD203B41FA5}">
                      <a16:colId xmlns:a16="http://schemas.microsoft.com/office/drawing/2014/main" val="1822236061"/>
                    </a:ext>
                  </a:extLst>
                </a:gridCol>
              </a:tblGrid>
              <a:tr h="4340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 of Publication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(Including Dataset)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Results/Inferences</a:t>
                      </a:r>
                      <a:endParaRPr lang="en-IN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/>
                </a:tc>
                <a:extLst>
                  <a:ext uri="{0D108BD9-81ED-4DB2-BD59-A6C34878D82A}">
                    <a16:rowId xmlns:a16="http://schemas.microsoft.com/office/drawing/2014/main" val="1367607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38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3E5CA-00A8-FC0E-EEA3-62430B85B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B93E613-315C-6ACE-DE8B-AA8585B74B73}"/>
              </a:ext>
            </a:extLst>
          </p:cNvPr>
          <p:cNvGrpSpPr/>
          <p:nvPr/>
        </p:nvGrpSpPr>
        <p:grpSpPr>
          <a:xfrm>
            <a:off x="-36285" y="-267572"/>
            <a:ext cx="18324286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73D3795-5515-B499-7D07-E1E336117411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3AFDF4C-7B73-B736-BFE0-268C16FC54E6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BE162CF6-55E1-8C1B-98C8-A538B5F47972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LIMITATIONS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176C174-935A-8A68-6E10-B8C70F0C7D64}"/>
              </a:ext>
            </a:extLst>
          </p:cNvPr>
          <p:cNvSpPr txBox="1"/>
          <p:nvPr/>
        </p:nvSpPr>
        <p:spPr>
          <a:xfrm>
            <a:off x="762000" y="2582222"/>
            <a:ext cx="16961399" cy="5122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Traditional ML models require handcrafted features, which may not capture complex murmur patterns effectively.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Background noise and variations in stethoscope placement significantly impact the accuracy of existing detection methods.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Many models fail to leverage the sequential nature of phonocardiogram (PCG) signals effectively.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Limited robustness in detecting low-intensity murmurs, leading to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41695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8653A-36C3-71CA-B4CC-7F1E40FEF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9CE8C9F-ED2E-08EA-20D8-C65E697CFCC0}"/>
              </a:ext>
            </a:extLst>
          </p:cNvPr>
          <p:cNvGrpSpPr/>
          <p:nvPr/>
        </p:nvGrpSpPr>
        <p:grpSpPr>
          <a:xfrm>
            <a:off x="-36285" y="-267572"/>
            <a:ext cx="18324286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533DA78-A9A4-19E8-7A2F-62EA829E1BD1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FB7CC6A-FA97-45BE-7327-39933FDB8E69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277093B0-677C-1D0C-D156-3BC6B5283B6F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OBJECTIVES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5613F92-B98D-2CFA-6491-A3D12072F582}"/>
              </a:ext>
            </a:extLst>
          </p:cNvPr>
          <p:cNvSpPr txBox="1"/>
          <p:nvPr/>
        </p:nvSpPr>
        <p:spPr>
          <a:xfrm>
            <a:off x="762000" y="1597398"/>
            <a:ext cx="16961399" cy="5994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To enhance noise robustness to minimize the impact of background interference.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To capture long-term dependencies and temporal patterns in PCG signals for improved murmur classification.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To develop an ensemble learning framework combining Multi head self attention transformer and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PatchTST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models to enhance classification accuracy and robustness across diverse datasets.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To improve model generalization across different recording conditions.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To ensure computational efficiency for real-time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62481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9ACD4-2236-A16E-BC1A-ABB2F89B0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EE344A7-5A1B-4B04-147D-7110DC6A22D8}"/>
              </a:ext>
            </a:extLst>
          </p:cNvPr>
          <p:cNvGrpSpPr/>
          <p:nvPr/>
        </p:nvGrpSpPr>
        <p:grpSpPr>
          <a:xfrm>
            <a:off x="1" y="-19050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4C511D5-15DC-4D68-3038-5AA594EC9188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E48FBFB-1DC0-CA08-2DC8-893BD84EFE92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1E841786-0568-0370-3C57-A32C621B1756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DATASET DESCRIPTION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71D0F13-6B68-B7F7-7C56-48B949C87E42}"/>
              </a:ext>
            </a:extLst>
          </p:cNvPr>
          <p:cNvSpPr txBox="1"/>
          <p:nvPr/>
        </p:nvSpPr>
        <p:spPr>
          <a:xfrm>
            <a:off x="663300" y="2017464"/>
            <a:ext cx="16961399" cy="5126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The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CirCor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</a:t>
            </a:r>
            <a:r>
              <a:rPr lang="en-US" sz="3200" dirty="0" err="1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DigiScope</a:t>
            </a: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 Phonocardiogram Dataset.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Total number of patients                                        : 60288 samples (164×4×92)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Number of patients with present murmur              : 28366 samples (77×4×92)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Number of patients with absent murmur                : 31952 samples (87×4×92)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Sampling rate of .wav files                                     : 4000 Hz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Number of recordings per patient                           : 4 valve recordings</a:t>
            </a:r>
          </a:p>
        </p:txBody>
      </p:sp>
    </p:spTree>
    <p:extLst>
      <p:ext uri="{BB962C8B-B14F-4D97-AF65-F5344CB8AC3E}">
        <p14:creationId xmlns:p14="http://schemas.microsoft.com/office/powerpoint/2010/main" val="38105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3DF1-F21A-EB30-77CA-E0D1FC4BA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B86A261-EE27-BF52-0D0B-1447D31BFCF5}"/>
              </a:ext>
            </a:extLst>
          </p:cNvPr>
          <p:cNvGrpSpPr/>
          <p:nvPr/>
        </p:nvGrpSpPr>
        <p:grpSpPr>
          <a:xfrm>
            <a:off x="1" y="-302230"/>
            <a:ext cx="18288000" cy="1701231"/>
            <a:chOff x="0" y="-38100"/>
            <a:chExt cx="5196672" cy="493543"/>
          </a:xfrm>
          <a:solidFill>
            <a:schemeClr val="tx2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E40F477-F444-BCA6-C2A4-5B2F4DC4E945}"/>
                </a:ext>
              </a:extLst>
            </p:cNvPr>
            <p:cNvSpPr/>
            <p:nvPr/>
          </p:nvSpPr>
          <p:spPr>
            <a:xfrm>
              <a:off x="0" y="41500"/>
              <a:ext cx="5019216" cy="413943"/>
            </a:xfrm>
            <a:custGeom>
              <a:avLst/>
              <a:gdLst/>
              <a:ahLst/>
              <a:cxnLst/>
              <a:rect l="l" t="t" r="r" b="b"/>
              <a:pathLst>
                <a:path w="5196672" h="455443">
                  <a:moveTo>
                    <a:pt x="0" y="0"/>
                  </a:moveTo>
                  <a:lnTo>
                    <a:pt x="5196672" y="0"/>
                  </a:lnTo>
                  <a:lnTo>
                    <a:pt x="5196672" y="455443"/>
                  </a:lnTo>
                  <a:lnTo>
                    <a:pt x="0" y="45544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A213CF7-64BE-A04E-B131-E0B32AF80E4B}"/>
                </a:ext>
              </a:extLst>
            </p:cNvPr>
            <p:cNvSpPr txBox="1"/>
            <p:nvPr/>
          </p:nvSpPr>
          <p:spPr>
            <a:xfrm>
              <a:off x="0" y="-38100"/>
              <a:ext cx="5196672" cy="493543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3A6682F7-9DAA-1195-A3A8-503C6EC74E36}"/>
              </a:ext>
            </a:extLst>
          </p:cNvPr>
          <p:cNvSpPr txBox="1"/>
          <p:nvPr/>
        </p:nvSpPr>
        <p:spPr>
          <a:xfrm>
            <a:off x="0" y="328415"/>
            <a:ext cx="18288000" cy="905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chemeClr val="bg1"/>
                </a:solidFill>
                <a:latin typeface="Times New Roman" panose="02020603050405020304" pitchFamily="18" charset="0"/>
                <a:ea typeface="DM Serif Display"/>
                <a:cs typeface="Times New Roman" panose="02020603050405020304" pitchFamily="18" charset="0"/>
                <a:sym typeface="DM Serif Display"/>
              </a:rPr>
              <a:t>DATASET DESCRIPTION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74410A3-2BA1-C0A9-1D67-9F7D04640CA5}"/>
              </a:ext>
            </a:extLst>
          </p:cNvPr>
          <p:cNvSpPr txBox="1"/>
          <p:nvPr/>
        </p:nvSpPr>
        <p:spPr>
          <a:xfrm>
            <a:off x="659672" y="2660868"/>
            <a:ext cx="12747899" cy="4241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71"/>
              </a:lnSpc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Heart Valves and their location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Aortic 	           - 2nd right intercostal space in right sternal border. 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Pulmonary     - 2nd left intercostal space in left sternal border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Tricuspid        - 4th left intercostal space in left sternal border</a:t>
            </a:r>
          </a:p>
          <a:p>
            <a:pPr marL="571500" indent="-571500" algn="l">
              <a:lnSpc>
                <a:spcPts val="6771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423734"/>
                </a:solidFill>
                <a:latin typeface="Times New Roman" panose="02020603050405020304" pitchFamily="18" charset="0"/>
                <a:ea typeface="Inria Serif"/>
                <a:cs typeface="Times New Roman" panose="02020603050405020304" pitchFamily="18" charset="0"/>
                <a:sym typeface="Inria Serif"/>
              </a:rPr>
              <a:t>Mitral             - 5th left intercostal space in midclavicular line.</a:t>
            </a:r>
          </a:p>
        </p:txBody>
      </p:sp>
      <p:sp>
        <p:nvSpPr>
          <p:cNvPr id="7" name="Freeform 6"/>
          <p:cNvSpPr/>
          <p:nvPr/>
        </p:nvSpPr>
        <p:spPr>
          <a:xfrm>
            <a:off x="13437328" y="2247900"/>
            <a:ext cx="4191000" cy="5067866"/>
          </a:xfrm>
          <a:custGeom>
            <a:avLst/>
            <a:gdLst/>
            <a:ahLst/>
            <a:cxnLst/>
            <a:rect l="l" t="t" r="r" b="b"/>
            <a:pathLst>
              <a:path w="5818969" h="5829866">
                <a:moveTo>
                  <a:pt x="0" y="0"/>
                </a:moveTo>
                <a:lnTo>
                  <a:pt x="5818968" y="0"/>
                </a:lnTo>
                <a:lnTo>
                  <a:pt x="5818968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5FED9-061D-8319-E9CE-B2DF9A5758B2}"/>
              </a:ext>
            </a:extLst>
          </p:cNvPr>
          <p:cNvSpPr txBox="1"/>
          <p:nvPr/>
        </p:nvSpPr>
        <p:spPr>
          <a:xfrm>
            <a:off x="13106400" y="7701520"/>
            <a:ext cx="4191000" cy="110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654"/>
              </a:lnSpc>
              <a:spcBef>
                <a:spcPct val="0"/>
              </a:spcBef>
            </a:pPr>
            <a:r>
              <a:rPr lang="en-US" sz="1800" u="sng" dirty="0">
                <a:solidFill>
                  <a:srgbClr val="423734"/>
                </a:solidFill>
                <a:ea typeface="Inria Serif"/>
                <a:cs typeface="Inria Serif"/>
                <a:sym typeface="Inria Serif"/>
                <a:hlinkClick r:id="rId3" tooltip="https://upload.wikimedia.org/wikipedia/commons/1/14/Cardiac_Auscultation_PNG.png?20200422054236"/>
              </a:rPr>
              <a:t>https://upload.wikimedia.org/wikipedia/commons/1/14/Cardiac_Auscultation_PNG.png?20200422054236 </a:t>
            </a:r>
          </a:p>
        </p:txBody>
      </p:sp>
    </p:spTree>
    <p:extLst>
      <p:ext uri="{BB962C8B-B14F-4D97-AF65-F5344CB8AC3E}">
        <p14:creationId xmlns:p14="http://schemas.microsoft.com/office/powerpoint/2010/main" val="137958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2973</Words>
  <Application>Microsoft Office PowerPoint</Application>
  <PresentationFormat>Custom</PresentationFormat>
  <Paragraphs>227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Inria Serif</vt:lpstr>
      <vt:lpstr>Open Sans</vt:lpstr>
      <vt:lpstr>Times New Roman</vt:lpstr>
      <vt:lpstr>Wingdings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Pink Leaves Project Presentation</dc:title>
  <cp:lastModifiedBy>RAMANATH PRABHU V.B.</cp:lastModifiedBy>
  <cp:revision>48</cp:revision>
  <dcterms:created xsi:type="dcterms:W3CDTF">2006-08-16T00:00:00Z</dcterms:created>
  <dcterms:modified xsi:type="dcterms:W3CDTF">2025-03-11T15:44:21Z</dcterms:modified>
  <dc:identifier>DAGhV-MCvH0</dc:identifier>
</cp:coreProperties>
</file>