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7"/>
  </p:notesMasterIdLst>
  <p:sldIdLst>
    <p:sldId id="256" r:id="rId2"/>
    <p:sldId id="257" r:id="rId3"/>
    <p:sldId id="278" r:id="rId4"/>
    <p:sldId id="305" r:id="rId5"/>
    <p:sldId id="279" r:id="rId6"/>
    <p:sldId id="307" r:id="rId7"/>
    <p:sldId id="289" r:id="rId8"/>
    <p:sldId id="281" r:id="rId9"/>
    <p:sldId id="284" r:id="rId10"/>
    <p:sldId id="283" r:id="rId11"/>
    <p:sldId id="285" r:id="rId12"/>
    <p:sldId id="308" r:id="rId13"/>
    <p:sldId id="304" r:id="rId14"/>
    <p:sldId id="290" r:id="rId15"/>
    <p:sldId id="295" r:id="rId16"/>
    <p:sldId id="296" r:id="rId17"/>
    <p:sldId id="293" r:id="rId18"/>
    <p:sldId id="301" r:id="rId19"/>
    <p:sldId id="297" r:id="rId20"/>
    <p:sldId id="298" r:id="rId21"/>
    <p:sldId id="302" r:id="rId22"/>
    <p:sldId id="299" r:id="rId23"/>
    <p:sldId id="300" r:id="rId24"/>
    <p:sldId id="303" r:id="rId25"/>
    <p:sldId id="309" r:id="rId26"/>
    <p:sldId id="310" r:id="rId27"/>
    <p:sldId id="311" r:id="rId28"/>
    <p:sldId id="313" r:id="rId29"/>
    <p:sldId id="312" r:id="rId30"/>
    <p:sldId id="314" r:id="rId31"/>
    <p:sldId id="286" r:id="rId32"/>
    <p:sldId id="315" r:id="rId33"/>
    <p:sldId id="288" r:id="rId34"/>
    <p:sldId id="306" r:id="rId35"/>
    <p:sldId id="277" r:id="rId36"/>
  </p:sldIdLst>
  <p:sldSz cx="18288000" cy="10287000"/>
  <p:notesSz cx="6858000" cy="9144000"/>
  <p:embeddedFontLst>
    <p:embeddedFont>
      <p:font typeface="Inria Serif" panose="020B0604020202020204" charset="0"/>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4095" autoAdjust="0"/>
  </p:normalViewPr>
  <p:slideViewPr>
    <p:cSldViewPr>
      <p:cViewPr varScale="1">
        <p:scale>
          <a:sx n="57" d="100"/>
          <a:sy n="57" d="100"/>
        </p:scale>
        <p:origin x="562"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7C9196-A91A-4DFD-8E48-CA856820A923}" type="datetimeFigureOut">
              <a:rPr lang="en-IN" smtClean="0"/>
              <a:t>15-04-2025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A42C0A-8ED5-465D-9924-8DCBDDB9965B}" type="slidenum">
              <a:rPr lang="en-IN" smtClean="0"/>
              <a:t>‹#›</a:t>
            </a:fld>
            <a:endParaRPr lang="en-IN"/>
          </a:p>
        </p:txBody>
      </p:sp>
    </p:spTree>
    <p:extLst>
      <p:ext uri="{BB962C8B-B14F-4D97-AF65-F5344CB8AC3E}">
        <p14:creationId xmlns:p14="http://schemas.microsoft.com/office/powerpoint/2010/main" val="1583682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3A42C0A-8ED5-465D-9924-8DCBDDB9965B}" type="slidenum">
              <a:rPr lang="en-IN" smtClean="0"/>
              <a:t>4</a:t>
            </a:fld>
            <a:endParaRPr lang="en-IN"/>
          </a:p>
        </p:txBody>
      </p:sp>
    </p:spTree>
    <p:extLst>
      <p:ext uri="{BB962C8B-B14F-4D97-AF65-F5344CB8AC3E}">
        <p14:creationId xmlns:p14="http://schemas.microsoft.com/office/powerpoint/2010/main" val="2727855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87DAA6-BF44-B907-1707-FBB2DF9956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5C4342-F7E1-2E4E-0E6B-CF448B8287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B5A97F-4851-E127-976D-058C3E83074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E076810-DD16-552B-8261-65004D7595A1}"/>
              </a:ext>
            </a:extLst>
          </p:cNvPr>
          <p:cNvSpPr>
            <a:spLocks noGrp="1"/>
          </p:cNvSpPr>
          <p:nvPr>
            <p:ph type="sldNum" sz="quarter" idx="5"/>
          </p:nvPr>
        </p:nvSpPr>
        <p:spPr/>
        <p:txBody>
          <a:bodyPr/>
          <a:lstStyle/>
          <a:p>
            <a:fld id="{63A42C0A-8ED5-465D-9924-8DCBDDB9965B}" type="slidenum">
              <a:rPr lang="en-IN" smtClean="0"/>
              <a:t>22</a:t>
            </a:fld>
            <a:endParaRPr lang="en-IN"/>
          </a:p>
        </p:txBody>
      </p:sp>
    </p:spTree>
    <p:extLst>
      <p:ext uri="{BB962C8B-B14F-4D97-AF65-F5344CB8AC3E}">
        <p14:creationId xmlns:p14="http://schemas.microsoft.com/office/powerpoint/2010/main" val="4002004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774D9B-7BD6-A325-0D21-3401E68180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9156F0-45ED-3FF1-FBC3-F79ADEEF4F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5664E7-15C3-C174-53D8-88C38C83A25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04613BF-F317-662B-0CB5-7087FDE1463D}"/>
              </a:ext>
            </a:extLst>
          </p:cNvPr>
          <p:cNvSpPr>
            <a:spLocks noGrp="1"/>
          </p:cNvSpPr>
          <p:nvPr>
            <p:ph type="sldNum" sz="quarter" idx="5"/>
          </p:nvPr>
        </p:nvSpPr>
        <p:spPr/>
        <p:txBody>
          <a:bodyPr/>
          <a:lstStyle/>
          <a:p>
            <a:fld id="{63A42C0A-8ED5-465D-9924-8DCBDDB9965B}" type="slidenum">
              <a:rPr lang="en-IN" smtClean="0"/>
              <a:t>23</a:t>
            </a:fld>
            <a:endParaRPr lang="en-IN"/>
          </a:p>
        </p:txBody>
      </p:sp>
    </p:spTree>
    <p:extLst>
      <p:ext uri="{BB962C8B-B14F-4D97-AF65-F5344CB8AC3E}">
        <p14:creationId xmlns:p14="http://schemas.microsoft.com/office/powerpoint/2010/main" val="1503940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76CDC7-8719-5C5E-30DE-74B4560889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D559E3-DB96-ED94-A107-0A91DD3172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1855DD-D9C9-51FE-76B6-23D07149924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47CF959-4444-AB1B-270F-EA4E7C0331DB}"/>
              </a:ext>
            </a:extLst>
          </p:cNvPr>
          <p:cNvSpPr>
            <a:spLocks noGrp="1"/>
          </p:cNvSpPr>
          <p:nvPr>
            <p:ph type="sldNum" sz="quarter" idx="5"/>
          </p:nvPr>
        </p:nvSpPr>
        <p:spPr/>
        <p:txBody>
          <a:bodyPr/>
          <a:lstStyle/>
          <a:p>
            <a:fld id="{63A42C0A-8ED5-465D-9924-8DCBDDB9965B}" type="slidenum">
              <a:rPr lang="en-IN" smtClean="0"/>
              <a:t>24</a:t>
            </a:fld>
            <a:endParaRPr lang="en-IN"/>
          </a:p>
        </p:txBody>
      </p:sp>
    </p:spTree>
    <p:extLst>
      <p:ext uri="{BB962C8B-B14F-4D97-AF65-F5344CB8AC3E}">
        <p14:creationId xmlns:p14="http://schemas.microsoft.com/office/powerpoint/2010/main" val="40553911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84C116-4836-B045-AC83-EF7B2F7E82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50CF57-24C3-8C6B-8ADA-AFCB74D775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72A186-D4D1-F4AE-B7BD-787CBD74D5C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E9B1AF5-012C-A78F-8241-AC2368C371C1}"/>
              </a:ext>
            </a:extLst>
          </p:cNvPr>
          <p:cNvSpPr>
            <a:spLocks noGrp="1"/>
          </p:cNvSpPr>
          <p:nvPr>
            <p:ph type="sldNum" sz="quarter" idx="5"/>
          </p:nvPr>
        </p:nvSpPr>
        <p:spPr/>
        <p:txBody>
          <a:bodyPr/>
          <a:lstStyle/>
          <a:p>
            <a:fld id="{63A42C0A-8ED5-465D-9924-8DCBDDB9965B}" type="slidenum">
              <a:rPr lang="en-IN" smtClean="0"/>
              <a:t>25</a:t>
            </a:fld>
            <a:endParaRPr lang="en-IN"/>
          </a:p>
        </p:txBody>
      </p:sp>
    </p:spTree>
    <p:extLst>
      <p:ext uri="{BB962C8B-B14F-4D97-AF65-F5344CB8AC3E}">
        <p14:creationId xmlns:p14="http://schemas.microsoft.com/office/powerpoint/2010/main" val="3977761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E97699-868B-BC77-EA9E-441B258F28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EF206C-3B2E-8A67-C5B0-6847731AC1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6FCB7A-0D82-4E7A-E42D-F4E5C6E0C24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17B7474-940B-4C43-EFF3-D7D9DC23D14D}"/>
              </a:ext>
            </a:extLst>
          </p:cNvPr>
          <p:cNvSpPr>
            <a:spLocks noGrp="1"/>
          </p:cNvSpPr>
          <p:nvPr>
            <p:ph type="sldNum" sz="quarter" idx="5"/>
          </p:nvPr>
        </p:nvSpPr>
        <p:spPr/>
        <p:txBody>
          <a:bodyPr/>
          <a:lstStyle/>
          <a:p>
            <a:fld id="{63A42C0A-8ED5-465D-9924-8DCBDDB9965B}" type="slidenum">
              <a:rPr lang="en-IN" smtClean="0"/>
              <a:t>26</a:t>
            </a:fld>
            <a:endParaRPr lang="en-IN"/>
          </a:p>
        </p:txBody>
      </p:sp>
    </p:spTree>
    <p:extLst>
      <p:ext uri="{BB962C8B-B14F-4D97-AF65-F5344CB8AC3E}">
        <p14:creationId xmlns:p14="http://schemas.microsoft.com/office/powerpoint/2010/main" val="4701552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0BA9E6-4DD6-B3AE-8137-AB671E302A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4AAFDB-5FC7-E1CE-4A8E-601D350912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146D37-3F49-BCA1-C252-3E48835B251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BCECF4C-C776-3517-3790-FDB6CAEABB87}"/>
              </a:ext>
            </a:extLst>
          </p:cNvPr>
          <p:cNvSpPr>
            <a:spLocks noGrp="1"/>
          </p:cNvSpPr>
          <p:nvPr>
            <p:ph type="sldNum" sz="quarter" idx="5"/>
          </p:nvPr>
        </p:nvSpPr>
        <p:spPr/>
        <p:txBody>
          <a:bodyPr/>
          <a:lstStyle/>
          <a:p>
            <a:fld id="{63A42C0A-8ED5-465D-9924-8DCBDDB9965B}" type="slidenum">
              <a:rPr lang="en-IN" smtClean="0"/>
              <a:t>27</a:t>
            </a:fld>
            <a:endParaRPr lang="en-IN"/>
          </a:p>
        </p:txBody>
      </p:sp>
    </p:spTree>
    <p:extLst>
      <p:ext uri="{BB962C8B-B14F-4D97-AF65-F5344CB8AC3E}">
        <p14:creationId xmlns:p14="http://schemas.microsoft.com/office/powerpoint/2010/main" val="3827216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D4ACF0-4279-4CC2-6D1B-7472C50262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980BBC-3D23-C237-3426-07B055D5DD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C639CF-9742-D30E-BBEA-6A74032A65D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675CACD-F923-6114-26F1-B44A13E0E4AB}"/>
              </a:ext>
            </a:extLst>
          </p:cNvPr>
          <p:cNvSpPr>
            <a:spLocks noGrp="1"/>
          </p:cNvSpPr>
          <p:nvPr>
            <p:ph type="sldNum" sz="quarter" idx="5"/>
          </p:nvPr>
        </p:nvSpPr>
        <p:spPr/>
        <p:txBody>
          <a:bodyPr/>
          <a:lstStyle/>
          <a:p>
            <a:fld id="{63A42C0A-8ED5-465D-9924-8DCBDDB9965B}" type="slidenum">
              <a:rPr lang="en-IN" smtClean="0"/>
              <a:t>28</a:t>
            </a:fld>
            <a:endParaRPr lang="en-IN"/>
          </a:p>
        </p:txBody>
      </p:sp>
    </p:spTree>
    <p:extLst>
      <p:ext uri="{BB962C8B-B14F-4D97-AF65-F5344CB8AC3E}">
        <p14:creationId xmlns:p14="http://schemas.microsoft.com/office/powerpoint/2010/main" val="2312116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41690D-F706-AE50-2401-0F1EA9E84B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376BEC-469F-96E1-4925-AAD89480B5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1D31AB-1EE6-0D9A-A889-64C8E2B289A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397E4C7-CCEE-1FA9-9573-D0271667DE4C}"/>
              </a:ext>
            </a:extLst>
          </p:cNvPr>
          <p:cNvSpPr>
            <a:spLocks noGrp="1"/>
          </p:cNvSpPr>
          <p:nvPr>
            <p:ph type="sldNum" sz="quarter" idx="5"/>
          </p:nvPr>
        </p:nvSpPr>
        <p:spPr/>
        <p:txBody>
          <a:bodyPr/>
          <a:lstStyle/>
          <a:p>
            <a:fld id="{63A42C0A-8ED5-465D-9924-8DCBDDB9965B}" type="slidenum">
              <a:rPr lang="en-IN" smtClean="0"/>
              <a:t>29</a:t>
            </a:fld>
            <a:endParaRPr lang="en-IN"/>
          </a:p>
        </p:txBody>
      </p:sp>
    </p:spTree>
    <p:extLst>
      <p:ext uri="{BB962C8B-B14F-4D97-AF65-F5344CB8AC3E}">
        <p14:creationId xmlns:p14="http://schemas.microsoft.com/office/powerpoint/2010/main" val="24206266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5817B0-196D-01DC-5332-A837D4E6E5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8D9139-9CD8-9F74-17A0-A8D7CE81CA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EDE248-B812-076A-6663-3666551FC09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190C432-CFB1-6823-BE05-77C200B1729C}"/>
              </a:ext>
            </a:extLst>
          </p:cNvPr>
          <p:cNvSpPr>
            <a:spLocks noGrp="1"/>
          </p:cNvSpPr>
          <p:nvPr>
            <p:ph type="sldNum" sz="quarter" idx="5"/>
          </p:nvPr>
        </p:nvSpPr>
        <p:spPr/>
        <p:txBody>
          <a:bodyPr/>
          <a:lstStyle/>
          <a:p>
            <a:fld id="{63A42C0A-8ED5-465D-9924-8DCBDDB9965B}" type="slidenum">
              <a:rPr lang="en-IN" smtClean="0"/>
              <a:t>30</a:t>
            </a:fld>
            <a:endParaRPr lang="en-IN"/>
          </a:p>
        </p:txBody>
      </p:sp>
    </p:spTree>
    <p:extLst>
      <p:ext uri="{BB962C8B-B14F-4D97-AF65-F5344CB8AC3E}">
        <p14:creationId xmlns:p14="http://schemas.microsoft.com/office/powerpoint/2010/main" val="3454505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3A42C0A-8ED5-465D-9924-8DCBDDB9965B}" type="slidenum">
              <a:rPr lang="en-IN" smtClean="0"/>
              <a:t>14</a:t>
            </a:fld>
            <a:endParaRPr lang="en-IN"/>
          </a:p>
        </p:txBody>
      </p:sp>
    </p:spTree>
    <p:extLst>
      <p:ext uri="{BB962C8B-B14F-4D97-AF65-F5344CB8AC3E}">
        <p14:creationId xmlns:p14="http://schemas.microsoft.com/office/powerpoint/2010/main" val="143589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A20AED-B346-DEAB-A675-DEBEC292BC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6451B4-0816-D2D9-7EF1-106D0661A8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627E95-A3FE-10E7-531D-AB6DE9EA2EB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C58E763-27C8-4067-8E72-41BD1ADC1128}"/>
              </a:ext>
            </a:extLst>
          </p:cNvPr>
          <p:cNvSpPr>
            <a:spLocks noGrp="1"/>
          </p:cNvSpPr>
          <p:nvPr>
            <p:ph type="sldNum" sz="quarter" idx="5"/>
          </p:nvPr>
        </p:nvSpPr>
        <p:spPr/>
        <p:txBody>
          <a:bodyPr/>
          <a:lstStyle/>
          <a:p>
            <a:fld id="{63A42C0A-8ED5-465D-9924-8DCBDDB9965B}" type="slidenum">
              <a:rPr lang="en-IN" smtClean="0"/>
              <a:t>15</a:t>
            </a:fld>
            <a:endParaRPr lang="en-IN"/>
          </a:p>
        </p:txBody>
      </p:sp>
    </p:spTree>
    <p:extLst>
      <p:ext uri="{BB962C8B-B14F-4D97-AF65-F5344CB8AC3E}">
        <p14:creationId xmlns:p14="http://schemas.microsoft.com/office/powerpoint/2010/main" val="3027525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93CF78-E0AE-663D-D355-C628292BB0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D2765F-1ACA-CE3E-5ACB-16AA3974D6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0970F8-61DE-4CAE-021D-6E700D73553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89BDA8A-FE14-33C0-D511-225DB0A47879}"/>
              </a:ext>
            </a:extLst>
          </p:cNvPr>
          <p:cNvSpPr>
            <a:spLocks noGrp="1"/>
          </p:cNvSpPr>
          <p:nvPr>
            <p:ph type="sldNum" sz="quarter" idx="5"/>
          </p:nvPr>
        </p:nvSpPr>
        <p:spPr/>
        <p:txBody>
          <a:bodyPr/>
          <a:lstStyle/>
          <a:p>
            <a:fld id="{63A42C0A-8ED5-465D-9924-8DCBDDB9965B}" type="slidenum">
              <a:rPr lang="en-IN" smtClean="0"/>
              <a:t>16</a:t>
            </a:fld>
            <a:endParaRPr lang="en-IN"/>
          </a:p>
        </p:txBody>
      </p:sp>
    </p:spTree>
    <p:extLst>
      <p:ext uri="{BB962C8B-B14F-4D97-AF65-F5344CB8AC3E}">
        <p14:creationId xmlns:p14="http://schemas.microsoft.com/office/powerpoint/2010/main" val="3585232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CFC7ED-EAFC-EA79-BDE2-D11747116F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7D037A-61FB-E38D-149F-7E0999BE7E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0BBD17-FFF2-F5D8-368D-CF7D59E9C9D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D553AA4-F958-5C50-F465-633E8946EC69}"/>
              </a:ext>
            </a:extLst>
          </p:cNvPr>
          <p:cNvSpPr>
            <a:spLocks noGrp="1"/>
          </p:cNvSpPr>
          <p:nvPr>
            <p:ph type="sldNum" sz="quarter" idx="5"/>
          </p:nvPr>
        </p:nvSpPr>
        <p:spPr/>
        <p:txBody>
          <a:bodyPr/>
          <a:lstStyle/>
          <a:p>
            <a:fld id="{63A42C0A-8ED5-465D-9924-8DCBDDB9965B}" type="slidenum">
              <a:rPr lang="en-IN" smtClean="0"/>
              <a:t>17</a:t>
            </a:fld>
            <a:endParaRPr lang="en-IN"/>
          </a:p>
        </p:txBody>
      </p:sp>
    </p:spTree>
    <p:extLst>
      <p:ext uri="{BB962C8B-B14F-4D97-AF65-F5344CB8AC3E}">
        <p14:creationId xmlns:p14="http://schemas.microsoft.com/office/powerpoint/2010/main" val="2678911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204544-50B1-4319-A4C0-719EAE1C17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AB7AC0-9BFD-A782-1DC3-4416D97AD6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827DC5-D742-4120-3D8A-A00CAB3833A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725F7E0-0710-9B73-E142-36FA12E8D870}"/>
              </a:ext>
            </a:extLst>
          </p:cNvPr>
          <p:cNvSpPr>
            <a:spLocks noGrp="1"/>
          </p:cNvSpPr>
          <p:nvPr>
            <p:ph type="sldNum" sz="quarter" idx="5"/>
          </p:nvPr>
        </p:nvSpPr>
        <p:spPr/>
        <p:txBody>
          <a:bodyPr/>
          <a:lstStyle/>
          <a:p>
            <a:fld id="{63A42C0A-8ED5-465D-9924-8DCBDDB9965B}" type="slidenum">
              <a:rPr lang="en-IN" smtClean="0"/>
              <a:t>18</a:t>
            </a:fld>
            <a:endParaRPr lang="en-IN"/>
          </a:p>
        </p:txBody>
      </p:sp>
    </p:spTree>
    <p:extLst>
      <p:ext uri="{BB962C8B-B14F-4D97-AF65-F5344CB8AC3E}">
        <p14:creationId xmlns:p14="http://schemas.microsoft.com/office/powerpoint/2010/main" val="1839441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BA1755-B817-474F-9115-CE14B76AA0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CC399D-FCC2-EC56-699B-47D6AFAB33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D0EF1A-E0E6-8DCD-3435-A48B8358F3E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D2789EA-52D9-BA4F-BA3A-CB02A9CF0835}"/>
              </a:ext>
            </a:extLst>
          </p:cNvPr>
          <p:cNvSpPr>
            <a:spLocks noGrp="1"/>
          </p:cNvSpPr>
          <p:nvPr>
            <p:ph type="sldNum" sz="quarter" idx="5"/>
          </p:nvPr>
        </p:nvSpPr>
        <p:spPr/>
        <p:txBody>
          <a:bodyPr/>
          <a:lstStyle/>
          <a:p>
            <a:fld id="{63A42C0A-8ED5-465D-9924-8DCBDDB9965B}" type="slidenum">
              <a:rPr lang="en-IN" smtClean="0"/>
              <a:t>19</a:t>
            </a:fld>
            <a:endParaRPr lang="en-IN"/>
          </a:p>
        </p:txBody>
      </p:sp>
    </p:spTree>
    <p:extLst>
      <p:ext uri="{BB962C8B-B14F-4D97-AF65-F5344CB8AC3E}">
        <p14:creationId xmlns:p14="http://schemas.microsoft.com/office/powerpoint/2010/main" val="1967291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C91F08-7B28-EBC0-144D-BA3782E861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B0F412-3E28-2ACA-93BA-5DB711F6C4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0AFD9F-8DF3-AD56-7107-0FA9A702DC7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2335E91-3C11-F99D-6D48-003250B19F43}"/>
              </a:ext>
            </a:extLst>
          </p:cNvPr>
          <p:cNvSpPr>
            <a:spLocks noGrp="1"/>
          </p:cNvSpPr>
          <p:nvPr>
            <p:ph type="sldNum" sz="quarter" idx="5"/>
          </p:nvPr>
        </p:nvSpPr>
        <p:spPr/>
        <p:txBody>
          <a:bodyPr/>
          <a:lstStyle/>
          <a:p>
            <a:fld id="{63A42C0A-8ED5-465D-9924-8DCBDDB9965B}" type="slidenum">
              <a:rPr lang="en-IN" smtClean="0"/>
              <a:t>20</a:t>
            </a:fld>
            <a:endParaRPr lang="en-IN"/>
          </a:p>
        </p:txBody>
      </p:sp>
    </p:spTree>
    <p:extLst>
      <p:ext uri="{BB962C8B-B14F-4D97-AF65-F5344CB8AC3E}">
        <p14:creationId xmlns:p14="http://schemas.microsoft.com/office/powerpoint/2010/main" val="3143010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A7C91E-6666-2ACC-0AE3-4B89FC943C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B1FF8D-36E3-CD65-0D9F-AC1980D777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653541-9283-8D00-D6C0-AC088939242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21404D1-4F3B-C280-C691-96E6D69FFB99}"/>
              </a:ext>
            </a:extLst>
          </p:cNvPr>
          <p:cNvSpPr>
            <a:spLocks noGrp="1"/>
          </p:cNvSpPr>
          <p:nvPr>
            <p:ph type="sldNum" sz="quarter" idx="5"/>
          </p:nvPr>
        </p:nvSpPr>
        <p:spPr/>
        <p:txBody>
          <a:bodyPr/>
          <a:lstStyle/>
          <a:p>
            <a:fld id="{63A42C0A-8ED5-465D-9924-8DCBDDB9965B}" type="slidenum">
              <a:rPr lang="en-IN" smtClean="0"/>
              <a:t>21</a:t>
            </a:fld>
            <a:endParaRPr lang="en-IN"/>
          </a:p>
        </p:txBody>
      </p:sp>
    </p:spTree>
    <p:extLst>
      <p:ext uri="{BB962C8B-B14F-4D97-AF65-F5344CB8AC3E}">
        <p14:creationId xmlns:p14="http://schemas.microsoft.com/office/powerpoint/2010/main" val="1139152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upload.wikimedia.org/wikipedia/commons/1/14/Cardiac_Auscultation_PNG.png?20200422054236"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ieeexplore.ieee.org/document/10474302" TargetMode="External"/><Relationship Id="rId2" Type="http://schemas.openxmlformats.org/officeDocument/2006/relationships/hyperlink" Target="https://ieeexplore.ieee.org/document/10122565" TargetMode="External"/><Relationship Id="rId1" Type="http://schemas.openxmlformats.org/officeDocument/2006/relationships/slideLayout" Target="../slideLayouts/slideLayout7.xml"/><Relationship Id="rId4" Type="http://schemas.openxmlformats.org/officeDocument/2006/relationships/hyperlink" Target="https://ieeexplore.ieee.org/document/10511068"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ieeexplore.ieee.org/document/10804155"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hyperlink" Target="https://ieeexplore.ieee.org/abstract/document/10521503" TargetMode="External"/><Relationship Id="rId4" Type="http://schemas.openxmlformats.org/officeDocument/2006/relationships/hyperlink" Target="https://ieeexplore.ieee.org/abstract/document/10412339"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document/9833311" TargetMode="External"/><Relationship Id="rId2" Type="http://schemas.openxmlformats.org/officeDocument/2006/relationships/hyperlink" Target="https://ieeexplore.ieee.org/document/10109850"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ieeexplore.ieee.org/document/10094334" TargetMode="External"/><Relationship Id="rId2" Type="http://schemas.openxmlformats.org/officeDocument/2006/relationships/hyperlink" Target="https://ieeexplore.ieee.org/document/10081877"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028700"/>
            <a:ext cx="18288000" cy="3157907"/>
            <a:chOff x="0" y="0"/>
            <a:chExt cx="5157178" cy="831712"/>
          </a:xfrm>
          <a:solidFill>
            <a:schemeClr val="tx2"/>
          </a:solidFill>
        </p:grpSpPr>
        <p:sp>
          <p:nvSpPr>
            <p:cNvPr id="3" name="Freeform 3"/>
            <p:cNvSpPr/>
            <p:nvPr/>
          </p:nvSpPr>
          <p:spPr>
            <a:xfrm>
              <a:off x="0" y="0"/>
              <a:ext cx="5157177" cy="831712"/>
            </a:xfrm>
            <a:custGeom>
              <a:avLst/>
              <a:gdLst/>
              <a:ahLst/>
              <a:cxnLst/>
              <a:rect l="l" t="t" r="r" b="b"/>
              <a:pathLst>
                <a:path w="5157177" h="831712">
                  <a:moveTo>
                    <a:pt x="0" y="0"/>
                  </a:moveTo>
                  <a:lnTo>
                    <a:pt x="5157177" y="0"/>
                  </a:lnTo>
                  <a:lnTo>
                    <a:pt x="5157177" y="831712"/>
                  </a:lnTo>
                  <a:lnTo>
                    <a:pt x="0" y="831712"/>
                  </a:lnTo>
                  <a:close/>
                </a:path>
              </a:pathLst>
            </a:custGeom>
            <a:grpFill/>
            <a:ln>
              <a:solidFill>
                <a:schemeClr val="tx2"/>
              </a:solidFill>
            </a:ln>
          </p:spPr>
          <p:txBody>
            <a:bodyPr/>
            <a:lstStyle/>
            <a:p>
              <a:endParaRPr lang="en-IN" dirty="0"/>
            </a:p>
          </p:txBody>
        </p:sp>
        <p:sp>
          <p:nvSpPr>
            <p:cNvPr id="4" name="TextBox 4"/>
            <p:cNvSpPr txBox="1"/>
            <p:nvPr/>
          </p:nvSpPr>
          <p:spPr>
            <a:xfrm>
              <a:off x="0" y="-38100"/>
              <a:ext cx="5157178" cy="869812"/>
            </a:xfrm>
            <a:prstGeom prst="rect">
              <a:avLst/>
            </a:prstGeom>
            <a:grpFill/>
            <a:ln>
              <a:solidFill>
                <a:schemeClr val="tx2"/>
              </a:solidFill>
            </a:ln>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384227" y="1637897"/>
            <a:ext cx="17519542" cy="2922275"/>
          </a:xfrm>
          <a:prstGeom prst="rect">
            <a:avLst/>
          </a:prstGeom>
        </p:spPr>
        <p:txBody>
          <a:bodyPr lIns="0" tIns="0" rIns="0" bIns="0" rtlCol="0" anchor="t">
            <a:spAutoFit/>
          </a:bodyPr>
          <a:lstStyle/>
          <a:p>
            <a:pPr algn="ctr">
              <a:lnSpc>
                <a:spcPts val="7699"/>
              </a:lnSpc>
            </a:pPr>
            <a:r>
              <a:rPr lang="en-US" sz="5499" b="1">
                <a:solidFill>
                  <a:schemeClr val="accent3">
                    <a:lumMod val="20000"/>
                    <a:lumOff val="80000"/>
                  </a:schemeClr>
                </a:solidFill>
                <a:latin typeface="Times New Roman" panose="02020603050405020304" pitchFamily="18" charset="0"/>
                <a:ea typeface="DM Serif Display"/>
                <a:cs typeface="Times New Roman" panose="02020603050405020304" pitchFamily="18" charset="0"/>
                <a:sym typeface="DM Serif Display"/>
              </a:rPr>
              <a:t>DEEP MURMUR : </a:t>
            </a:r>
            <a:r>
              <a:rPr lang="en-US" sz="5499" b="1" dirty="0">
                <a:solidFill>
                  <a:schemeClr val="accent3">
                    <a:lumMod val="20000"/>
                    <a:lumOff val="80000"/>
                  </a:schemeClr>
                </a:solidFill>
                <a:latin typeface="Times New Roman" panose="02020603050405020304" pitchFamily="18" charset="0"/>
                <a:ea typeface="DM Serif Display"/>
                <a:cs typeface="Times New Roman" panose="02020603050405020304" pitchFamily="18" charset="0"/>
                <a:sym typeface="DM Serif Display"/>
              </a:rPr>
              <a:t>AI DRIVEN PHONOCARDIOGRAM ANALYSIS FOR DETECTING HEART MURMUR</a:t>
            </a:r>
          </a:p>
          <a:p>
            <a:pPr algn="ctr">
              <a:lnSpc>
                <a:spcPts val="7699"/>
              </a:lnSpc>
            </a:pPr>
            <a:endParaRPr lang="en-US" sz="5499" b="1" dirty="0">
              <a:solidFill>
                <a:srgbClr val="423734"/>
              </a:solidFill>
              <a:latin typeface="Times New Roman" panose="02020603050405020304" pitchFamily="18" charset="0"/>
              <a:ea typeface="DM Serif Display"/>
              <a:cs typeface="Times New Roman" panose="02020603050405020304" pitchFamily="18" charset="0"/>
              <a:sym typeface="DM Serif Display"/>
            </a:endParaRPr>
          </a:p>
        </p:txBody>
      </p:sp>
      <p:sp>
        <p:nvSpPr>
          <p:cNvPr id="6" name="TextBox 6"/>
          <p:cNvSpPr txBox="1"/>
          <p:nvPr/>
        </p:nvSpPr>
        <p:spPr>
          <a:xfrm>
            <a:off x="9420631" y="5491700"/>
            <a:ext cx="9063748" cy="3794565"/>
          </a:xfrm>
          <a:prstGeom prst="rect">
            <a:avLst/>
          </a:prstGeom>
        </p:spPr>
        <p:txBody>
          <a:bodyPr lIns="0" tIns="0" rIns="0" bIns="0" rtlCol="0" anchor="t">
            <a:spAutoFit/>
          </a:bodyPr>
          <a:lstStyle/>
          <a:p>
            <a:pPr algn="just">
              <a:lnSpc>
                <a:spcPts val="5017"/>
              </a:lnSpc>
            </a:pPr>
            <a:r>
              <a:rPr lang="en-US" sz="3583" b="1" dirty="0">
                <a:solidFill>
                  <a:srgbClr val="423734"/>
                </a:solidFill>
                <a:latin typeface="Times New Roman" panose="02020603050405020304" pitchFamily="18" charset="0"/>
                <a:ea typeface="Inria Serif Bold"/>
                <a:cs typeface="Times New Roman" panose="02020603050405020304" pitchFamily="18" charset="0"/>
                <a:sym typeface="Inria Serif Bold"/>
              </a:rPr>
              <a:t> TEAM A25 :</a:t>
            </a:r>
          </a:p>
          <a:p>
            <a:pPr algn="just">
              <a:lnSpc>
                <a:spcPts val="5017"/>
              </a:lnSpc>
            </a:pPr>
            <a:endParaRPr lang="en-US" sz="3583" b="1" dirty="0">
              <a:solidFill>
                <a:srgbClr val="423734"/>
              </a:solidFill>
              <a:latin typeface="Times New Roman" panose="02020603050405020304" pitchFamily="18" charset="0"/>
              <a:ea typeface="Inria Serif Bold"/>
              <a:cs typeface="Times New Roman" panose="02020603050405020304" pitchFamily="18" charset="0"/>
              <a:sym typeface="Inria Serif Bold"/>
            </a:endParaRPr>
          </a:p>
          <a:p>
            <a:pPr algn="just">
              <a:lnSpc>
                <a:spcPts val="5017"/>
              </a:lnSpc>
            </a:pPr>
            <a:r>
              <a:rPr lang="en-US" sz="3583" b="1" dirty="0">
                <a:solidFill>
                  <a:srgbClr val="423734"/>
                </a:solidFill>
                <a:latin typeface="Times New Roman" panose="02020603050405020304" pitchFamily="18" charset="0"/>
                <a:ea typeface="Inria Serif Bold"/>
                <a:cs typeface="Times New Roman" panose="02020603050405020304" pitchFamily="18" charset="0"/>
                <a:sym typeface="Inria Serif Bold"/>
              </a:rPr>
              <a:t> SANTHOSH S (2022503042)</a:t>
            </a:r>
          </a:p>
          <a:p>
            <a:pPr algn="just">
              <a:lnSpc>
                <a:spcPts val="5017"/>
              </a:lnSpc>
            </a:pPr>
            <a:r>
              <a:rPr lang="en-US" sz="3583" b="1" dirty="0">
                <a:solidFill>
                  <a:srgbClr val="423734"/>
                </a:solidFill>
                <a:latin typeface="Times New Roman" panose="02020603050405020304" pitchFamily="18" charset="0"/>
                <a:ea typeface="Inria Serif Bold"/>
                <a:cs typeface="Times New Roman" panose="02020603050405020304" pitchFamily="18" charset="0"/>
                <a:sym typeface="Inria Serif Bold"/>
              </a:rPr>
              <a:t> RAMANATH PRABHU V B (2022503550)</a:t>
            </a:r>
          </a:p>
          <a:p>
            <a:pPr algn="just">
              <a:lnSpc>
                <a:spcPts val="5017"/>
              </a:lnSpc>
            </a:pPr>
            <a:r>
              <a:rPr lang="en-US" sz="3583" b="1" dirty="0">
                <a:solidFill>
                  <a:srgbClr val="423734"/>
                </a:solidFill>
                <a:latin typeface="Times New Roman" panose="02020603050405020304" pitchFamily="18" charset="0"/>
                <a:ea typeface="Inria Serif Bold"/>
                <a:cs typeface="Times New Roman" panose="02020603050405020304" pitchFamily="18" charset="0"/>
                <a:sym typeface="Inria Serif Bold"/>
              </a:rPr>
              <a:t> SURESH KUMAR K (2022503708)</a:t>
            </a:r>
          </a:p>
          <a:p>
            <a:pPr algn="just">
              <a:lnSpc>
                <a:spcPts val="5017"/>
              </a:lnSpc>
            </a:pPr>
            <a:endParaRPr lang="en-US" sz="3583" b="1" dirty="0">
              <a:solidFill>
                <a:srgbClr val="423734"/>
              </a:solidFill>
              <a:latin typeface="Times New Roman" panose="02020603050405020304" pitchFamily="18" charset="0"/>
              <a:ea typeface="Inria Serif Bold"/>
              <a:cs typeface="Times New Roman" panose="02020603050405020304" pitchFamily="18" charset="0"/>
              <a:sym typeface="Inria Serif Bold"/>
            </a:endParaRPr>
          </a:p>
        </p:txBody>
      </p:sp>
      <p:sp>
        <p:nvSpPr>
          <p:cNvPr id="7" name="TextBox 7"/>
          <p:cNvSpPr txBox="1"/>
          <p:nvPr/>
        </p:nvSpPr>
        <p:spPr>
          <a:xfrm>
            <a:off x="807084" y="5491700"/>
            <a:ext cx="9063748" cy="1252000"/>
          </a:xfrm>
          <a:prstGeom prst="rect">
            <a:avLst/>
          </a:prstGeom>
        </p:spPr>
        <p:txBody>
          <a:bodyPr lIns="0" tIns="0" rIns="0" bIns="0" rtlCol="0" anchor="t">
            <a:spAutoFit/>
          </a:bodyPr>
          <a:lstStyle/>
          <a:p>
            <a:pPr algn="just">
              <a:lnSpc>
                <a:spcPts val="5017"/>
              </a:lnSpc>
            </a:pPr>
            <a:r>
              <a:rPr lang="en-US" sz="3583" b="1" dirty="0">
                <a:solidFill>
                  <a:srgbClr val="423734"/>
                </a:solidFill>
                <a:latin typeface="Times New Roman" panose="02020603050405020304" pitchFamily="18" charset="0"/>
                <a:ea typeface="Inria Serif Bold"/>
                <a:cs typeface="Times New Roman" panose="02020603050405020304" pitchFamily="18" charset="0"/>
                <a:sym typeface="Inria Serif Bold"/>
              </a:rPr>
              <a:t> MENTOR : Dr. Y. NANCY JANE</a:t>
            </a:r>
          </a:p>
          <a:p>
            <a:pPr algn="just">
              <a:lnSpc>
                <a:spcPts val="5017"/>
              </a:lnSpc>
            </a:pPr>
            <a:r>
              <a:rPr lang="en-US" sz="3583" dirty="0">
                <a:solidFill>
                  <a:srgbClr val="423734"/>
                </a:solidFill>
                <a:latin typeface="Times New Roman" panose="02020603050405020304" pitchFamily="18" charset="0"/>
                <a:ea typeface="Inria Serif"/>
                <a:cs typeface="Times New Roman" panose="02020603050405020304" pitchFamily="18" charset="0"/>
                <a:sym typeface="Inria Serif"/>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C3DF1-F21A-EB30-77CA-E0D1FC4BA1B0}"/>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6B86A261-EE27-BF52-0D0B-1447D31BFCF5}"/>
              </a:ext>
            </a:extLst>
          </p:cNvPr>
          <p:cNvGrpSpPr/>
          <p:nvPr/>
        </p:nvGrpSpPr>
        <p:grpSpPr>
          <a:xfrm>
            <a:off x="1" y="-302230"/>
            <a:ext cx="18288000" cy="1701231"/>
            <a:chOff x="0" y="-38100"/>
            <a:chExt cx="5196672" cy="493543"/>
          </a:xfrm>
          <a:solidFill>
            <a:schemeClr val="tx2"/>
          </a:solidFill>
        </p:grpSpPr>
        <p:sp>
          <p:nvSpPr>
            <p:cNvPr id="3" name="Freeform 3">
              <a:extLst>
                <a:ext uri="{FF2B5EF4-FFF2-40B4-BE49-F238E27FC236}">
                  <a16:creationId xmlns:a16="http://schemas.microsoft.com/office/drawing/2014/main" id="{9E40F477-F444-BCA6-C2A4-5B2F4DC4E945}"/>
                </a:ext>
              </a:extLst>
            </p:cNvPr>
            <p:cNvSpPr/>
            <p:nvPr/>
          </p:nvSpPr>
          <p:spPr>
            <a:xfrm>
              <a:off x="0" y="41500"/>
              <a:ext cx="5019216" cy="413943"/>
            </a:xfrm>
            <a:custGeom>
              <a:avLst/>
              <a:gdLst/>
              <a:ahLst/>
              <a:cxnLst/>
              <a:rect l="l" t="t" r="r" b="b"/>
              <a:pathLst>
                <a:path w="5196672" h="455443">
                  <a:moveTo>
                    <a:pt x="0" y="0"/>
                  </a:moveTo>
                  <a:lnTo>
                    <a:pt x="5196672" y="0"/>
                  </a:lnTo>
                  <a:lnTo>
                    <a:pt x="5196672" y="455443"/>
                  </a:lnTo>
                  <a:lnTo>
                    <a:pt x="0" y="455443"/>
                  </a:lnTo>
                  <a:close/>
                </a:path>
              </a:pathLst>
            </a:custGeom>
            <a:grpFill/>
          </p:spPr>
        </p:sp>
        <p:sp>
          <p:nvSpPr>
            <p:cNvPr id="4" name="TextBox 4">
              <a:extLst>
                <a:ext uri="{FF2B5EF4-FFF2-40B4-BE49-F238E27FC236}">
                  <a16:creationId xmlns:a16="http://schemas.microsoft.com/office/drawing/2014/main" id="{FA213CF7-64BE-A04E-B131-E0B32AF80E4B}"/>
                </a:ext>
              </a:extLst>
            </p:cNvPr>
            <p:cNvSpPr txBox="1"/>
            <p:nvPr/>
          </p:nvSpPr>
          <p:spPr>
            <a:xfrm>
              <a:off x="0" y="-38100"/>
              <a:ext cx="5196672" cy="493543"/>
            </a:xfrm>
            <a:prstGeom prst="rect">
              <a:avLst/>
            </a:prstGeom>
            <a:grpFill/>
          </p:spPr>
          <p:txBody>
            <a:bodyPr lIns="50800" tIns="50800" rIns="50800" bIns="50800" rtlCol="0" anchor="ctr"/>
            <a:lstStyle/>
            <a:p>
              <a:pPr algn="ctr">
                <a:lnSpc>
                  <a:spcPts val="2659"/>
                </a:lnSpc>
                <a:spcBef>
                  <a:spcPct val="0"/>
                </a:spcBef>
              </a:pPr>
              <a:endParaRPr/>
            </a:p>
          </p:txBody>
        </p:sp>
      </p:grpSp>
      <p:sp>
        <p:nvSpPr>
          <p:cNvPr id="5" name="TextBox 5">
            <a:extLst>
              <a:ext uri="{FF2B5EF4-FFF2-40B4-BE49-F238E27FC236}">
                <a16:creationId xmlns:a16="http://schemas.microsoft.com/office/drawing/2014/main" id="{3A6682F7-9DAA-1195-A3A8-503C6EC74E36}"/>
              </a:ext>
            </a:extLst>
          </p:cNvPr>
          <p:cNvSpPr txBox="1"/>
          <p:nvPr/>
        </p:nvSpPr>
        <p:spPr>
          <a:xfrm>
            <a:off x="0" y="328415"/>
            <a:ext cx="18288000" cy="905889"/>
          </a:xfrm>
          <a:prstGeom prst="rect">
            <a:avLst/>
          </a:prstGeom>
        </p:spPr>
        <p:txBody>
          <a:bodyPr lIns="0" tIns="0" rIns="0" bIns="0" rtlCol="0" anchor="t">
            <a:spAutoFit/>
          </a:bodyPr>
          <a:lstStyle/>
          <a:p>
            <a:pPr algn="ctr">
              <a:lnSpc>
                <a:spcPts val="7699"/>
              </a:lnSpc>
            </a:pPr>
            <a:r>
              <a:rPr lang="en-US" sz="5499" b="1" dirty="0">
                <a:solidFill>
                  <a:schemeClr val="bg1"/>
                </a:solidFill>
                <a:latin typeface="Times New Roman" panose="02020603050405020304" pitchFamily="18" charset="0"/>
                <a:ea typeface="DM Serif Display"/>
                <a:cs typeface="Times New Roman" panose="02020603050405020304" pitchFamily="18" charset="0"/>
                <a:sym typeface="DM Serif Display"/>
              </a:rPr>
              <a:t>DATASET DESCRIPTION</a:t>
            </a:r>
          </a:p>
        </p:txBody>
      </p:sp>
      <p:sp>
        <p:nvSpPr>
          <p:cNvPr id="6" name="TextBox 6">
            <a:extLst>
              <a:ext uri="{FF2B5EF4-FFF2-40B4-BE49-F238E27FC236}">
                <a16:creationId xmlns:a16="http://schemas.microsoft.com/office/drawing/2014/main" id="{674410A3-2BA1-C0A9-1D67-9F7D04640CA5}"/>
              </a:ext>
            </a:extLst>
          </p:cNvPr>
          <p:cNvSpPr txBox="1"/>
          <p:nvPr/>
        </p:nvSpPr>
        <p:spPr>
          <a:xfrm>
            <a:off x="659672" y="2660868"/>
            <a:ext cx="12747899" cy="4241930"/>
          </a:xfrm>
          <a:prstGeom prst="rect">
            <a:avLst/>
          </a:prstGeom>
        </p:spPr>
        <p:txBody>
          <a:bodyPr wrap="square" lIns="0" tIns="0" rIns="0" bIns="0" rtlCol="0" anchor="t">
            <a:spAutoFit/>
          </a:bodyPr>
          <a:lstStyle/>
          <a:p>
            <a:pPr algn="l">
              <a:lnSpc>
                <a:spcPts val="6771"/>
              </a:lnSpc>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Heart Valves and their location</a:t>
            </a:r>
          </a:p>
          <a:p>
            <a:pPr marL="571500" indent="-571500" algn="l">
              <a:lnSpc>
                <a:spcPts val="6771"/>
              </a:lnSpc>
              <a:buFont typeface="Wingdings" panose="05000000000000000000" pitchFamily="2" charset="2"/>
              <a:buChar char="§"/>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Aortic 	           - 2nd right intercostal space in right sternal border. </a:t>
            </a:r>
          </a:p>
          <a:p>
            <a:pPr marL="571500" indent="-571500" algn="l">
              <a:lnSpc>
                <a:spcPts val="6771"/>
              </a:lnSpc>
              <a:buFont typeface="Wingdings" panose="05000000000000000000" pitchFamily="2" charset="2"/>
              <a:buChar char="§"/>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Pulmonary     - 2nd left intercostal space in left sternal border</a:t>
            </a:r>
          </a:p>
          <a:p>
            <a:pPr marL="571500" indent="-571500" algn="l">
              <a:lnSpc>
                <a:spcPts val="6771"/>
              </a:lnSpc>
              <a:buFont typeface="Wingdings" panose="05000000000000000000" pitchFamily="2" charset="2"/>
              <a:buChar char="§"/>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Tricuspid        - 4th left intercostal space in left sternal border</a:t>
            </a:r>
          </a:p>
          <a:p>
            <a:pPr marL="571500" indent="-571500" algn="l">
              <a:lnSpc>
                <a:spcPts val="6771"/>
              </a:lnSpc>
              <a:buFont typeface="Wingdings" panose="05000000000000000000" pitchFamily="2" charset="2"/>
              <a:buChar char="§"/>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Mitral             - 5th left intercostal space in midclavicular line.</a:t>
            </a:r>
          </a:p>
        </p:txBody>
      </p:sp>
      <p:sp>
        <p:nvSpPr>
          <p:cNvPr id="7" name="Freeform 6"/>
          <p:cNvSpPr/>
          <p:nvPr/>
        </p:nvSpPr>
        <p:spPr>
          <a:xfrm>
            <a:off x="12954000" y="2247900"/>
            <a:ext cx="4674328" cy="5453620"/>
          </a:xfrm>
          <a:custGeom>
            <a:avLst/>
            <a:gdLst/>
            <a:ahLst/>
            <a:cxnLst/>
            <a:rect l="l" t="t" r="r" b="b"/>
            <a:pathLst>
              <a:path w="5818969" h="5829866">
                <a:moveTo>
                  <a:pt x="0" y="0"/>
                </a:moveTo>
                <a:lnTo>
                  <a:pt x="5818968" y="0"/>
                </a:lnTo>
                <a:lnTo>
                  <a:pt x="5818968" y="5829866"/>
                </a:lnTo>
                <a:lnTo>
                  <a:pt x="0" y="5829866"/>
                </a:lnTo>
                <a:lnTo>
                  <a:pt x="0" y="0"/>
                </a:lnTo>
                <a:close/>
              </a:path>
            </a:pathLst>
          </a:custGeom>
          <a:blipFill>
            <a:blip r:embed="rId2"/>
            <a:stretch>
              <a:fillRect/>
            </a:stretch>
          </a:blipFill>
        </p:spPr>
      </p:sp>
      <p:sp>
        <p:nvSpPr>
          <p:cNvPr id="9" name="TextBox 8">
            <a:extLst>
              <a:ext uri="{FF2B5EF4-FFF2-40B4-BE49-F238E27FC236}">
                <a16:creationId xmlns:a16="http://schemas.microsoft.com/office/drawing/2014/main" id="{9785FED9-061D-8319-E9CE-B2DF9A5758B2}"/>
              </a:ext>
            </a:extLst>
          </p:cNvPr>
          <p:cNvSpPr txBox="1"/>
          <p:nvPr/>
        </p:nvSpPr>
        <p:spPr>
          <a:xfrm>
            <a:off x="12954000" y="7701520"/>
            <a:ext cx="4343400" cy="1451679"/>
          </a:xfrm>
          <a:prstGeom prst="rect">
            <a:avLst/>
          </a:prstGeom>
          <a:noFill/>
        </p:spPr>
        <p:txBody>
          <a:bodyPr wrap="square">
            <a:spAutoFit/>
          </a:bodyPr>
          <a:lstStyle/>
          <a:p>
            <a:pPr algn="ctr">
              <a:lnSpc>
                <a:spcPts val="2654"/>
              </a:lnSpc>
              <a:spcBef>
                <a:spcPct val="0"/>
              </a:spcBef>
            </a:pPr>
            <a:r>
              <a:rPr lang="en-US" dirty="0">
                <a:solidFill>
                  <a:srgbClr val="423734"/>
                </a:solidFill>
                <a:ea typeface="Inria Serif"/>
                <a:cs typeface="Inria Serif"/>
                <a:sym typeface="Inria Serif"/>
              </a:rPr>
              <a:t>Fig 1: Locations of valves in human heart</a:t>
            </a:r>
            <a:endParaRPr lang="en-US" sz="1800" dirty="0">
              <a:solidFill>
                <a:srgbClr val="423734"/>
              </a:solidFill>
              <a:ea typeface="Inria Serif"/>
              <a:cs typeface="Inria Serif"/>
              <a:sym typeface="Inria Serif"/>
              <a:hlinkClick r:id="rId3" tooltip="https://upload.wikimedia.org/wikipedia/commons/1/14/Cardiac_Auscultation_PNG.png?20200422054236"/>
            </a:endParaRPr>
          </a:p>
          <a:p>
            <a:pPr algn="ctr">
              <a:lnSpc>
                <a:spcPts val="2654"/>
              </a:lnSpc>
              <a:spcBef>
                <a:spcPct val="0"/>
              </a:spcBef>
            </a:pPr>
            <a:r>
              <a:rPr lang="en-US" sz="1800" u="sng" dirty="0">
                <a:solidFill>
                  <a:srgbClr val="423734"/>
                </a:solidFill>
                <a:ea typeface="Inria Serif"/>
                <a:cs typeface="Inria Serif"/>
                <a:sym typeface="Inria Serif"/>
                <a:hlinkClick r:id="rId3" tooltip="https://upload.wikimedia.org/wikipedia/commons/1/14/Cardiac_Auscultation_PNG.png?20200422054236"/>
              </a:rPr>
              <a:t>https://upload.wikimedia.org/wikipedia/commons/1/14/Cardiac_Auscultation_PNG.png?20200422054236 </a:t>
            </a:r>
          </a:p>
        </p:txBody>
      </p:sp>
    </p:spTree>
    <p:extLst>
      <p:ext uri="{BB962C8B-B14F-4D97-AF65-F5344CB8AC3E}">
        <p14:creationId xmlns:p14="http://schemas.microsoft.com/office/powerpoint/2010/main" val="1379585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A9E499-7873-75CC-5A34-50746E939E50}"/>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05B94DDF-5091-33E7-5C5D-AE4D4B4E5105}"/>
              </a:ext>
            </a:extLst>
          </p:cNvPr>
          <p:cNvGrpSpPr/>
          <p:nvPr/>
        </p:nvGrpSpPr>
        <p:grpSpPr>
          <a:xfrm>
            <a:off x="1" y="-302230"/>
            <a:ext cx="18288000" cy="1701231"/>
            <a:chOff x="0" y="-38100"/>
            <a:chExt cx="5196672" cy="493543"/>
          </a:xfrm>
          <a:solidFill>
            <a:schemeClr val="tx2"/>
          </a:solidFill>
        </p:grpSpPr>
        <p:sp>
          <p:nvSpPr>
            <p:cNvPr id="3" name="Freeform 3">
              <a:extLst>
                <a:ext uri="{FF2B5EF4-FFF2-40B4-BE49-F238E27FC236}">
                  <a16:creationId xmlns:a16="http://schemas.microsoft.com/office/drawing/2014/main" id="{FCFDB8E7-F9ED-2412-C3B6-987E746D7A4C}"/>
                </a:ext>
              </a:extLst>
            </p:cNvPr>
            <p:cNvSpPr/>
            <p:nvPr/>
          </p:nvSpPr>
          <p:spPr>
            <a:xfrm>
              <a:off x="0" y="41500"/>
              <a:ext cx="5019216" cy="413943"/>
            </a:xfrm>
            <a:custGeom>
              <a:avLst/>
              <a:gdLst/>
              <a:ahLst/>
              <a:cxnLst/>
              <a:rect l="l" t="t" r="r" b="b"/>
              <a:pathLst>
                <a:path w="5196672" h="455443">
                  <a:moveTo>
                    <a:pt x="0" y="0"/>
                  </a:moveTo>
                  <a:lnTo>
                    <a:pt x="5196672" y="0"/>
                  </a:lnTo>
                  <a:lnTo>
                    <a:pt x="5196672" y="455443"/>
                  </a:lnTo>
                  <a:lnTo>
                    <a:pt x="0" y="455443"/>
                  </a:lnTo>
                  <a:close/>
                </a:path>
              </a:pathLst>
            </a:custGeom>
            <a:grpFill/>
          </p:spPr>
        </p:sp>
        <p:sp>
          <p:nvSpPr>
            <p:cNvPr id="4" name="TextBox 4">
              <a:extLst>
                <a:ext uri="{FF2B5EF4-FFF2-40B4-BE49-F238E27FC236}">
                  <a16:creationId xmlns:a16="http://schemas.microsoft.com/office/drawing/2014/main" id="{EC17A177-BD20-775F-774E-3A03A7680BD4}"/>
                </a:ext>
              </a:extLst>
            </p:cNvPr>
            <p:cNvSpPr txBox="1"/>
            <p:nvPr/>
          </p:nvSpPr>
          <p:spPr>
            <a:xfrm>
              <a:off x="0" y="-38100"/>
              <a:ext cx="5196672" cy="493543"/>
            </a:xfrm>
            <a:prstGeom prst="rect">
              <a:avLst/>
            </a:prstGeom>
            <a:grpFill/>
          </p:spPr>
          <p:txBody>
            <a:bodyPr lIns="50800" tIns="50800" rIns="50800" bIns="50800" rtlCol="0" anchor="ctr"/>
            <a:lstStyle/>
            <a:p>
              <a:pPr algn="ctr">
                <a:lnSpc>
                  <a:spcPts val="2659"/>
                </a:lnSpc>
                <a:spcBef>
                  <a:spcPct val="0"/>
                </a:spcBef>
              </a:pPr>
              <a:endParaRPr/>
            </a:p>
          </p:txBody>
        </p:sp>
      </p:grpSp>
      <p:sp>
        <p:nvSpPr>
          <p:cNvPr id="5" name="TextBox 5">
            <a:extLst>
              <a:ext uri="{FF2B5EF4-FFF2-40B4-BE49-F238E27FC236}">
                <a16:creationId xmlns:a16="http://schemas.microsoft.com/office/drawing/2014/main" id="{A6BED5E6-5FB5-B386-EE7F-34096F1E70E3}"/>
              </a:ext>
            </a:extLst>
          </p:cNvPr>
          <p:cNvSpPr txBox="1"/>
          <p:nvPr/>
        </p:nvSpPr>
        <p:spPr>
          <a:xfrm>
            <a:off x="0" y="328415"/>
            <a:ext cx="18288000" cy="905889"/>
          </a:xfrm>
          <a:prstGeom prst="rect">
            <a:avLst/>
          </a:prstGeom>
        </p:spPr>
        <p:txBody>
          <a:bodyPr lIns="0" tIns="0" rIns="0" bIns="0" rtlCol="0" anchor="t">
            <a:spAutoFit/>
          </a:bodyPr>
          <a:lstStyle/>
          <a:p>
            <a:pPr algn="ctr">
              <a:lnSpc>
                <a:spcPts val="7699"/>
              </a:lnSpc>
            </a:pPr>
            <a:r>
              <a:rPr lang="en-US" sz="5499" b="1" dirty="0">
                <a:solidFill>
                  <a:schemeClr val="bg1"/>
                </a:solidFill>
                <a:latin typeface="Times New Roman" panose="02020603050405020304" pitchFamily="18" charset="0"/>
                <a:ea typeface="DM Serif Display"/>
                <a:cs typeface="Times New Roman" panose="02020603050405020304" pitchFamily="18" charset="0"/>
                <a:sym typeface="DM Serif Display"/>
              </a:rPr>
              <a:t>BLOCK DIAGRAM</a:t>
            </a:r>
          </a:p>
        </p:txBody>
      </p:sp>
      <p:pic>
        <p:nvPicPr>
          <p:cNvPr id="8" name="Picture 7">
            <a:extLst>
              <a:ext uri="{FF2B5EF4-FFF2-40B4-BE49-F238E27FC236}">
                <a16:creationId xmlns:a16="http://schemas.microsoft.com/office/drawing/2014/main" id="{D7CE9D79-C2DD-A948-4097-A05DF264F841}"/>
              </a:ext>
            </a:extLst>
          </p:cNvPr>
          <p:cNvPicPr>
            <a:picLocks noChangeAspect="1"/>
          </p:cNvPicPr>
          <p:nvPr/>
        </p:nvPicPr>
        <p:blipFill>
          <a:blip r:embed="rId2"/>
          <a:stretch>
            <a:fillRect/>
          </a:stretch>
        </p:blipFill>
        <p:spPr>
          <a:xfrm>
            <a:off x="419100" y="1701091"/>
            <a:ext cx="16878300" cy="7987052"/>
          </a:xfrm>
          <a:prstGeom prst="rect">
            <a:avLst/>
          </a:prstGeom>
        </p:spPr>
      </p:pic>
      <p:sp>
        <p:nvSpPr>
          <p:cNvPr id="6" name="TextBox 5">
            <a:extLst>
              <a:ext uri="{FF2B5EF4-FFF2-40B4-BE49-F238E27FC236}">
                <a16:creationId xmlns:a16="http://schemas.microsoft.com/office/drawing/2014/main" id="{5E4B687B-DDDC-FA5A-D626-EB9C34BA968B}"/>
              </a:ext>
            </a:extLst>
          </p:cNvPr>
          <p:cNvSpPr txBox="1"/>
          <p:nvPr/>
        </p:nvSpPr>
        <p:spPr>
          <a:xfrm>
            <a:off x="4386618" y="9773919"/>
            <a:ext cx="8991600" cy="369332"/>
          </a:xfrm>
          <a:prstGeom prst="rect">
            <a:avLst/>
          </a:prstGeom>
          <a:noFill/>
        </p:spPr>
        <p:txBody>
          <a:bodyPr wrap="square" rtlCol="0">
            <a:spAutoFit/>
          </a:bodyPr>
          <a:lstStyle/>
          <a:p>
            <a:pPr algn="ctr"/>
            <a:r>
              <a:rPr lang="en-US" dirty="0"/>
              <a:t>Fig 2: Architecture Diagram</a:t>
            </a:r>
            <a:endParaRPr lang="en-IN" dirty="0"/>
          </a:p>
        </p:txBody>
      </p:sp>
    </p:spTree>
    <p:extLst>
      <p:ext uri="{BB962C8B-B14F-4D97-AF65-F5344CB8AC3E}">
        <p14:creationId xmlns:p14="http://schemas.microsoft.com/office/powerpoint/2010/main" val="1247135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904CF7-13FE-8E68-42C6-A357CC206478}"/>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6217B626-E86B-EB31-926C-1A6376356B91}"/>
              </a:ext>
            </a:extLst>
          </p:cNvPr>
          <p:cNvGrpSpPr/>
          <p:nvPr/>
        </p:nvGrpSpPr>
        <p:grpSpPr>
          <a:xfrm>
            <a:off x="1" y="-302230"/>
            <a:ext cx="18288000" cy="1701231"/>
            <a:chOff x="0" y="-38100"/>
            <a:chExt cx="5196672" cy="493543"/>
          </a:xfrm>
          <a:solidFill>
            <a:schemeClr val="tx2"/>
          </a:solidFill>
        </p:grpSpPr>
        <p:sp>
          <p:nvSpPr>
            <p:cNvPr id="3" name="Freeform 3">
              <a:extLst>
                <a:ext uri="{FF2B5EF4-FFF2-40B4-BE49-F238E27FC236}">
                  <a16:creationId xmlns:a16="http://schemas.microsoft.com/office/drawing/2014/main" id="{2561838E-C774-F8DE-7053-E2F130583958}"/>
                </a:ext>
              </a:extLst>
            </p:cNvPr>
            <p:cNvSpPr/>
            <p:nvPr/>
          </p:nvSpPr>
          <p:spPr>
            <a:xfrm>
              <a:off x="0" y="41500"/>
              <a:ext cx="5019216" cy="413943"/>
            </a:xfrm>
            <a:custGeom>
              <a:avLst/>
              <a:gdLst/>
              <a:ahLst/>
              <a:cxnLst/>
              <a:rect l="l" t="t" r="r" b="b"/>
              <a:pathLst>
                <a:path w="5196672" h="455443">
                  <a:moveTo>
                    <a:pt x="0" y="0"/>
                  </a:moveTo>
                  <a:lnTo>
                    <a:pt x="5196672" y="0"/>
                  </a:lnTo>
                  <a:lnTo>
                    <a:pt x="5196672" y="455443"/>
                  </a:lnTo>
                  <a:lnTo>
                    <a:pt x="0" y="455443"/>
                  </a:lnTo>
                  <a:close/>
                </a:path>
              </a:pathLst>
            </a:custGeom>
            <a:grpFill/>
          </p:spPr>
        </p:sp>
        <p:sp>
          <p:nvSpPr>
            <p:cNvPr id="4" name="TextBox 4">
              <a:extLst>
                <a:ext uri="{FF2B5EF4-FFF2-40B4-BE49-F238E27FC236}">
                  <a16:creationId xmlns:a16="http://schemas.microsoft.com/office/drawing/2014/main" id="{8AFBE566-F488-EFEC-912D-7BF2DA3C58BD}"/>
                </a:ext>
              </a:extLst>
            </p:cNvPr>
            <p:cNvSpPr txBox="1"/>
            <p:nvPr/>
          </p:nvSpPr>
          <p:spPr>
            <a:xfrm>
              <a:off x="0" y="-38100"/>
              <a:ext cx="5196672" cy="493543"/>
            </a:xfrm>
            <a:prstGeom prst="rect">
              <a:avLst/>
            </a:prstGeom>
            <a:grpFill/>
          </p:spPr>
          <p:txBody>
            <a:bodyPr lIns="50800" tIns="50800" rIns="50800" bIns="50800" rtlCol="0" anchor="ctr"/>
            <a:lstStyle/>
            <a:p>
              <a:pPr algn="ctr">
                <a:lnSpc>
                  <a:spcPts val="2659"/>
                </a:lnSpc>
                <a:spcBef>
                  <a:spcPct val="0"/>
                </a:spcBef>
              </a:pPr>
              <a:endParaRPr/>
            </a:p>
          </p:txBody>
        </p:sp>
      </p:grpSp>
      <p:sp>
        <p:nvSpPr>
          <p:cNvPr id="5" name="TextBox 5">
            <a:extLst>
              <a:ext uri="{FF2B5EF4-FFF2-40B4-BE49-F238E27FC236}">
                <a16:creationId xmlns:a16="http://schemas.microsoft.com/office/drawing/2014/main" id="{7F48AAA1-119C-6B0F-D73F-BA71226F62BA}"/>
              </a:ext>
            </a:extLst>
          </p:cNvPr>
          <p:cNvSpPr txBox="1"/>
          <p:nvPr/>
        </p:nvSpPr>
        <p:spPr>
          <a:xfrm>
            <a:off x="0" y="328415"/>
            <a:ext cx="18288000" cy="905889"/>
          </a:xfrm>
          <a:prstGeom prst="rect">
            <a:avLst/>
          </a:prstGeom>
        </p:spPr>
        <p:txBody>
          <a:bodyPr lIns="0" tIns="0" rIns="0" bIns="0" rtlCol="0" anchor="t">
            <a:spAutoFit/>
          </a:bodyPr>
          <a:lstStyle/>
          <a:p>
            <a:pPr algn="ctr">
              <a:lnSpc>
                <a:spcPts val="7699"/>
              </a:lnSpc>
            </a:pPr>
            <a:r>
              <a:rPr lang="en-US" sz="5499" b="1" dirty="0">
                <a:solidFill>
                  <a:schemeClr val="bg1"/>
                </a:solidFill>
                <a:latin typeface="Times New Roman" panose="02020603050405020304" pitchFamily="18" charset="0"/>
                <a:ea typeface="DM Serif Display"/>
                <a:cs typeface="Times New Roman" panose="02020603050405020304" pitchFamily="18" charset="0"/>
                <a:sym typeface="DM Serif Display"/>
              </a:rPr>
              <a:t>NETWORK DIAGRAM</a:t>
            </a:r>
          </a:p>
        </p:txBody>
      </p:sp>
      <p:pic>
        <p:nvPicPr>
          <p:cNvPr id="8" name="Picture 7">
            <a:extLst>
              <a:ext uri="{FF2B5EF4-FFF2-40B4-BE49-F238E27FC236}">
                <a16:creationId xmlns:a16="http://schemas.microsoft.com/office/drawing/2014/main" id="{6C8D5457-CE69-3770-00E2-7891E3FB224B}"/>
              </a:ext>
            </a:extLst>
          </p:cNvPr>
          <p:cNvPicPr>
            <a:picLocks noChangeAspect="1"/>
          </p:cNvPicPr>
          <p:nvPr/>
        </p:nvPicPr>
        <p:blipFill>
          <a:blip r:embed="rId2"/>
          <a:stretch>
            <a:fillRect/>
          </a:stretch>
        </p:blipFill>
        <p:spPr>
          <a:xfrm>
            <a:off x="3197861" y="1399001"/>
            <a:ext cx="11892277" cy="8095799"/>
          </a:xfrm>
          <a:prstGeom prst="rect">
            <a:avLst/>
          </a:prstGeom>
        </p:spPr>
      </p:pic>
      <p:sp>
        <p:nvSpPr>
          <p:cNvPr id="6" name="TextBox 5">
            <a:extLst>
              <a:ext uri="{FF2B5EF4-FFF2-40B4-BE49-F238E27FC236}">
                <a16:creationId xmlns:a16="http://schemas.microsoft.com/office/drawing/2014/main" id="{0B0D7B95-5456-25F1-D416-49112F22E95B}"/>
              </a:ext>
            </a:extLst>
          </p:cNvPr>
          <p:cNvSpPr txBox="1"/>
          <p:nvPr/>
        </p:nvSpPr>
        <p:spPr>
          <a:xfrm>
            <a:off x="4386618" y="9773919"/>
            <a:ext cx="8991600" cy="369332"/>
          </a:xfrm>
          <a:prstGeom prst="rect">
            <a:avLst/>
          </a:prstGeom>
          <a:noFill/>
        </p:spPr>
        <p:txBody>
          <a:bodyPr wrap="square" rtlCol="0">
            <a:spAutoFit/>
          </a:bodyPr>
          <a:lstStyle/>
          <a:p>
            <a:pPr algn="ctr"/>
            <a:r>
              <a:rPr lang="en-US" dirty="0"/>
              <a:t>Fig 3: Network Diagram</a:t>
            </a:r>
            <a:endParaRPr lang="en-IN" dirty="0"/>
          </a:p>
        </p:txBody>
      </p:sp>
    </p:spTree>
    <p:extLst>
      <p:ext uri="{BB962C8B-B14F-4D97-AF65-F5344CB8AC3E}">
        <p14:creationId xmlns:p14="http://schemas.microsoft.com/office/powerpoint/2010/main" val="2678474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82F4E6-DE30-60A4-EDAE-9DBDE1902A93}"/>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6F572560-61B6-A148-EFF6-07C5CE431764}"/>
              </a:ext>
            </a:extLst>
          </p:cNvPr>
          <p:cNvGrpSpPr/>
          <p:nvPr/>
        </p:nvGrpSpPr>
        <p:grpSpPr>
          <a:xfrm>
            <a:off x="1" y="-302230"/>
            <a:ext cx="18288000" cy="1701231"/>
            <a:chOff x="0" y="-38100"/>
            <a:chExt cx="5196672" cy="493543"/>
          </a:xfrm>
          <a:solidFill>
            <a:schemeClr val="tx2"/>
          </a:solidFill>
        </p:grpSpPr>
        <p:sp>
          <p:nvSpPr>
            <p:cNvPr id="3" name="Freeform 3">
              <a:extLst>
                <a:ext uri="{FF2B5EF4-FFF2-40B4-BE49-F238E27FC236}">
                  <a16:creationId xmlns:a16="http://schemas.microsoft.com/office/drawing/2014/main" id="{D0300AD3-B9E2-B3E4-67E9-1BE3DAE77426}"/>
                </a:ext>
              </a:extLst>
            </p:cNvPr>
            <p:cNvSpPr/>
            <p:nvPr/>
          </p:nvSpPr>
          <p:spPr>
            <a:xfrm>
              <a:off x="0" y="41500"/>
              <a:ext cx="5019216" cy="413943"/>
            </a:xfrm>
            <a:custGeom>
              <a:avLst/>
              <a:gdLst/>
              <a:ahLst/>
              <a:cxnLst/>
              <a:rect l="l" t="t" r="r" b="b"/>
              <a:pathLst>
                <a:path w="5196672" h="455443">
                  <a:moveTo>
                    <a:pt x="0" y="0"/>
                  </a:moveTo>
                  <a:lnTo>
                    <a:pt x="5196672" y="0"/>
                  </a:lnTo>
                  <a:lnTo>
                    <a:pt x="5196672" y="455443"/>
                  </a:lnTo>
                  <a:lnTo>
                    <a:pt x="0" y="455443"/>
                  </a:lnTo>
                  <a:close/>
                </a:path>
              </a:pathLst>
            </a:custGeom>
            <a:grpFill/>
          </p:spPr>
        </p:sp>
        <p:sp>
          <p:nvSpPr>
            <p:cNvPr id="4" name="TextBox 4">
              <a:extLst>
                <a:ext uri="{FF2B5EF4-FFF2-40B4-BE49-F238E27FC236}">
                  <a16:creationId xmlns:a16="http://schemas.microsoft.com/office/drawing/2014/main" id="{88CE2AE4-B28E-24F7-29E9-5D1D2CA39872}"/>
                </a:ext>
              </a:extLst>
            </p:cNvPr>
            <p:cNvSpPr txBox="1"/>
            <p:nvPr/>
          </p:nvSpPr>
          <p:spPr>
            <a:xfrm>
              <a:off x="0" y="-38100"/>
              <a:ext cx="5196672" cy="493543"/>
            </a:xfrm>
            <a:prstGeom prst="rect">
              <a:avLst/>
            </a:prstGeom>
            <a:grpFill/>
          </p:spPr>
          <p:txBody>
            <a:bodyPr lIns="50800" tIns="50800" rIns="50800" bIns="50800" rtlCol="0" anchor="ctr"/>
            <a:lstStyle/>
            <a:p>
              <a:pPr algn="ctr">
                <a:lnSpc>
                  <a:spcPts val="2659"/>
                </a:lnSpc>
                <a:spcBef>
                  <a:spcPct val="0"/>
                </a:spcBef>
              </a:pPr>
              <a:endParaRPr/>
            </a:p>
          </p:txBody>
        </p:sp>
      </p:grpSp>
      <p:sp>
        <p:nvSpPr>
          <p:cNvPr id="5" name="TextBox 5">
            <a:extLst>
              <a:ext uri="{FF2B5EF4-FFF2-40B4-BE49-F238E27FC236}">
                <a16:creationId xmlns:a16="http://schemas.microsoft.com/office/drawing/2014/main" id="{6A2793A4-13CF-5AA4-5E69-E70451447B8C}"/>
              </a:ext>
            </a:extLst>
          </p:cNvPr>
          <p:cNvSpPr txBox="1"/>
          <p:nvPr/>
        </p:nvSpPr>
        <p:spPr>
          <a:xfrm>
            <a:off x="0" y="328415"/>
            <a:ext cx="18288000" cy="905889"/>
          </a:xfrm>
          <a:prstGeom prst="rect">
            <a:avLst/>
          </a:prstGeom>
        </p:spPr>
        <p:txBody>
          <a:bodyPr lIns="0" tIns="0" rIns="0" bIns="0" rtlCol="0" anchor="t">
            <a:spAutoFit/>
          </a:bodyPr>
          <a:lstStyle/>
          <a:p>
            <a:pPr algn="ctr">
              <a:lnSpc>
                <a:spcPts val="7699"/>
              </a:lnSpc>
            </a:pPr>
            <a:r>
              <a:rPr lang="en-US" sz="5499" b="1" dirty="0">
                <a:solidFill>
                  <a:schemeClr val="bg1"/>
                </a:solidFill>
                <a:latin typeface="Times New Roman" panose="02020603050405020304" pitchFamily="18" charset="0"/>
                <a:ea typeface="DM Serif Display"/>
                <a:cs typeface="Times New Roman" panose="02020603050405020304" pitchFamily="18" charset="0"/>
                <a:sym typeface="DM Serif Display"/>
              </a:rPr>
              <a:t>MODULES DESCRIPTION</a:t>
            </a:r>
          </a:p>
        </p:txBody>
      </p:sp>
      <p:graphicFrame>
        <p:nvGraphicFramePr>
          <p:cNvPr id="8" name="Table 7">
            <a:extLst>
              <a:ext uri="{FF2B5EF4-FFF2-40B4-BE49-F238E27FC236}">
                <a16:creationId xmlns:a16="http://schemas.microsoft.com/office/drawing/2014/main" id="{2D1818C6-B210-2689-E281-0AA990CADB27}"/>
              </a:ext>
            </a:extLst>
          </p:cNvPr>
          <p:cNvGraphicFramePr>
            <a:graphicFrameLocks noGrp="1"/>
          </p:cNvGraphicFramePr>
          <p:nvPr>
            <p:extLst>
              <p:ext uri="{D42A27DB-BD31-4B8C-83A1-F6EECF244321}">
                <p14:modId xmlns:p14="http://schemas.microsoft.com/office/powerpoint/2010/main" val="3094492359"/>
              </p:ext>
            </p:extLst>
          </p:nvPr>
        </p:nvGraphicFramePr>
        <p:xfrm>
          <a:off x="1066800" y="1553936"/>
          <a:ext cx="16306800" cy="7932964"/>
        </p:xfrm>
        <a:graphic>
          <a:graphicData uri="http://schemas.openxmlformats.org/drawingml/2006/table">
            <a:tbl>
              <a:tblPr firstRow="1" firstCol="1" bandRow="1">
                <a:tableStyleId>{5940675A-B579-460E-94D1-54222C63F5DA}</a:tableStyleId>
              </a:tblPr>
              <a:tblGrid>
                <a:gridCol w="5118483">
                  <a:extLst>
                    <a:ext uri="{9D8B030D-6E8A-4147-A177-3AD203B41FA5}">
                      <a16:colId xmlns:a16="http://schemas.microsoft.com/office/drawing/2014/main" val="447595365"/>
                    </a:ext>
                  </a:extLst>
                </a:gridCol>
                <a:gridCol w="11188317">
                  <a:extLst>
                    <a:ext uri="{9D8B030D-6E8A-4147-A177-3AD203B41FA5}">
                      <a16:colId xmlns:a16="http://schemas.microsoft.com/office/drawing/2014/main" val="1773391952"/>
                    </a:ext>
                  </a:extLst>
                </a:gridCol>
              </a:tblGrid>
              <a:tr h="619040">
                <a:tc>
                  <a:txBody>
                    <a:bodyPr/>
                    <a:lstStyle/>
                    <a:p>
                      <a:pPr algn="ctr">
                        <a:lnSpc>
                          <a:spcPct val="107000"/>
                        </a:lnSpc>
                        <a:spcAft>
                          <a:spcPts val="800"/>
                        </a:spcAft>
                        <a:buNone/>
                        <a:tabLst>
                          <a:tab pos="1562100" algn="l"/>
                        </a:tabLst>
                      </a:pPr>
                      <a:r>
                        <a:rPr lang="en-US" sz="2800" b="1" kern="100" dirty="0">
                          <a:effectLst/>
                          <a:latin typeface="Times New Roman" panose="02020603050405020304" pitchFamily="18" charset="0"/>
                          <a:cs typeface="Times New Roman" panose="02020603050405020304" pitchFamily="18" charset="0"/>
                        </a:rPr>
                        <a:t>MODULE</a:t>
                      </a:r>
                      <a:endPar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54990" marT="0" marB="0"/>
                </a:tc>
                <a:tc>
                  <a:txBody>
                    <a:bodyPr/>
                    <a:lstStyle/>
                    <a:p>
                      <a:pPr algn="ctr">
                        <a:lnSpc>
                          <a:spcPct val="107000"/>
                        </a:lnSpc>
                        <a:spcAft>
                          <a:spcPts val="800"/>
                        </a:spcAft>
                        <a:buNone/>
                        <a:tabLst>
                          <a:tab pos="1562100" algn="l"/>
                        </a:tabLst>
                      </a:pPr>
                      <a:r>
                        <a:rPr lang="en-US" sz="2800" b="1" kern="100" dirty="0">
                          <a:effectLst/>
                          <a:latin typeface="Times New Roman" panose="02020603050405020304" pitchFamily="18" charset="0"/>
                          <a:cs typeface="Times New Roman" panose="02020603050405020304" pitchFamily="18" charset="0"/>
                        </a:rPr>
                        <a:t>KEY ACTIVITIES</a:t>
                      </a:r>
                      <a:endPar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54990" marT="0" marB="0"/>
                </a:tc>
                <a:extLst>
                  <a:ext uri="{0D108BD9-81ED-4DB2-BD59-A6C34878D82A}">
                    <a16:rowId xmlns:a16="http://schemas.microsoft.com/office/drawing/2014/main" val="907747544"/>
                  </a:ext>
                </a:extLst>
              </a:tr>
              <a:tr h="3136660">
                <a:tc>
                  <a:txBody>
                    <a:bodyPr/>
                    <a:lstStyle/>
                    <a:p>
                      <a:pPr algn="ctr">
                        <a:lnSpc>
                          <a:spcPct val="107000"/>
                        </a:lnSpc>
                        <a:spcAft>
                          <a:spcPts val="800"/>
                        </a:spcAft>
                        <a:buNone/>
                        <a:tabLst>
                          <a:tab pos="1562100" algn="l"/>
                        </a:tabLst>
                      </a:pPr>
                      <a:r>
                        <a:rPr lang="en-US" sz="2800" kern="100" dirty="0">
                          <a:effectLst/>
                          <a:latin typeface="Times New Roman" panose="02020603050405020304" pitchFamily="18" charset="0"/>
                          <a:cs typeface="Times New Roman" panose="02020603050405020304" pitchFamily="18" charset="0"/>
                        </a:rPr>
                        <a:t> </a:t>
                      </a:r>
                      <a:endParaRPr lang="en-IN" sz="2800" kern="100" dirty="0">
                        <a:effectLst/>
                        <a:latin typeface="Times New Roman" panose="02020603050405020304" pitchFamily="18" charset="0"/>
                        <a:cs typeface="Times New Roman" panose="02020603050405020304" pitchFamily="18" charset="0"/>
                      </a:endParaRPr>
                    </a:p>
                    <a:p>
                      <a:pPr algn="ctr">
                        <a:lnSpc>
                          <a:spcPct val="107000"/>
                        </a:lnSpc>
                        <a:spcAft>
                          <a:spcPts val="800"/>
                        </a:spcAft>
                        <a:buNone/>
                        <a:tabLst>
                          <a:tab pos="1562100" algn="l"/>
                        </a:tabLst>
                      </a:pPr>
                      <a:r>
                        <a:rPr lang="en-US" sz="2800" kern="100" dirty="0">
                          <a:effectLst/>
                          <a:latin typeface="Times New Roman" panose="02020603050405020304" pitchFamily="18" charset="0"/>
                          <a:cs typeface="Times New Roman" panose="02020603050405020304" pitchFamily="18" charset="0"/>
                        </a:rPr>
                        <a:t> </a:t>
                      </a:r>
                      <a:endParaRPr lang="en-IN" sz="2800" kern="100" dirty="0">
                        <a:effectLst/>
                        <a:latin typeface="Times New Roman" panose="02020603050405020304" pitchFamily="18" charset="0"/>
                        <a:cs typeface="Times New Roman" panose="02020603050405020304" pitchFamily="18" charset="0"/>
                      </a:endParaRPr>
                    </a:p>
                    <a:p>
                      <a:pPr algn="ctr">
                        <a:lnSpc>
                          <a:spcPct val="107000"/>
                        </a:lnSpc>
                        <a:spcAft>
                          <a:spcPts val="800"/>
                        </a:spcAft>
                        <a:buNone/>
                        <a:tabLst>
                          <a:tab pos="1562100" algn="l"/>
                        </a:tabLst>
                      </a:pPr>
                      <a:r>
                        <a:rPr lang="en-US" sz="2800" kern="100" dirty="0">
                          <a:effectLst/>
                          <a:latin typeface="Times New Roman" panose="02020603050405020304" pitchFamily="18" charset="0"/>
                          <a:cs typeface="Times New Roman" panose="02020603050405020304" pitchFamily="18" charset="0"/>
                        </a:rPr>
                        <a:t> </a:t>
                      </a:r>
                      <a:r>
                        <a:rPr lang="en-US" sz="2800" b="1" kern="100" dirty="0">
                          <a:effectLst/>
                          <a:latin typeface="Times New Roman" panose="02020603050405020304" pitchFamily="18" charset="0"/>
                          <a:cs typeface="Times New Roman" panose="02020603050405020304" pitchFamily="18" charset="0"/>
                        </a:rPr>
                        <a:t>Data Preprocessing and Feature Extraction</a:t>
                      </a:r>
                      <a:endPar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54990" marT="0" marB="0"/>
                </a:tc>
                <a:tc>
                  <a:txBody>
                    <a:bodyPr/>
                    <a:lstStyle/>
                    <a:p>
                      <a:pPr>
                        <a:lnSpc>
                          <a:spcPct val="107000"/>
                        </a:lnSpc>
                        <a:spcAft>
                          <a:spcPts val="800"/>
                        </a:spcAft>
                        <a:buNone/>
                        <a:tabLst>
                          <a:tab pos="1562100" algn="l"/>
                        </a:tabLst>
                      </a:pPr>
                      <a:r>
                        <a:rPr lang="en-IN" sz="2800" kern="100" dirty="0">
                          <a:effectLst/>
                          <a:latin typeface="Times New Roman" panose="02020603050405020304" pitchFamily="18" charset="0"/>
                          <a:cs typeface="Times New Roman" panose="02020603050405020304" pitchFamily="18" charset="0"/>
                        </a:rPr>
                        <a:t> </a:t>
                      </a:r>
                    </a:p>
                    <a:p>
                      <a:pPr marL="342900" lvl="0" indent="-342900">
                        <a:lnSpc>
                          <a:spcPct val="107000"/>
                        </a:lnSpc>
                        <a:buFont typeface="Wingdings" panose="05000000000000000000" pitchFamily="2" charset="2"/>
                        <a:buChar char=""/>
                        <a:tabLst>
                          <a:tab pos="1562100" algn="l"/>
                        </a:tabLst>
                      </a:pPr>
                      <a:r>
                        <a:rPr lang="en-IN" sz="2800" kern="100" dirty="0">
                          <a:effectLst/>
                          <a:latin typeface="Times New Roman" panose="02020603050405020304" pitchFamily="18" charset="0"/>
                          <a:cs typeface="Times New Roman" panose="02020603050405020304" pitchFamily="18" charset="0"/>
                        </a:rPr>
                        <a:t>Applied a 4th order bandpass filter (25 to 400 Hz) for noise reduction. </a:t>
                      </a:r>
                    </a:p>
                    <a:p>
                      <a:pPr marL="342900" lvl="0" indent="-342900">
                        <a:lnSpc>
                          <a:spcPct val="107000"/>
                        </a:lnSpc>
                        <a:buFont typeface="Wingdings" panose="05000000000000000000" pitchFamily="2" charset="2"/>
                        <a:buChar char=""/>
                        <a:tabLst>
                          <a:tab pos="1562100" algn="l"/>
                        </a:tabLst>
                      </a:pPr>
                      <a:r>
                        <a:rPr lang="en-IN" sz="2800" kern="100" dirty="0">
                          <a:effectLst/>
                          <a:latin typeface="Times New Roman" panose="02020603050405020304" pitchFamily="18" charset="0"/>
                          <a:cs typeface="Times New Roman" panose="02020603050405020304" pitchFamily="18" charset="0"/>
                        </a:rPr>
                        <a:t>Segmented heart sounds (S1, S2, murmurs) for better feature representation. </a:t>
                      </a:r>
                    </a:p>
                    <a:p>
                      <a:pPr marL="342900" lvl="0" indent="-342900">
                        <a:lnSpc>
                          <a:spcPct val="107000"/>
                        </a:lnSpc>
                        <a:spcAft>
                          <a:spcPts val="800"/>
                        </a:spcAft>
                        <a:buFont typeface="Wingdings" panose="05000000000000000000" pitchFamily="2" charset="2"/>
                        <a:buChar char=""/>
                        <a:tabLst>
                          <a:tab pos="1562100" algn="l"/>
                        </a:tabLst>
                      </a:pPr>
                      <a:r>
                        <a:rPr lang="en-IN" sz="2800" kern="100" dirty="0">
                          <a:effectLst/>
                          <a:latin typeface="Times New Roman" panose="02020603050405020304" pitchFamily="18" charset="0"/>
                          <a:cs typeface="Times New Roman" panose="02020603050405020304" pitchFamily="18" charset="0"/>
                        </a:rPr>
                        <a:t>Extracted Mel Frequency Cepstral Coefficients (MFCCs) from PCG signals.</a:t>
                      </a:r>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54990" marT="0" marB="0"/>
                </a:tc>
                <a:extLst>
                  <a:ext uri="{0D108BD9-81ED-4DB2-BD59-A6C34878D82A}">
                    <a16:rowId xmlns:a16="http://schemas.microsoft.com/office/drawing/2014/main" val="2445476415"/>
                  </a:ext>
                </a:extLst>
              </a:tr>
              <a:tr h="2586552">
                <a:tc>
                  <a:txBody>
                    <a:bodyPr/>
                    <a:lstStyle/>
                    <a:p>
                      <a:pPr algn="ctr">
                        <a:lnSpc>
                          <a:spcPct val="107000"/>
                        </a:lnSpc>
                        <a:spcAft>
                          <a:spcPts val="800"/>
                        </a:spcAft>
                        <a:buNone/>
                        <a:tabLst>
                          <a:tab pos="1562100" algn="l"/>
                        </a:tabLst>
                      </a:pPr>
                      <a:endParaRPr lang="en-US" sz="2800" kern="100" dirty="0">
                        <a:effectLst/>
                        <a:latin typeface="Times New Roman" panose="02020603050405020304" pitchFamily="18" charset="0"/>
                        <a:cs typeface="Times New Roman" panose="02020603050405020304" pitchFamily="18" charset="0"/>
                      </a:endParaRPr>
                    </a:p>
                    <a:p>
                      <a:pPr algn="ctr">
                        <a:lnSpc>
                          <a:spcPct val="107000"/>
                        </a:lnSpc>
                        <a:spcAft>
                          <a:spcPts val="800"/>
                        </a:spcAft>
                        <a:buNone/>
                        <a:tabLst>
                          <a:tab pos="1562100" algn="l"/>
                        </a:tabLst>
                      </a:pPr>
                      <a:endParaRPr lang="en-US" sz="2800" kern="100" dirty="0">
                        <a:effectLst/>
                        <a:latin typeface="Times New Roman" panose="02020603050405020304" pitchFamily="18" charset="0"/>
                        <a:cs typeface="Times New Roman" panose="02020603050405020304" pitchFamily="18" charset="0"/>
                      </a:endParaRPr>
                    </a:p>
                    <a:p>
                      <a:pPr algn="ctr">
                        <a:lnSpc>
                          <a:spcPct val="107000"/>
                        </a:lnSpc>
                        <a:spcAft>
                          <a:spcPts val="800"/>
                        </a:spcAft>
                        <a:buNone/>
                        <a:tabLst>
                          <a:tab pos="1562100" algn="l"/>
                        </a:tabLst>
                      </a:pPr>
                      <a:r>
                        <a:rPr lang="en-US" sz="2800" b="1" kern="100" dirty="0">
                          <a:effectLst/>
                          <a:latin typeface="Times New Roman" panose="02020603050405020304" pitchFamily="18" charset="0"/>
                          <a:cs typeface="Times New Roman" panose="02020603050405020304" pitchFamily="18" charset="0"/>
                        </a:rPr>
                        <a:t>Model Training</a:t>
                      </a:r>
                      <a:endPar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54990" marT="0" marB="0"/>
                </a:tc>
                <a:tc>
                  <a:txBody>
                    <a:bodyPr/>
                    <a:lstStyle/>
                    <a:p>
                      <a:pPr marL="342900" lvl="0" indent="-342900">
                        <a:lnSpc>
                          <a:spcPct val="107000"/>
                        </a:lnSpc>
                        <a:buFont typeface="Wingdings" panose="05000000000000000000" pitchFamily="2" charset="2"/>
                        <a:buChar char=""/>
                        <a:tabLst>
                          <a:tab pos="1562100" algn="l"/>
                        </a:tabLst>
                      </a:pPr>
                      <a:r>
                        <a:rPr lang="en-IN" sz="2800" kern="100" dirty="0">
                          <a:effectLst/>
                          <a:latin typeface="Times New Roman" panose="02020603050405020304" pitchFamily="18" charset="0"/>
                          <a:cs typeface="Times New Roman" panose="02020603050405020304" pitchFamily="18" charset="0"/>
                        </a:rPr>
                        <a:t>Trained a Multi-Head Self-Attention Transformer for time-series classification. </a:t>
                      </a:r>
                    </a:p>
                    <a:p>
                      <a:pPr marL="342900" lvl="0" indent="-342900">
                        <a:lnSpc>
                          <a:spcPct val="107000"/>
                        </a:lnSpc>
                        <a:buFont typeface="Wingdings" panose="05000000000000000000" pitchFamily="2" charset="2"/>
                        <a:buChar char=""/>
                        <a:tabLst>
                          <a:tab pos="1562100" algn="l"/>
                        </a:tabLst>
                      </a:pPr>
                      <a:r>
                        <a:rPr lang="en-IN" sz="2800" kern="100" dirty="0">
                          <a:effectLst/>
                          <a:latin typeface="Times New Roman" panose="02020603050405020304" pitchFamily="18" charset="0"/>
                          <a:cs typeface="Times New Roman" panose="02020603050405020304" pitchFamily="18" charset="0"/>
                        </a:rPr>
                        <a:t>Implemented and trained a </a:t>
                      </a:r>
                      <a:r>
                        <a:rPr lang="en-IN" sz="2800" kern="100" dirty="0" err="1">
                          <a:effectLst/>
                          <a:latin typeface="Times New Roman" panose="02020603050405020304" pitchFamily="18" charset="0"/>
                          <a:cs typeface="Times New Roman" panose="02020603050405020304" pitchFamily="18" charset="0"/>
                        </a:rPr>
                        <a:t>PatchTST</a:t>
                      </a:r>
                      <a:r>
                        <a:rPr lang="en-IN" sz="2800" kern="100" dirty="0">
                          <a:effectLst/>
                          <a:latin typeface="Times New Roman" panose="02020603050405020304" pitchFamily="18" charset="0"/>
                          <a:cs typeface="Times New Roman" panose="02020603050405020304" pitchFamily="18" charset="0"/>
                        </a:rPr>
                        <a:t> model from Hugging Face. </a:t>
                      </a:r>
                    </a:p>
                    <a:p>
                      <a:pPr marL="342900" lvl="0" indent="-342900">
                        <a:lnSpc>
                          <a:spcPct val="107000"/>
                        </a:lnSpc>
                        <a:buFont typeface="Wingdings" panose="05000000000000000000" pitchFamily="2" charset="2"/>
                        <a:buChar char=""/>
                        <a:tabLst>
                          <a:tab pos="1562100" algn="l"/>
                        </a:tabLst>
                      </a:pPr>
                      <a:r>
                        <a:rPr lang="en-IN" sz="2800" kern="100" dirty="0">
                          <a:effectLst/>
                          <a:latin typeface="Times New Roman" panose="02020603050405020304" pitchFamily="18" charset="0"/>
                          <a:cs typeface="Times New Roman" panose="02020603050405020304" pitchFamily="18" charset="0"/>
                        </a:rPr>
                        <a:t>Trained a resent model for classification.</a:t>
                      </a:r>
                    </a:p>
                    <a:p>
                      <a:pPr marL="342900" lvl="0" indent="-342900">
                        <a:lnSpc>
                          <a:spcPct val="107000"/>
                        </a:lnSpc>
                        <a:spcAft>
                          <a:spcPts val="800"/>
                        </a:spcAft>
                        <a:buFont typeface="Wingdings" panose="05000000000000000000" pitchFamily="2" charset="2"/>
                        <a:buChar char=""/>
                        <a:tabLst>
                          <a:tab pos="1562100" algn="l"/>
                        </a:tabLst>
                      </a:pPr>
                      <a:r>
                        <a:rPr lang="en-IN" sz="2800" kern="100" dirty="0">
                          <a:effectLst/>
                          <a:latin typeface="Times New Roman" panose="02020603050405020304" pitchFamily="18" charset="0"/>
                          <a:cs typeface="Times New Roman" panose="02020603050405020304" pitchFamily="18" charset="0"/>
                        </a:rPr>
                        <a:t>Used stacked ensemble (</a:t>
                      </a:r>
                      <a:r>
                        <a:rPr lang="en-IN" sz="2800" kern="100" dirty="0" err="1">
                          <a:effectLst/>
                          <a:latin typeface="Times New Roman" panose="02020603050405020304" pitchFamily="18" charset="0"/>
                          <a:cs typeface="Times New Roman" panose="02020603050405020304" pitchFamily="18" charset="0"/>
                        </a:rPr>
                        <a:t>XGBoost</a:t>
                      </a:r>
                      <a:r>
                        <a:rPr lang="en-IN" sz="2800" kern="100" dirty="0">
                          <a:effectLst/>
                          <a:latin typeface="Times New Roman" panose="02020603050405020304" pitchFamily="18" charset="0"/>
                          <a:cs typeface="Times New Roman" panose="02020603050405020304" pitchFamily="18" charset="0"/>
                        </a:rPr>
                        <a:t> ) model to improve accuracy. </a:t>
                      </a:r>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54990" marT="0" marB="0"/>
                </a:tc>
                <a:extLst>
                  <a:ext uri="{0D108BD9-81ED-4DB2-BD59-A6C34878D82A}">
                    <a16:rowId xmlns:a16="http://schemas.microsoft.com/office/drawing/2014/main" val="184676571"/>
                  </a:ext>
                </a:extLst>
              </a:tr>
              <a:tr h="1590712">
                <a:tc>
                  <a:txBody>
                    <a:bodyPr/>
                    <a:lstStyle/>
                    <a:p>
                      <a:pPr algn="ctr">
                        <a:lnSpc>
                          <a:spcPct val="107000"/>
                        </a:lnSpc>
                        <a:spcAft>
                          <a:spcPts val="800"/>
                        </a:spcAft>
                        <a:buNone/>
                        <a:tabLst>
                          <a:tab pos="1562100" algn="l"/>
                        </a:tabLst>
                      </a:pPr>
                      <a:endParaRPr lang="en-US" sz="2800" kern="100" dirty="0">
                        <a:effectLst/>
                        <a:latin typeface="Times New Roman" panose="02020603050405020304" pitchFamily="18" charset="0"/>
                        <a:cs typeface="Times New Roman" panose="02020603050405020304" pitchFamily="18" charset="0"/>
                      </a:endParaRPr>
                    </a:p>
                    <a:p>
                      <a:pPr algn="ctr">
                        <a:lnSpc>
                          <a:spcPct val="107000"/>
                        </a:lnSpc>
                        <a:spcAft>
                          <a:spcPts val="800"/>
                        </a:spcAft>
                        <a:buNone/>
                        <a:tabLst>
                          <a:tab pos="1562100" algn="l"/>
                        </a:tabLst>
                      </a:pPr>
                      <a:r>
                        <a:rPr lang="en-US" sz="2800" b="1" kern="100" dirty="0">
                          <a:effectLst/>
                          <a:latin typeface="Times New Roman" panose="02020603050405020304" pitchFamily="18" charset="0"/>
                          <a:cs typeface="Times New Roman" panose="02020603050405020304" pitchFamily="18" charset="0"/>
                        </a:rPr>
                        <a:t>Evaluation and Inference</a:t>
                      </a:r>
                      <a:endPar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54990" marT="0" marB="0"/>
                </a:tc>
                <a:tc>
                  <a:txBody>
                    <a:bodyPr/>
                    <a:lstStyle/>
                    <a:p>
                      <a:pPr marL="342900" lvl="0" indent="-342900">
                        <a:lnSpc>
                          <a:spcPct val="107000"/>
                        </a:lnSpc>
                        <a:buFont typeface="Wingdings" panose="05000000000000000000" pitchFamily="2" charset="2"/>
                        <a:buChar char=""/>
                        <a:tabLst>
                          <a:tab pos="1562100" algn="l"/>
                        </a:tabLst>
                      </a:pPr>
                      <a:r>
                        <a:rPr lang="en-IN" sz="2800" kern="100" dirty="0">
                          <a:effectLst/>
                          <a:latin typeface="Times New Roman" panose="02020603050405020304" pitchFamily="18" charset="0"/>
                          <a:cs typeface="Times New Roman" panose="02020603050405020304" pitchFamily="18" charset="0"/>
                        </a:rPr>
                        <a:t>Calculate accuracy to measure the overall correctness of predictions. </a:t>
                      </a:r>
                    </a:p>
                    <a:p>
                      <a:pPr marL="342900" lvl="0" indent="-342900">
                        <a:lnSpc>
                          <a:spcPct val="107000"/>
                        </a:lnSpc>
                        <a:spcAft>
                          <a:spcPts val="800"/>
                        </a:spcAft>
                        <a:buFont typeface="Wingdings" panose="05000000000000000000" pitchFamily="2" charset="2"/>
                        <a:buChar char=""/>
                        <a:tabLst>
                          <a:tab pos="1562100" algn="l"/>
                        </a:tabLst>
                      </a:pPr>
                      <a:r>
                        <a:rPr lang="en-IN" sz="2800" kern="100" dirty="0">
                          <a:effectLst/>
                          <a:latin typeface="Times New Roman" panose="02020603050405020304" pitchFamily="18" charset="0"/>
                          <a:cs typeface="Times New Roman" panose="02020603050405020304" pitchFamily="18" charset="0"/>
                        </a:rPr>
                        <a:t>Generate a confusion matrix to </a:t>
                      </a:r>
                      <a:r>
                        <a:rPr lang="en-IN" sz="2800" kern="100" dirty="0" err="1">
                          <a:effectLst/>
                          <a:latin typeface="Times New Roman" panose="02020603050405020304" pitchFamily="18" charset="0"/>
                          <a:cs typeface="Times New Roman" panose="02020603050405020304" pitchFamily="18" charset="0"/>
                        </a:rPr>
                        <a:t>analyze</a:t>
                      </a:r>
                      <a:r>
                        <a:rPr lang="en-IN" sz="2800" kern="100" dirty="0">
                          <a:effectLst/>
                          <a:latin typeface="Times New Roman" panose="02020603050405020304" pitchFamily="18" charset="0"/>
                          <a:cs typeface="Times New Roman" panose="02020603050405020304" pitchFamily="18" charset="0"/>
                        </a:rPr>
                        <a:t> true positives, false positives, true negatives, and false negatives.</a:t>
                      </a:r>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990" marR="54990" marT="0" marB="0"/>
                </a:tc>
                <a:extLst>
                  <a:ext uri="{0D108BD9-81ED-4DB2-BD59-A6C34878D82A}">
                    <a16:rowId xmlns:a16="http://schemas.microsoft.com/office/drawing/2014/main" val="1413669758"/>
                  </a:ext>
                </a:extLst>
              </a:tr>
            </a:tbl>
          </a:graphicData>
        </a:graphic>
      </p:graphicFrame>
      <p:sp>
        <p:nvSpPr>
          <p:cNvPr id="10" name="Rectangle 1">
            <a:extLst>
              <a:ext uri="{FF2B5EF4-FFF2-40B4-BE49-F238E27FC236}">
                <a16:creationId xmlns:a16="http://schemas.microsoft.com/office/drawing/2014/main" id="{E381EDF8-951A-B998-E22A-5E601A8A1AF6}"/>
              </a:ext>
            </a:extLst>
          </p:cNvPr>
          <p:cNvSpPr>
            <a:spLocks noChangeArrowheads="1"/>
          </p:cNvSpPr>
          <p:nvPr/>
        </p:nvSpPr>
        <p:spPr bwMode="auto">
          <a:xfrm>
            <a:off x="2276475" y="15742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TextBox 5">
            <a:extLst>
              <a:ext uri="{FF2B5EF4-FFF2-40B4-BE49-F238E27FC236}">
                <a16:creationId xmlns:a16="http://schemas.microsoft.com/office/drawing/2014/main" id="{3431EB0C-0655-50A5-0877-0A3E91B20D46}"/>
              </a:ext>
            </a:extLst>
          </p:cNvPr>
          <p:cNvSpPr txBox="1"/>
          <p:nvPr/>
        </p:nvSpPr>
        <p:spPr>
          <a:xfrm>
            <a:off x="4386618" y="9773919"/>
            <a:ext cx="8991600" cy="369332"/>
          </a:xfrm>
          <a:prstGeom prst="rect">
            <a:avLst/>
          </a:prstGeom>
          <a:noFill/>
        </p:spPr>
        <p:txBody>
          <a:bodyPr wrap="square" rtlCol="0">
            <a:spAutoFit/>
          </a:bodyPr>
          <a:lstStyle/>
          <a:p>
            <a:pPr algn="ctr"/>
            <a:r>
              <a:rPr lang="en-US" dirty="0"/>
              <a:t>Table 2: Modules Description</a:t>
            </a:r>
            <a:endParaRPr lang="en-IN" dirty="0"/>
          </a:p>
        </p:txBody>
      </p:sp>
    </p:spTree>
    <p:extLst>
      <p:ext uri="{BB962C8B-B14F-4D97-AF65-F5344CB8AC3E}">
        <p14:creationId xmlns:p14="http://schemas.microsoft.com/office/powerpoint/2010/main" val="3688841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5DE563-50E2-F727-481C-1BCEBAF248B6}"/>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8FA70975-668A-1CA0-D9B3-E63BD733D079}"/>
              </a:ext>
            </a:extLst>
          </p:cNvPr>
          <p:cNvGrpSpPr/>
          <p:nvPr/>
        </p:nvGrpSpPr>
        <p:grpSpPr>
          <a:xfrm>
            <a:off x="0" y="-302230"/>
            <a:ext cx="18269857" cy="1701231"/>
            <a:chOff x="0" y="-38100"/>
            <a:chExt cx="5196672" cy="493543"/>
          </a:xfrm>
          <a:solidFill>
            <a:schemeClr val="tx2"/>
          </a:solidFill>
        </p:grpSpPr>
        <p:sp>
          <p:nvSpPr>
            <p:cNvPr id="3" name="Freeform 3">
              <a:extLst>
                <a:ext uri="{FF2B5EF4-FFF2-40B4-BE49-F238E27FC236}">
                  <a16:creationId xmlns:a16="http://schemas.microsoft.com/office/drawing/2014/main" id="{32E8ABBA-0966-75A5-0965-2A2F1F016F35}"/>
                </a:ext>
              </a:extLst>
            </p:cNvPr>
            <p:cNvSpPr/>
            <p:nvPr/>
          </p:nvSpPr>
          <p:spPr>
            <a:xfrm>
              <a:off x="0" y="41500"/>
              <a:ext cx="5019216" cy="413943"/>
            </a:xfrm>
            <a:custGeom>
              <a:avLst/>
              <a:gdLst/>
              <a:ahLst/>
              <a:cxnLst/>
              <a:rect l="l" t="t" r="r" b="b"/>
              <a:pathLst>
                <a:path w="5196672" h="455443">
                  <a:moveTo>
                    <a:pt x="0" y="0"/>
                  </a:moveTo>
                  <a:lnTo>
                    <a:pt x="5196672" y="0"/>
                  </a:lnTo>
                  <a:lnTo>
                    <a:pt x="5196672" y="455443"/>
                  </a:lnTo>
                  <a:lnTo>
                    <a:pt x="0" y="455443"/>
                  </a:lnTo>
                  <a:close/>
                </a:path>
              </a:pathLst>
            </a:custGeom>
            <a:grpFill/>
          </p:spPr>
        </p:sp>
        <p:sp>
          <p:nvSpPr>
            <p:cNvPr id="4" name="TextBox 4">
              <a:extLst>
                <a:ext uri="{FF2B5EF4-FFF2-40B4-BE49-F238E27FC236}">
                  <a16:creationId xmlns:a16="http://schemas.microsoft.com/office/drawing/2014/main" id="{90FF419B-33EF-30CA-C7DD-AEA226D89D0B}"/>
                </a:ext>
              </a:extLst>
            </p:cNvPr>
            <p:cNvSpPr txBox="1"/>
            <p:nvPr/>
          </p:nvSpPr>
          <p:spPr>
            <a:xfrm>
              <a:off x="0" y="-38100"/>
              <a:ext cx="5196672" cy="493543"/>
            </a:xfrm>
            <a:prstGeom prst="rect">
              <a:avLst/>
            </a:prstGeom>
            <a:grpFill/>
          </p:spPr>
          <p:txBody>
            <a:bodyPr lIns="50800" tIns="50800" rIns="50800" bIns="50800" rtlCol="0" anchor="ctr"/>
            <a:lstStyle/>
            <a:p>
              <a:pPr algn="ctr">
                <a:lnSpc>
                  <a:spcPts val="2659"/>
                </a:lnSpc>
                <a:spcBef>
                  <a:spcPct val="0"/>
                </a:spcBef>
              </a:pPr>
              <a:endParaRPr/>
            </a:p>
          </p:txBody>
        </p:sp>
      </p:grpSp>
      <p:sp>
        <p:nvSpPr>
          <p:cNvPr id="5" name="TextBox 5">
            <a:extLst>
              <a:ext uri="{FF2B5EF4-FFF2-40B4-BE49-F238E27FC236}">
                <a16:creationId xmlns:a16="http://schemas.microsoft.com/office/drawing/2014/main" id="{A76B2428-78B0-1E60-C188-75A1A1D51DD1}"/>
              </a:ext>
            </a:extLst>
          </p:cNvPr>
          <p:cNvSpPr txBox="1"/>
          <p:nvPr/>
        </p:nvSpPr>
        <p:spPr>
          <a:xfrm>
            <a:off x="0" y="328415"/>
            <a:ext cx="18288000" cy="905889"/>
          </a:xfrm>
          <a:prstGeom prst="rect">
            <a:avLst/>
          </a:prstGeom>
        </p:spPr>
        <p:txBody>
          <a:bodyPr lIns="0" tIns="0" rIns="0" bIns="0" rtlCol="0" anchor="t">
            <a:spAutoFit/>
          </a:bodyPr>
          <a:lstStyle/>
          <a:p>
            <a:pPr algn="ctr">
              <a:lnSpc>
                <a:spcPts val="7699"/>
              </a:lnSpc>
            </a:pPr>
            <a:r>
              <a:rPr lang="en-US" sz="5499" b="1" dirty="0">
                <a:solidFill>
                  <a:schemeClr val="bg1"/>
                </a:solidFill>
                <a:latin typeface="Times New Roman" panose="02020603050405020304" pitchFamily="18" charset="0"/>
                <a:ea typeface="DM Serif Display"/>
                <a:cs typeface="Times New Roman" panose="02020603050405020304" pitchFamily="18" charset="0"/>
                <a:sym typeface="DM Serif Display"/>
              </a:rPr>
              <a:t>PCG_FILTERING ALGORITHM</a:t>
            </a:r>
          </a:p>
        </p:txBody>
      </p:sp>
      <p:sp>
        <p:nvSpPr>
          <p:cNvPr id="6" name="TextBox 6">
            <a:extLst>
              <a:ext uri="{FF2B5EF4-FFF2-40B4-BE49-F238E27FC236}">
                <a16:creationId xmlns:a16="http://schemas.microsoft.com/office/drawing/2014/main" id="{5337ED37-14F0-8A9E-F18A-B9123DD43955}"/>
              </a:ext>
            </a:extLst>
          </p:cNvPr>
          <p:cNvSpPr txBox="1"/>
          <p:nvPr/>
        </p:nvSpPr>
        <p:spPr>
          <a:xfrm>
            <a:off x="1308458" y="1632056"/>
            <a:ext cx="16961399" cy="8779070"/>
          </a:xfrm>
          <a:prstGeom prst="rect">
            <a:avLst/>
          </a:prstGeom>
        </p:spPr>
        <p:txBody>
          <a:bodyPr lIns="0" tIns="0" rIns="0" bIns="0" rtlCol="0" anchor="t">
            <a:spAutoFit/>
          </a:bodyPr>
          <a:lstStyle/>
          <a:p>
            <a:pPr algn="l">
              <a:lnSpc>
                <a:spcPct val="150000"/>
              </a:lnSpc>
            </a:pPr>
            <a:r>
              <a:rPr lang="en-US" sz="3200" b="1" dirty="0">
                <a:solidFill>
                  <a:srgbClr val="423734"/>
                </a:solidFill>
                <a:latin typeface="Times New Roman" panose="02020603050405020304" pitchFamily="18" charset="0"/>
                <a:ea typeface="Inria Serif"/>
                <a:cs typeface="Times New Roman" panose="02020603050405020304" pitchFamily="18" charset="0"/>
                <a:sym typeface="Inria Serif"/>
              </a:rPr>
              <a:t>Algorithm: </a:t>
            </a:r>
            <a:r>
              <a:rPr lang="en-US" sz="3200" b="1" dirty="0" err="1">
                <a:solidFill>
                  <a:srgbClr val="423734"/>
                </a:solidFill>
                <a:latin typeface="Times New Roman" panose="02020603050405020304" pitchFamily="18" charset="0"/>
                <a:ea typeface="Inria Serif"/>
                <a:cs typeface="Times New Roman" panose="02020603050405020304" pitchFamily="18" charset="0"/>
                <a:sym typeface="Inria Serif"/>
              </a:rPr>
              <a:t>PCG_Filtering</a:t>
            </a:r>
            <a:r>
              <a:rPr lang="en-US" sz="3200" b="1" dirty="0">
                <a:solidFill>
                  <a:srgbClr val="423734"/>
                </a:solidFill>
                <a:latin typeface="Times New Roman" panose="02020603050405020304" pitchFamily="18" charset="0"/>
                <a:ea typeface="Inria Serif"/>
                <a:cs typeface="Times New Roman" panose="02020603050405020304" pitchFamily="18" charset="0"/>
                <a:sym typeface="Inria Serif"/>
              </a:rPr>
              <a:t>(</a:t>
            </a:r>
            <a:r>
              <a:rPr lang="en-US" sz="3200" b="1" dirty="0" err="1">
                <a:solidFill>
                  <a:srgbClr val="423734"/>
                </a:solidFill>
                <a:latin typeface="Times New Roman" panose="02020603050405020304" pitchFamily="18" charset="0"/>
                <a:ea typeface="Inria Serif"/>
                <a:cs typeface="Times New Roman" panose="02020603050405020304" pitchFamily="18" charset="0"/>
                <a:sym typeface="Inria Serif"/>
              </a:rPr>
              <a:t>X,Sr,LowCut,HighCut,Order</a:t>
            </a:r>
            <a:r>
              <a:rPr lang="en-US" sz="3200" b="1" dirty="0">
                <a:solidFill>
                  <a:srgbClr val="423734"/>
                </a:solidFill>
                <a:latin typeface="Times New Roman" panose="02020603050405020304" pitchFamily="18" charset="0"/>
                <a:ea typeface="Inria Serif"/>
                <a:cs typeface="Times New Roman" panose="02020603050405020304" pitchFamily="18" charset="0"/>
                <a:sym typeface="Inria Serif"/>
              </a:rPr>
              <a:t>):</a:t>
            </a:r>
          </a:p>
          <a:p>
            <a:pPr algn="l">
              <a:lnSpc>
                <a:spcPct val="150000"/>
              </a:lnSpc>
            </a:pPr>
            <a:r>
              <a:rPr lang="en-US" sz="3200" b="1" dirty="0">
                <a:solidFill>
                  <a:srgbClr val="423734"/>
                </a:solidFill>
                <a:latin typeface="Times New Roman" panose="02020603050405020304" pitchFamily="18" charset="0"/>
                <a:ea typeface="Inria Serif"/>
                <a:cs typeface="Times New Roman" panose="02020603050405020304" pitchFamily="18" charset="0"/>
                <a:sym typeface="Inria Serif"/>
              </a:rPr>
              <a:t>//Input: </a:t>
            </a: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Raw PCG Signal (X) ,Sampling rate (Sr), Lower Cutoff Frequency(</a:t>
            </a:r>
            <a:r>
              <a:rPr lang="en-US" sz="3200" dirty="0" err="1">
                <a:solidFill>
                  <a:srgbClr val="423734"/>
                </a:solidFill>
                <a:latin typeface="Times New Roman" panose="02020603050405020304" pitchFamily="18" charset="0"/>
                <a:ea typeface="Inria Serif"/>
                <a:cs typeface="Times New Roman" panose="02020603050405020304" pitchFamily="18" charset="0"/>
                <a:sym typeface="Inria Serif"/>
              </a:rPr>
              <a:t>LowCut</a:t>
            </a: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 Higher 		      Cutoff Frequency(</a:t>
            </a:r>
            <a:r>
              <a:rPr lang="en-US" sz="3200" dirty="0" err="1">
                <a:solidFill>
                  <a:srgbClr val="423734"/>
                </a:solidFill>
                <a:latin typeface="Times New Roman" panose="02020603050405020304" pitchFamily="18" charset="0"/>
                <a:ea typeface="Inria Serif"/>
                <a:cs typeface="Times New Roman" panose="02020603050405020304" pitchFamily="18" charset="0"/>
                <a:sym typeface="Inria Serif"/>
              </a:rPr>
              <a:t>HighCut</a:t>
            </a: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),Order of Bandpass Filter(Order).</a:t>
            </a:r>
          </a:p>
          <a:p>
            <a:pPr algn="l">
              <a:lnSpc>
                <a:spcPct val="150000"/>
              </a:lnSpc>
            </a:pPr>
            <a:r>
              <a:rPr lang="en-US" sz="3200" b="1" dirty="0">
                <a:solidFill>
                  <a:srgbClr val="423734"/>
                </a:solidFill>
                <a:latin typeface="Times New Roman" panose="02020603050405020304" pitchFamily="18" charset="0"/>
                <a:ea typeface="Inria Serif"/>
                <a:cs typeface="Times New Roman" panose="02020603050405020304" pitchFamily="18" charset="0"/>
                <a:sym typeface="Inria Serif"/>
              </a:rPr>
              <a:t>//Output: </a:t>
            </a: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Filtered PCG signal.</a:t>
            </a:r>
          </a:p>
          <a:p>
            <a:pPr marL="457200" indent="-457200" algn="l">
              <a:lnSpc>
                <a:spcPct val="150000"/>
              </a:lnSpc>
              <a:buFont typeface="+mj-lt"/>
              <a:buAutoNum type="arabicPeriod"/>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For each sample in </a:t>
            </a:r>
            <a:r>
              <a:rPr lang="en-US" sz="3200" dirty="0" err="1">
                <a:solidFill>
                  <a:srgbClr val="423734"/>
                </a:solidFill>
                <a:latin typeface="Times New Roman" panose="02020603050405020304" pitchFamily="18" charset="0"/>
                <a:ea typeface="Inria Serif"/>
                <a:cs typeface="Times New Roman" panose="02020603050405020304" pitchFamily="18" charset="0"/>
                <a:sym typeface="Inria Serif"/>
              </a:rPr>
              <a:t>PCG_data</a:t>
            </a: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 do    </a:t>
            </a:r>
          </a:p>
          <a:p>
            <a:pPr marL="457200" indent="-457200" algn="l">
              <a:lnSpc>
                <a:spcPct val="150000"/>
              </a:lnSpc>
              <a:buFont typeface="+mj-lt"/>
              <a:buAutoNum type="arabicPeriod"/>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	Compute normalized cutoff frequencies:      							</a:t>
            </a:r>
          </a:p>
          <a:p>
            <a:pPr marL="457200" indent="-457200" algn="l">
              <a:lnSpc>
                <a:spcPct val="150000"/>
              </a:lnSpc>
              <a:buFont typeface="+mj-lt"/>
              <a:buAutoNum type="arabicPeriod"/>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		low=lowcut/(0.5×Sr)      			</a:t>
            </a:r>
          </a:p>
          <a:p>
            <a:pPr marL="457200" indent="-457200" algn="l">
              <a:lnSpc>
                <a:spcPct val="150000"/>
              </a:lnSpc>
              <a:buFont typeface="+mj-lt"/>
              <a:buAutoNum type="arabicPeriod"/>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		high=</a:t>
            </a:r>
            <a:r>
              <a:rPr lang="en-US" sz="3200" dirty="0" err="1">
                <a:solidFill>
                  <a:srgbClr val="423734"/>
                </a:solidFill>
                <a:latin typeface="Times New Roman" panose="02020603050405020304" pitchFamily="18" charset="0"/>
                <a:ea typeface="Inria Serif"/>
                <a:cs typeface="Times New Roman" panose="02020603050405020304" pitchFamily="18" charset="0"/>
                <a:sym typeface="Inria Serif"/>
              </a:rPr>
              <a:t>highcut</a:t>
            </a: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/(0.5×Sr)    </a:t>
            </a:r>
          </a:p>
          <a:p>
            <a:pPr marL="457200" indent="-457200" algn="l">
              <a:lnSpc>
                <a:spcPct val="150000"/>
              </a:lnSpc>
              <a:buFont typeface="+mj-lt"/>
              <a:buAutoNum type="arabicPeriod"/>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	Apply a Butterworth bandpass filter of 4</a:t>
            </a:r>
            <a:r>
              <a:rPr lang="en-US" sz="3200" baseline="30000" dirty="0">
                <a:solidFill>
                  <a:srgbClr val="423734"/>
                </a:solidFill>
                <a:latin typeface="Times New Roman" panose="02020603050405020304" pitchFamily="18" charset="0"/>
                <a:ea typeface="Inria Serif"/>
                <a:cs typeface="Times New Roman" panose="02020603050405020304" pitchFamily="18" charset="0"/>
                <a:sym typeface="Inria Serif"/>
              </a:rPr>
              <a:t>th</a:t>
            </a: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 order;</a:t>
            </a:r>
          </a:p>
          <a:p>
            <a:pPr marL="457200" indent="-457200" algn="l">
              <a:lnSpc>
                <a:spcPct val="150000"/>
              </a:lnSpc>
              <a:buFont typeface="+mj-lt"/>
              <a:buAutoNum type="arabicPeriod"/>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	Store the filtered sample in </a:t>
            </a:r>
            <a:r>
              <a:rPr lang="en-US" sz="3200" dirty="0" err="1">
                <a:solidFill>
                  <a:srgbClr val="423734"/>
                </a:solidFill>
                <a:latin typeface="Times New Roman" panose="02020603050405020304" pitchFamily="18" charset="0"/>
                <a:ea typeface="Inria Serif"/>
                <a:cs typeface="Times New Roman" panose="02020603050405020304" pitchFamily="18" charset="0"/>
                <a:sym typeface="Inria Serif"/>
              </a:rPr>
              <a:t>Filtered_Signal</a:t>
            </a: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  </a:t>
            </a:r>
          </a:p>
          <a:p>
            <a:pPr marL="457200" indent="-457200" algn="l">
              <a:lnSpc>
                <a:spcPct val="150000"/>
              </a:lnSpc>
              <a:buFont typeface="+mj-lt"/>
              <a:buAutoNum type="arabicPeriod"/>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End for</a:t>
            </a:r>
          </a:p>
          <a:p>
            <a:pPr algn="l">
              <a:lnSpc>
                <a:spcPct val="150000"/>
              </a:lnSpc>
            </a:pPr>
            <a:endParaRPr lang="en-US" sz="3200" dirty="0">
              <a:solidFill>
                <a:srgbClr val="423734"/>
              </a:solidFill>
              <a:latin typeface="Times New Roman" panose="02020603050405020304" pitchFamily="18" charset="0"/>
              <a:ea typeface="Inria Serif"/>
              <a:cs typeface="Times New Roman" panose="02020603050405020304" pitchFamily="18" charset="0"/>
              <a:sym typeface="Inria Serif"/>
            </a:endParaRPr>
          </a:p>
        </p:txBody>
      </p:sp>
    </p:spTree>
    <p:extLst>
      <p:ext uri="{BB962C8B-B14F-4D97-AF65-F5344CB8AC3E}">
        <p14:creationId xmlns:p14="http://schemas.microsoft.com/office/powerpoint/2010/main" val="2409382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1B148B-D151-B673-36CF-2D6A707A28EC}"/>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CCBA151F-618C-E6F6-30B7-9D0DA977BF65}"/>
              </a:ext>
            </a:extLst>
          </p:cNvPr>
          <p:cNvGrpSpPr/>
          <p:nvPr/>
        </p:nvGrpSpPr>
        <p:grpSpPr>
          <a:xfrm>
            <a:off x="1" y="-302230"/>
            <a:ext cx="18288000" cy="1701231"/>
            <a:chOff x="0" y="-38100"/>
            <a:chExt cx="5196672" cy="493543"/>
          </a:xfrm>
          <a:solidFill>
            <a:schemeClr val="tx2"/>
          </a:solidFill>
        </p:grpSpPr>
        <p:sp>
          <p:nvSpPr>
            <p:cNvPr id="3" name="Freeform 3">
              <a:extLst>
                <a:ext uri="{FF2B5EF4-FFF2-40B4-BE49-F238E27FC236}">
                  <a16:creationId xmlns:a16="http://schemas.microsoft.com/office/drawing/2014/main" id="{67466E88-06AF-C0DF-5E21-882A5676DC4F}"/>
                </a:ext>
              </a:extLst>
            </p:cNvPr>
            <p:cNvSpPr/>
            <p:nvPr/>
          </p:nvSpPr>
          <p:spPr>
            <a:xfrm>
              <a:off x="0" y="41500"/>
              <a:ext cx="5019216" cy="413943"/>
            </a:xfrm>
            <a:custGeom>
              <a:avLst/>
              <a:gdLst/>
              <a:ahLst/>
              <a:cxnLst/>
              <a:rect l="l" t="t" r="r" b="b"/>
              <a:pathLst>
                <a:path w="5196672" h="455443">
                  <a:moveTo>
                    <a:pt x="0" y="0"/>
                  </a:moveTo>
                  <a:lnTo>
                    <a:pt x="5196672" y="0"/>
                  </a:lnTo>
                  <a:lnTo>
                    <a:pt x="5196672" y="455443"/>
                  </a:lnTo>
                  <a:lnTo>
                    <a:pt x="0" y="455443"/>
                  </a:lnTo>
                  <a:close/>
                </a:path>
              </a:pathLst>
            </a:custGeom>
            <a:grpFill/>
          </p:spPr>
        </p:sp>
        <p:sp>
          <p:nvSpPr>
            <p:cNvPr id="4" name="TextBox 4">
              <a:extLst>
                <a:ext uri="{FF2B5EF4-FFF2-40B4-BE49-F238E27FC236}">
                  <a16:creationId xmlns:a16="http://schemas.microsoft.com/office/drawing/2014/main" id="{4A6F40CE-7B78-4073-CC2A-18300A02C2DB}"/>
                </a:ext>
              </a:extLst>
            </p:cNvPr>
            <p:cNvSpPr txBox="1"/>
            <p:nvPr/>
          </p:nvSpPr>
          <p:spPr>
            <a:xfrm>
              <a:off x="0" y="-38100"/>
              <a:ext cx="5196672" cy="493543"/>
            </a:xfrm>
            <a:prstGeom prst="rect">
              <a:avLst/>
            </a:prstGeom>
            <a:grpFill/>
          </p:spPr>
          <p:txBody>
            <a:bodyPr lIns="50800" tIns="50800" rIns="50800" bIns="50800" rtlCol="0" anchor="ctr"/>
            <a:lstStyle/>
            <a:p>
              <a:pPr algn="ctr">
                <a:lnSpc>
                  <a:spcPts val="2659"/>
                </a:lnSpc>
                <a:spcBef>
                  <a:spcPct val="0"/>
                </a:spcBef>
              </a:pPr>
              <a:endParaRPr/>
            </a:p>
          </p:txBody>
        </p:sp>
      </p:grpSp>
      <p:sp>
        <p:nvSpPr>
          <p:cNvPr id="5" name="TextBox 5">
            <a:extLst>
              <a:ext uri="{FF2B5EF4-FFF2-40B4-BE49-F238E27FC236}">
                <a16:creationId xmlns:a16="http://schemas.microsoft.com/office/drawing/2014/main" id="{24BA0C16-3E20-7312-2B9D-4A5FB0DFBBFB}"/>
              </a:ext>
            </a:extLst>
          </p:cNvPr>
          <p:cNvSpPr txBox="1"/>
          <p:nvPr/>
        </p:nvSpPr>
        <p:spPr>
          <a:xfrm>
            <a:off x="0" y="328415"/>
            <a:ext cx="17663500" cy="905889"/>
          </a:xfrm>
          <a:prstGeom prst="rect">
            <a:avLst/>
          </a:prstGeom>
        </p:spPr>
        <p:txBody>
          <a:bodyPr wrap="square" lIns="0" tIns="0" rIns="0" bIns="0" rtlCol="0" anchor="t">
            <a:spAutoFit/>
          </a:bodyPr>
          <a:lstStyle/>
          <a:p>
            <a:pPr algn="ctr">
              <a:lnSpc>
                <a:spcPts val="7699"/>
              </a:lnSpc>
            </a:pPr>
            <a:r>
              <a:rPr lang="en-US" sz="5499" b="1" dirty="0">
                <a:solidFill>
                  <a:schemeClr val="bg1"/>
                </a:solidFill>
                <a:latin typeface="Times New Roman" panose="02020603050405020304" pitchFamily="18" charset="0"/>
                <a:ea typeface="DM Serif Display"/>
                <a:cs typeface="Times New Roman" panose="02020603050405020304" pitchFamily="18" charset="0"/>
                <a:sym typeface="DM Serif Display"/>
              </a:rPr>
              <a:t>FEATURE_EXTRACTOR ALGORITHM</a:t>
            </a:r>
          </a:p>
        </p:txBody>
      </p:sp>
      <p:sp>
        <p:nvSpPr>
          <p:cNvPr id="6" name="TextBox 6">
            <a:extLst>
              <a:ext uri="{FF2B5EF4-FFF2-40B4-BE49-F238E27FC236}">
                <a16:creationId xmlns:a16="http://schemas.microsoft.com/office/drawing/2014/main" id="{595534FF-27CE-10EA-082E-DD2E9020B8A4}"/>
              </a:ext>
            </a:extLst>
          </p:cNvPr>
          <p:cNvSpPr txBox="1"/>
          <p:nvPr/>
        </p:nvSpPr>
        <p:spPr>
          <a:xfrm>
            <a:off x="1326602" y="2095500"/>
            <a:ext cx="16382200" cy="5823710"/>
          </a:xfrm>
          <a:prstGeom prst="rect">
            <a:avLst/>
          </a:prstGeom>
        </p:spPr>
        <p:txBody>
          <a:bodyPr wrap="square" lIns="0" tIns="0" rIns="0" bIns="0" rtlCol="0" anchor="t">
            <a:spAutoFit/>
          </a:bodyPr>
          <a:lstStyle/>
          <a:p>
            <a:pPr algn="l">
              <a:lnSpc>
                <a:spcPct val="150000"/>
              </a:lnSpc>
            </a:pPr>
            <a:r>
              <a:rPr lang="en-US" sz="3200" b="1" dirty="0">
                <a:solidFill>
                  <a:srgbClr val="423734"/>
                </a:solidFill>
                <a:latin typeface="Times New Roman" panose="02020603050405020304" pitchFamily="18" charset="0"/>
                <a:ea typeface="Inria Serif"/>
                <a:cs typeface="Times New Roman" panose="02020603050405020304" pitchFamily="18" charset="0"/>
                <a:sym typeface="Inria Serif"/>
              </a:rPr>
              <a:t>Algorithm: </a:t>
            </a:r>
            <a:r>
              <a:rPr lang="en-US" sz="3200" b="1" dirty="0" err="1">
                <a:solidFill>
                  <a:srgbClr val="423734"/>
                </a:solidFill>
                <a:latin typeface="Times New Roman" panose="02020603050405020304" pitchFamily="18" charset="0"/>
                <a:ea typeface="Inria Serif"/>
                <a:cs typeface="Times New Roman" panose="02020603050405020304" pitchFamily="18" charset="0"/>
                <a:sym typeface="Inria Serif"/>
              </a:rPr>
              <a:t>Feature_Extractor</a:t>
            </a:r>
            <a:r>
              <a:rPr lang="en-US" sz="3200" b="1" dirty="0">
                <a:solidFill>
                  <a:srgbClr val="423734"/>
                </a:solidFill>
                <a:latin typeface="Times New Roman" panose="02020603050405020304" pitchFamily="18" charset="0"/>
                <a:ea typeface="Inria Serif"/>
                <a:cs typeface="Times New Roman" panose="02020603050405020304" pitchFamily="18" charset="0"/>
                <a:sym typeface="Inria Serif"/>
              </a:rPr>
              <a:t>(X, Sr, </a:t>
            </a:r>
            <a:r>
              <a:rPr lang="en-US" sz="3200" b="1" dirty="0" err="1">
                <a:solidFill>
                  <a:srgbClr val="423734"/>
                </a:solidFill>
                <a:latin typeface="Times New Roman" panose="02020603050405020304" pitchFamily="18" charset="0"/>
                <a:ea typeface="Inria Serif"/>
                <a:cs typeface="Times New Roman" panose="02020603050405020304" pitchFamily="18" charset="0"/>
                <a:sym typeface="Inria Serif"/>
              </a:rPr>
              <a:t>Window_Size</a:t>
            </a:r>
            <a:r>
              <a:rPr lang="en-US" sz="3200" b="1" dirty="0">
                <a:solidFill>
                  <a:srgbClr val="423734"/>
                </a:solidFill>
                <a:latin typeface="Times New Roman" panose="02020603050405020304" pitchFamily="18" charset="0"/>
                <a:ea typeface="Inria Serif"/>
                <a:cs typeface="Times New Roman" panose="02020603050405020304" pitchFamily="18" charset="0"/>
                <a:sym typeface="Inria Serif"/>
              </a:rPr>
              <a:t>, Overlap, N_MFCC):</a:t>
            </a:r>
          </a:p>
          <a:p>
            <a:pPr algn="l">
              <a:lnSpc>
                <a:spcPct val="150000"/>
              </a:lnSpc>
            </a:pPr>
            <a:r>
              <a:rPr lang="en-US" sz="3200" b="1" dirty="0">
                <a:solidFill>
                  <a:srgbClr val="423734"/>
                </a:solidFill>
                <a:latin typeface="Times New Roman" panose="02020603050405020304" pitchFamily="18" charset="0"/>
                <a:ea typeface="Inria Serif"/>
                <a:cs typeface="Times New Roman" panose="02020603050405020304" pitchFamily="18" charset="0"/>
                <a:sym typeface="Inria Serif"/>
              </a:rPr>
              <a:t>//Input: </a:t>
            </a: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Filtered PCG Signal (X), Sampling rate (Sr), Size of the sliding window(</a:t>
            </a:r>
            <a:r>
              <a:rPr lang="en-US" sz="3200" dirty="0" err="1">
                <a:solidFill>
                  <a:srgbClr val="423734"/>
                </a:solidFill>
                <a:latin typeface="Times New Roman" panose="02020603050405020304" pitchFamily="18" charset="0"/>
                <a:ea typeface="Inria Serif"/>
                <a:cs typeface="Times New Roman" panose="02020603050405020304" pitchFamily="18" charset="0"/>
                <a:sym typeface="Inria Serif"/>
              </a:rPr>
              <a:t>Window_Size</a:t>
            </a: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 Overlap of the window(Overlap), Number of MFCC coefficients (N_MFCC).</a:t>
            </a:r>
          </a:p>
          <a:p>
            <a:pPr algn="l">
              <a:lnSpc>
                <a:spcPct val="150000"/>
              </a:lnSpc>
            </a:pPr>
            <a:r>
              <a:rPr lang="en-US" sz="3200" b="1" dirty="0">
                <a:solidFill>
                  <a:srgbClr val="423734"/>
                </a:solidFill>
                <a:latin typeface="Times New Roman" panose="02020603050405020304" pitchFamily="18" charset="0"/>
                <a:ea typeface="Inria Serif"/>
                <a:cs typeface="Times New Roman" panose="02020603050405020304" pitchFamily="18" charset="0"/>
                <a:sym typeface="Inria Serif"/>
              </a:rPr>
              <a:t>//Output: </a:t>
            </a: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Extracted MFCC features.</a:t>
            </a:r>
          </a:p>
          <a:p>
            <a:pPr algn="l">
              <a:lnSpc>
                <a:spcPct val="150000"/>
              </a:lnSpc>
            </a:pPr>
            <a:endParaRPr lang="en-US" sz="3200" dirty="0">
              <a:solidFill>
                <a:srgbClr val="423734"/>
              </a:solidFill>
              <a:latin typeface="Times New Roman" panose="02020603050405020304" pitchFamily="18" charset="0"/>
              <a:ea typeface="Inria Serif"/>
              <a:cs typeface="Times New Roman" panose="02020603050405020304" pitchFamily="18" charset="0"/>
              <a:sym typeface="Inria Serif"/>
            </a:endParaRPr>
          </a:p>
          <a:p>
            <a:pPr marL="514350" indent="-514350" algn="l">
              <a:lnSpc>
                <a:spcPct val="150000"/>
              </a:lnSpc>
              <a:buFont typeface="+mj-lt"/>
              <a:buAutoNum type="arabicPeriod"/>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Compute segmentation parameters:  </a:t>
            </a:r>
          </a:p>
          <a:p>
            <a:pPr marL="514350" indent="-514350" algn="l">
              <a:lnSpc>
                <a:spcPct val="150000"/>
              </a:lnSpc>
              <a:buFont typeface="+mj-lt"/>
              <a:buAutoNum type="arabicPeriod"/>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	</a:t>
            </a:r>
            <a:r>
              <a:rPr lang="en-US" sz="3200" dirty="0" err="1">
                <a:solidFill>
                  <a:srgbClr val="423734"/>
                </a:solidFill>
                <a:latin typeface="Times New Roman" panose="02020603050405020304" pitchFamily="18" charset="0"/>
                <a:ea typeface="Inria Serif"/>
                <a:cs typeface="Times New Roman" panose="02020603050405020304" pitchFamily="18" charset="0"/>
                <a:sym typeface="Inria Serif"/>
              </a:rPr>
              <a:t>step_size</a:t>
            </a: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 = (</a:t>
            </a:r>
            <a:r>
              <a:rPr lang="en-US" sz="3200" dirty="0" err="1">
                <a:solidFill>
                  <a:srgbClr val="423734"/>
                </a:solidFill>
                <a:latin typeface="Times New Roman" panose="02020603050405020304" pitchFamily="18" charset="0"/>
                <a:ea typeface="Inria Serif"/>
                <a:cs typeface="Times New Roman" panose="02020603050405020304" pitchFamily="18" charset="0"/>
                <a:sym typeface="Inria Serif"/>
              </a:rPr>
              <a:t>Window_Size</a:t>
            </a: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 − Overlap) × Sr  </a:t>
            </a:r>
          </a:p>
          <a:p>
            <a:pPr marL="514350" indent="-514350" algn="l">
              <a:lnSpc>
                <a:spcPct val="150000"/>
              </a:lnSpc>
              <a:buFont typeface="+mj-lt"/>
              <a:buAutoNum type="arabicPeriod"/>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	</a:t>
            </a:r>
            <a:r>
              <a:rPr lang="en-US" sz="3200" dirty="0" err="1">
                <a:solidFill>
                  <a:srgbClr val="423734"/>
                </a:solidFill>
                <a:latin typeface="Times New Roman" panose="02020603050405020304" pitchFamily="18" charset="0"/>
                <a:ea typeface="Inria Serif"/>
                <a:cs typeface="Times New Roman" panose="02020603050405020304" pitchFamily="18" charset="0"/>
                <a:sym typeface="Inria Serif"/>
              </a:rPr>
              <a:t>window_length</a:t>
            </a: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 = </a:t>
            </a:r>
            <a:r>
              <a:rPr lang="en-US" sz="3200" dirty="0" err="1">
                <a:solidFill>
                  <a:srgbClr val="423734"/>
                </a:solidFill>
                <a:latin typeface="Times New Roman" panose="02020603050405020304" pitchFamily="18" charset="0"/>
                <a:ea typeface="Inria Serif"/>
                <a:cs typeface="Times New Roman" panose="02020603050405020304" pitchFamily="18" charset="0"/>
                <a:sym typeface="Inria Serif"/>
              </a:rPr>
              <a:t>Window_Size</a:t>
            </a: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 × Sr</a:t>
            </a:r>
          </a:p>
        </p:txBody>
      </p:sp>
    </p:spTree>
    <p:extLst>
      <p:ext uri="{BB962C8B-B14F-4D97-AF65-F5344CB8AC3E}">
        <p14:creationId xmlns:p14="http://schemas.microsoft.com/office/powerpoint/2010/main" val="3399569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69399E-8E44-6E55-C886-CAC66F3B4677}"/>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F1A6DE7F-EE84-5DD9-0B55-5816578B43C9}"/>
              </a:ext>
            </a:extLst>
          </p:cNvPr>
          <p:cNvGrpSpPr/>
          <p:nvPr/>
        </p:nvGrpSpPr>
        <p:grpSpPr>
          <a:xfrm>
            <a:off x="1" y="-302230"/>
            <a:ext cx="18440400" cy="1701231"/>
            <a:chOff x="0" y="-38100"/>
            <a:chExt cx="5196672" cy="493543"/>
          </a:xfrm>
          <a:solidFill>
            <a:schemeClr val="tx2"/>
          </a:solidFill>
        </p:grpSpPr>
        <p:sp>
          <p:nvSpPr>
            <p:cNvPr id="3" name="Freeform 3">
              <a:extLst>
                <a:ext uri="{FF2B5EF4-FFF2-40B4-BE49-F238E27FC236}">
                  <a16:creationId xmlns:a16="http://schemas.microsoft.com/office/drawing/2014/main" id="{41B0A958-9D2D-817B-B38D-93113B14907D}"/>
                </a:ext>
              </a:extLst>
            </p:cNvPr>
            <p:cNvSpPr/>
            <p:nvPr/>
          </p:nvSpPr>
          <p:spPr>
            <a:xfrm>
              <a:off x="0" y="41500"/>
              <a:ext cx="5019216" cy="413943"/>
            </a:xfrm>
            <a:custGeom>
              <a:avLst/>
              <a:gdLst/>
              <a:ahLst/>
              <a:cxnLst/>
              <a:rect l="l" t="t" r="r" b="b"/>
              <a:pathLst>
                <a:path w="5196672" h="455443">
                  <a:moveTo>
                    <a:pt x="0" y="0"/>
                  </a:moveTo>
                  <a:lnTo>
                    <a:pt x="5196672" y="0"/>
                  </a:lnTo>
                  <a:lnTo>
                    <a:pt x="5196672" y="455443"/>
                  </a:lnTo>
                  <a:lnTo>
                    <a:pt x="0" y="455443"/>
                  </a:lnTo>
                  <a:close/>
                </a:path>
              </a:pathLst>
            </a:custGeom>
            <a:grpFill/>
          </p:spPr>
        </p:sp>
        <p:sp>
          <p:nvSpPr>
            <p:cNvPr id="4" name="TextBox 4">
              <a:extLst>
                <a:ext uri="{FF2B5EF4-FFF2-40B4-BE49-F238E27FC236}">
                  <a16:creationId xmlns:a16="http://schemas.microsoft.com/office/drawing/2014/main" id="{1C523BC5-1651-A1E2-3850-BDCB9C02F662}"/>
                </a:ext>
              </a:extLst>
            </p:cNvPr>
            <p:cNvSpPr txBox="1"/>
            <p:nvPr/>
          </p:nvSpPr>
          <p:spPr>
            <a:xfrm>
              <a:off x="0" y="-38100"/>
              <a:ext cx="5196672" cy="493543"/>
            </a:xfrm>
            <a:prstGeom prst="rect">
              <a:avLst/>
            </a:prstGeom>
            <a:grpFill/>
          </p:spPr>
          <p:txBody>
            <a:bodyPr lIns="50800" tIns="50800" rIns="50800" bIns="50800" rtlCol="0" anchor="ctr"/>
            <a:lstStyle/>
            <a:p>
              <a:pPr algn="ctr">
                <a:lnSpc>
                  <a:spcPts val="2659"/>
                </a:lnSpc>
                <a:spcBef>
                  <a:spcPct val="0"/>
                </a:spcBef>
              </a:pPr>
              <a:endParaRPr/>
            </a:p>
          </p:txBody>
        </p:sp>
      </p:grpSp>
      <p:sp>
        <p:nvSpPr>
          <p:cNvPr id="5" name="TextBox 5">
            <a:extLst>
              <a:ext uri="{FF2B5EF4-FFF2-40B4-BE49-F238E27FC236}">
                <a16:creationId xmlns:a16="http://schemas.microsoft.com/office/drawing/2014/main" id="{AC71B31C-7FFE-9AF0-FFCC-A9B64BE40289}"/>
              </a:ext>
            </a:extLst>
          </p:cNvPr>
          <p:cNvSpPr txBox="1"/>
          <p:nvPr/>
        </p:nvSpPr>
        <p:spPr>
          <a:xfrm>
            <a:off x="0" y="328415"/>
            <a:ext cx="18288000" cy="905889"/>
          </a:xfrm>
          <a:prstGeom prst="rect">
            <a:avLst/>
          </a:prstGeom>
        </p:spPr>
        <p:txBody>
          <a:bodyPr lIns="0" tIns="0" rIns="0" bIns="0" rtlCol="0" anchor="t">
            <a:spAutoFit/>
          </a:bodyPr>
          <a:lstStyle/>
          <a:p>
            <a:pPr algn="ctr">
              <a:lnSpc>
                <a:spcPts val="7699"/>
              </a:lnSpc>
            </a:pPr>
            <a:r>
              <a:rPr lang="en-US" sz="5499" b="1" dirty="0">
                <a:solidFill>
                  <a:schemeClr val="bg1"/>
                </a:solidFill>
                <a:latin typeface="Times New Roman" panose="02020603050405020304" pitchFamily="18" charset="0"/>
                <a:ea typeface="DM Serif Display"/>
                <a:cs typeface="Times New Roman" panose="02020603050405020304" pitchFamily="18" charset="0"/>
                <a:sym typeface="DM Serif Display"/>
              </a:rPr>
              <a:t>FEATURE_EXTRACTOR ALGORITHM</a:t>
            </a:r>
          </a:p>
        </p:txBody>
      </p:sp>
      <p:sp>
        <p:nvSpPr>
          <p:cNvPr id="6" name="TextBox 6">
            <a:extLst>
              <a:ext uri="{FF2B5EF4-FFF2-40B4-BE49-F238E27FC236}">
                <a16:creationId xmlns:a16="http://schemas.microsoft.com/office/drawing/2014/main" id="{9D71B0B6-9EB0-8871-320C-A44D0F657F08}"/>
              </a:ext>
            </a:extLst>
          </p:cNvPr>
          <p:cNvSpPr txBox="1"/>
          <p:nvPr/>
        </p:nvSpPr>
        <p:spPr>
          <a:xfrm>
            <a:off x="1308458" y="1632056"/>
            <a:ext cx="16961399" cy="6563079"/>
          </a:xfrm>
          <a:prstGeom prst="rect">
            <a:avLst/>
          </a:prstGeom>
        </p:spPr>
        <p:txBody>
          <a:bodyPr lIns="0" tIns="0" rIns="0" bIns="0" rtlCol="0" anchor="t">
            <a:spAutoFit/>
          </a:bodyPr>
          <a:lstStyle/>
          <a:p>
            <a:pPr marL="514350" indent="-514350" algn="l">
              <a:lnSpc>
                <a:spcPct val="150000"/>
              </a:lnSpc>
              <a:buFont typeface="+mj-lt"/>
              <a:buAutoNum type="arabicPeriod" startAt="4"/>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For each segment in X with step size </a:t>
            </a:r>
            <a:r>
              <a:rPr lang="en-US" sz="3200" dirty="0" err="1">
                <a:solidFill>
                  <a:srgbClr val="423734"/>
                </a:solidFill>
                <a:latin typeface="Times New Roman" panose="02020603050405020304" pitchFamily="18" charset="0"/>
                <a:ea typeface="Inria Serif"/>
                <a:cs typeface="Times New Roman" panose="02020603050405020304" pitchFamily="18" charset="0"/>
                <a:sym typeface="Inria Serif"/>
              </a:rPr>
              <a:t>step_size</a:t>
            </a: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: </a:t>
            </a:r>
          </a:p>
          <a:p>
            <a:pPr marL="514350" indent="-514350" algn="l">
              <a:lnSpc>
                <a:spcPct val="150000"/>
              </a:lnSpc>
              <a:buFont typeface="+mj-lt"/>
              <a:buAutoNum type="arabicPeriod" startAt="4"/>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	Extract segment of length </a:t>
            </a:r>
            <a:r>
              <a:rPr lang="en-US" sz="3200" dirty="0" err="1">
                <a:solidFill>
                  <a:srgbClr val="423734"/>
                </a:solidFill>
                <a:latin typeface="Times New Roman" panose="02020603050405020304" pitchFamily="18" charset="0"/>
                <a:ea typeface="Inria Serif"/>
                <a:cs typeface="Times New Roman" panose="02020603050405020304" pitchFamily="18" charset="0"/>
                <a:sym typeface="Inria Serif"/>
              </a:rPr>
              <a:t>window_length</a:t>
            </a: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.  </a:t>
            </a:r>
          </a:p>
          <a:p>
            <a:pPr marL="514350" indent="-514350" algn="l">
              <a:lnSpc>
                <a:spcPct val="150000"/>
              </a:lnSpc>
              <a:buFont typeface="+mj-lt"/>
              <a:buAutoNum type="arabicPeriod" startAt="4"/>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	Compute MFCC features:    </a:t>
            </a:r>
          </a:p>
          <a:p>
            <a:pPr marL="514350" indent="-514350" algn="l">
              <a:lnSpc>
                <a:spcPct val="150000"/>
              </a:lnSpc>
              <a:buFont typeface="+mj-lt"/>
              <a:buAutoNum type="arabicPeriod" startAt="4"/>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		MFCC = </a:t>
            </a:r>
            <a:r>
              <a:rPr lang="en-US" sz="3200" dirty="0" err="1">
                <a:solidFill>
                  <a:srgbClr val="423734"/>
                </a:solidFill>
                <a:latin typeface="Times New Roman" panose="02020603050405020304" pitchFamily="18" charset="0"/>
                <a:ea typeface="Inria Serif"/>
                <a:cs typeface="Times New Roman" panose="02020603050405020304" pitchFamily="18" charset="0"/>
                <a:sym typeface="Inria Serif"/>
              </a:rPr>
              <a:t>librosa.feature.mfcc</a:t>
            </a: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(y=segment, </a:t>
            </a:r>
            <a:r>
              <a:rPr lang="en-US" sz="3200" dirty="0" err="1">
                <a:solidFill>
                  <a:srgbClr val="423734"/>
                </a:solidFill>
                <a:latin typeface="Times New Roman" panose="02020603050405020304" pitchFamily="18" charset="0"/>
                <a:ea typeface="Inria Serif"/>
                <a:cs typeface="Times New Roman" panose="02020603050405020304" pitchFamily="18" charset="0"/>
                <a:sym typeface="Inria Serif"/>
              </a:rPr>
              <a:t>sr</a:t>
            </a: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=Sr, </a:t>
            </a:r>
            <a:r>
              <a:rPr lang="en-US" sz="3200" dirty="0" err="1">
                <a:solidFill>
                  <a:srgbClr val="423734"/>
                </a:solidFill>
                <a:latin typeface="Times New Roman" panose="02020603050405020304" pitchFamily="18" charset="0"/>
                <a:ea typeface="Inria Serif"/>
                <a:cs typeface="Times New Roman" panose="02020603050405020304" pitchFamily="18" charset="0"/>
                <a:sym typeface="Inria Serif"/>
              </a:rPr>
              <a:t>n_mfcc</a:t>
            </a: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=N_MFCC)   </a:t>
            </a:r>
          </a:p>
          <a:p>
            <a:pPr marL="514350" indent="-514350" algn="l">
              <a:lnSpc>
                <a:spcPct val="150000"/>
              </a:lnSpc>
              <a:buFont typeface="+mj-lt"/>
              <a:buAutoNum type="arabicPeriod" startAt="4"/>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     Compute mean across time axis:      </a:t>
            </a:r>
          </a:p>
          <a:p>
            <a:pPr marL="514350" indent="-514350" algn="l">
              <a:lnSpc>
                <a:spcPct val="150000"/>
              </a:lnSpc>
              <a:buFont typeface="+mj-lt"/>
              <a:buAutoNum type="arabicPeriod" startAt="4"/>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		</a:t>
            </a:r>
            <a:r>
              <a:rPr lang="en-US" sz="3200" dirty="0" err="1">
                <a:solidFill>
                  <a:srgbClr val="423734"/>
                </a:solidFill>
                <a:latin typeface="Times New Roman" panose="02020603050405020304" pitchFamily="18" charset="0"/>
                <a:ea typeface="Inria Serif"/>
                <a:cs typeface="Times New Roman" panose="02020603050405020304" pitchFamily="18" charset="0"/>
                <a:sym typeface="Inria Serif"/>
              </a:rPr>
              <a:t>MFCC_features</a:t>
            </a: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 = mean(MFCC, axis=1)  </a:t>
            </a:r>
          </a:p>
          <a:p>
            <a:pPr marL="514350" indent="-514350" algn="l">
              <a:lnSpc>
                <a:spcPct val="150000"/>
              </a:lnSpc>
              <a:buFont typeface="+mj-lt"/>
              <a:buAutoNum type="arabicPeriod" startAt="4"/>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	Append </a:t>
            </a:r>
            <a:r>
              <a:rPr lang="en-US" sz="3200" dirty="0" err="1">
                <a:solidFill>
                  <a:srgbClr val="423734"/>
                </a:solidFill>
                <a:latin typeface="Times New Roman" panose="02020603050405020304" pitchFamily="18" charset="0"/>
                <a:ea typeface="Inria Serif"/>
                <a:cs typeface="Times New Roman" panose="02020603050405020304" pitchFamily="18" charset="0"/>
                <a:sym typeface="Inria Serif"/>
              </a:rPr>
              <a:t>MFCC_Features</a:t>
            </a: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 to the output list</a:t>
            </a:r>
          </a:p>
          <a:p>
            <a:pPr marL="514350" indent="-514350" algn="l">
              <a:lnSpc>
                <a:spcPct val="150000"/>
              </a:lnSpc>
              <a:buFont typeface="+mj-lt"/>
              <a:buAutoNum type="arabicPeriod" startAt="4"/>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	Return the extracted MFCC features.</a:t>
            </a:r>
          </a:p>
          <a:p>
            <a:pPr marL="514350" indent="-514350" algn="l">
              <a:lnSpc>
                <a:spcPct val="150000"/>
              </a:lnSpc>
              <a:buFont typeface="+mj-lt"/>
              <a:buAutoNum type="arabicPeriod" startAt="4"/>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End For</a:t>
            </a:r>
          </a:p>
        </p:txBody>
      </p:sp>
    </p:spTree>
    <p:extLst>
      <p:ext uri="{BB962C8B-B14F-4D97-AF65-F5344CB8AC3E}">
        <p14:creationId xmlns:p14="http://schemas.microsoft.com/office/powerpoint/2010/main" val="1732744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92B660-8B2F-CC85-53C1-D844A4A2D7A6}"/>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C63F5B11-E8E5-82AC-4F1E-80A73054C110}"/>
              </a:ext>
            </a:extLst>
          </p:cNvPr>
          <p:cNvGrpSpPr/>
          <p:nvPr/>
        </p:nvGrpSpPr>
        <p:grpSpPr>
          <a:xfrm>
            <a:off x="1" y="-302230"/>
            <a:ext cx="18288000" cy="1701231"/>
            <a:chOff x="0" y="-38100"/>
            <a:chExt cx="5196672" cy="493543"/>
          </a:xfrm>
          <a:solidFill>
            <a:schemeClr val="tx2"/>
          </a:solidFill>
        </p:grpSpPr>
        <p:sp>
          <p:nvSpPr>
            <p:cNvPr id="3" name="Freeform 3">
              <a:extLst>
                <a:ext uri="{FF2B5EF4-FFF2-40B4-BE49-F238E27FC236}">
                  <a16:creationId xmlns:a16="http://schemas.microsoft.com/office/drawing/2014/main" id="{7C44AF94-ABB4-A9ED-3111-B3EE85B0A536}"/>
                </a:ext>
              </a:extLst>
            </p:cNvPr>
            <p:cNvSpPr/>
            <p:nvPr/>
          </p:nvSpPr>
          <p:spPr>
            <a:xfrm>
              <a:off x="0" y="41500"/>
              <a:ext cx="5019216" cy="413943"/>
            </a:xfrm>
            <a:custGeom>
              <a:avLst/>
              <a:gdLst/>
              <a:ahLst/>
              <a:cxnLst/>
              <a:rect l="l" t="t" r="r" b="b"/>
              <a:pathLst>
                <a:path w="5196672" h="455443">
                  <a:moveTo>
                    <a:pt x="0" y="0"/>
                  </a:moveTo>
                  <a:lnTo>
                    <a:pt x="5196672" y="0"/>
                  </a:lnTo>
                  <a:lnTo>
                    <a:pt x="5196672" y="455443"/>
                  </a:lnTo>
                  <a:lnTo>
                    <a:pt x="0" y="455443"/>
                  </a:lnTo>
                  <a:close/>
                </a:path>
              </a:pathLst>
            </a:custGeom>
            <a:grpFill/>
          </p:spPr>
        </p:sp>
        <p:sp>
          <p:nvSpPr>
            <p:cNvPr id="4" name="TextBox 4">
              <a:extLst>
                <a:ext uri="{FF2B5EF4-FFF2-40B4-BE49-F238E27FC236}">
                  <a16:creationId xmlns:a16="http://schemas.microsoft.com/office/drawing/2014/main" id="{1F2F07AF-4FED-E668-2541-C8D468F8BA1C}"/>
                </a:ext>
              </a:extLst>
            </p:cNvPr>
            <p:cNvSpPr txBox="1"/>
            <p:nvPr/>
          </p:nvSpPr>
          <p:spPr>
            <a:xfrm>
              <a:off x="0" y="-38100"/>
              <a:ext cx="5196672" cy="493543"/>
            </a:xfrm>
            <a:prstGeom prst="rect">
              <a:avLst/>
            </a:prstGeom>
            <a:grpFill/>
          </p:spPr>
          <p:txBody>
            <a:bodyPr lIns="50800" tIns="50800" rIns="50800" bIns="50800" rtlCol="0" anchor="ctr"/>
            <a:lstStyle/>
            <a:p>
              <a:pPr algn="ctr">
                <a:lnSpc>
                  <a:spcPts val="2659"/>
                </a:lnSpc>
                <a:spcBef>
                  <a:spcPct val="0"/>
                </a:spcBef>
              </a:pPr>
              <a:endParaRPr/>
            </a:p>
          </p:txBody>
        </p:sp>
      </p:grpSp>
      <p:sp>
        <p:nvSpPr>
          <p:cNvPr id="5" name="TextBox 5">
            <a:extLst>
              <a:ext uri="{FF2B5EF4-FFF2-40B4-BE49-F238E27FC236}">
                <a16:creationId xmlns:a16="http://schemas.microsoft.com/office/drawing/2014/main" id="{3AD17900-F95B-A87C-C6CC-996E15863E90}"/>
              </a:ext>
            </a:extLst>
          </p:cNvPr>
          <p:cNvSpPr txBox="1"/>
          <p:nvPr/>
        </p:nvSpPr>
        <p:spPr>
          <a:xfrm>
            <a:off x="0" y="328415"/>
            <a:ext cx="18288000" cy="905889"/>
          </a:xfrm>
          <a:prstGeom prst="rect">
            <a:avLst/>
          </a:prstGeom>
        </p:spPr>
        <p:txBody>
          <a:bodyPr lIns="0" tIns="0" rIns="0" bIns="0" rtlCol="0" anchor="t">
            <a:spAutoFit/>
          </a:bodyPr>
          <a:lstStyle/>
          <a:p>
            <a:pPr algn="ctr">
              <a:lnSpc>
                <a:spcPts val="7699"/>
              </a:lnSpc>
            </a:pPr>
            <a:r>
              <a:rPr lang="en-US" sz="5499" b="1" dirty="0">
                <a:solidFill>
                  <a:schemeClr val="bg1"/>
                </a:solidFill>
                <a:latin typeface="Times New Roman" panose="02020603050405020304" pitchFamily="18" charset="0"/>
                <a:ea typeface="DM Serif Display"/>
                <a:cs typeface="Times New Roman" panose="02020603050405020304" pitchFamily="18" charset="0"/>
                <a:sym typeface="DM Serif Display"/>
              </a:rPr>
              <a:t>EXECUTION RESULT</a:t>
            </a:r>
          </a:p>
        </p:txBody>
      </p:sp>
      <p:pic>
        <p:nvPicPr>
          <p:cNvPr id="7" name="Picture 6">
            <a:extLst>
              <a:ext uri="{FF2B5EF4-FFF2-40B4-BE49-F238E27FC236}">
                <a16:creationId xmlns:a16="http://schemas.microsoft.com/office/drawing/2014/main" id="{0558FA33-C65A-6ADD-9251-88C097018AE3}"/>
              </a:ext>
            </a:extLst>
          </p:cNvPr>
          <p:cNvPicPr>
            <a:picLocks noChangeAspect="1"/>
          </p:cNvPicPr>
          <p:nvPr/>
        </p:nvPicPr>
        <p:blipFill>
          <a:blip r:embed="rId3"/>
          <a:stretch>
            <a:fillRect/>
          </a:stretch>
        </p:blipFill>
        <p:spPr>
          <a:xfrm>
            <a:off x="1830933" y="1546572"/>
            <a:ext cx="14478000" cy="3574068"/>
          </a:xfrm>
          <a:prstGeom prst="rect">
            <a:avLst/>
          </a:prstGeom>
        </p:spPr>
      </p:pic>
      <p:pic>
        <p:nvPicPr>
          <p:cNvPr id="9" name="Picture 8">
            <a:extLst>
              <a:ext uri="{FF2B5EF4-FFF2-40B4-BE49-F238E27FC236}">
                <a16:creationId xmlns:a16="http://schemas.microsoft.com/office/drawing/2014/main" id="{BF80E8B6-629A-7132-7927-DA724B5349E2}"/>
              </a:ext>
            </a:extLst>
          </p:cNvPr>
          <p:cNvPicPr>
            <a:picLocks noChangeAspect="1"/>
          </p:cNvPicPr>
          <p:nvPr/>
        </p:nvPicPr>
        <p:blipFill>
          <a:blip r:embed="rId4"/>
          <a:stretch>
            <a:fillRect/>
          </a:stretch>
        </p:blipFill>
        <p:spPr>
          <a:xfrm>
            <a:off x="1905000" y="5905500"/>
            <a:ext cx="14329866" cy="3526664"/>
          </a:xfrm>
          <a:prstGeom prst="rect">
            <a:avLst/>
          </a:prstGeom>
        </p:spPr>
      </p:pic>
      <p:sp>
        <p:nvSpPr>
          <p:cNvPr id="12" name="TextBox 11">
            <a:extLst>
              <a:ext uri="{FF2B5EF4-FFF2-40B4-BE49-F238E27FC236}">
                <a16:creationId xmlns:a16="http://schemas.microsoft.com/office/drawing/2014/main" id="{9065111F-E002-85CE-F8D7-B700E6000EF9}"/>
              </a:ext>
            </a:extLst>
          </p:cNvPr>
          <p:cNvSpPr txBox="1"/>
          <p:nvPr/>
        </p:nvSpPr>
        <p:spPr>
          <a:xfrm>
            <a:off x="6477000" y="5282237"/>
            <a:ext cx="99822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Fig 4: Raw PCG data before filtering</a:t>
            </a:r>
            <a:endParaRPr lang="en-IN" sz="24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F1BCCF98-063A-349F-F4A7-66EE28B172CB}"/>
              </a:ext>
            </a:extLst>
          </p:cNvPr>
          <p:cNvSpPr txBox="1"/>
          <p:nvPr/>
        </p:nvSpPr>
        <p:spPr>
          <a:xfrm>
            <a:off x="7391400" y="9627138"/>
            <a:ext cx="9243060" cy="461665"/>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Fig 5: Filtered PCG Signal</a:t>
            </a:r>
          </a:p>
        </p:txBody>
      </p:sp>
    </p:spTree>
    <p:extLst>
      <p:ext uri="{BB962C8B-B14F-4D97-AF65-F5344CB8AC3E}">
        <p14:creationId xmlns:p14="http://schemas.microsoft.com/office/powerpoint/2010/main" val="1351803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C798E-52AB-B310-B021-246E52FAE69B}"/>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357FA852-809C-D131-B853-4E1C36740AD7}"/>
              </a:ext>
            </a:extLst>
          </p:cNvPr>
          <p:cNvGrpSpPr/>
          <p:nvPr/>
        </p:nvGrpSpPr>
        <p:grpSpPr>
          <a:xfrm>
            <a:off x="0" y="-302230"/>
            <a:ext cx="18934579" cy="1701231"/>
            <a:chOff x="0" y="-38100"/>
            <a:chExt cx="5196672" cy="493543"/>
          </a:xfrm>
          <a:solidFill>
            <a:schemeClr val="tx2"/>
          </a:solidFill>
        </p:grpSpPr>
        <p:sp>
          <p:nvSpPr>
            <p:cNvPr id="3" name="Freeform 3">
              <a:extLst>
                <a:ext uri="{FF2B5EF4-FFF2-40B4-BE49-F238E27FC236}">
                  <a16:creationId xmlns:a16="http://schemas.microsoft.com/office/drawing/2014/main" id="{CC79C5B0-E6B7-E21E-3F60-1A6A9F38AA3A}"/>
                </a:ext>
              </a:extLst>
            </p:cNvPr>
            <p:cNvSpPr/>
            <p:nvPr/>
          </p:nvSpPr>
          <p:spPr>
            <a:xfrm>
              <a:off x="0" y="41500"/>
              <a:ext cx="5019216" cy="413943"/>
            </a:xfrm>
            <a:custGeom>
              <a:avLst/>
              <a:gdLst/>
              <a:ahLst/>
              <a:cxnLst/>
              <a:rect l="l" t="t" r="r" b="b"/>
              <a:pathLst>
                <a:path w="5196672" h="455443">
                  <a:moveTo>
                    <a:pt x="0" y="0"/>
                  </a:moveTo>
                  <a:lnTo>
                    <a:pt x="5196672" y="0"/>
                  </a:lnTo>
                  <a:lnTo>
                    <a:pt x="5196672" y="455443"/>
                  </a:lnTo>
                  <a:lnTo>
                    <a:pt x="0" y="455443"/>
                  </a:lnTo>
                  <a:close/>
                </a:path>
              </a:pathLst>
            </a:custGeom>
            <a:grpFill/>
          </p:spPr>
        </p:sp>
        <p:sp>
          <p:nvSpPr>
            <p:cNvPr id="4" name="TextBox 4">
              <a:extLst>
                <a:ext uri="{FF2B5EF4-FFF2-40B4-BE49-F238E27FC236}">
                  <a16:creationId xmlns:a16="http://schemas.microsoft.com/office/drawing/2014/main" id="{8A9D4448-781C-EA70-5D89-E3ACAA114BB9}"/>
                </a:ext>
              </a:extLst>
            </p:cNvPr>
            <p:cNvSpPr txBox="1"/>
            <p:nvPr/>
          </p:nvSpPr>
          <p:spPr>
            <a:xfrm>
              <a:off x="0" y="-38100"/>
              <a:ext cx="5196672" cy="493543"/>
            </a:xfrm>
            <a:prstGeom prst="rect">
              <a:avLst/>
            </a:prstGeom>
            <a:grpFill/>
          </p:spPr>
          <p:txBody>
            <a:bodyPr lIns="50800" tIns="50800" rIns="50800" bIns="50800" rtlCol="0" anchor="ctr"/>
            <a:lstStyle/>
            <a:p>
              <a:pPr algn="ctr">
                <a:lnSpc>
                  <a:spcPts val="2659"/>
                </a:lnSpc>
                <a:spcBef>
                  <a:spcPct val="0"/>
                </a:spcBef>
              </a:pPr>
              <a:endParaRPr/>
            </a:p>
          </p:txBody>
        </p:sp>
      </p:grpSp>
      <p:sp>
        <p:nvSpPr>
          <p:cNvPr id="5" name="TextBox 5">
            <a:extLst>
              <a:ext uri="{FF2B5EF4-FFF2-40B4-BE49-F238E27FC236}">
                <a16:creationId xmlns:a16="http://schemas.microsoft.com/office/drawing/2014/main" id="{C31FD779-659B-B295-BE02-E334FAF2B31E}"/>
              </a:ext>
            </a:extLst>
          </p:cNvPr>
          <p:cNvSpPr txBox="1"/>
          <p:nvPr/>
        </p:nvSpPr>
        <p:spPr>
          <a:xfrm>
            <a:off x="0" y="328415"/>
            <a:ext cx="18288000" cy="905889"/>
          </a:xfrm>
          <a:prstGeom prst="rect">
            <a:avLst/>
          </a:prstGeom>
        </p:spPr>
        <p:txBody>
          <a:bodyPr lIns="0" tIns="0" rIns="0" bIns="0" rtlCol="0" anchor="t">
            <a:spAutoFit/>
          </a:bodyPr>
          <a:lstStyle/>
          <a:p>
            <a:pPr algn="ctr">
              <a:lnSpc>
                <a:spcPts val="7699"/>
              </a:lnSpc>
            </a:pPr>
            <a:r>
              <a:rPr lang="en-US" sz="5499" b="1" dirty="0">
                <a:solidFill>
                  <a:schemeClr val="bg1"/>
                </a:solidFill>
                <a:latin typeface="Times New Roman" panose="02020603050405020304" pitchFamily="18" charset="0"/>
                <a:ea typeface="DM Serif Display"/>
                <a:cs typeface="Times New Roman" panose="02020603050405020304" pitchFamily="18" charset="0"/>
                <a:sym typeface="DM Serif Display"/>
              </a:rPr>
              <a:t>EXECUTION RESULT</a:t>
            </a:r>
          </a:p>
        </p:txBody>
      </p:sp>
      <p:sp>
        <p:nvSpPr>
          <p:cNvPr id="6" name="Freeform 5"/>
          <p:cNvSpPr/>
          <p:nvPr/>
        </p:nvSpPr>
        <p:spPr>
          <a:xfrm>
            <a:off x="8948057" y="2877668"/>
            <a:ext cx="8915400" cy="5743016"/>
          </a:xfrm>
          <a:custGeom>
            <a:avLst/>
            <a:gdLst/>
            <a:ahLst/>
            <a:cxnLst/>
            <a:rect l="l" t="t" r="r" b="b"/>
            <a:pathLst>
              <a:path w="8762120" h="4249628">
                <a:moveTo>
                  <a:pt x="0" y="0"/>
                </a:moveTo>
                <a:lnTo>
                  <a:pt x="8762120" y="0"/>
                </a:lnTo>
                <a:lnTo>
                  <a:pt x="8762120" y="4249629"/>
                </a:lnTo>
                <a:lnTo>
                  <a:pt x="0" y="4249629"/>
                </a:lnTo>
                <a:lnTo>
                  <a:pt x="0" y="0"/>
                </a:lnTo>
                <a:close/>
              </a:path>
            </a:pathLst>
          </a:custGeom>
          <a:blipFill>
            <a:blip r:embed="rId3"/>
            <a:stretch>
              <a:fillRect/>
            </a:stretch>
          </a:blipFill>
        </p:spPr>
      </p:sp>
      <p:sp>
        <p:nvSpPr>
          <p:cNvPr id="9" name="Freeform 9"/>
          <p:cNvSpPr/>
          <p:nvPr/>
        </p:nvSpPr>
        <p:spPr>
          <a:xfrm>
            <a:off x="410029" y="2753284"/>
            <a:ext cx="8153400" cy="5867400"/>
          </a:xfrm>
          <a:custGeom>
            <a:avLst/>
            <a:gdLst/>
            <a:ahLst/>
            <a:cxnLst/>
            <a:rect l="l" t="t" r="r" b="b"/>
            <a:pathLst>
              <a:path w="7608661" h="3737755">
                <a:moveTo>
                  <a:pt x="0" y="0"/>
                </a:moveTo>
                <a:lnTo>
                  <a:pt x="7608661" y="0"/>
                </a:lnTo>
                <a:lnTo>
                  <a:pt x="7608661" y="3737755"/>
                </a:lnTo>
                <a:lnTo>
                  <a:pt x="0" y="3737755"/>
                </a:lnTo>
                <a:lnTo>
                  <a:pt x="0" y="0"/>
                </a:lnTo>
                <a:close/>
              </a:path>
            </a:pathLst>
          </a:custGeom>
          <a:blipFill>
            <a:blip r:embed="rId4"/>
            <a:stretch>
              <a:fillRect/>
            </a:stretch>
          </a:blipFill>
        </p:spPr>
      </p:sp>
      <p:sp>
        <p:nvSpPr>
          <p:cNvPr id="7" name="TextBox 7"/>
          <p:cNvSpPr txBox="1"/>
          <p:nvPr/>
        </p:nvSpPr>
        <p:spPr>
          <a:xfrm>
            <a:off x="1295400" y="8620684"/>
            <a:ext cx="7060552" cy="776944"/>
          </a:xfrm>
          <a:prstGeom prst="rect">
            <a:avLst/>
          </a:prstGeom>
        </p:spPr>
        <p:txBody>
          <a:bodyPr wrap="square" lIns="0" tIns="0" rIns="0" bIns="0" rtlCol="0" anchor="t">
            <a:spAutoFit/>
          </a:bodyPr>
          <a:lstStyle/>
          <a:p>
            <a:pPr algn="ctr">
              <a:lnSpc>
                <a:spcPts val="7320"/>
              </a:lnSpc>
            </a:pP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Fig 6: Before Filtering (Raw PCG Signal)</a:t>
            </a:r>
          </a:p>
        </p:txBody>
      </p:sp>
      <p:sp>
        <p:nvSpPr>
          <p:cNvPr id="8" name="TextBox 8"/>
          <p:cNvSpPr txBox="1"/>
          <p:nvPr/>
        </p:nvSpPr>
        <p:spPr>
          <a:xfrm>
            <a:off x="10160647" y="8496300"/>
            <a:ext cx="6831953" cy="776944"/>
          </a:xfrm>
          <a:prstGeom prst="rect">
            <a:avLst/>
          </a:prstGeom>
        </p:spPr>
        <p:txBody>
          <a:bodyPr wrap="square" lIns="0" tIns="0" rIns="0" bIns="0" rtlCol="0" anchor="t">
            <a:spAutoFit/>
          </a:bodyPr>
          <a:lstStyle/>
          <a:p>
            <a:pPr algn="ctr">
              <a:lnSpc>
                <a:spcPts val="7320"/>
              </a:lnSpc>
            </a:pP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Fig 7:After Filtering (PCG Signal)</a:t>
            </a:r>
          </a:p>
        </p:txBody>
      </p:sp>
    </p:spTree>
    <p:extLst>
      <p:ext uri="{BB962C8B-B14F-4D97-AF65-F5344CB8AC3E}">
        <p14:creationId xmlns:p14="http://schemas.microsoft.com/office/powerpoint/2010/main" val="2882868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EE3458-5F95-2456-1DF5-018D9F8675C2}"/>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5DCF531B-D013-C0D0-F53E-56C5D2E7C5E4}"/>
              </a:ext>
            </a:extLst>
          </p:cNvPr>
          <p:cNvGrpSpPr/>
          <p:nvPr/>
        </p:nvGrpSpPr>
        <p:grpSpPr>
          <a:xfrm>
            <a:off x="1" y="-302230"/>
            <a:ext cx="18288000" cy="1701231"/>
            <a:chOff x="0" y="-38100"/>
            <a:chExt cx="5196672" cy="493543"/>
          </a:xfrm>
          <a:solidFill>
            <a:schemeClr val="tx2"/>
          </a:solidFill>
        </p:grpSpPr>
        <p:sp>
          <p:nvSpPr>
            <p:cNvPr id="3" name="Freeform 3">
              <a:extLst>
                <a:ext uri="{FF2B5EF4-FFF2-40B4-BE49-F238E27FC236}">
                  <a16:creationId xmlns:a16="http://schemas.microsoft.com/office/drawing/2014/main" id="{050F504C-1BAF-EFA9-112B-638B58DB6927}"/>
                </a:ext>
              </a:extLst>
            </p:cNvPr>
            <p:cNvSpPr/>
            <p:nvPr/>
          </p:nvSpPr>
          <p:spPr>
            <a:xfrm>
              <a:off x="0" y="41500"/>
              <a:ext cx="5019216" cy="413943"/>
            </a:xfrm>
            <a:custGeom>
              <a:avLst/>
              <a:gdLst/>
              <a:ahLst/>
              <a:cxnLst/>
              <a:rect l="l" t="t" r="r" b="b"/>
              <a:pathLst>
                <a:path w="5196672" h="455443">
                  <a:moveTo>
                    <a:pt x="0" y="0"/>
                  </a:moveTo>
                  <a:lnTo>
                    <a:pt x="5196672" y="0"/>
                  </a:lnTo>
                  <a:lnTo>
                    <a:pt x="5196672" y="455443"/>
                  </a:lnTo>
                  <a:lnTo>
                    <a:pt x="0" y="455443"/>
                  </a:lnTo>
                  <a:close/>
                </a:path>
              </a:pathLst>
            </a:custGeom>
            <a:grpFill/>
          </p:spPr>
        </p:sp>
        <p:sp>
          <p:nvSpPr>
            <p:cNvPr id="4" name="TextBox 4">
              <a:extLst>
                <a:ext uri="{FF2B5EF4-FFF2-40B4-BE49-F238E27FC236}">
                  <a16:creationId xmlns:a16="http://schemas.microsoft.com/office/drawing/2014/main" id="{F54C1278-C89F-261A-9F0C-967DAE567A4D}"/>
                </a:ext>
              </a:extLst>
            </p:cNvPr>
            <p:cNvSpPr txBox="1"/>
            <p:nvPr/>
          </p:nvSpPr>
          <p:spPr>
            <a:xfrm>
              <a:off x="0" y="-38100"/>
              <a:ext cx="5196672" cy="493543"/>
            </a:xfrm>
            <a:prstGeom prst="rect">
              <a:avLst/>
            </a:prstGeom>
            <a:grpFill/>
          </p:spPr>
          <p:txBody>
            <a:bodyPr lIns="50800" tIns="50800" rIns="50800" bIns="50800" rtlCol="0" anchor="ctr"/>
            <a:lstStyle/>
            <a:p>
              <a:pPr algn="ctr">
                <a:lnSpc>
                  <a:spcPts val="2659"/>
                </a:lnSpc>
                <a:spcBef>
                  <a:spcPct val="0"/>
                </a:spcBef>
              </a:pPr>
              <a:endParaRPr/>
            </a:p>
          </p:txBody>
        </p:sp>
      </p:grpSp>
      <p:sp>
        <p:nvSpPr>
          <p:cNvPr id="5" name="TextBox 5">
            <a:extLst>
              <a:ext uri="{FF2B5EF4-FFF2-40B4-BE49-F238E27FC236}">
                <a16:creationId xmlns:a16="http://schemas.microsoft.com/office/drawing/2014/main" id="{471AFCEF-6362-AB2B-2DDB-AE73E14798A9}"/>
              </a:ext>
            </a:extLst>
          </p:cNvPr>
          <p:cNvSpPr txBox="1"/>
          <p:nvPr/>
        </p:nvSpPr>
        <p:spPr>
          <a:xfrm>
            <a:off x="0" y="328415"/>
            <a:ext cx="18288000" cy="905889"/>
          </a:xfrm>
          <a:prstGeom prst="rect">
            <a:avLst/>
          </a:prstGeom>
        </p:spPr>
        <p:txBody>
          <a:bodyPr lIns="0" tIns="0" rIns="0" bIns="0" rtlCol="0" anchor="t">
            <a:spAutoFit/>
          </a:bodyPr>
          <a:lstStyle/>
          <a:p>
            <a:pPr algn="ctr">
              <a:lnSpc>
                <a:spcPts val="7699"/>
              </a:lnSpc>
            </a:pPr>
            <a:r>
              <a:rPr lang="en-US" sz="5499" b="1" dirty="0">
                <a:solidFill>
                  <a:schemeClr val="bg1"/>
                </a:solidFill>
                <a:latin typeface="Times New Roman" panose="02020603050405020304" pitchFamily="18" charset="0"/>
                <a:ea typeface="DM Serif Display"/>
                <a:cs typeface="Times New Roman" panose="02020603050405020304" pitchFamily="18" charset="0"/>
                <a:sym typeface="DM Serif Display"/>
              </a:rPr>
              <a:t>HMT ALGORITHM</a:t>
            </a:r>
          </a:p>
        </p:txBody>
      </p:sp>
      <p:sp>
        <p:nvSpPr>
          <p:cNvPr id="6" name="TextBox 6">
            <a:extLst>
              <a:ext uri="{FF2B5EF4-FFF2-40B4-BE49-F238E27FC236}">
                <a16:creationId xmlns:a16="http://schemas.microsoft.com/office/drawing/2014/main" id="{B7AC834E-373A-553E-29B5-76623AA585CB}"/>
              </a:ext>
            </a:extLst>
          </p:cNvPr>
          <p:cNvSpPr txBox="1"/>
          <p:nvPr/>
        </p:nvSpPr>
        <p:spPr>
          <a:xfrm>
            <a:off x="685800" y="1632056"/>
            <a:ext cx="16916401" cy="8230395"/>
          </a:xfrm>
          <a:prstGeom prst="rect">
            <a:avLst/>
          </a:prstGeom>
        </p:spPr>
        <p:txBody>
          <a:bodyPr wrap="square" lIns="0" tIns="0" rIns="0" bIns="0" rtlCol="0" anchor="t">
            <a:spAutoFit/>
          </a:bodyPr>
          <a:lstStyle/>
          <a:p>
            <a:pPr algn="l">
              <a:lnSpc>
                <a:spcPct val="150000"/>
              </a:lnSpc>
            </a:pPr>
            <a:r>
              <a:rPr lang="en-US" sz="3000" b="1" dirty="0">
                <a:solidFill>
                  <a:srgbClr val="423734"/>
                </a:solidFill>
                <a:latin typeface="Times New Roman" panose="02020603050405020304" pitchFamily="18" charset="0"/>
                <a:ea typeface="Inria Serif"/>
                <a:cs typeface="Times New Roman" panose="02020603050405020304" pitchFamily="18" charset="0"/>
                <a:sym typeface="Inria Serif"/>
              </a:rPr>
              <a:t>BASE LEARNER 1 –MULTI HEAD SELF ATTENTION TRANSFORMER</a:t>
            </a:r>
          </a:p>
          <a:p>
            <a:pPr algn="l">
              <a:lnSpc>
                <a:spcPct val="150000"/>
              </a:lnSpc>
            </a:pPr>
            <a:r>
              <a:rPr lang="en-US" sz="3000" b="1" dirty="0">
                <a:solidFill>
                  <a:srgbClr val="423734"/>
                </a:solidFill>
                <a:latin typeface="Times New Roman" panose="02020603050405020304" pitchFamily="18" charset="0"/>
                <a:ea typeface="Inria Serif"/>
                <a:cs typeface="Times New Roman" panose="02020603050405020304" pitchFamily="18" charset="0"/>
                <a:sym typeface="Inria Serif"/>
              </a:rPr>
              <a:t>ALGORITHM:HMT(</a:t>
            </a:r>
            <a:r>
              <a:rPr lang="en-US" sz="3000" b="1" dirty="0" err="1">
                <a:solidFill>
                  <a:srgbClr val="423734"/>
                </a:solidFill>
                <a:latin typeface="Times New Roman" panose="02020603050405020304" pitchFamily="18" charset="0"/>
                <a:ea typeface="Inria Serif"/>
                <a:cs typeface="Times New Roman" panose="02020603050405020304" pitchFamily="18" charset="0"/>
                <a:sym typeface="Inria Serif"/>
              </a:rPr>
              <a:t>Feature_Matrix</a:t>
            </a:r>
            <a:r>
              <a:rPr lang="en-US" sz="3000" b="1" dirty="0">
                <a:solidFill>
                  <a:srgbClr val="423734"/>
                </a:solidFill>
                <a:latin typeface="Times New Roman" panose="02020603050405020304" pitchFamily="18" charset="0"/>
                <a:ea typeface="Inria Serif"/>
                <a:cs typeface="Times New Roman" panose="02020603050405020304" pitchFamily="18" charset="0"/>
                <a:sym typeface="Inria Serif"/>
              </a:rPr>
              <a:t>, Segments, </a:t>
            </a:r>
            <a:r>
              <a:rPr lang="en-US" sz="3000" b="1" dirty="0" err="1">
                <a:solidFill>
                  <a:srgbClr val="423734"/>
                </a:solidFill>
                <a:latin typeface="Times New Roman" panose="02020603050405020304" pitchFamily="18" charset="0"/>
                <a:ea typeface="Inria Serif"/>
                <a:cs typeface="Times New Roman" panose="02020603050405020304" pitchFamily="18" charset="0"/>
                <a:sym typeface="Inria Serif"/>
              </a:rPr>
              <a:t>MFCC_Features</a:t>
            </a:r>
            <a:r>
              <a:rPr lang="en-US" sz="3000" b="1" dirty="0">
                <a:solidFill>
                  <a:srgbClr val="423734"/>
                </a:solidFill>
                <a:latin typeface="Times New Roman" panose="02020603050405020304" pitchFamily="18" charset="0"/>
                <a:ea typeface="Inria Serif"/>
                <a:cs typeface="Times New Roman" panose="02020603050405020304" pitchFamily="18" charset="0"/>
                <a:sym typeface="Inria Serif"/>
              </a:rPr>
              <a:t>, </a:t>
            </a:r>
            <a:r>
              <a:rPr lang="en-US" sz="3000" b="1" dirty="0" err="1">
                <a:solidFill>
                  <a:srgbClr val="423734"/>
                </a:solidFill>
                <a:latin typeface="Times New Roman" panose="02020603050405020304" pitchFamily="18" charset="0"/>
                <a:ea typeface="Inria Serif"/>
                <a:cs typeface="Times New Roman" panose="02020603050405020304" pitchFamily="18" charset="0"/>
                <a:sym typeface="Inria Serif"/>
              </a:rPr>
              <a:t>Num_Heads</a:t>
            </a:r>
            <a:r>
              <a:rPr lang="en-US" sz="3000" b="1" dirty="0">
                <a:solidFill>
                  <a:srgbClr val="423734"/>
                </a:solidFill>
                <a:latin typeface="Times New Roman" panose="02020603050405020304" pitchFamily="18" charset="0"/>
                <a:ea typeface="Inria Serif"/>
                <a:cs typeface="Times New Roman" panose="02020603050405020304" pitchFamily="18" charset="0"/>
                <a:sym typeface="Inria Serif"/>
              </a:rPr>
              <a:t>, </a:t>
            </a:r>
            <a:r>
              <a:rPr lang="en-US" sz="3000" b="1" dirty="0" err="1">
                <a:solidFill>
                  <a:srgbClr val="423734"/>
                </a:solidFill>
                <a:latin typeface="Times New Roman" panose="02020603050405020304" pitchFamily="18" charset="0"/>
                <a:ea typeface="Inria Serif"/>
                <a:cs typeface="Times New Roman" panose="02020603050405020304" pitchFamily="18" charset="0"/>
                <a:sym typeface="Inria Serif"/>
              </a:rPr>
              <a:t>Num_Layers,Epochs,Batch_Size,Optimizer</a:t>
            </a:r>
            <a:r>
              <a:rPr lang="en-US" sz="3000" b="1" dirty="0">
                <a:solidFill>
                  <a:srgbClr val="423734"/>
                </a:solidFill>
                <a:latin typeface="Times New Roman" panose="02020603050405020304" pitchFamily="18" charset="0"/>
                <a:ea typeface="Inria Serif"/>
                <a:cs typeface="Times New Roman" panose="02020603050405020304" pitchFamily="18" charset="0"/>
                <a:sym typeface="Inria Serif"/>
              </a:rPr>
              <a:t>):</a:t>
            </a:r>
          </a:p>
          <a:p>
            <a:pPr algn="l">
              <a:lnSpc>
                <a:spcPct val="150000"/>
              </a:lnSpc>
            </a:pPr>
            <a:r>
              <a:rPr lang="en-US" sz="3000" b="1" dirty="0">
                <a:solidFill>
                  <a:srgbClr val="423734"/>
                </a:solidFill>
                <a:latin typeface="Times New Roman" panose="02020603050405020304" pitchFamily="18" charset="0"/>
                <a:ea typeface="Inria Serif"/>
                <a:cs typeface="Times New Roman" panose="02020603050405020304" pitchFamily="18" charset="0"/>
                <a:sym typeface="Inria Serif"/>
              </a:rPr>
              <a:t>//Input:</a:t>
            </a:r>
          </a:p>
          <a:p>
            <a:pPr algn="l">
              <a:lnSpc>
                <a:spcPct val="150000"/>
              </a:lnSpc>
            </a:pPr>
            <a:r>
              <a:rPr lang="en-US" sz="3000" dirty="0" err="1">
                <a:solidFill>
                  <a:srgbClr val="423734"/>
                </a:solidFill>
                <a:latin typeface="Times New Roman" panose="02020603050405020304" pitchFamily="18" charset="0"/>
                <a:ea typeface="Inria Serif"/>
                <a:cs typeface="Times New Roman" panose="02020603050405020304" pitchFamily="18" charset="0"/>
                <a:sym typeface="Inria Serif"/>
              </a:rPr>
              <a:t>Feature_Matrix</a:t>
            </a:r>
            <a:r>
              <a:rPr lang="en-US" sz="3000" dirty="0">
                <a:solidFill>
                  <a:srgbClr val="423734"/>
                </a:solidFill>
                <a:latin typeface="Times New Roman" panose="02020603050405020304" pitchFamily="18" charset="0"/>
                <a:ea typeface="Inria Serif"/>
                <a:cs typeface="Times New Roman" panose="02020603050405020304" pitchFamily="18" charset="0"/>
                <a:sym typeface="Inria Serif"/>
              </a:rPr>
              <a:t>- MFCC feature matrix of shape Segments * </a:t>
            </a:r>
            <a:r>
              <a:rPr lang="en-US" sz="3000" dirty="0" err="1">
                <a:solidFill>
                  <a:srgbClr val="423734"/>
                </a:solidFill>
                <a:latin typeface="Times New Roman" panose="02020603050405020304" pitchFamily="18" charset="0"/>
                <a:ea typeface="Inria Serif"/>
                <a:cs typeface="Times New Roman" panose="02020603050405020304" pitchFamily="18" charset="0"/>
                <a:sym typeface="Inria Serif"/>
              </a:rPr>
              <a:t>MFCC_Features</a:t>
            </a:r>
            <a:r>
              <a:rPr lang="en-US" sz="3000" dirty="0">
                <a:solidFill>
                  <a:srgbClr val="423734"/>
                </a:solidFill>
                <a:latin typeface="Times New Roman" panose="02020603050405020304" pitchFamily="18" charset="0"/>
                <a:ea typeface="Inria Serif"/>
                <a:cs typeface="Times New Roman" panose="02020603050405020304" pitchFamily="18" charset="0"/>
                <a:sym typeface="Inria Serif"/>
              </a:rPr>
              <a:t> </a:t>
            </a:r>
          </a:p>
          <a:p>
            <a:pPr algn="l">
              <a:lnSpc>
                <a:spcPct val="150000"/>
              </a:lnSpc>
            </a:pPr>
            <a:r>
              <a:rPr lang="en-US" sz="3000" dirty="0">
                <a:solidFill>
                  <a:srgbClr val="423734"/>
                </a:solidFill>
                <a:latin typeface="Times New Roman" panose="02020603050405020304" pitchFamily="18" charset="0"/>
                <a:ea typeface="Inria Serif"/>
                <a:cs typeface="Times New Roman" panose="02020603050405020304" pitchFamily="18" charset="0"/>
                <a:sym typeface="Inria Serif"/>
              </a:rPr>
              <a:t>Segments = 91 (Number of windowed segments from the PCG signal)</a:t>
            </a:r>
          </a:p>
          <a:p>
            <a:pPr algn="l">
              <a:lnSpc>
                <a:spcPct val="150000"/>
              </a:lnSpc>
            </a:pPr>
            <a:r>
              <a:rPr lang="en-US" sz="3000" dirty="0" err="1">
                <a:solidFill>
                  <a:srgbClr val="423734"/>
                </a:solidFill>
                <a:latin typeface="Times New Roman" panose="02020603050405020304" pitchFamily="18" charset="0"/>
                <a:ea typeface="Inria Serif"/>
                <a:cs typeface="Times New Roman" panose="02020603050405020304" pitchFamily="18" charset="0"/>
                <a:sym typeface="Inria Serif"/>
              </a:rPr>
              <a:t>MFCC_Features</a:t>
            </a:r>
            <a:r>
              <a:rPr lang="en-US" sz="3000" dirty="0">
                <a:solidFill>
                  <a:srgbClr val="423734"/>
                </a:solidFill>
                <a:latin typeface="Times New Roman" panose="02020603050405020304" pitchFamily="18" charset="0"/>
                <a:ea typeface="Inria Serif"/>
                <a:cs typeface="Times New Roman" panose="02020603050405020304" pitchFamily="18" charset="0"/>
                <a:sym typeface="Inria Serif"/>
              </a:rPr>
              <a:t> = 52 (Extracted MFCC coefficients across 4 heart valves).</a:t>
            </a:r>
          </a:p>
          <a:p>
            <a:pPr algn="l">
              <a:lnSpc>
                <a:spcPct val="150000"/>
              </a:lnSpc>
            </a:pPr>
            <a:r>
              <a:rPr lang="en-US" sz="3000" dirty="0" err="1">
                <a:solidFill>
                  <a:srgbClr val="423734"/>
                </a:solidFill>
                <a:latin typeface="Times New Roman" panose="02020603050405020304" pitchFamily="18" charset="0"/>
                <a:ea typeface="Inria Serif"/>
                <a:cs typeface="Times New Roman" panose="02020603050405020304" pitchFamily="18" charset="0"/>
                <a:sym typeface="Inria Serif"/>
              </a:rPr>
              <a:t>Num_Heads</a:t>
            </a:r>
            <a:r>
              <a:rPr lang="en-US" sz="3000" dirty="0">
                <a:solidFill>
                  <a:srgbClr val="423734"/>
                </a:solidFill>
                <a:latin typeface="Times New Roman" panose="02020603050405020304" pitchFamily="18" charset="0"/>
                <a:ea typeface="Inria Serif"/>
                <a:cs typeface="Times New Roman" panose="02020603050405020304" pitchFamily="18" charset="0"/>
                <a:sym typeface="Inria Serif"/>
              </a:rPr>
              <a:t> = 4 (Number of attention heads).</a:t>
            </a:r>
          </a:p>
          <a:p>
            <a:pPr algn="l">
              <a:lnSpc>
                <a:spcPct val="150000"/>
              </a:lnSpc>
            </a:pPr>
            <a:r>
              <a:rPr lang="en-US" sz="3000" dirty="0" err="1">
                <a:solidFill>
                  <a:srgbClr val="423734"/>
                </a:solidFill>
                <a:latin typeface="Times New Roman" panose="02020603050405020304" pitchFamily="18" charset="0"/>
                <a:ea typeface="Inria Serif"/>
                <a:cs typeface="Times New Roman" panose="02020603050405020304" pitchFamily="18" charset="0"/>
                <a:sym typeface="Inria Serif"/>
              </a:rPr>
              <a:t>Num_Layers</a:t>
            </a:r>
            <a:r>
              <a:rPr lang="en-US" sz="3000" dirty="0">
                <a:solidFill>
                  <a:srgbClr val="423734"/>
                </a:solidFill>
                <a:latin typeface="Times New Roman" panose="02020603050405020304" pitchFamily="18" charset="0"/>
                <a:ea typeface="Inria Serif"/>
                <a:cs typeface="Times New Roman" panose="02020603050405020304" pitchFamily="18" charset="0"/>
                <a:sym typeface="Inria Serif"/>
              </a:rPr>
              <a:t> = 6 (Number of Transformer encoder layers). </a:t>
            </a:r>
          </a:p>
          <a:p>
            <a:pPr algn="l">
              <a:lnSpc>
                <a:spcPct val="150000"/>
              </a:lnSpc>
            </a:pPr>
            <a:r>
              <a:rPr lang="en-US" sz="3000" dirty="0">
                <a:solidFill>
                  <a:srgbClr val="423734"/>
                </a:solidFill>
                <a:latin typeface="Times New Roman" panose="02020603050405020304" pitchFamily="18" charset="0"/>
                <a:ea typeface="Inria Serif"/>
                <a:cs typeface="Times New Roman" panose="02020603050405020304" pitchFamily="18" charset="0"/>
                <a:sym typeface="Inria Serif"/>
              </a:rPr>
              <a:t>Epochs = 50, </a:t>
            </a:r>
            <a:r>
              <a:rPr lang="en-US" sz="3000" dirty="0" err="1">
                <a:solidFill>
                  <a:srgbClr val="423734"/>
                </a:solidFill>
                <a:latin typeface="Times New Roman" panose="02020603050405020304" pitchFamily="18" charset="0"/>
                <a:ea typeface="Inria Serif"/>
                <a:cs typeface="Times New Roman" panose="02020603050405020304" pitchFamily="18" charset="0"/>
                <a:sym typeface="Inria Serif"/>
              </a:rPr>
              <a:t>Batch_Size</a:t>
            </a:r>
            <a:r>
              <a:rPr lang="en-US" sz="3000" dirty="0">
                <a:solidFill>
                  <a:srgbClr val="423734"/>
                </a:solidFill>
                <a:latin typeface="Times New Roman" panose="02020603050405020304" pitchFamily="18" charset="0"/>
                <a:ea typeface="Inria Serif"/>
                <a:cs typeface="Times New Roman" panose="02020603050405020304" pitchFamily="18" charset="0"/>
                <a:sym typeface="Inria Serif"/>
              </a:rPr>
              <a:t> = 41, Optimizer = Adam. </a:t>
            </a:r>
          </a:p>
          <a:p>
            <a:pPr algn="l">
              <a:lnSpc>
                <a:spcPct val="150000"/>
              </a:lnSpc>
            </a:pPr>
            <a:r>
              <a:rPr lang="en-US" sz="3000" b="1" dirty="0">
                <a:solidFill>
                  <a:srgbClr val="423734"/>
                </a:solidFill>
                <a:latin typeface="Times New Roman" panose="02020603050405020304" pitchFamily="18" charset="0"/>
                <a:ea typeface="Inria Serif"/>
                <a:cs typeface="Times New Roman" panose="02020603050405020304" pitchFamily="18" charset="0"/>
                <a:sym typeface="Inria Serif"/>
              </a:rPr>
              <a:t>//OUTPUT:</a:t>
            </a:r>
          </a:p>
          <a:p>
            <a:pPr algn="l">
              <a:lnSpc>
                <a:spcPct val="150000"/>
              </a:lnSpc>
            </a:pPr>
            <a:r>
              <a:rPr lang="en-US" sz="3000" dirty="0">
                <a:solidFill>
                  <a:srgbClr val="423734"/>
                </a:solidFill>
                <a:latin typeface="Times New Roman" panose="02020603050405020304" pitchFamily="18" charset="0"/>
                <a:ea typeface="Inria Serif"/>
                <a:cs typeface="Times New Roman" panose="02020603050405020304" pitchFamily="18" charset="0"/>
                <a:sym typeface="Inria Serif"/>
              </a:rPr>
              <a:t>Binary classification of murmur(0: Absent, 1: Present).</a:t>
            </a:r>
          </a:p>
        </p:txBody>
      </p:sp>
    </p:spTree>
    <p:extLst>
      <p:ext uri="{BB962C8B-B14F-4D97-AF65-F5344CB8AC3E}">
        <p14:creationId xmlns:p14="http://schemas.microsoft.com/office/powerpoint/2010/main" val="3075900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 y="-342900"/>
            <a:ext cx="18288000" cy="1701231"/>
            <a:chOff x="0" y="-38100"/>
            <a:chExt cx="5196672" cy="493543"/>
          </a:xfrm>
          <a:solidFill>
            <a:schemeClr val="tx2"/>
          </a:solidFill>
        </p:grpSpPr>
        <p:sp>
          <p:nvSpPr>
            <p:cNvPr id="3" name="Freeform 3"/>
            <p:cNvSpPr/>
            <p:nvPr/>
          </p:nvSpPr>
          <p:spPr>
            <a:xfrm>
              <a:off x="0" y="41500"/>
              <a:ext cx="5019216" cy="413943"/>
            </a:xfrm>
            <a:custGeom>
              <a:avLst/>
              <a:gdLst/>
              <a:ahLst/>
              <a:cxnLst/>
              <a:rect l="l" t="t" r="r" b="b"/>
              <a:pathLst>
                <a:path w="5196672" h="455443">
                  <a:moveTo>
                    <a:pt x="0" y="0"/>
                  </a:moveTo>
                  <a:lnTo>
                    <a:pt x="5196672" y="0"/>
                  </a:lnTo>
                  <a:lnTo>
                    <a:pt x="5196672" y="455443"/>
                  </a:lnTo>
                  <a:lnTo>
                    <a:pt x="0" y="455443"/>
                  </a:lnTo>
                  <a:close/>
                </a:path>
              </a:pathLst>
            </a:custGeom>
            <a:grpFill/>
          </p:spPr>
        </p:sp>
        <p:sp>
          <p:nvSpPr>
            <p:cNvPr id="4" name="TextBox 4"/>
            <p:cNvSpPr txBox="1"/>
            <p:nvPr/>
          </p:nvSpPr>
          <p:spPr>
            <a:xfrm>
              <a:off x="0" y="-38100"/>
              <a:ext cx="5196672" cy="493543"/>
            </a:xfrm>
            <a:prstGeom prst="rect">
              <a:avLst/>
            </a:prstGeom>
            <a:grpFill/>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0" y="328415"/>
            <a:ext cx="18288000" cy="926792"/>
          </a:xfrm>
          <a:prstGeom prst="rect">
            <a:avLst/>
          </a:prstGeom>
        </p:spPr>
        <p:txBody>
          <a:bodyPr lIns="0" tIns="0" rIns="0" bIns="0" rtlCol="0" anchor="t">
            <a:spAutoFit/>
          </a:bodyPr>
          <a:lstStyle/>
          <a:p>
            <a:pPr algn="ctr">
              <a:lnSpc>
                <a:spcPts val="7699"/>
              </a:lnSpc>
            </a:pPr>
            <a:r>
              <a:rPr lang="en-US" sz="5500" b="1" dirty="0">
                <a:solidFill>
                  <a:schemeClr val="bg1"/>
                </a:solidFill>
                <a:latin typeface="Times New Roman" panose="02020603050405020304" pitchFamily="18" charset="0"/>
                <a:ea typeface="DM Serif Display"/>
                <a:cs typeface="Times New Roman" panose="02020603050405020304" pitchFamily="18" charset="0"/>
                <a:sym typeface="DM Serif Display"/>
              </a:rPr>
              <a:t>PROBLEM STATEMENT</a:t>
            </a:r>
          </a:p>
        </p:txBody>
      </p:sp>
      <p:sp>
        <p:nvSpPr>
          <p:cNvPr id="6" name="TextBox 6"/>
          <p:cNvSpPr txBox="1"/>
          <p:nvPr/>
        </p:nvSpPr>
        <p:spPr>
          <a:xfrm>
            <a:off x="663300" y="2017464"/>
            <a:ext cx="16961399" cy="6870535"/>
          </a:xfrm>
          <a:prstGeom prst="rect">
            <a:avLst/>
          </a:prstGeom>
        </p:spPr>
        <p:txBody>
          <a:bodyPr lIns="0" tIns="0" rIns="0" bIns="0" rtlCol="0" anchor="t">
            <a:spAutoFit/>
          </a:bodyPr>
          <a:lstStyle/>
          <a:p>
            <a:pPr marL="571500" indent="-571500" algn="l">
              <a:lnSpc>
                <a:spcPts val="6771"/>
              </a:lnSpc>
              <a:buFont typeface="Wingdings" panose="05000000000000000000" pitchFamily="2" charset="2"/>
              <a:buChar char="§"/>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Develop an AI-driven system for automated heart murmur detection using phonocardiogram (PCG) signals with minimal human intervention.</a:t>
            </a:r>
          </a:p>
          <a:p>
            <a:pPr marL="571500" indent="-571500" algn="l">
              <a:lnSpc>
                <a:spcPts val="6771"/>
              </a:lnSpc>
              <a:buFont typeface="Wingdings" panose="05000000000000000000" pitchFamily="2" charset="2"/>
              <a:buChar char="§"/>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Leverage time-series analysis with Multi head self attention transformer and </a:t>
            </a:r>
            <a:r>
              <a:rPr lang="en-US" sz="3200" dirty="0" err="1">
                <a:solidFill>
                  <a:srgbClr val="423734"/>
                </a:solidFill>
                <a:latin typeface="Times New Roman" panose="02020603050405020304" pitchFamily="18" charset="0"/>
                <a:ea typeface="Inria Serif"/>
                <a:cs typeface="Times New Roman" panose="02020603050405020304" pitchFamily="18" charset="0"/>
                <a:sym typeface="Inria Serif"/>
              </a:rPr>
              <a:t>PatchTST</a:t>
            </a: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 for accurate and early murmur classification.</a:t>
            </a:r>
          </a:p>
          <a:p>
            <a:pPr marL="571500" indent="-571500" algn="l">
              <a:lnSpc>
                <a:spcPts val="6771"/>
              </a:lnSpc>
              <a:buFont typeface="Wingdings" panose="05000000000000000000" pitchFamily="2" charset="2"/>
              <a:buChar char="§"/>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Enhance noise robustness to mitigate background disturbances and recording variations for reliable detection.</a:t>
            </a:r>
          </a:p>
          <a:p>
            <a:pPr marL="571500" indent="-571500" algn="l">
              <a:lnSpc>
                <a:spcPts val="6771"/>
              </a:lnSpc>
              <a:buFont typeface="Wingdings" panose="05000000000000000000" pitchFamily="2" charset="2"/>
              <a:buChar char="§"/>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Utilize ensemble learning and time-series anomaly detection to differentiate normal and abnormal heart sounds effectively.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C05C58-401E-E77E-5160-8A6D7AC3B014}"/>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11606490-8D25-6CB1-C413-DE11EBD03D53}"/>
              </a:ext>
            </a:extLst>
          </p:cNvPr>
          <p:cNvGrpSpPr/>
          <p:nvPr/>
        </p:nvGrpSpPr>
        <p:grpSpPr>
          <a:xfrm>
            <a:off x="1" y="-302230"/>
            <a:ext cx="18288000" cy="1701231"/>
            <a:chOff x="0" y="-38100"/>
            <a:chExt cx="5196672" cy="493543"/>
          </a:xfrm>
          <a:solidFill>
            <a:schemeClr val="tx2"/>
          </a:solidFill>
        </p:grpSpPr>
        <p:sp>
          <p:nvSpPr>
            <p:cNvPr id="3" name="Freeform 3">
              <a:extLst>
                <a:ext uri="{FF2B5EF4-FFF2-40B4-BE49-F238E27FC236}">
                  <a16:creationId xmlns:a16="http://schemas.microsoft.com/office/drawing/2014/main" id="{D20C9881-0965-2311-F7D1-672522892031}"/>
                </a:ext>
              </a:extLst>
            </p:cNvPr>
            <p:cNvSpPr/>
            <p:nvPr/>
          </p:nvSpPr>
          <p:spPr>
            <a:xfrm>
              <a:off x="0" y="41500"/>
              <a:ext cx="5019216" cy="413943"/>
            </a:xfrm>
            <a:custGeom>
              <a:avLst/>
              <a:gdLst/>
              <a:ahLst/>
              <a:cxnLst/>
              <a:rect l="l" t="t" r="r" b="b"/>
              <a:pathLst>
                <a:path w="5196672" h="455443">
                  <a:moveTo>
                    <a:pt x="0" y="0"/>
                  </a:moveTo>
                  <a:lnTo>
                    <a:pt x="5196672" y="0"/>
                  </a:lnTo>
                  <a:lnTo>
                    <a:pt x="5196672" y="455443"/>
                  </a:lnTo>
                  <a:lnTo>
                    <a:pt x="0" y="455443"/>
                  </a:lnTo>
                  <a:close/>
                </a:path>
              </a:pathLst>
            </a:custGeom>
            <a:grpFill/>
          </p:spPr>
        </p:sp>
        <p:sp>
          <p:nvSpPr>
            <p:cNvPr id="4" name="TextBox 4">
              <a:extLst>
                <a:ext uri="{FF2B5EF4-FFF2-40B4-BE49-F238E27FC236}">
                  <a16:creationId xmlns:a16="http://schemas.microsoft.com/office/drawing/2014/main" id="{B4759D70-FE72-4E78-E918-1214954E4713}"/>
                </a:ext>
              </a:extLst>
            </p:cNvPr>
            <p:cNvSpPr txBox="1"/>
            <p:nvPr/>
          </p:nvSpPr>
          <p:spPr>
            <a:xfrm>
              <a:off x="0" y="-38100"/>
              <a:ext cx="5196672" cy="493543"/>
            </a:xfrm>
            <a:prstGeom prst="rect">
              <a:avLst/>
            </a:prstGeom>
            <a:grpFill/>
          </p:spPr>
          <p:txBody>
            <a:bodyPr lIns="50800" tIns="50800" rIns="50800" bIns="50800" rtlCol="0" anchor="ctr"/>
            <a:lstStyle/>
            <a:p>
              <a:pPr algn="ctr">
                <a:lnSpc>
                  <a:spcPts val="2659"/>
                </a:lnSpc>
                <a:spcBef>
                  <a:spcPct val="0"/>
                </a:spcBef>
              </a:pPr>
              <a:endParaRPr dirty="0"/>
            </a:p>
          </p:txBody>
        </p:sp>
      </p:grpSp>
      <p:sp>
        <p:nvSpPr>
          <p:cNvPr id="5" name="TextBox 5">
            <a:extLst>
              <a:ext uri="{FF2B5EF4-FFF2-40B4-BE49-F238E27FC236}">
                <a16:creationId xmlns:a16="http://schemas.microsoft.com/office/drawing/2014/main" id="{90472E86-FD20-18DA-9EE0-07E67EB9EB78}"/>
              </a:ext>
            </a:extLst>
          </p:cNvPr>
          <p:cNvSpPr txBox="1"/>
          <p:nvPr/>
        </p:nvSpPr>
        <p:spPr>
          <a:xfrm>
            <a:off x="0" y="328415"/>
            <a:ext cx="18288000" cy="905889"/>
          </a:xfrm>
          <a:prstGeom prst="rect">
            <a:avLst/>
          </a:prstGeom>
        </p:spPr>
        <p:txBody>
          <a:bodyPr lIns="0" tIns="0" rIns="0" bIns="0" rtlCol="0" anchor="t">
            <a:spAutoFit/>
          </a:bodyPr>
          <a:lstStyle/>
          <a:p>
            <a:pPr algn="ctr">
              <a:lnSpc>
                <a:spcPts val="7699"/>
              </a:lnSpc>
            </a:pPr>
            <a:r>
              <a:rPr lang="en-US" sz="5499" b="1" dirty="0">
                <a:solidFill>
                  <a:schemeClr val="bg1"/>
                </a:solidFill>
                <a:latin typeface="Times New Roman" panose="02020603050405020304" pitchFamily="18" charset="0"/>
                <a:ea typeface="DM Serif Display"/>
                <a:cs typeface="Times New Roman" panose="02020603050405020304" pitchFamily="18" charset="0"/>
                <a:sym typeface="DM Serif Display"/>
              </a:rPr>
              <a:t>HMT ALGORITHM</a:t>
            </a:r>
          </a:p>
        </p:txBody>
      </p:sp>
      <p:sp>
        <p:nvSpPr>
          <p:cNvPr id="6" name="TextBox 6">
            <a:extLst>
              <a:ext uri="{FF2B5EF4-FFF2-40B4-BE49-F238E27FC236}">
                <a16:creationId xmlns:a16="http://schemas.microsoft.com/office/drawing/2014/main" id="{B858DBF5-228A-72E6-F123-17FDFA93AFD5}"/>
              </a:ext>
            </a:extLst>
          </p:cNvPr>
          <p:cNvSpPr txBox="1"/>
          <p:nvPr/>
        </p:nvSpPr>
        <p:spPr>
          <a:xfrm>
            <a:off x="990601" y="1632056"/>
            <a:ext cx="16611600" cy="8871403"/>
          </a:xfrm>
          <a:prstGeom prst="rect">
            <a:avLst/>
          </a:prstGeom>
        </p:spPr>
        <p:txBody>
          <a:bodyPr wrap="square" lIns="0" tIns="0" rIns="0" bIns="0" rtlCol="0" anchor="t">
            <a:spAutoFit/>
          </a:bodyPr>
          <a:lstStyle/>
          <a:p>
            <a:pPr marL="514350" indent="-514350" algn="l">
              <a:lnSpc>
                <a:spcPct val="150000"/>
              </a:lnSpc>
              <a:buFont typeface="+mj-lt"/>
              <a:buAutoNum type="arabicPeriod"/>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Project Feature _Matrix into a 128-dimensional space using a dense layer.</a:t>
            </a:r>
          </a:p>
          <a:p>
            <a:pPr marL="514350" indent="-514350" algn="l">
              <a:lnSpc>
                <a:spcPct val="150000"/>
              </a:lnSpc>
              <a:buFont typeface="+mj-lt"/>
              <a:buAutoNum type="arabicPeriod"/>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Add sinusoidal positional encoding for sequence retention.</a:t>
            </a:r>
          </a:p>
          <a:p>
            <a:pPr marL="514350" indent="-514350" algn="l">
              <a:lnSpc>
                <a:spcPct val="150000"/>
              </a:lnSpc>
              <a:buFont typeface="+mj-lt"/>
              <a:buAutoNum type="arabicPeriod"/>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For each of the 6 Transformer encoder layers:</a:t>
            </a:r>
          </a:p>
          <a:p>
            <a:pPr marL="514350" indent="-514350" algn="l">
              <a:lnSpc>
                <a:spcPct val="150000"/>
              </a:lnSpc>
              <a:buFont typeface="+mj-lt"/>
              <a:buAutoNum type="arabicPeriod"/>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    Apply 4-head self-attention, add residual connections, normalize, and pass through a 2-layer        	feed-forward network.</a:t>
            </a:r>
          </a:p>
          <a:p>
            <a:pPr marL="514350" indent="-514350" algn="l">
              <a:lnSpc>
                <a:spcPct val="150000"/>
              </a:lnSpc>
              <a:buFont typeface="+mj-lt"/>
              <a:buAutoNum type="arabicPeriod"/>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    Aggregate features using Global Average Pooling (GAP).</a:t>
            </a:r>
          </a:p>
          <a:p>
            <a:pPr marL="514350" indent="-514350" algn="l">
              <a:lnSpc>
                <a:spcPct val="150000"/>
              </a:lnSpc>
              <a:buFont typeface="+mj-lt"/>
              <a:buAutoNum type="arabicPeriod"/>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For each epoch:</a:t>
            </a:r>
          </a:p>
          <a:p>
            <a:pPr marL="514350" indent="-514350" algn="l">
              <a:lnSpc>
                <a:spcPct val="150000"/>
              </a:lnSpc>
              <a:buFont typeface="+mj-lt"/>
              <a:buAutoNum type="arabicPeriod"/>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	Optimize using Adam with binary cross-entropy loss.</a:t>
            </a:r>
          </a:p>
          <a:p>
            <a:pPr marL="514350" indent="-514350" algn="l">
              <a:lnSpc>
                <a:spcPct val="150000"/>
              </a:lnSpc>
              <a:buFont typeface="+mj-lt"/>
              <a:buAutoNum type="arabicPeriod"/>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	Update weights with a batch size of 41.</a:t>
            </a:r>
          </a:p>
          <a:p>
            <a:pPr marL="514350" indent="-514350" algn="l">
              <a:lnSpc>
                <a:spcPct val="150000"/>
              </a:lnSpc>
              <a:buFont typeface="+mj-lt"/>
              <a:buAutoNum type="arabicPeriod"/>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	Validate performance after each epoch.</a:t>
            </a:r>
          </a:p>
          <a:p>
            <a:pPr marL="514350" indent="-514350">
              <a:lnSpc>
                <a:spcPct val="150000"/>
              </a:lnSpc>
              <a:buFont typeface="+mj-lt"/>
              <a:buAutoNum type="arabicPeriod"/>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Classify using a sigmoid-activated dense layer for binary output.</a:t>
            </a:r>
          </a:p>
          <a:p>
            <a:pPr algn="l">
              <a:lnSpc>
                <a:spcPct val="150000"/>
              </a:lnSpc>
            </a:pPr>
            <a:endParaRPr lang="en-US" sz="3200" dirty="0">
              <a:solidFill>
                <a:srgbClr val="423734"/>
              </a:solidFill>
              <a:latin typeface="Times New Roman" panose="02020603050405020304" pitchFamily="18" charset="0"/>
              <a:ea typeface="Inria Serif"/>
              <a:cs typeface="Times New Roman" panose="02020603050405020304" pitchFamily="18" charset="0"/>
              <a:sym typeface="Inria Serif"/>
            </a:endParaRPr>
          </a:p>
        </p:txBody>
      </p:sp>
    </p:spTree>
    <p:extLst>
      <p:ext uri="{BB962C8B-B14F-4D97-AF65-F5344CB8AC3E}">
        <p14:creationId xmlns:p14="http://schemas.microsoft.com/office/powerpoint/2010/main" val="4091797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F03B1A-15AF-5D67-117B-8B06B70CEAB9}"/>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A8C48775-FF25-08B5-BD63-E7FD04FAAC60}"/>
              </a:ext>
            </a:extLst>
          </p:cNvPr>
          <p:cNvGrpSpPr/>
          <p:nvPr/>
        </p:nvGrpSpPr>
        <p:grpSpPr>
          <a:xfrm>
            <a:off x="1" y="-302230"/>
            <a:ext cx="18288000" cy="1701231"/>
            <a:chOff x="0" y="-38100"/>
            <a:chExt cx="5196672" cy="493543"/>
          </a:xfrm>
          <a:solidFill>
            <a:schemeClr val="tx2"/>
          </a:solidFill>
        </p:grpSpPr>
        <p:sp>
          <p:nvSpPr>
            <p:cNvPr id="3" name="Freeform 3">
              <a:extLst>
                <a:ext uri="{FF2B5EF4-FFF2-40B4-BE49-F238E27FC236}">
                  <a16:creationId xmlns:a16="http://schemas.microsoft.com/office/drawing/2014/main" id="{3F7B5661-1D7E-F5FF-62A8-40A2CA3D983A}"/>
                </a:ext>
              </a:extLst>
            </p:cNvPr>
            <p:cNvSpPr/>
            <p:nvPr/>
          </p:nvSpPr>
          <p:spPr>
            <a:xfrm>
              <a:off x="0" y="41500"/>
              <a:ext cx="5019216" cy="413943"/>
            </a:xfrm>
            <a:custGeom>
              <a:avLst/>
              <a:gdLst/>
              <a:ahLst/>
              <a:cxnLst/>
              <a:rect l="l" t="t" r="r" b="b"/>
              <a:pathLst>
                <a:path w="5196672" h="455443">
                  <a:moveTo>
                    <a:pt x="0" y="0"/>
                  </a:moveTo>
                  <a:lnTo>
                    <a:pt x="5196672" y="0"/>
                  </a:lnTo>
                  <a:lnTo>
                    <a:pt x="5196672" y="455443"/>
                  </a:lnTo>
                  <a:lnTo>
                    <a:pt x="0" y="455443"/>
                  </a:lnTo>
                  <a:close/>
                </a:path>
              </a:pathLst>
            </a:custGeom>
            <a:grpFill/>
          </p:spPr>
        </p:sp>
        <p:sp>
          <p:nvSpPr>
            <p:cNvPr id="4" name="TextBox 4">
              <a:extLst>
                <a:ext uri="{FF2B5EF4-FFF2-40B4-BE49-F238E27FC236}">
                  <a16:creationId xmlns:a16="http://schemas.microsoft.com/office/drawing/2014/main" id="{B670CECB-809E-8BA4-D1FB-15C2CB8CCD7A}"/>
                </a:ext>
              </a:extLst>
            </p:cNvPr>
            <p:cNvSpPr txBox="1"/>
            <p:nvPr/>
          </p:nvSpPr>
          <p:spPr>
            <a:xfrm>
              <a:off x="0" y="-38100"/>
              <a:ext cx="5196672" cy="493543"/>
            </a:xfrm>
            <a:prstGeom prst="rect">
              <a:avLst/>
            </a:prstGeom>
            <a:grpFill/>
          </p:spPr>
          <p:txBody>
            <a:bodyPr lIns="50800" tIns="50800" rIns="50800" bIns="50800" rtlCol="0" anchor="ctr"/>
            <a:lstStyle/>
            <a:p>
              <a:pPr algn="ctr">
                <a:lnSpc>
                  <a:spcPts val="2659"/>
                </a:lnSpc>
                <a:spcBef>
                  <a:spcPct val="0"/>
                </a:spcBef>
              </a:pPr>
              <a:endParaRPr/>
            </a:p>
          </p:txBody>
        </p:sp>
      </p:grpSp>
      <p:sp>
        <p:nvSpPr>
          <p:cNvPr id="5" name="TextBox 5">
            <a:extLst>
              <a:ext uri="{FF2B5EF4-FFF2-40B4-BE49-F238E27FC236}">
                <a16:creationId xmlns:a16="http://schemas.microsoft.com/office/drawing/2014/main" id="{0143CCC3-2E0E-4960-1883-2FFEAC5149A6}"/>
              </a:ext>
            </a:extLst>
          </p:cNvPr>
          <p:cNvSpPr txBox="1"/>
          <p:nvPr/>
        </p:nvSpPr>
        <p:spPr>
          <a:xfrm>
            <a:off x="0" y="328415"/>
            <a:ext cx="18288000" cy="905889"/>
          </a:xfrm>
          <a:prstGeom prst="rect">
            <a:avLst/>
          </a:prstGeom>
        </p:spPr>
        <p:txBody>
          <a:bodyPr lIns="0" tIns="0" rIns="0" bIns="0" rtlCol="0" anchor="t">
            <a:spAutoFit/>
          </a:bodyPr>
          <a:lstStyle/>
          <a:p>
            <a:pPr algn="ctr">
              <a:lnSpc>
                <a:spcPts val="7699"/>
              </a:lnSpc>
            </a:pPr>
            <a:r>
              <a:rPr lang="en-US" sz="5499" b="1" dirty="0">
                <a:solidFill>
                  <a:schemeClr val="bg1"/>
                </a:solidFill>
                <a:latin typeface="Times New Roman" panose="02020603050405020304" pitchFamily="18" charset="0"/>
                <a:ea typeface="DM Serif Display"/>
                <a:cs typeface="Times New Roman" panose="02020603050405020304" pitchFamily="18" charset="0"/>
                <a:sym typeface="DM Serif Display"/>
              </a:rPr>
              <a:t>EXECUTION RESULT</a:t>
            </a:r>
          </a:p>
        </p:txBody>
      </p:sp>
      <p:sp>
        <p:nvSpPr>
          <p:cNvPr id="15" name="TextBox 14">
            <a:extLst>
              <a:ext uri="{FF2B5EF4-FFF2-40B4-BE49-F238E27FC236}">
                <a16:creationId xmlns:a16="http://schemas.microsoft.com/office/drawing/2014/main" id="{F23A9CD2-9C26-5BBF-DAAB-0204F43A0F78}"/>
              </a:ext>
            </a:extLst>
          </p:cNvPr>
          <p:cNvSpPr txBox="1"/>
          <p:nvPr/>
        </p:nvSpPr>
        <p:spPr>
          <a:xfrm>
            <a:off x="10515600" y="7804376"/>
            <a:ext cx="6769640" cy="1077218"/>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Fig 8: Execution result of Multi Head Self Attention Transformer </a:t>
            </a:r>
            <a:endParaRPr lang="en-IN" sz="3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9B62A2F-917D-CB6E-2452-CE4F34EAF036}"/>
              </a:ext>
            </a:extLst>
          </p:cNvPr>
          <p:cNvPicPr>
            <a:picLocks noChangeAspect="1"/>
          </p:cNvPicPr>
          <p:nvPr/>
        </p:nvPicPr>
        <p:blipFill>
          <a:blip r:embed="rId3"/>
          <a:stretch>
            <a:fillRect/>
          </a:stretch>
        </p:blipFill>
        <p:spPr>
          <a:xfrm>
            <a:off x="1002759" y="1493306"/>
            <a:ext cx="7139144" cy="5740654"/>
          </a:xfrm>
          <a:prstGeom prst="rect">
            <a:avLst/>
          </a:prstGeom>
        </p:spPr>
      </p:pic>
      <p:pic>
        <p:nvPicPr>
          <p:cNvPr id="9" name="Picture 8">
            <a:extLst>
              <a:ext uri="{FF2B5EF4-FFF2-40B4-BE49-F238E27FC236}">
                <a16:creationId xmlns:a16="http://schemas.microsoft.com/office/drawing/2014/main" id="{97C91D5A-30E8-54A1-204E-58667505958F}"/>
              </a:ext>
            </a:extLst>
          </p:cNvPr>
          <p:cNvPicPr>
            <a:picLocks noChangeAspect="1"/>
          </p:cNvPicPr>
          <p:nvPr/>
        </p:nvPicPr>
        <p:blipFill>
          <a:blip r:embed="rId4"/>
          <a:stretch>
            <a:fillRect/>
          </a:stretch>
        </p:blipFill>
        <p:spPr>
          <a:xfrm>
            <a:off x="10134601" y="1666395"/>
            <a:ext cx="6555554" cy="5973284"/>
          </a:xfrm>
          <a:prstGeom prst="rect">
            <a:avLst/>
          </a:prstGeom>
        </p:spPr>
      </p:pic>
      <p:pic>
        <p:nvPicPr>
          <p:cNvPr id="13" name="Picture 12">
            <a:extLst>
              <a:ext uri="{FF2B5EF4-FFF2-40B4-BE49-F238E27FC236}">
                <a16:creationId xmlns:a16="http://schemas.microsoft.com/office/drawing/2014/main" id="{04EAEE44-BA48-38B2-E888-7E8B3C0DCE66}"/>
              </a:ext>
            </a:extLst>
          </p:cNvPr>
          <p:cNvPicPr>
            <a:picLocks noChangeAspect="1"/>
          </p:cNvPicPr>
          <p:nvPr/>
        </p:nvPicPr>
        <p:blipFill>
          <a:blip r:embed="rId5"/>
          <a:stretch>
            <a:fillRect/>
          </a:stretch>
        </p:blipFill>
        <p:spPr>
          <a:xfrm>
            <a:off x="1014255" y="7328265"/>
            <a:ext cx="7139145" cy="2696551"/>
          </a:xfrm>
          <a:prstGeom prst="rect">
            <a:avLst/>
          </a:prstGeom>
        </p:spPr>
      </p:pic>
    </p:spTree>
    <p:extLst>
      <p:ext uri="{BB962C8B-B14F-4D97-AF65-F5344CB8AC3E}">
        <p14:creationId xmlns:p14="http://schemas.microsoft.com/office/powerpoint/2010/main" val="1848647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585E21-461C-BCDA-3158-5881A849F907}"/>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86F9A80D-A31A-660E-A3C8-8D41B22C39C1}"/>
              </a:ext>
            </a:extLst>
          </p:cNvPr>
          <p:cNvGrpSpPr/>
          <p:nvPr/>
        </p:nvGrpSpPr>
        <p:grpSpPr>
          <a:xfrm>
            <a:off x="1" y="-302230"/>
            <a:ext cx="18288000" cy="1701231"/>
            <a:chOff x="0" y="-38100"/>
            <a:chExt cx="5196672" cy="493543"/>
          </a:xfrm>
          <a:solidFill>
            <a:schemeClr val="tx2"/>
          </a:solidFill>
        </p:grpSpPr>
        <p:sp>
          <p:nvSpPr>
            <p:cNvPr id="3" name="Freeform 3">
              <a:extLst>
                <a:ext uri="{FF2B5EF4-FFF2-40B4-BE49-F238E27FC236}">
                  <a16:creationId xmlns:a16="http://schemas.microsoft.com/office/drawing/2014/main" id="{902B0A3A-6409-FE73-99BB-746056EFBA0A}"/>
                </a:ext>
              </a:extLst>
            </p:cNvPr>
            <p:cNvSpPr/>
            <p:nvPr/>
          </p:nvSpPr>
          <p:spPr>
            <a:xfrm>
              <a:off x="0" y="41500"/>
              <a:ext cx="5019216" cy="413943"/>
            </a:xfrm>
            <a:custGeom>
              <a:avLst/>
              <a:gdLst/>
              <a:ahLst/>
              <a:cxnLst/>
              <a:rect l="l" t="t" r="r" b="b"/>
              <a:pathLst>
                <a:path w="5196672" h="455443">
                  <a:moveTo>
                    <a:pt x="0" y="0"/>
                  </a:moveTo>
                  <a:lnTo>
                    <a:pt x="5196672" y="0"/>
                  </a:lnTo>
                  <a:lnTo>
                    <a:pt x="5196672" y="455443"/>
                  </a:lnTo>
                  <a:lnTo>
                    <a:pt x="0" y="455443"/>
                  </a:lnTo>
                  <a:close/>
                </a:path>
              </a:pathLst>
            </a:custGeom>
            <a:grpFill/>
          </p:spPr>
        </p:sp>
        <p:sp>
          <p:nvSpPr>
            <p:cNvPr id="4" name="TextBox 4">
              <a:extLst>
                <a:ext uri="{FF2B5EF4-FFF2-40B4-BE49-F238E27FC236}">
                  <a16:creationId xmlns:a16="http://schemas.microsoft.com/office/drawing/2014/main" id="{E56E3259-3A1D-13AF-DDE5-88C80688A77B}"/>
                </a:ext>
              </a:extLst>
            </p:cNvPr>
            <p:cNvSpPr txBox="1"/>
            <p:nvPr/>
          </p:nvSpPr>
          <p:spPr>
            <a:xfrm>
              <a:off x="0" y="-38100"/>
              <a:ext cx="5196672" cy="493543"/>
            </a:xfrm>
            <a:prstGeom prst="rect">
              <a:avLst/>
            </a:prstGeom>
            <a:grpFill/>
          </p:spPr>
          <p:txBody>
            <a:bodyPr lIns="50800" tIns="50800" rIns="50800" bIns="50800" rtlCol="0" anchor="ctr"/>
            <a:lstStyle/>
            <a:p>
              <a:pPr algn="ctr">
                <a:lnSpc>
                  <a:spcPts val="2659"/>
                </a:lnSpc>
                <a:spcBef>
                  <a:spcPct val="0"/>
                </a:spcBef>
              </a:pPr>
              <a:endParaRPr/>
            </a:p>
          </p:txBody>
        </p:sp>
      </p:grpSp>
      <p:sp>
        <p:nvSpPr>
          <p:cNvPr id="5" name="TextBox 5">
            <a:extLst>
              <a:ext uri="{FF2B5EF4-FFF2-40B4-BE49-F238E27FC236}">
                <a16:creationId xmlns:a16="http://schemas.microsoft.com/office/drawing/2014/main" id="{DF16F9C7-6640-2ADC-A2A1-A38D0D24BB12}"/>
              </a:ext>
            </a:extLst>
          </p:cNvPr>
          <p:cNvSpPr txBox="1"/>
          <p:nvPr/>
        </p:nvSpPr>
        <p:spPr>
          <a:xfrm>
            <a:off x="0" y="328415"/>
            <a:ext cx="17663500" cy="905889"/>
          </a:xfrm>
          <a:prstGeom prst="rect">
            <a:avLst/>
          </a:prstGeom>
        </p:spPr>
        <p:txBody>
          <a:bodyPr wrap="square" lIns="0" tIns="0" rIns="0" bIns="0" rtlCol="0" anchor="t">
            <a:spAutoFit/>
          </a:bodyPr>
          <a:lstStyle/>
          <a:p>
            <a:pPr algn="ctr">
              <a:lnSpc>
                <a:spcPts val="7699"/>
              </a:lnSpc>
            </a:pPr>
            <a:r>
              <a:rPr lang="en-US" sz="5499" b="1" dirty="0">
                <a:solidFill>
                  <a:schemeClr val="bg1"/>
                </a:solidFill>
                <a:latin typeface="Times New Roman" panose="02020603050405020304" pitchFamily="18" charset="0"/>
                <a:ea typeface="DM Serif Display"/>
                <a:cs typeface="Times New Roman" panose="02020603050405020304" pitchFamily="18" charset="0"/>
                <a:sym typeface="DM Serif Display"/>
              </a:rPr>
              <a:t>P_TST ALGORITHM</a:t>
            </a:r>
          </a:p>
        </p:txBody>
      </p:sp>
      <p:sp>
        <p:nvSpPr>
          <p:cNvPr id="6" name="TextBox 6">
            <a:extLst>
              <a:ext uri="{FF2B5EF4-FFF2-40B4-BE49-F238E27FC236}">
                <a16:creationId xmlns:a16="http://schemas.microsoft.com/office/drawing/2014/main" id="{23F210A7-AEBF-E20F-82E6-6EFBDB6A35D3}"/>
              </a:ext>
            </a:extLst>
          </p:cNvPr>
          <p:cNvSpPr txBox="1"/>
          <p:nvPr/>
        </p:nvSpPr>
        <p:spPr>
          <a:xfrm>
            <a:off x="990600" y="2019300"/>
            <a:ext cx="16044346" cy="5820824"/>
          </a:xfrm>
          <a:prstGeom prst="rect">
            <a:avLst/>
          </a:prstGeom>
        </p:spPr>
        <p:txBody>
          <a:bodyPr wrap="square" lIns="0" tIns="0" rIns="0" bIns="0" rtlCol="0" anchor="t">
            <a:spAutoFit/>
          </a:bodyPr>
          <a:lstStyle/>
          <a:p>
            <a:pPr algn="l">
              <a:lnSpc>
                <a:spcPct val="150000"/>
              </a:lnSpc>
            </a:pPr>
            <a:r>
              <a:rPr lang="en-US" sz="3200" b="1" dirty="0">
                <a:solidFill>
                  <a:srgbClr val="423734"/>
                </a:solidFill>
                <a:latin typeface="Times New Roman" panose="02020603050405020304" pitchFamily="18" charset="0"/>
                <a:ea typeface="Inria Serif"/>
                <a:cs typeface="Times New Roman" panose="02020603050405020304" pitchFamily="18" charset="0"/>
                <a:sym typeface="Inria Serif"/>
              </a:rPr>
              <a:t>BASE LEARNER 2 –Patch TST</a:t>
            </a:r>
          </a:p>
          <a:p>
            <a:pPr algn="l">
              <a:lnSpc>
                <a:spcPct val="150000"/>
              </a:lnSpc>
            </a:pPr>
            <a:r>
              <a:rPr lang="en-US" sz="3200" b="1" dirty="0">
                <a:solidFill>
                  <a:srgbClr val="423734"/>
                </a:solidFill>
                <a:latin typeface="Times New Roman" panose="02020603050405020304" pitchFamily="18" charset="0"/>
                <a:ea typeface="Inria Serif"/>
                <a:cs typeface="Times New Roman" panose="02020603050405020304" pitchFamily="18" charset="0"/>
                <a:sym typeface="Inria Serif"/>
              </a:rPr>
              <a:t>ALGORITHM:P_TST(</a:t>
            </a:r>
            <a:r>
              <a:rPr lang="en-US" sz="3200" b="1" dirty="0" err="1">
                <a:solidFill>
                  <a:srgbClr val="423734"/>
                </a:solidFill>
                <a:latin typeface="Times New Roman" panose="02020603050405020304" pitchFamily="18" charset="0"/>
                <a:ea typeface="Inria Serif"/>
                <a:cs typeface="Times New Roman" panose="02020603050405020304" pitchFamily="18" charset="0"/>
                <a:sym typeface="Inria Serif"/>
              </a:rPr>
              <a:t>Feature_Matrix</a:t>
            </a:r>
            <a:r>
              <a:rPr lang="en-US" sz="3200" b="1" dirty="0">
                <a:solidFill>
                  <a:srgbClr val="423734"/>
                </a:solidFill>
                <a:latin typeface="Times New Roman" panose="02020603050405020304" pitchFamily="18" charset="0"/>
                <a:ea typeface="Inria Serif"/>
                <a:cs typeface="Times New Roman" panose="02020603050405020304" pitchFamily="18" charset="0"/>
                <a:sym typeface="Inria Serif"/>
              </a:rPr>
              <a:t>, config, epochs, </a:t>
            </a:r>
            <a:r>
              <a:rPr lang="en-US" sz="3200" b="1" dirty="0" err="1">
                <a:solidFill>
                  <a:srgbClr val="423734"/>
                </a:solidFill>
                <a:latin typeface="Times New Roman" panose="02020603050405020304" pitchFamily="18" charset="0"/>
                <a:ea typeface="Inria Serif"/>
                <a:cs typeface="Times New Roman" panose="02020603050405020304" pitchFamily="18" charset="0"/>
                <a:sym typeface="Inria Serif"/>
              </a:rPr>
              <a:t>batch_size</a:t>
            </a:r>
            <a:r>
              <a:rPr lang="en-US" sz="3200" b="1" dirty="0">
                <a:solidFill>
                  <a:srgbClr val="423734"/>
                </a:solidFill>
                <a:latin typeface="Times New Roman" panose="02020603050405020304" pitchFamily="18" charset="0"/>
                <a:ea typeface="Inria Serif"/>
                <a:cs typeface="Times New Roman" panose="02020603050405020304" pitchFamily="18" charset="0"/>
                <a:sym typeface="Inria Serif"/>
              </a:rPr>
              <a:t>, </a:t>
            </a:r>
            <a:r>
              <a:rPr lang="en-US" sz="3200" b="1" dirty="0" err="1">
                <a:solidFill>
                  <a:srgbClr val="423734"/>
                </a:solidFill>
                <a:latin typeface="Times New Roman" panose="02020603050405020304" pitchFamily="18" charset="0"/>
                <a:ea typeface="Inria Serif"/>
                <a:cs typeface="Times New Roman" panose="02020603050405020304" pitchFamily="18" charset="0"/>
                <a:sym typeface="Inria Serif"/>
              </a:rPr>
              <a:t>lr</a:t>
            </a:r>
            <a:r>
              <a:rPr lang="en-US" sz="3200" b="1" dirty="0">
                <a:solidFill>
                  <a:srgbClr val="423734"/>
                </a:solidFill>
                <a:latin typeface="Times New Roman" panose="02020603050405020304" pitchFamily="18" charset="0"/>
                <a:ea typeface="Inria Serif"/>
                <a:cs typeface="Times New Roman" panose="02020603050405020304" pitchFamily="18" charset="0"/>
                <a:sym typeface="Inria Serif"/>
              </a:rPr>
              <a:t>, </a:t>
            </a:r>
            <a:r>
              <a:rPr lang="en-US" sz="3200" b="1" dirty="0" err="1">
                <a:solidFill>
                  <a:srgbClr val="423734"/>
                </a:solidFill>
                <a:latin typeface="Times New Roman" panose="02020603050405020304" pitchFamily="18" charset="0"/>
                <a:ea typeface="Inria Serif"/>
                <a:cs typeface="Times New Roman" panose="02020603050405020304" pitchFamily="18" charset="0"/>
                <a:sym typeface="Inria Serif"/>
              </a:rPr>
              <a:t>weight_decay</a:t>
            </a:r>
            <a:r>
              <a:rPr lang="en-US" sz="3200" b="1" dirty="0">
                <a:solidFill>
                  <a:srgbClr val="423734"/>
                </a:solidFill>
                <a:latin typeface="Times New Roman" panose="02020603050405020304" pitchFamily="18" charset="0"/>
                <a:ea typeface="Inria Serif"/>
                <a:cs typeface="Times New Roman" panose="02020603050405020304" pitchFamily="18" charset="0"/>
                <a:sym typeface="Inria Serif"/>
              </a:rPr>
              <a:t>):</a:t>
            </a:r>
          </a:p>
          <a:p>
            <a:pPr algn="l">
              <a:lnSpc>
                <a:spcPct val="150000"/>
              </a:lnSpc>
            </a:pPr>
            <a:r>
              <a:rPr lang="en-US" sz="3200" b="1" dirty="0">
                <a:solidFill>
                  <a:srgbClr val="423734"/>
                </a:solidFill>
                <a:latin typeface="Times New Roman" panose="02020603050405020304" pitchFamily="18" charset="0"/>
                <a:ea typeface="Inria Serif"/>
                <a:cs typeface="Times New Roman" panose="02020603050405020304" pitchFamily="18" charset="0"/>
                <a:sym typeface="Inria Serif"/>
              </a:rPr>
              <a:t>//Input: </a:t>
            </a:r>
          </a:p>
          <a:p>
            <a:pPr algn="l">
              <a:lnSpc>
                <a:spcPct val="150000"/>
              </a:lnSpc>
            </a:pPr>
            <a:r>
              <a:rPr lang="en-US" sz="3200" dirty="0" err="1">
                <a:solidFill>
                  <a:srgbClr val="423734"/>
                </a:solidFill>
                <a:latin typeface="Times New Roman" panose="02020603050405020304" pitchFamily="18" charset="0"/>
                <a:ea typeface="Inria Serif"/>
                <a:cs typeface="Times New Roman" panose="02020603050405020304" pitchFamily="18" charset="0"/>
                <a:sym typeface="Inria Serif"/>
              </a:rPr>
              <a:t>Feature_Matrix</a:t>
            </a: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 X(91×52)</a:t>
            </a:r>
          </a:p>
          <a:p>
            <a:pPr algn="l">
              <a:lnSpc>
                <a:spcPct val="150000"/>
              </a:lnSpc>
            </a:pPr>
            <a:r>
              <a:rPr lang="en-US" sz="3200" dirty="0" err="1">
                <a:solidFill>
                  <a:srgbClr val="423734"/>
                </a:solidFill>
                <a:latin typeface="Times New Roman" panose="02020603050405020304" pitchFamily="18" charset="0"/>
                <a:ea typeface="Inria Serif"/>
                <a:cs typeface="Times New Roman" panose="02020603050405020304" pitchFamily="18" charset="0"/>
                <a:sym typeface="Inria Serif"/>
              </a:rPr>
              <a:t>PatchTST</a:t>
            </a: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 configuration (config), </a:t>
            </a:r>
          </a:p>
          <a:p>
            <a:pPr algn="l">
              <a:lnSpc>
                <a:spcPct val="150000"/>
              </a:lnSpc>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Training parameters: epochs, </a:t>
            </a:r>
            <a:r>
              <a:rPr lang="en-US" sz="3200" dirty="0" err="1">
                <a:solidFill>
                  <a:srgbClr val="423734"/>
                </a:solidFill>
                <a:latin typeface="Times New Roman" panose="02020603050405020304" pitchFamily="18" charset="0"/>
                <a:ea typeface="Inria Serif"/>
                <a:cs typeface="Times New Roman" panose="02020603050405020304" pitchFamily="18" charset="0"/>
                <a:sym typeface="Inria Serif"/>
              </a:rPr>
              <a:t>batch_size</a:t>
            </a: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 </a:t>
            </a:r>
            <a:r>
              <a:rPr lang="en-US" sz="3200" dirty="0" err="1">
                <a:solidFill>
                  <a:srgbClr val="423734"/>
                </a:solidFill>
                <a:latin typeface="Times New Roman" panose="02020603050405020304" pitchFamily="18" charset="0"/>
                <a:ea typeface="Inria Serif"/>
                <a:cs typeface="Times New Roman" panose="02020603050405020304" pitchFamily="18" charset="0"/>
                <a:sym typeface="Inria Serif"/>
              </a:rPr>
              <a:t>lr</a:t>
            </a: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 </a:t>
            </a:r>
            <a:r>
              <a:rPr lang="en-US" sz="3200" dirty="0" err="1">
                <a:solidFill>
                  <a:srgbClr val="423734"/>
                </a:solidFill>
                <a:latin typeface="Times New Roman" panose="02020603050405020304" pitchFamily="18" charset="0"/>
                <a:ea typeface="Inria Serif"/>
                <a:cs typeface="Times New Roman" panose="02020603050405020304" pitchFamily="18" charset="0"/>
                <a:sym typeface="Inria Serif"/>
              </a:rPr>
              <a:t>weight_decay</a:t>
            </a: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a:t>
            </a:r>
          </a:p>
          <a:p>
            <a:pPr>
              <a:lnSpc>
                <a:spcPct val="150000"/>
              </a:lnSpc>
            </a:pPr>
            <a:r>
              <a:rPr lang="en-US" sz="3200" b="1" dirty="0">
                <a:solidFill>
                  <a:srgbClr val="423734"/>
                </a:solidFill>
                <a:latin typeface="Times New Roman" panose="02020603050405020304" pitchFamily="18" charset="0"/>
                <a:ea typeface="Inria Serif"/>
                <a:cs typeface="Times New Roman" panose="02020603050405020304" pitchFamily="18" charset="0"/>
                <a:sym typeface="Inria Serif"/>
              </a:rPr>
              <a:t>//Output:</a:t>
            </a:r>
          </a:p>
          <a:p>
            <a:pPr>
              <a:lnSpc>
                <a:spcPct val="150000"/>
              </a:lnSpc>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Binary classification of murmur(0: Absent, 1: Present).</a:t>
            </a:r>
          </a:p>
        </p:txBody>
      </p:sp>
    </p:spTree>
    <p:extLst>
      <p:ext uri="{BB962C8B-B14F-4D97-AF65-F5344CB8AC3E}">
        <p14:creationId xmlns:p14="http://schemas.microsoft.com/office/powerpoint/2010/main" val="4140904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B24F63-41F9-0235-3347-D4D8A76D740B}"/>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EE9F2807-BA02-BA52-3B25-FCD281C5C89E}"/>
              </a:ext>
            </a:extLst>
          </p:cNvPr>
          <p:cNvGrpSpPr/>
          <p:nvPr/>
        </p:nvGrpSpPr>
        <p:grpSpPr>
          <a:xfrm>
            <a:off x="1" y="-302230"/>
            <a:ext cx="18288000" cy="1701231"/>
            <a:chOff x="0" y="-38100"/>
            <a:chExt cx="5196672" cy="493543"/>
          </a:xfrm>
          <a:solidFill>
            <a:schemeClr val="tx2"/>
          </a:solidFill>
        </p:grpSpPr>
        <p:sp>
          <p:nvSpPr>
            <p:cNvPr id="3" name="Freeform 3">
              <a:extLst>
                <a:ext uri="{FF2B5EF4-FFF2-40B4-BE49-F238E27FC236}">
                  <a16:creationId xmlns:a16="http://schemas.microsoft.com/office/drawing/2014/main" id="{CDC35F2C-D1FC-1140-13D4-9470090D48DD}"/>
                </a:ext>
              </a:extLst>
            </p:cNvPr>
            <p:cNvSpPr/>
            <p:nvPr/>
          </p:nvSpPr>
          <p:spPr>
            <a:xfrm>
              <a:off x="0" y="41500"/>
              <a:ext cx="5019216" cy="413943"/>
            </a:xfrm>
            <a:custGeom>
              <a:avLst/>
              <a:gdLst/>
              <a:ahLst/>
              <a:cxnLst/>
              <a:rect l="l" t="t" r="r" b="b"/>
              <a:pathLst>
                <a:path w="5196672" h="455443">
                  <a:moveTo>
                    <a:pt x="0" y="0"/>
                  </a:moveTo>
                  <a:lnTo>
                    <a:pt x="5196672" y="0"/>
                  </a:lnTo>
                  <a:lnTo>
                    <a:pt x="5196672" y="455443"/>
                  </a:lnTo>
                  <a:lnTo>
                    <a:pt x="0" y="455443"/>
                  </a:lnTo>
                  <a:close/>
                </a:path>
              </a:pathLst>
            </a:custGeom>
            <a:grpFill/>
          </p:spPr>
        </p:sp>
        <p:sp>
          <p:nvSpPr>
            <p:cNvPr id="4" name="TextBox 4">
              <a:extLst>
                <a:ext uri="{FF2B5EF4-FFF2-40B4-BE49-F238E27FC236}">
                  <a16:creationId xmlns:a16="http://schemas.microsoft.com/office/drawing/2014/main" id="{1B41B41F-E221-5121-945C-852C3C89C85A}"/>
                </a:ext>
              </a:extLst>
            </p:cNvPr>
            <p:cNvSpPr txBox="1"/>
            <p:nvPr/>
          </p:nvSpPr>
          <p:spPr>
            <a:xfrm>
              <a:off x="0" y="-38100"/>
              <a:ext cx="5196672" cy="493543"/>
            </a:xfrm>
            <a:prstGeom prst="rect">
              <a:avLst/>
            </a:prstGeom>
            <a:grpFill/>
          </p:spPr>
          <p:txBody>
            <a:bodyPr lIns="50800" tIns="50800" rIns="50800" bIns="50800" rtlCol="0" anchor="ctr"/>
            <a:lstStyle/>
            <a:p>
              <a:pPr algn="ctr">
                <a:lnSpc>
                  <a:spcPts val="2659"/>
                </a:lnSpc>
                <a:spcBef>
                  <a:spcPct val="0"/>
                </a:spcBef>
              </a:pPr>
              <a:endParaRPr/>
            </a:p>
          </p:txBody>
        </p:sp>
      </p:grpSp>
      <p:sp>
        <p:nvSpPr>
          <p:cNvPr id="5" name="TextBox 5">
            <a:extLst>
              <a:ext uri="{FF2B5EF4-FFF2-40B4-BE49-F238E27FC236}">
                <a16:creationId xmlns:a16="http://schemas.microsoft.com/office/drawing/2014/main" id="{C33E2E2B-3E2A-C9F4-6116-D48E8DF29913}"/>
              </a:ext>
            </a:extLst>
          </p:cNvPr>
          <p:cNvSpPr txBox="1"/>
          <p:nvPr/>
        </p:nvSpPr>
        <p:spPr>
          <a:xfrm>
            <a:off x="0" y="328415"/>
            <a:ext cx="17663500" cy="905889"/>
          </a:xfrm>
          <a:prstGeom prst="rect">
            <a:avLst/>
          </a:prstGeom>
        </p:spPr>
        <p:txBody>
          <a:bodyPr wrap="square" lIns="0" tIns="0" rIns="0" bIns="0" rtlCol="0" anchor="t">
            <a:spAutoFit/>
          </a:bodyPr>
          <a:lstStyle/>
          <a:p>
            <a:pPr algn="ctr">
              <a:lnSpc>
                <a:spcPts val="7699"/>
              </a:lnSpc>
            </a:pPr>
            <a:r>
              <a:rPr lang="en-US" sz="5499" b="1" dirty="0">
                <a:solidFill>
                  <a:schemeClr val="bg1"/>
                </a:solidFill>
                <a:latin typeface="Times New Roman" panose="02020603050405020304" pitchFamily="18" charset="0"/>
                <a:ea typeface="DM Serif Display"/>
                <a:cs typeface="Times New Roman" panose="02020603050405020304" pitchFamily="18" charset="0"/>
                <a:sym typeface="DM Serif Display"/>
              </a:rPr>
              <a:t>P_TST ALGORITHM</a:t>
            </a:r>
          </a:p>
        </p:txBody>
      </p:sp>
      <p:sp>
        <p:nvSpPr>
          <p:cNvPr id="6" name="TextBox 6">
            <a:extLst>
              <a:ext uri="{FF2B5EF4-FFF2-40B4-BE49-F238E27FC236}">
                <a16:creationId xmlns:a16="http://schemas.microsoft.com/office/drawing/2014/main" id="{369A5461-FF29-2E71-E27A-A426E1D0C783}"/>
              </a:ext>
            </a:extLst>
          </p:cNvPr>
          <p:cNvSpPr txBox="1"/>
          <p:nvPr/>
        </p:nvSpPr>
        <p:spPr>
          <a:xfrm>
            <a:off x="990600" y="2019300"/>
            <a:ext cx="16044346" cy="8048998"/>
          </a:xfrm>
          <a:prstGeom prst="rect">
            <a:avLst/>
          </a:prstGeom>
        </p:spPr>
        <p:txBody>
          <a:bodyPr wrap="square" lIns="0" tIns="0" rIns="0" bIns="0" rtlCol="0" anchor="t">
            <a:spAutoFit/>
          </a:bodyPr>
          <a:lstStyle/>
          <a:p>
            <a:pPr marL="514350" indent="-514350" algn="l">
              <a:lnSpc>
                <a:spcPct val="150000"/>
              </a:lnSpc>
              <a:buFont typeface="+mj-lt"/>
              <a:buAutoNum type="arabicPeriod"/>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Initialize </a:t>
            </a:r>
            <a:r>
              <a:rPr lang="en-US" sz="3200" dirty="0" err="1">
                <a:solidFill>
                  <a:srgbClr val="423734"/>
                </a:solidFill>
                <a:latin typeface="Times New Roman" panose="02020603050405020304" pitchFamily="18" charset="0"/>
                <a:ea typeface="Inria Serif"/>
                <a:cs typeface="Times New Roman" panose="02020603050405020304" pitchFamily="18" charset="0"/>
                <a:sym typeface="Inria Serif"/>
              </a:rPr>
              <a:t>PatchTST</a:t>
            </a: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 with 52 input channels, 91 context length, 12 patch length, 0.5 dropout, and CLS token.</a:t>
            </a:r>
          </a:p>
          <a:p>
            <a:pPr marL="514350" indent="-514350" algn="l">
              <a:lnSpc>
                <a:spcPct val="150000"/>
              </a:lnSpc>
              <a:buFont typeface="+mj-lt"/>
              <a:buAutoNum type="arabicPeriod"/>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Normalize </a:t>
            </a:r>
            <a:r>
              <a:rPr lang="en-US" sz="3200" dirty="0" err="1">
                <a:solidFill>
                  <a:srgbClr val="423734"/>
                </a:solidFill>
                <a:latin typeface="Times New Roman" panose="02020603050405020304" pitchFamily="18" charset="0"/>
                <a:ea typeface="Inria Serif"/>
                <a:cs typeface="Times New Roman" panose="02020603050405020304" pitchFamily="18" charset="0"/>
                <a:sym typeface="Inria Serif"/>
              </a:rPr>
              <a:t>Feature_Matrix</a:t>
            </a: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 and split into train-test sets, and load with batch size 16.</a:t>
            </a:r>
          </a:p>
          <a:p>
            <a:pPr marL="514350" indent="-514350" algn="l">
              <a:lnSpc>
                <a:spcPct val="150000"/>
              </a:lnSpc>
              <a:buFont typeface="+mj-lt"/>
              <a:buAutoNum type="arabicPeriod"/>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Train for 200 epochs using </a:t>
            </a:r>
            <a:r>
              <a:rPr lang="en-US" sz="3200" dirty="0" err="1">
                <a:solidFill>
                  <a:srgbClr val="423734"/>
                </a:solidFill>
                <a:latin typeface="Times New Roman" panose="02020603050405020304" pitchFamily="18" charset="0"/>
                <a:ea typeface="Inria Serif"/>
                <a:cs typeface="Times New Roman" panose="02020603050405020304" pitchFamily="18" charset="0"/>
                <a:sym typeface="Inria Serif"/>
              </a:rPr>
              <a:t>CrossEntropyLoss</a:t>
            </a: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 and Adam optimizer (</a:t>
            </a:r>
            <a:r>
              <a:rPr lang="en-US" sz="3200" dirty="0" err="1">
                <a:solidFill>
                  <a:srgbClr val="423734"/>
                </a:solidFill>
                <a:latin typeface="Times New Roman" panose="02020603050405020304" pitchFamily="18" charset="0"/>
                <a:ea typeface="Inria Serif"/>
                <a:cs typeface="Times New Roman" panose="02020603050405020304" pitchFamily="18" charset="0"/>
                <a:sym typeface="Inria Serif"/>
              </a:rPr>
              <a:t>lr</a:t>
            </a: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 = 1e-4, </a:t>
            </a:r>
            <a:r>
              <a:rPr lang="en-US" sz="3200" dirty="0" err="1">
                <a:solidFill>
                  <a:srgbClr val="423734"/>
                </a:solidFill>
                <a:latin typeface="Times New Roman" panose="02020603050405020304" pitchFamily="18" charset="0"/>
                <a:ea typeface="Inria Serif"/>
                <a:cs typeface="Times New Roman" panose="02020603050405020304" pitchFamily="18" charset="0"/>
                <a:sym typeface="Inria Serif"/>
              </a:rPr>
              <a:t>weight_decay</a:t>
            </a: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 = 1e-3).</a:t>
            </a:r>
          </a:p>
          <a:p>
            <a:pPr marL="514350" indent="-514350" algn="l">
              <a:lnSpc>
                <a:spcPct val="150000"/>
              </a:lnSpc>
              <a:buFont typeface="+mj-lt"/>
              <a:buAutoNum type="arabicPeriod"/>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For each epochs:</a:t>
            </a:r>
          </a:p>
          <a:p>
            <a:pPr lvl="2">
              <a:lnSpc>
                <a:spcPct val="150000"/>
              </a:lnSpc>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Perform a forward pass and compute the loss.</a:t>
            </a:r>
          </a:p>
          <a:p>
            <a:pPr lvl="2">
              <a:lnSpc>
                <a:spcPct val="150000"/>
              </a:lnSpc>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Backpropagate the error and update the weights.</a:t>
            </a:r>
          </a:p>
          <a:p>
            <a:pPr lvl="2">
              <a:lnSpc>
                <a:spcPct val="150000"/>
              </a:lnSpc>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Track the average loss across all batches.</a:t>
            </a:r>
          </a:p>
          <a:p>
            <a:pPr lvl="2">
              <a:lnSpc>
                <a:spcPct val="150000"/>
              </a:lnSpc>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Compute average loss and log progress.</a:t>
            </a:r>
          </a:p>
          <a:p>
            <a:pPr marL="514350" indent="-514350" algn="l">
              <a:lnSpc>
                <a:spcPct val="150000"/>
              </a:lnSpc>
              <a:buFont typeface="+mj-lt"/>
              <a:buAutoNum type="arabicPeriod"/>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End For</a:t>
            </a:r>
          </a:p>
        </p:txBody>
      </p:sp>
    </p:spTree>
    <p:extLst>
      <p:ext uri="{BB962C8B-B14F-4D97-AF65-F5344CB8AC3E}">
        <p14:creationId xmlns:p14="http://schemas.microsoft.com/office/powerpoint/2010/main" val="3187597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D5A806-BF80-CA53-566B-9A34EE0EA0E4}"/>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914EFC81-4684-4A8F-EA3D-446E6CA7AAC4}"/>
              </a:ext>
            </a:extLst>
          </p:cNvPr>
          <p:cNvGrpSpPr/>
          <p:nvPr/>
        </p:nvGrpSpPr>
        <p:grpSpPr>
          <a:xfrm>
            <a:off x="1" y="-302230"/>
            <a:ext cx="18288000" cy="1701231"/>
            <a:chOff x="0" y="-38100"/>
            <a:chExt cx="5196672" cy="493543"/>
          </a:xfrm>
          <a:solidFill>
            <a:schemeClr val="tx2"/>
          </a:solidFill>
        </p:grpSpPr>
        <p:sp>
          <p:nvSpPr>
            <p:cNvPr id="3" name="Freeform 3">
              <a:extLst>
                <a:ext uri="{FF2B5EF4-FFF2-40B4-BE49-F238E27FC236}">
                  <a16:creationId xmlns:a16="http://schemas.microsoft.com/office/drawing/2014/main" id="{A1B226A0-1004-3FA0-D1C1-CDF62B10BD04}"/>
                </a:ext>
              </a:extLst>
            </p:cNvPr>
            <p:cNvSpPr/>
            <p:nvPr/>
          </p:nvSpPr>
          <p:spPr>
            <a:xfrm>
              <a:off x="0" y="41500"/>
              <a:ext cx="5019216" cy="413943"/>
            </a:xfrm>
            <a:custGeom>
              <a:avLst/>
              <a:gdLst/>
              <a:ahLst/>
              <a:cxnLst/>
              <a:rect l="l" t="t" r="r" b="b"/>
              <a:pathLst>
                <a:path w="5196672" h="455443">
                  <a:moveTo>
                    <a:pt x="0" y="0"/>
                  </a:moveTo>
                  <a:lnTo>
                    <a:pt x="5196672" y="0"/>
                  </a:lnTo>
                  <a:lnTo>
                    <a:pt x="5196672" y="455443"/>
                  </a:lnTo>
                  <a:lnTo>
                    <a:pt x="0" y="455443"/>
                  </a:lnTo>
                  <a:close/>
                </a:path>
              </a:pathLst>
            </a:custGeom>
            <a:grpFill/>
          </p:spPr>
        </p:sp>
        <p:sp>
          <p:nvSpPr>
            <p:cNvPr id="4" name="TextBox 4">
              <a:extLst>
                <a:ext uri="{FF2B5EF4-FFF2-40B4-BE49-F238E27FC236}">
                  <a16:creationId xmlns:a16="http://schemas.microsoft.com/office/drawing/2014/main" id="{A073ED1C-3C9E-8610-C1C0-348738A5D745}"/>
                </a:ext>
              </a:extLst>
            </p:cNvPr>
            <p:cNvSpPr txBox="1"/>
            <p:nvPr/>
          </p:nvSpPr>
          <p:spPr>
            <a:xfrm>
              <a:off x="0" y="-38100"/>
              <a:ext cx="5196672" cy="493543"/>
            </a:xfrm>
            <a:prstGeom prst="rect">
              <a:avLst/>
            </a:prstGeom>
            <a:grpFill/>
          </p:spPr>
          <p:txBody>
            <a:bodyPr lIns="50800" tIns="50800" rIns="50800" bIns="50800" rtlCol="0" anchor="ctr"/>
            <a:lstStyle/>
            <a:p>
              <a:pPr algn="ctr">
                <a:lnSpc>
                  <a:spcPts val="2659"/>
                </a:lnSpc>
                <a:spcBef>
                  <a:spcPct val="0"/>
                </a:spcBef>
              </a:pPr>
              <a:endParaRPr/>
            </a:p>
          </p:txBody>
        </p:sp>
      </p:grpSp>
      <p:sp>
        <p:nvSpPr>
          <p:cNvPr id="5" name="TextBox 5">
            <a:extLst>
              <a:ext uri="{FF2B5EF4-FFF2-40B4-BE49-F238E27FC236}">
                <a16:creationId xmlns:a16="http://schemas.microsoft.com/office/drawing/2014/main" id="{B3EE7E40-E69F-C036-99FF-A21BB15B7850}"/>
              </a:ext>
            </a:extLst>
          </p:cNvPr>
          <p:cNvSpPr txBox="1"/>
          <p:nvPr/>
        </p:nvSpPr>
        <p:spPr>
          <a:xfrm>
            <a:off x="0" y="328415"/>
            <a:ext cx="18288000" cy="905889"/>
          </a:xfrm>
          <a:prstGeom prst="rect">
            <a:avLst/>
          </a:prstGeom>
        </p:spPr>
        <p:txBody>
          <a:bodyPr lIns="0" tIns="0" rIns="0" bIns="0" rtlCol="0" anchor="t">
            <a:spAutoFit/>
          </a:bodyPr>
          <a:lstStyle/>
          <a:p>
            <a:pPr algn="ctr">
              <a:lnSpc>
                <a:spcPts val="7699"/>
              </a:lnSpc>
            </a:pPr>
            <a:r>
              <a:rPr lang="en-US" sz="5499" b="1" dirty="0">
                <a:solidFill>
                  <a:schemeClr val="bg1"/>
                </a:solidFill>
                <a:latin typeface="Times New Roman" panose="02020603050405020304" pitchFamily="18" charset="0"/>
                <a:ea typeface="DM Serif Display"/>
                <a:cs typeface="Times New Roman" panose="02020603050405020304" pitchFamily="18" charset="0"/>
                <a:sym typeface="DM Serif Display"/>
              </a:rPr>
              <a:t>EXECUTION RESULT</a:t>
            </a:r>
          </a:p>
        </p:txBody>
      </p:sp>
      <p:sp>
        <p:nvSpPr>
          <p:cNvPr id="25" name="TextBox 24">
            <a:extLst>
              <a:ext uri="{FF2B5EF4-FFF2-40B4-BE49-F238E27FC236}">
                <a16:creationId xmlns:a16="http://schemas.microsoft.com/office/drawing/2014/main" id="{D3FF6AE3-BB85-BB68-A8E3-CACA958CF11E}"/>
              </a:ext>
            </a:extLst>
          </p:cNvPr>
          <p:cNvSpPr txBox="1"/>
          <p:nvPr/>
        </p:nvSpPr>
        <p:spPr>
          <a:xfrm>
            <a:off x="10889343" y="8398775"/>
            <a:ext cx="947057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Fig 9: Execution result of </a:t>
            </a:r>
            <a:r>
              <a:rPr kumimoji="0" lang="en-US" sz="3200"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PatchTST</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endParaRPr kumimoji="0" lang="en-IN" sz="3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B64A633-DF17-98DB-26E9-9E22BAFD585E}"/>
              </a:ext>
            </a:extLst>
          </p:cNvPr>
          <p:cNvPicPr>
            <a:picLocks noChangeAspect="1"/>
          </p:cNvPicPr>
          <p:nvPr/>
        </p:nvPicPr>
        <p:blipFill>
          <a:blip r:embed="rId3"/>
          <a:stretch>
            <a:fillRect/>
          </a:stretch>
        </p:blipFill>
        <p:spPr>
          <a:xfrm>
            <a:off x="1026886" y="1797724"/>
            <a:ext cx="7315199" cy="5081172"/>
          </a:xfrm>
          <a:prstGeom prst="rect">
            <a:avLst/>
          </a:prstGeom>
        </p:spPr>
      </p:pic>
      <p:pic>
        <p:nvPicPr>
          <p:cNvPr id="9" name="Picture 8">
            <a:extLst>
              <a:ext uri="{FF2B5EF4-FFF2-40B4-BE49-F238E27FC236}">
                <a16:creationId xmlns:a16="http://schemas.microsoft.com/office/drawing/2014/main" id="{E5946EEE-4DFF-2FFA-E261-AD650D614E33}"/>
              </a:ext>
            </a:extLst>
          </p:cNvPr>
          <p:cNvPicPr>
            <a:picLocks noChangeAspect="1"/>
          </p:cNvPicPr>
          <p:nvPr/>
        </p:nvPicPr>
        <p:blipFill>
          <a:blip r:embed="rId4"/>
          <a:stretch>
            <a:fillRect/>
          </a:stretch>
        </p:blipFill>
        <p:spPr>
          <a:xfrm>
            <a:off x="1055915" y="6974589"/>
            <a:ext cx="7315199" cy="3029373"/>
          </a:xfrm>
          <a:prstGeom prst="rect">
            <a:avLst/>
          </a:prstGeom>
        </p:spPr>
      </p:pic>
      <p:pic>
        <p:nvPicPr>
          <p:cNvPr id="11" name="Picture 10">
            <a:extLst>
              <a:ext uri="{FF2B5EF4-FFF2-40B4-BE49-F238E27FC236}">
                <a16:creationId xmlns:a16="http://schemas.microsoft.com/office/drawing/2014/main" id="{9699761F-C852-AD7C-F7F7-2769B00E9256}"/>
              </a:ext>
            </a:extLst>
          </p:cNvPr>
          <p:cNvPicPr>
            <a:picLocks noChangeAspect="1"/>
          </p:cNvPicPr>
          <p:nvPr/>
        </p:nvPicPr>
        <p:blipFill>
          <a:blip r:embed="rId5"/>
          <a:stretch>
            <a:fillRect/>
          </a:stretch>
        </p:blipFill>
        <p:spPr>
          <a:xfrm>
            <a:off x="10210800" y="1775227"/>
            <a:ext cx="6916115" cy="6458851"/>
          </a:xfrm>
          <a:prstGeom prst="rect">
            <a:avLst/>
          </a:prstGeom>
        </p:spPr>
      </p:pic>
    </p:spTree>
    <p:extLst>
      <p:ext uri="{BB962C8B-B14F-4D97-AF65-F5344CB8AC3E}">
        <p14:creationId xmlns:p14="http://schemas.microsoft.com/office/powerpoint/2010/main" val="2801007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70428A-5BDF-7E83-D17E-789DABA4CA42}"/>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4402591D-EBC3-F6FC-BD9B-519289884F95}"/>
              </a:ext>
            </a:extLst>
          </p:cNvPr>
          <p:cNvGrpSpPr/>
          <p:nvPr/>
        </p:nvGrpSpPr>
        <p:grpSpPr>
          <a:xfrm>
            <a:off x="1" y="-302230"/>
            <a:ext cx="18288000" cy="1701231"/>
            <a:chOff x="0" y="-38100"/>
            <a:chExt cx="5196672" cy="493543"/>
          </a:xfrm>
          <a:solidFill>
            <a:schemeClr val="tx2"/>
          </a:solidFill>
        </p:grpSpPr>
        <p:sp>
          <p:nvSpPr>
            <p:cNvPr id="3" name="Freeform 3">
              <a:extLst>
                <a:ext uri="{FF2B5EF4-FFF2-40B4-BE49-F238E27FC236}">
                  <a16:creationId xmlns:a16="http://schemas.microsoft.com/office/drawing/2014/main" id="{6E1C09B6-6E5F-1C38-56B4-E0EBEE271FB5}"/>
                </a:ext>
              </a:extLst>
            </p:cNvPr>
            <p:cNvSpPr/>
            <p:nvPr/>
          </p:nvSpPr>
          <p:spPr>
            <a:xfrm>
              <a:off x="0" y="41500"/>
              <a:ext cx="5019216" cy="413943"/>
            </a:xfrm>
            <a:custGeom>
              <a:avLst/>
              <a:gdLst/>
              <a:ahLst/>
              <a:cxnLst/>
              <a:rect l="l" t="t" r="r" b="b"/>
              <a:pathLst>
                <a:path w="5196672" h="455443">
                  <a:moveTo>
                    <a:pt x="0" y="0"/>
                  </a:moveTo>
                  <a:lnTo>
                    <a:pt x="5196672" y="0"/>
                  </a:lnTo>
                  <a:lnTo>
                    <a:pt x="5196672" y="455443"/>
                  </a:lnTo>
                  <a:lnTo>
                    <a:pt x="0" y="455443"/>
                  </a:lnTo>
                  <a:close/>
                </a:path>
              </a:pathLst>
            </a:custGeom>
            <a:grpFill/>
          </p:spPr>
        </p:sp>
        <p:sp>
          <p:nvSpPr>
            <p:cNvPr id="4" name="TextBox 4">
              <a:extLst>
                <a:ext uri="{FF2B5EF4-FFF2-40B4-BE49-F238E27FC236}">
                  <a16:creationId xmlns:a16="http://schemas.microsoft.com/office/drawing/2014/main" id="{6B4B5F54-D1EC-6A1F-0CF5-8C0765F0B2EF}"/>
                </a:ext>
              </a:extLst>
            </p:cNvPr>
            <p:cNvSpPr txBox="1"/>
            <p:nvPr/>
          </p:nvSpPr>
          <p:spPr>
            <a:xfrm>
              <a:off x="0" y="-38100"/>
              <a:ext cx="5196672" cy="493543"/>
            </a:xfrm>
            <a:prstGeom prst="rect">
              <a:avLst/>
            </a:prstGeom>
            <a:grpFill/>
          </p:spPr>
          <p:txBody>
            <a:bodyPr lIns="50800" tIns="50800" rIns="50800" bIns="50800" rtlCol="0" anchor="ctr"/>
            <a:lstStyle/>
            <a:p>
              <a:pPr algn="ctr">
                <a:lnSpc>
                  <a:spcPts val="2659"/>
                </a:lnSpc>
                <a:spcBef>
                  <a:spcPct val="0"/>
                </a:spcBef>
              </a:pPr>
              <a:endParaRPr dirty="0"/>
            </a:p>
          </p:txBody>
        </p:sp>
      </p:grpSp>
      <p:sp>
        <p:nvSpPr>
          <p:cNvPr id="5" name="TextBox 5">
            <a:extLst>
              <a:ext uri="{FF2B5EF4-FFF2-40B4-BE49-F238E27FC236}">
                <a16:creationId xmlns:a16="http://schemas.microsoft.com/office/drawing/2014/main" id="{3827B385-84DA-3526-565F-5967BAA00A9C}"/>
              </a:ext>
            </a:extLst>
          </p:cNvPr>
          <p:cNvSpPr txBox="1"/>
          <p:nvPr/>
        </p:nvSpPr>
        <p:spPr>
          <a:xfrm>
            <a:off x="0" y="328415"/>
            <a:ext cx="17663500" cy="905889"/>
          </a:xfrm>
          <a:prstGeom prst="rect">
            <a:avLst/>
          </a:prstGeom>
        </p:spPr>
        <p:txBody>
          <a:bodyPr wrap="square" lIns="0" tIns="0" rIns="0" bIns="0" rtlCol="0" anchor="t">
            <a:spAutoFit/>
          </a:bodyPr>
          <a:lstStyle/>
          <a:p>
            <a:pPr algn="ctr">
              <a:lnSpc>
                <a:spcPts val="7699"/>
              </a:lnSpc>
            </a:pPr>
            <a:r>
              <a:rPr lang="en-US" sz="5499" b="1" dirty="0">
                <a:solidFill>
                  <a:schemeClr val="bg1"/>
                </a:solidFill>
                <a:latin typeface="Times New Roman" panose="02020603050405020304" pitchFamily="18" charset="0"/>
                <a:ea typeface="DM Serif Display"/>
                <a:cs typeface="Times New Roman" panose="02020603050405020304" pitchFamily="18" charset="0"/>
                <a:sym typeface="DM Serif Display"/>
              </a:rPr>
              <a:t>RESNET18 ALGORITHM</a:t>
            </a:r>
          </a:p>
        </p:txBody>
      </p:sp>
      <p:sp>
        <p:nvSpPr>
          <p:cNvPr id="6" name="TextBox 6">
            <a:extLst>
              <a:ext uri="{FF2B5EF4-FFF2-40B4-BE49-F238E27FC236}">
                <a16:creationId xmlns:a16="http://schemas.microsoft.com/office/drawing/2014/main" id="{127EDD75-9A08-A74F-6FF5-4DBA3FE348CD}"/>
              </a:ext>
            </a:extLst>
          </p:cNvPr>
          <p:cNvSpPr txBox="1"/>
          <p:nvPr/>
        </p:nvSpPr>
        <p:spPr>
          <a:xfrm>
            <a:off x="990600" y="1751286"/>
            <a:ext cx="16044346" cy="7790594"/>
          </a:xfrm>
          <a:prstGeom prst="rect">
            <a:avLst/>
          </a:prstGeom>
        </p:spPr>
        <p:txBody>
          <a:bodyPr wrap="square" lIns="0" tIns="0" rIns="0" bIns="0" rtlCol="0" anchor="t">
            <a:spAutoFit/>
          </a:bodyPr>
          <a:lstStyle/>
          <a:p>
            <a:pPr algn="l">
              <a:lnSpc>
                <a:spcPct val="150000"/>
              </a:lnSpc>
            </a:pPr>
            <a:r>
              <a:rPr lang="en-US" sz="3200" b="1" dirty="0">
                <a:solidFill>
                  <a:srgbClr val="423734"/>
                </a:solidFill>
                <a:latin typeface="Times New Roman" panose="02020603050405020304" pitchFamily="18" charset="0"/>
                <a:ea typeface="Inria Serif"/>
                <a:cs typeface="Times New Roman" panose="02020603050405020304" pitchFamily="18" charset="0"/>
                <a:sym typeface="Inria Serif"/>
              </a:rPr>
              <a:t>BASE LEARNER 3 </a:t>
            </a:r>
            <a:r>
              <a:rPr lang="en-US" sz="3200" b="1">
                <a:solidFill>
                  <a:srgbClr val="423734"/>
                </a:solidFill>
                <a:latin typeface="Times New Roman" panose="02020603050405020304" pitchFamily="18" charset="0"/>
                <a:ea typeface="Inria Serif"/>
                <a:cs typeface="Times New Roman" panose="02020603050405020304" pitchFamily="18" charset="0"/>
                <a:sym typeface="Inria Serif"/>
              </a:rPr>
              <a:t>–Resnet18 </a:t>
            </a:r>
            <a:r>
              <a:rPr lang="en-US" sz="3200" b="1" dirty="0">
                <a:solidFill>
                  <a:srgbClr val="423734"/>
                </a:solidFill>
                <a:latin typeface="Times New Roman" panose="02020603050405020304" pitchFamily="18" charset="0"/>
                <a:ea typeface="Inria Serif"/>
                <a:cs typeface="Times New Roman" panose="02020603050405020304" pitchFamily="18" charset="0"/>
                <a:sym typeface="Inria Serif"/>
              </a:rPr>
              <a:t>(Residual Neural Network)</a:t>
            </a:r>
          </a:p>
          <a:p>
            <a:pPr algn="l">
              <a:lnSpc>
                <a:spcPct val="150000"/>
              </a:lnSpc>
            </a:pPr>
            <a:r>
              <a:rPr lang="en-US" sz="3200" b="1" dirty="0">
                <a:solidFill>
                  <a:srgbClr val="423734"/>
                </a:solidFill>
                <a:latin typeface="Times New Roman" panose="02020603050405020304" pitchFamily="18" charset="0"/>
                <a:ea typeface="Inria Serif"/>
                <a:cs typeface="Times New Roman" panose="02020603050405020304" pitchFamily="18" charset="0"/>
                <a:sym typeface="Inria Serif"/>
              </a:rPr>
              <a:t>ALGORITHM:Resnet18(</a:t>
            </a:r>
            <a:r>
              <a:rPr lang="en-US" sz="3200" b="1" dirty="0" err="1">
                <a:solidFill>
                  <a:srgbClr val="423734"/>
                </a:solidFill>
                <a:latin typeface="Times New Roman" panose="02020603050405020304" pitchFamily="18" charset="0"/>
                <a:ea typeface="Inria Serif"/>
                <a:cs typeface="Times New Roman" panose="02020603050405020304" pitchFamily="18" charset="0"/>
                <a:sym typeface="Inria Serif"/>
              </a:rPr>
              <a:t>Feature_Matrix</a:t>
            </a:r>
            <a:r>
              <a:rPr lang="en-US" sz="3200" b="1" dirty="0">
                <a:solidFill>
                  <a:srgbClr val="423734"/>
                </a:solidFill>
                <a:latin typeface="Times New Roman" panose="02020603050405020304" pitchFamily="18" charset="0"/>
                <a:ea typeface="Inria Serif"/>
                <a:cs typeface="Times New Roman" panose="02020603050405020304" pitchFamily="18" charset="0"/>
                <a:sym typeface="Inria Serif"/>
              </a:rPr>
              <a:t>, epochs, </a:t>
            </a:r>
            <a:r>
              <a:rPr lang="en-US" sz="3200" b="1" dirty="0" err="1">
                <a:solidFill>
                  <a:srgbClr val="423734"/>
                </a:solidFill>
                <a:latin typeface="Times New Roman" panose="02020603050405020304" pitchFamily="18" charset="0"/>
                <a:ea typeface="Inria Serif"/>
                <a:cs typeface="Times New Roman" panose="02020603050405020304" pitchFamily="18" charset="0"/>
                <a:sym typeface="Inria Serif"/>
              </a:rPr>
              <a:t>batch_size</a:t>
            </a:r>
            <a:r>
              <a:rPr lang="en-US" sz="3200" b="1" dirty="0">
                <a:solidFill>
                  <a:srgbClr val="423734"/>
                </a:solidFill>
                <a:latin typeface="Times New Roman" panose="02020603050405020304" pitchFamily="18" charset="0"/>
                <a:ea typeface="Inria Serif"/>
                <a:cs typeface="Times New Roman" panose="02020603050405020304" pitchFamily="18" charset="0"/>
                <a:sym typeface="Inria Serif"/>
              </a:rPr>
              <a:t>, </a:t>
            </a:r>
            <a:r>
              <a:rPr lang="en-US" sz="3200" b="1" dirty="0" err="1">
                <a:solidFill>
                  <a:srgbClr val="423734"/>
                </a:solidFill>
                <a:latin typeface="Times New Roman" panose="02020603050405020304" pitchFamily="18" charset="0"/>
                <a:ea typeface="Inria Serif"/>
                <a:cs typeface="Times New Roman" panose="02020603050405020304" pitchFamily="18" charset="0"/>
                <a:sym typeface="Inria Serif"/>
              </a:rPr>
              <a:t>optimizer,loss</a:t>
            </a:r>
            <a:r>
              <a:rPr lang="en-US" sz="3200" b="1" dirty="0">
                <a:solidFill>
                  <a:srgbClr val="423734"/>
                </a:solidFill>
                <a:latin typeface="Times New Roman" panose="02020603050405020304" pitchFamily="18" charset="0"/>
                <a:ea typeface="Inria Serif"/>
                <a:cs typeface="Times New Roman" panose="02020603050405020304" pitchFamily="18" charset="0"/>
                <a:sym typeface="Inria Serif"/>
              </a:rPr>
              <a:t> function):</a:t>
            </a:r>
          </a:p>
          <a:p>
            <a:pPr>
              <a:buNone/>
            </a:pPr>
            <a:r>
              <a:rPr lang="en-US" sz="3200" b="1" dirty="0">
                <a:latin typeface="Times New Roman" panose="02020603050405020304" pitchFamily="18" charset="0"/>
                <a:cs typeface="Times New Roman" panose="02020603050405020304" pitchFamily="18" charset="0"/>
              </a:rPr>
              <a:t>//Input:</a:t>
            </a:r>
            <a:endParaRPr lang="en-US" sz="3200" dirty="0">
              <a:latin typeface="Times New Roman" panose="02020603050405020304" pitchFamily="18" charset="0"/>
              <a:cs typeface="Times New Roman" panose="02020603050405020304" pitchFamily="18" charset="0"/>
            </a:endParaRPr>
          </a:p>
          <a:p>
            <a:pPr>
              <a:lnSpc>
                <a:spcPct val="150000"/>
              </a:lnSpc>
            </a:pPr>
            <a:r>
              <a:rPr lang="en-US" sz="3200" dirty="0" err="1">
                <a:latin typeface="Times New Roman" panose="02020603050405020304" pitchFamily="18" charset="0"/>
                <a:cs typeface="Times New Roman" panose="02020603050405020304" pitchFamily="18" charset="0"/>
              </a:rPr>
              <a:t>Feature_Matrix</a:t>
            </a:r>
            <a:r>
              <a:rPr lang="en-US" sz="3200" dirty="0">
                <a:latin typeface="Times New Roman" panose="02020603050405020304" pitchFamily="18" charset="0"/>
                <a:cs typeface="Times New Roman" panose="02020603050405020304" pitchFamily="18" charset="0"/>
              </a:rPr>
              <a:t>: A NumPy array of shape (91, 52) containing MFCC features for 91 time segments, each with 52 extracted MFCC coefficients.</a:t>
            </a:r>
          </a:p>
          <a:p>
            <a:pPr>
              <a:lnSpc>
                <a:spcPct val="150000"/>
              </a:lnSpc>
            </a:pPr>
            <a:r>
              <a:rPr lang="en-US" sz="3200" dirty="0">
                <a:latin typeface="Times New Roman" panose="02020603050405020304" pitchFamily="18" charset="0"/>
                <a:cs typeface="Times New Roman" panose="02020603050405020304" pitchFamily="18" charset="0"/>
              </a:rPr>
              <a:t>Epochs: 150 epochs for training.</a:t>
            </a:r>
          </a:p>
          <a:p>
            <a:pPr>
              <a:lnSpc>
                <a:spcPct val="150000"/>
              </a:lnSpc>
            </a:pPr>
            <a:r>
              <a:rPr lang="en-US" sz="3200" dirty="0" err="1">
                <a:latin typeface="Times New Roman" panose="02020603050405020304" pitchFamily="18" charset="0"/>
                <a:cs typeface="Times New Roman" panose="02020603050405020304" pitchFamily="18" charset="0"/>
              </a:rPr>
              <a:t>Batch_Size</a:t>
            </a:r>
            <a:r>
              <a:rPr lang="en-US" sz="3200" dirty="0">
                <a:latin typeface="Times New Roman" panose="02020603050405020304" pitchFamily="18" charset="0"/>
                <a:cs typeface="Times New Roman" panose="02020603050405020304" pitchFamily="18" charset="0"/>
              </a:rPr>
              <a:t>: 16 for each training and validation batch.</a:t>
            </a:r>
          </a:p>
          <a:p>
            <a:pPr>
              <a:lnSpc>
                <a:spcPct val="150000"/>
              </a:lnSpc>
            </a:pPr>
            <a:r>
              <a:rPr lang="en-US" sz="3200" dirty="0">
                <a:latin typeface="Times New Roman" panose="02020603050405020304" pitchFamily="18" charset="0"/>
                <a:cs typeface="Times New Roman" panose="02020603050405020304" pitchFamily="18" charset="0"/>
              </a:rPr>
              <a:t>Optimizer: Adam with learning rate of 0.001.</a:t>
            </a:r>
          </a:p>
          <a:p>
            <a:pPr>
              <a:lnSpc>
                <a:spcPct val="150000"/>
              </a:lnSpc>
            </a:pPr>
            <a:r>
              <a:rPr lang="en-US" sz="3200" dirty="0">
                <a:latin typeface="Times New Roman" panose="02020603050405020304" pitchFamily="18" charset="0"/>
                <a:cs typeface="Times New Roman" panose="02020603050405020304" pitchFamily="18" charset="0"/>
              </a:rPr>
              <a:t>Loss Function: </a:t>
            </a:r>
            <a:r>
              <a:rPr lang="en-US" sz="3200" dirty="0" err="1">
                <a:latin typeface="Times New Roman" panose="02020603050405020304" pitchFamily="18" charset="0"/>
                <a:cs typeface="Times New Roman" panose="02020603050405020304" pitchFamily="18" charset="0"/>
              </a:rPr>
              <a:t>CrossEntropyLoss</a:t>
            </a:r>
            <a:r>
              <a:rPr lang="en-US" sz="3200" dirty="0">
                <a:latin typeface="Times New Roman" panose="02020603050405020304" pitchFamily="18" charset="0"/>
                <a:cs typeface="Times New Roman" panose="02020603050405020304" pitchFamily="18" charset="0"/>
              </a:rPr>
              <a:t> with label smoothing (0.1).</a:t>
            </a:r>
          </a:p>
          <a:p>
            <a:pPr>
              <a:lnSpc>
                <a:spcPct val="150000"/>
              </a:lnSpc>
            </a:pPr>
            <a:r>
              <a:rPr lang="en-US" sz="3200" dirty="0">
                <a:latin typeface="Times New Roman" panose="02020603050405020304" pitchFamily="18" charset="0"/>
                <a:cs typeface="Times New Roman" panose="02020603050405020304" pitchFamily="18" charset="0"/>
              </a:rPr>
              <a:t>//Output:</a:t>
            </a:r>
          </a:p>
          <a:p>
            <a:pPr>
              <a:lnSpc>
                <a:spcPct val="150000"/>
              </a:lnSpc>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Binary classification of murmur(0: Absent, 1: Present).</a:t>
            </a:r>
          </a:p>
        </p:txBody>
      </p:sp>
    </p:spTree>
    <p:extLst>
      <p:ext uri="{BB962C8B-B14F-4D97-AF65-F5344CB8AC3E}">
        <p14:creationId xmlns:p14="http://schemas.microsoft.com/office/powerpoint/2010/main" val="634949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AF7119-8C0E-0041-2A2C-0A4343A13430}"/>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F7D1A24A-056D-64D4-857C-688A3E5AB475}"/>
              </a:ext>
            </a:extLst>
          </p:cNvPr>
          <p:cNvGrpSpPr/>
          <p:nvPr/>
        </p:nvGrpSpPr>
        <p:grpSpPr>
          <a:xfrm>
            <a:off x="1" y="-302230"/>
            <a:ext cx="18288000" cy="1701231"/>
            <a:chOff x="0" y="-38100"/>
            <a:chExt cx="5196672" cy="493543"/>
          </a:xfrm>
          <a:solidFill>
            <a:schemeClr val="tx2"/>
          </a:solidFill>
        </p:grpSpPr>
        <p:sp>
          <p:nvSpPr>
            <p:cNvPr id="3" name="Freeform 3">
              <a:extLst>
                <a:ext uri="{FF2B5EF4-FFF2-40B4-BE49-F238E27FC236}">
                  <a16:creationId xmlns:a16="http://schemas.microsoft.com/office/drawing/2014/main" id="{B5C99BEF-6A1F-E39F-29F3-C08860FE2B8D}"/>
                </a:ext>
              </a:extLst>
            </p:cNvPr>
            <p:cNvSpPr/>
            <p:nvPr/>
          </p:nvSpPr>
          <p:spPr>
            <a:xfrm>
              <a:off x="0" y="41500"/>
              <a:ext cx="5019216" cy="413943"/>
            </a:xfrm>
            <a:custGeom>
              <a:avLst/>
              <a:gdLst/>
              <a:ahLst/>
              <a:cxnLst/>
              <a:rect l="l" t="t" r="r" b="b"/>
              <a:pathLst>
                <a:path w="5196672" h="455443">
                  <a:moveTo>
                    <a:pt x="0" y="0"/>
                  </a:moveTo>
                  <a:lnTo>
                    <a:pt x="5196672" y="0"/>
                  </a:lnTo>
                  <a:lnTo>
                    <a:pt x="5196672" y="455443"/>
                  </a:lnTo>
                  <a:lnTo>
                    <a:pt x="0" y="455443"/>
                  </a:lnTo>
                  <a:close/>
                </a:path>
              </a:pathLst>
            </a:custGeom>
            <a:grpFill/>
          </p:spPr>
        </p:sp>
        <p:sp>
          <p:nvSpPr>
            <p:cNvPr id="4" name="TextBox 4">
              <a:extLst>
                <a:ext uri="{FF2B5EF4-FFF2-40B4-BE49-F238E27FC236}">
                  <a16:creationId xmlns:a16="http://schemas.microsoft.com/office/drawing/2014/main" id="{C6C59495-0C19-266A-4DAA-BBB5F20BE161}"/>
                </a:ext>
              </a:extLst>
            </p:cNvPr>
            <p:cNvSpPr txBox="1"/>
            <p:nvPr/>
          </p:nvSpPr>
          <p:spPr>
            <a:xfrm>
              <a:off x="0" y="-38100"/>
              <a:ext cx="5196672" cy="493543"/>
            </a:xfrm>
            <a:prstGeom prst="rect">
              <a:avLst/>
            </a:prstGeom>
            <a:grpFill/>
          </p:spPr>
          <p:txBody>
            <a:bodyPr lIns="50800" tIns="50800" rIns="50800" bIns="50800" rtlCol="0" anchor="ctr"/>
            <a:lstStyle/>
            <a:p>
              <a:pPr algn="ctr">
                <a:lnSpc>
                  <a:spcPts val="2659"/>
                </a:lnSpc>
                <a:spcBef>
                  <a:spcPct val="0"/>
                </a:spcBef>
              </a:pPr>
              <a:endParaRPr/>
            </a:p>
          </p:txBody>
        </p:sp>
      </p:grpSp>
      <p:sp>
        <p:nvSpPr>
          <p:cNvPr id="5" name="TextBox 5">
            <a:extLst>
              <a:ext uri="{FF2B5EF4-FFF2-40B4-BE49-F238E27FC236}">
                <a16:creationId xmlns:a16="http://schemas.microsoft.com/office/drawing/2014/main" id="{3C10E7A7-0A53-B1BD-9FCD-78903C584F94}"/>
              </a:ext>
            </a:extLst>
          </p:cNvPr>
          <p:cNvSpPr txBox="1"/>
          <p:nvPr/>
        </p:nvSpPr>
        <p:spPr>
          <a:xfrm>
            <a:off x="0" y="328415"/>
            <a:ext cx="17663500" cy="905889"/>
          </a:xfrm>
          <a:prstGeom prst="rect">
            <a:avLst/>
          </a:prstGeom>
        </p:spPr>
        <p:txBody>
          <a:bodyPr wrap="square" lIns="0" tIns="0" rIns="0" bIns="0" rtlCol="0" anchor="t">
            <a:spAutoFit/>
          </a:bodyPr>
          <a:lstStyle/>
          <a:p>
            <a:pPr algn="ctr">
              <a:lnSpc>
                <a:spcPts val="7699"/>
              </a:lnSpc>
            </a:pPr>
            <a:r>
              <a:rPr lang="en-US" sz="5499" b="1" dirty="0">
                <a:solidFill>
                  <a:schemeClr val="bg1"/>
                </a:solidFill>
                <a:latin typeface="Times New Roman" panose="02020603050405020304" pitchFamily="18" charset="0"/>
                <a:ea typeface="DM Serif Display"/>
                <a:cs typeface="Times New Roman" panose="02020603050405020304" pitchFamily="18" charset="0"/>
                <a:sym typeface="DM Serif Display"/>
              </a:rPr>
              <a:t>RESNET18 ALGORITHM</a:t>
            </a:r>
          </a:p>
        </p:txBody>
      </p:sp>
      <p:sp>
        <p:nvSpPr>
          <p:cNvPr id="6" name="TextBox 6">
            <a:extLst>
              <a:ext uri="{FF2B5EF4-FFF2-40B4-BE49-F238E27FC236}">
                <a16:creationId xmlns:a16="http://schemas.microsoft.com/office/drawing/2014/main" id="{06621CCC-CA4A-821D-A253-E43626A89EF2}"/>
              </a:ext>
            </a:extLst>
          </p:cNvPr>
          <p:cNvSpPr txBox="1"/>
          <p:nvPr/>
        </p:nvSpPr>
        <p:spPr>
          <a:xfrm>
            <a:off x="990600" y="1877649"/>
            <a:ext cx="16044346" cy="6559488"/>
          </a:xfrm>
          <a:prstGeom prst="rect">
            <a:avLst/>
          </a:prstGeom>
        </p:spPr>
        <p:txBody>
          <a:bodyPr wrap="square" lIns="0" tIns="0" rIns="0" bIns="0" rtlCol="0" anchor="t">
            <a:spAutoFit/>
          </a:bodyPr>
          <a:lstStyle/>
          <a:p>
            <a:pPr marL="514350" indent="-514350" algn="l">
              <a:lnSpc>
                <a:spcPct val="150000"/>
              </a:lnSpc>
              <a:buFont typeface="+mj-lt"/>
              <a:buAutoNum type="arabicPeriod"/>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Initialize ResNet18 model with 2 output classes for binary classification.</a:t>
            </a:r>
          </a:p>
          <a:p>
            <a:pPr marL="514350" indent="-514350" algn="l">
              <a:lnSpc>
                <a:spcPct val="150000"/>
              </a:lnSpc>
              <a:buFont typeface="+mj-lt"/>
              <a:buAutoNum type="arabicPeriod"/>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Load the extracted MFCC features from CSV files.</a:t>
            </a:r>
          </a:p>
          <a:p>
            <a:pPr marL="514350" indent="-514350" algn="l">
              <a:lnSpc>
                <a:spcPct val="150000"/>
              </a:lnSpc>
              <a:buFont typeface="+mj-lt"/>
              <a:buAutoNum type="arabicPeriod"/>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Split data into training and validation sets.</a:t>
            </a:r>
          </a:p>
          <a:p>
            <a:pPr marL="514350" indent="-514350" algn="l">
              <a:lnSpc>
                <a:spcPct val="150000"/>
              </a:lnSpc>
              <a:buFont typeface="+mj-lt"/>
              <a:buAutoNum type="arabicPeriod"/>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Create MFCC Dataset and use Data Loader to load batches.</a:t>
            </a:r>
          </a:p>
          <a:p>
            <a:pPr marL="514350" indent="-514350" algn="l">
              <a:lnSpc>
                <a:spcPct val="150000"/>
              </a:lnSpc>
              <a:buFont typeface="+mj-lt"/>
              <a:buAutoNum type="arabicPeriod"/>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For each </a:t>
            </a:r>
            <a:r>
              <a:rPr lang="en-US" sz="3200" dirty="0" err="1">
                <a:solidFill>
                  <a:srgbClr val="423734"/>
                </a:solidFill>
                <a:latin typeface="Times New Roman" panose="02020603050405020304" pitchFamily="18" charset="0"/>
                <a:ea typeface="Inria Serif"/>
                <a:cs typeface="Times New Roman" panose="02020603050405020304" pitchFamily="18" charset="0"/>
                <a:sym typeface="Inria Serif"/>
              </a:rPr>
              <a:t>epoch:For</a:t>
            </a: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 each batch:</a:t>
            </a:r>
          </a:p>
          <a:p>
            <a:pPr marL="514350" indent="-514350" algn="l">
              <a:lnSpc>
                <a:spcPct val="150000"/>
              </a:lnSpc>
              <a:buFont typeface="+mj-lt"/>
              <a:buAutoNum type="arabicPeriod"/>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        Perform forward pass and calculate loss using Cross Entropy Loss.</a:t>
            </a:r>
          </a:p>
          <a:p>
            <a:pPr marL="514350" indent="-514350" algn="l">
              <a:lnSpc>
                <a:spcPct val="150000"/>
              </a:lnSpc>
              <a:buFont typeface="+mj-lt"/>
              <a:buAutoNum type="arabicPeriod"/>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        Backpropagate and update weights.</a:t>
            </a:r>
          </a:p>
          <a:p>
            <a:pPr marL="514350" indent="-514350" algn="l">
              <a:lnSpc>
                <a:spcPct val="150000"/>
              </a:lnSpc>
              <a:buFont typeface="+mj-lt"/>
              <a:buAutoNum type="arabicPeriod"/>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        Track average training loss. </a:t>
            </a:r>
          </a:p>
          <a:p>
            <a:pPr marL="514350" indent="-514350" algn="l">
              <a:lnSpc>
                <a:spcPct val="150000"/>
              </a:lnSpc>
              <a:buFont typeface="+mj-lt"/>
              <a:buAutoNum type="arabicPeriod"/>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Save the trained model to a .</a:t>
            </a:r>
            <a:r>
              <a:rPr lang="en-US" sz="3200" dirty="0" err="1">
                <a:solidFill>
                  <a:srgbClr val="423734"/>
                </a:solidFill>
                <a:latin typeface="Times New Roman" panose="02020603050405020304" pitchFamily="18" charset="0"/>
                <a:ea typeface="Inria Serif"/>
                <a:cs typeface="Times New Roman" panose="02020603050405020304" pitchFamily="18" charset="0"/>
                <a:sym typeface="Inria Serif"/>
              </a:rPr>
              <a:t>pkl</a:t>
            </a: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 file after training.</a:t>
            </a:r>
          </a:p>
        </p:txBody>
      </p:sp>
    </p:spTree>
    <p:extLst>
      <p:ext uri="{BB962C8B-B14F-4D97-AF65-F5344CB8AC3E}">
        <p14:creationId xmlns:p14="http://schemas.microsoft.com/office/powerpoint/2010/main" val="23346953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4884B0-176C-4027-263A-ED09297E2BA7}"/>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0775DA1B-57CF-5501-C98C-8F0A3C1B80D8}"/>
              </a:ext>
            </a:extLst>
          </p:cNvPr>
          <p:cNvGrpSpPr/>
          <p:nvPr/>
        </p:nvGrpSpPr>
        <p:grpSpPr>
          <a:xfrm>
            <a:off x="1" y="-302230"/>
            <a:ext cx="18288000" cy="1701231"/>
            <a:chOff x="0" y="-38100"/>
            <a:chExt cx="5196672" cy="493543"/>
          </a:xfrm>
          <a:solidFill>
            <a:schemeClr val="tx2"/>
          </a:solidFill>
        </p:grpSpPr>
        <p:sp>
          <p:nvSpPr>
            <p:cNvPr id="3" name="Freeform 3">
              <a:extLst>
                <a:ext uri="{FF2B5EF4-FFF2-40B4-BE49-F238E27FC236}">
                  <a16:creationId xmlns:a16="http://schemas.microsoft.com/office/drawing/2014/main" id="{CA99CBDB-D119-CB01-95DA-D0BCD5CE9175}"/>
                </a:ext>
              </a:extLst>
            </p:cNvPr>
            <p:cNvSpPr/>
            <p:nvPr/>
          </p:nvSpPr>
          <p:spPr>
            <a:xfrm>
              <a:off x="0" y="41500"/>
              <a:ext cx="5019216" cy="413943"/>
            </a:xfrm>
            <a:custGeom>
              <a:avLst/>
              <a:gdLst/>
              <a:ahLst/>
              <a:cxnLst/>
              <a:rect l="l" t="t" r="r" b="b"/>
              <a:pathLst>
                <a:path w="5196672" h="455443">
                  <a:moveTo>
                    <a:pt x="0" y="0"/>
                  </a:moveTo>
                  <a:lnTo>
                    <a:pt x="5196672" y="0"/>
                  </a:lnTo>
                  <a:lnTo>
                    <a:pt x="5196672" y="455443"/>
                  </a:lnTo>
                  <a:lnTo>
                    <a:pt x="0" y="455443"/>
                  </a:lnTo>
                  <a:close/>
                </a:path>
              </a:pathLst>
            </a:custGeom>
            <a:grpFill/>
          </p:spPr>
        </p:sp>
        <p:sp>
          <p:nvSpPr>
            <p:cNvPr id="4" name="TextBox 4">
              <a:extLst>
                <a:ext uri="{FF2B5EF4-FFF2-40B4-BE49-F238E27FC236}">
                  <a16:creationId xmlns:a16="http://schemas.microsoft.com/office/drawing/2014/main" id="{BD60AD27-D7FE-C4F7-1245-E06D44C40B7D}"/>
                </a:ext>
              </a:extLst>
            </p:cNvPr>
            <p:cNvSpPr txBox="1"/>
            <p:nvPr/>
          </p:nvSpPr>
          <p:spPr>
            <a:xfrm>
              <a:off x="0" y="-38100"/>
              <a:ext cx="5196672" cy="493543"/>
            </a:xfrm>
            <a:prstGeom prst="rect">
              <a:avLst/>
            </a:prstGeom>
            <a:grpFill/>
          </p:spPr>
          <p:txBody>
            <a:bodyPr lIns="50800" tIns="50800" rIns="50800" bIns="50800" rtlCol="0" anchor="ctr"/>
            <a:lstStyle/>
            <a:p>
              <a:pPr algn="ctr">
                <a:lnSpc>
                  <a:spcPts val="2659"/>
                </a:lnSpc>
                <a:spcBef>
                  <a:spcPct val="0"/>
                </a:spcBef>
              </a:pPr>
              <a:endParaRPr/>
            </a:p>
          </p:txBody>
        </p:sp>
      </p:grpSp>
      <p:sp>
        <p:nvSpPr>
          <p:cNvPr id="5" name="TextBox 5">
            <a:extLst>
              <a:ext uri="{FF2B5EF4-FFF2-40B4-BE49-F238E27FC236}">
                <a16:creationId xmlns:a16="http://schemas.microsoft.com/office/drawing/2014/main" id="{3D5B3FD2-3604-EDBF-A5D1-BFF97400BD74}"/>
              </a:ext>
            </a:extLst>
          </p:cNvPr>
          <p:cNvSpPr txBox="1"/>
          <p:nvPr/>
        </p:nvSpPr>
        <p:spPr>
          <a:xfrm>
            <a:off x="0" y="328415"/>
            <a:ext cx="18288000" cy="905889"/>
          </a:xfrm>
          <a:prstGeom prst="rect">
            <a:avLst/>
          </a:prstGeom>
        </p:spPr>
        <p:txBody>
          <a:bodyPr lIns="0" tIns="0" rIns="0" bIns="0" rtlCol="0" anchor="t">
            <a:spAutoFit/>
          </a:bodyPr>
          <a:lstStyle/>
          <a:p>
            <a:pPr algn="ctr">
              <a:lnSpc>
                <a:spcPts val="7699"/>
              </a:lnSpc>
            </a:pPr>
            <a:r>
              <a:rPr lang="en-US" sz="5499" b="1" dirty="0">
                <a:solidFill>
                  <a:schemeClr val="bg1"/>
                </a:solidFill>
                <a:latin typeface="Times New Roman" panose="02020603050405020304" pitchFamily="18" charset="0"/>
                <a:ea typeface="DM Serif Display"/>
                <a:cs typeface="Times New Roman" panose="02020603050405020304" pitchFamily="18" charset="0"/>
                <a:sym typeface="DM Serif Display"/>
              </a:rPr>
              <a:t>EXECUTION RESULT</a:t>
            </a:r>
          </a:p>
        </p:txBody>
      </p:sp>
      <p:sp>
        <p:nvSpPr>
          <p:cNvPr id="25" name="TextBox 24">
            <a:extLst>
              <a:ext uri="{FF2B5EF4-FFF2-40B4-BE49-F238E27FC236}">
                <a16:creationId xmlns:a16="http://schemas.microsoft.com/office/drawing/2014/main" id="{7457AF81-D596-F837-5E65-9F74D600FEFB}"/>
              </a:ext>
            </a:extLst>
          </p:cNvPr>
          <p:cNvSpPr txBox="1"/>
          <p:nvPr/>
        </p:nvSpPr>
        <p:spPr>
          <a:xfrm>
            <a:off x="10820400" y="8420100"/>
            <a:ext cx="947057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Fig </a:t>
            </a:r>
            <a:r>
              <a:rPr lang="en-US" sz="3200" dirty="0">
                <a:solidFill>
                  <a:prstClr val="black"/>
                </a:solidFill>
                <a:latin typeface="Times New Roman" panose="02020603050405020304" pitchFamily="18" charset="0"/>
                <a:cs typeface="Times New Roman" panose="02020603050405020304" pitchFamily="18" charset="0"/>
              </a:rPr>
              <a:t>10</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Execution result of </a:t>
            </a:r>
            <a:r>
              <a:rPr lang="en-US" sz="3200" dirty="0">
                <a:solidFill>
                  <a:prstClr val="black"/>
                </a:solidFill>
                <a:latin typeface="Times New Roman" panose="02020603050405020304" pitchFamily="18" charset="0"/>
                <a:cs typeface="Times New Roman" panose="02020603050405020304" pitchFamily="18" charset="0"/>
              </a:rPr>
              <a:t>Resnet18</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endParaRPr kumimoji="0" lang="en-IN" sz="3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CB9D424-E339-5676-5BCB-995620D8E507}"/>
              </a:ext>
            </a:extLst>
          </p:cNvPr>
          <p:cNvPicPr>
            <a:picLocks noChangeAspect="1"/>
          </p:cNvPicPr>
          <p:nvPr/>
        </p:nvPicPr>
        <p:blipFill>
          <a:blip r:embed="rId3"/>
          <a:stretch>
            <a:fillRect/>
          </a:stretch>
        </p:blipFill>
        <p:spPr>
          <a:xfrm>
            <a:off x="685800" y="1477397"/>
            <a:ext cx="8801828" cy="5332495"/>
          </a:xfrm>
          <a:prstGeom prst="rect">
            <a:avLst/>
          </a:prstGeom>
        </p:spPr>
      </p:pic>
      <p:pic>
        <p:nvPicPr>
          <p:cNvPr id="12" name="Picture 11">
            <a:extLst>
              <a:ext uri="{FF2B5EF4-FFF2-40B4-BE49-F238E27FC236}">
                <a16:creationId xmlns:a16="http://schemas.microsoft.com/office/drawing/2014/main" id="{F9DE75C4-3AD7-D275-0CF8-A6E69F61BBC4}"/>
              </a:ext>
            </a:extLst>
          </p:cNvPr>
          <p:cNvPicPr>
            <a:picLocks noChangeAspect="1"/>
          </p:cNvPicPr>
          <p:nvPr/>
        </p:nvPicPr>
        <p:blipFill>
          <a:blip r:embed="rId4"/>
          <a:stretch>
            <a:fillRect/>
          </a:stretch>
        </p:blipFill>
        <p:spPr>
          <a:xfrm>
            <a:off x="9924145" y="1475583"/>
            <a:ext cx="7849695" cy="6611273"/>
          </a:xfrm>
          <a:prstGeom prst="rect">
            <a:avLst/>
          </a:prstGeom>
        </p:spPr>
      </p:pic>
      <p:pic>
        <p:nvPicPr>
          <p:cNvPr id="14" name="Picture 13">
            <a:extLst>
              <a:ext uri="{FF2B5EF4-FFF2-40B4-BE49-F238E27FC236}">
                <a16:creationId xmlns:a16="http://schemas.microsoft.com/office/drawing/2014/main" id="{317190B4-FD84-73D7-D55B-ADDBEEC33D6A}"/>
              </a:ext>
            </a:extLst>
          </p:cNvPr>
          <p:cNvPicPr>
            <a:picLocks noChangeAspect="1"/>
          </p:cNvPicPr>
          <p:nvPr/>
        </p:nvPicPr>
        <p:blipFill>
          <a:blip r:embed="rId5"/>
          <a:stretch>
            <a:fillRect/>
          </a:stretch>
        </p:blipFill>
        <p:spPr>
          <a:xfrm>
            <a:off x="591264" y="7045342"/>
            <a:ext cx="8801827" cy="2915057"/>
          </a:xfrm>
          <a:prstGeom prst="rect">
            <a:avLst/>
          </a:prstGeom>
        </p:spPr>
      </p:pic>
    </p:spTree>
    <p:extLst>
      <p:ext uri="{BB962C8B-B14F-4D97-AF65-F5344CB8AC3E}">
        <p14:creationId xmlns:p14="http://schemas.microsoft.com/office/powerpoint/2010/main" val="837248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9A8F1-5C92-14DB-B353-DCADE7586413}"/>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7D70F64A-C9FE-DA4E-83CA-DB05602A195E}"/>
              </a:ext>
            </a:extLst>
          </p:cNvPr>
          <p:cNvGrpSpPr/>
          <p:nvPr/>
        </p:nvGrpSpPr>
        <p:grpSpPr>
          <a:xfrm>
            <a:off x="1" y="-302230"/>
            <a:ext cx="18288000" cy="1701231"/>
            <a:chOff x="0" y="-38100"/>
            <a:chExt cx="5196672" cy="493543"/>
          </a:xfrm>
          <a:solidFill>
            <a:schemeClr val="tx2"/>
          </a:solidFill>
        </p:grpSpPr>
        <p:sp>
          <p:nvSpPr>
            <p:cNvPr id="3" name="Freeform 3">
              <a:extLst>
                <a:ext uri="{FF2B5EF4-FFF2-40B4-BE49-F238E27FC236}">
                  <a16:creationId xmlns:a16="http://schemas.microsoft.com/office/drawing/2014/main" id="{C19843EB-DF50-7004-1A7C-DBC68DDF255D}"/>
                </a:ext>
              </a:extLst>
            </p:cNvPr>
            <p:cNvSpPr/>
            <p:nvPr/>
          </p:nvSpPr>
          <p:spPr>
            <a:xfrm>
              <a:off x="0" y="41500"/>
              <a:ext cx="5019216" cy="413943"/>
            </a:xfrm>
            <a:custGeom>
              <a:avLst/>
              <a:gdLst/>
              <a:ahLst/>
              <a:cxnLst/>
              <a:rect l="l" t="t" r="r" b="b"/>
              <a:pathLst>
                <a:path w="5196672" h="455443">
                  <a:moveTo>
                    <a:pt x="0" y="0"/>
                  </a:moveTo>
                  <a:lnTo>
                    <a:pt x="5196672" y="0"/>
                  </a:lnTo>
                  <a:lnTo>
                    <a:pt x="5196672" y="455443"/>
                  </a:lnTo>
                  <a:lnTo>
                    <a:pt x="0" y="455443"/>
                  </a:lnTo>
                  <a:close/>
                </a:path>
              </a:pathLst>
            </a:custGeom>
            <a:grpFill/>
          </p:spPr>
        </p:sp>
        <p:sp>
          <p:nvSpPr>
            <p:cNvPr id="4" name="TextBox 4">
              <a:extLst>
                <a:ext uri="{FF2B5EF4-FFF2-40B4-BE49-F238E27FC236}">
                  <a16:creationId xmlns:a16="http://schemas.microsoft.com/office/drawing/2014/main" id="{46350761-4482-E66E-C25D-42166BBC0BC2}"/>
                </a:ext>
              </a:extLst>
            </p:cNvPr>
            <p:cNvSpPr txBox="1"/>
            <p:nvPr/>
          </p:nvSpPr>
          <p:spPr>
            <a:xfrm>
              <a:off x="0" y="-38100"/>
              <a:ext cx="5196672" cy="493543"/>
            </a:xfrm>
            <a:prstGeom prst="rect">
              <a:avLst/>
            </a:prstGeom>
            <a:grpFill/>
          </p:spPr>
          <p:txBody>
            <a:bodyPr lIns="50800" tIns="50800" rIns="50800" bIns="50800" rtlCol="0" anchor="ctr"/>
            <a:lstStyle/>
            <a:p>
              <a:pPr algn="ctr">
                <a:lnSpc>
                  <a:spcPts val="2659"/>
                </a:lnSpc>
                <a:spcBef>
                  <a:spcPct val="0"/>
                </a:spcBef>
              </a:pPr>
              <a:endParaRPr dirty="0"/>
            </a:p>
          </p:txBody>
        </p:sp>
      </p:grpSp>
      <p:sp>
        <p:nvSpPr>
          <p:cNvPr id="5" name="TextBox 5">
            <a:extLst>
              <a:ext uri="{FF2B5EF4-FFF2-40B4-BE49-F238E27FC236}">
                <a16:creationId xmlns:a16="http://schemas.microsoft.com/office/drawing/2014/main" id="{E211A23E-DF1C-A487-6EF4-8880F7B26FA5}"/>
              </a:ext>
            </a:extLst>
          </p:cNvPr>
          <p:cNvSpPr txBox="1"/>
          <p:nvPr/>
        </p:nvSpPr>
        <p:spPr>
          <a:xfrm>
            <a:off x="0" y="328415"/>
            <a:ext cx="17663500" cy="905889"/>
          </a:xfrm>
          <a:prstGeom prst="rect">
            <a:avLst/>
          </a:prstGeom>
        </p:spPr>
        <p:txBody>
          <a:bodyPr wrap="square" lIns="0" tIns="0" rIns="0" bIns="0" rtlCol="0" anchor="t">
            <a:spAutoFit/>
          </a:bodyPr>
          <a:lstStyle/>
          <a:p>
            <a:pPr algn="ctr">
              <a:lnSpc>
                <a:spcPts val="7699"/>
              </a:lnSpc>
            </a:pPr>
            <a:r>
              <a:rPr lang="en-US" sz="5499" b="1" dirty="0">
                <a:solidFill>
                  <a:schemeClr val="bg1"/>
                </a:solidFill>
                <a:latin typeface="Times New Roman" panose="02020603050405020304" pitchFamily="18" charset="0"/>
                <a:ea typeface="DM Serif Display"/>
                <a:cs typeface="Times New Roman" panose="02020603050405020304" pitchFamily="18" charset="0"/>
                <a:sym typeface="DM Serif Display"/>
              </a:rPr>
              <a:t>XGBOOST ALGORITHM</a:t>
            </a:r>
          </a:p>
        </p:txBody>
      </p:sp>
      <p:sp>
        <p:nvSpPr>
          <p:cNvPr id="6" name="TextBox 6">
            <a:extLst>
              <a:ext uri="{FF2B5EF4-FFF2-40B4-BE49-F238E27FC236}">
                <a16:creationId xmlns:a16="http://schemas.microsoft.com/office/drawing/2014/main" id="{87A6DE6E-C520-9A17-FFDE-B67E040E4EDD}"/>
              </a:ext>
            </a:extLst>
          </p:cNvPr>
          <p:cNvSpPr txBox="1"/>
          <p:nvPr/>
        </p:nvSpPr>
        <p:spPr>
          <a:xfrm>
            <a:off x="990600" y="2019300"/>
            <a:ext cx="16044346" cy="5830379"/>
          </a:xfrm>
          <a:prstGeom prst="rect">
            <a:avLst/>
          </a:prstGeom>
        </p:spPr>
        <p:txBody>
          <a:bodyPr wrap="square" lIns="0" tIns="0" rIns="0" bIns="0" rtlCol="0" anchor="t">
            <a:spAutoFit/>
          </a:bodyPr>
          <a:lstStyle/>
          <a:p>
            <a:pPr algn="l">
              <a:lnSpc>
                <a:spcPct val="150000"/>
              </a:lnSpc>
            </a:pPr>
            <a:r>
              <a:rPr lang="en-US" sz="3200" b="1" dirty="0">
                <a:solidFill>
                  <a:srgbClr val="423734"/>
                </a:solidFill>
                <a:latin typeface="Times New Roman" panose="02020603050405020304" pitchFamily="18" charset="0"/>
                <a:ea typeface="Inria Serif"/>
                <a:cs typeface="Times New Roman" panose="02020603050405020304" pitchFamily="18" charset="0"/>
                <a:sym typeface="Inria Serif"/>
              </a:rPr>
              <a:t>META LEARNER  – </a:t>
            </a:r>
            <a:r>
              <a:rPr lang="en-US" sz="3200" b="1" dirty="0" err="1">
                <a:solidFill>
                  <a:srgbClr val="423734"/>
                </a:solidFill>
                <a:latin typeface="Times New Roman" panose="02020603050405020304" pitchFamily="18" charset="0"/>
                <a:ea typeface="Inria Serif"/>
                <a:cs typeface="Times New Roman" panose="02020603050405020304" pitchFamily="18" charset="0"/>
                <a:sym typeface="Inria Serif"/>
              </a:rPr>
              <a:t>XGBoost</a:t>
            </a:r>
            <a:r>
              <a:rPr lang="en-US" sz="3200" b="1" dirty="0">
                <a:solidFill>
                  <a:srgbClr val="423734"/>
                </a:solidFill>
                <a:latin typeface="Times New Roman" panose="02020603050405020304" pitchFamily="18" charset="0"/>
                <a:ea typeface="Inria Serif"/>
                <a:cs typeface="Times New Roman" panose="02020603050405020304" pitchFamily="18" charset="0"/>
                <a:sym typeface="Inria Serif"/>
              </a:rPr>
              <a:t>  ALGORITHM: </a:t>
            </a:r>
          </a:p>
          <a:p>
            <a:pPr algn="l">
              <a:lnSpc>
                <a:spcPct val="150000"/>
              </a:lnSpc>
            </a:pPr>
            <a:r>
              <a:rPr lang="en-US" sz="3200" b="1" dirty="0" err="1">
                <a:solidFill>
                  <a:srgbClr val="423734"/>
                </a:solidFill>
                <a:latin typeface="Times New Roman" panose="02020603050405020304" pitchFamily="18" charset="0"/>
                <a:ea typeface="Inria Serif"/>
                <a:cs typeface="Times New Roman" panose="02020603050405020304" pitchFamily="18" charset="0"/>
                <a:sym typeface="Inria Serif"/>
              </a:rPr>
              <a:t>XGBoost_Ensemble</a:t>
            </a:r>
            <a:r>
              <a:rPr lang="en-US" sz="3200" b="1" dirty="0">
                <a:solidFill>
                  <a:srgbClr val="423734"/>
                </a:solidFill>
                <a:latin typeface="Times New Roman" panose="02020603050405020304" pitchFamily="18" charset="0"/>
                <a:ea typeface="Inria Serif"/>
                <a:cs typeface="Times New Roman" panose="02020603050405020304" pitchFamily="18" charset="0"/>
                <a:sym typeface="Inria Serif"/>
              </a:rPr>
              <a:t>(Pred1, Pred2, Pred3, </a:t>
            </a:r>
            <a:r>
              <a:rPr lang="en-US" sz="3200" b="1" dirty="0" err="1">
                <a:solidFill>
                  <a:srgbClr val="423734"/>
                </a:solidFill>
                <a:latin typeface="Times New Roman" panose="02020603050405020304" pitchFamily="18" charset="0"/>
                <a:ea typeface="Inria Serif"/>
                <a:cs typeface="Times New Roman" panose="02020603050405020304" pitchFamily="18" charset="0"/>
                <a:sym typeface="Inria Serif"/>
              </a:rPr>
              <a:t>y_true</a:t>
            </a:r>
            <a:r>
              <a:rPr lang="en-US" sz="3200" b="1" dirty="0">
                <a:solidFill>
                  <a:srgbClr val="423734"/>
                </a:solidFill>
                <a:latin typeface="Times New Roman" panose="02020603050405020304" pitchFamily="18" charset="0"/>
                <a:ea typeface="Inria Serif"/>
                <a:cs typeface="Times New Roman" panose="02020603050405020304" pitchFamily="18" charset="0"/>
                <a:sym typeface="Inria Serif"/>
              </a:rPr>
              <a:t>, k=5)</a:t>
            </a:r>
          </a:p>
          <a:p>
            <a:pPr algn="l">
              <a:lnSpc>
                <a:spcPct val="150000"/>
              </a:lnSpc>
            </a:pPr>
            <a:r>
              <a:rPr lang="en-US" sz="3200" b="1" dirty="0">
                <a:solidFill>
                  <a:srgbClr val="423734"/>
                </a:solidFill>
                <a:latin typeface="Times New Roman" panose="02020603050405020304" pitchFamily="18" charset="0"/>
                <a:ea typeface="Inria Serif"/>
                <a:cs typeface="Times New Roman" panose="02020603050405020304" pitchFamily="18" charset="0"/>
                <a:sym typeface="Inria Serif"/>
              </a:rPr>
              <a:t>// Input:</a:t>
            </a:r>
          </a:p>
          <a:p>
            <a:pPr algn="l">
              <a:lnSpc>
                <a:spcPct val="150000"/>
              </a:lnSpc>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Predictions from three base learners.</a:t>
            </a:r>
          </a:p>
          <a:p>
            <a:pPr algn="l">
              <a:lnSpc>
                <a:spcPct val="150000"/>
              </a:lnSpc>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Ground truth labels (</a:t>
            </a:r>
            <a:r>
              <a:rPr lang="en-US" sz="3200" dirty="0" err="1">
                <a:solidFill>
                  <a:srgbClr val="423734"/>
                </a:solidFill>
                <a:latin typeface="Times New Roman" panose="02020603050405020304" pitchFamily="18" charset="0"/>
                <a:ea typeface="Inria Serif"/>
                <a:cs typeface="Times New Roman" panose="02020603050405020304" pitchFamily="18" charset="0"/>
                <a:sym typeface="Inria Serif"/>
              </a:rPr>
              <a:t>y_true</a:t>
            </a: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a:t>
            </a:r>
          </a:p>
          <a:p>
            <a:pPr algn="l">
              <a:lnSpc>
                <a:spcPct val="150000"/>
              </a:lnSpc>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Number of folds for cross-validation (k=5).</a:t>
            </a:r>
          </a:p>
          <a:p>
            <a:pPr algn="l">
              <a:lnSpc>
                <a:spcPct val="150000"/>
              </a:lnSpc>
            </a:pPr>
            <a:r>
              <a:rPr lang="en-US" sz="3200" b="1" dirty="0">
                <a:solidFill>
                  <a:srgbClr val="423734"/>
                </a:solidFill>
                <a:latin typeface="Times New Roman" panose="02020603050405020304" pitchFamily="18" charset="0"/>
                <a:ea typeface="Inria Serif"/>
                <a:cs typeface="Times New Roman" panose="02020603050405020304" pitchFamily="18" charset="0"/>
                <a:sym typeface="Inria Serif"/>
              </a:rPr>
              <a:t>// Output:</a:t>
            </a:r>
          </a:p>
          <a:p>
            <a:pPr algn="l">
              <a:lnSpc>
                <a:spcPct val="150000"/>
              </a:lnSpc>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Final binary murmur classification (0: Absent, 1: Present).</a:t>
            </a:r>
            <a:endParaRPr lang="en-US" sz="3200" dirty="0"/>
          </a:p>
        </p:txBody>
      </p:sp>
    </p:spTree>
    <p:extLst>
      <p:ext uri="{BB962C8B-B14F-4D97-AF65-F5344CB8AC3E}">
        <p14:creationId xmlns:p14="http://schemas.microsoft.com/office/powerpoint/2010/main" val="38206912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5AB8A9-73AD-47C4-1CBE-EB4E842C7EDC}"/>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B59C8E6B-843A-43CB-1E2D-26F2FD040157}"/>
              </a:ext>
            </a:extLst>
          </p:cNvPr>
          <p:cNvGrpSpPr/>
          <p:nvPr/>
        </p:nvGrpSpPr>
        <p:grpSpPr>
          <a:xfrm>
            <a:off x="1" y="-302230"/>
            <a:ext cx="18288000" cy="1701231"/>
            <a:chOff x="0" y="-38100"/>
            <a:chExt cx="5196672" cy="493543"/>
          </a:xfrm>
          <a:solidFill>
            <a:schemeClr val="tx2"/>
          </a:solidFill>
        </p:grpSpPr>
        <p:sp>
          <p:nvSpPr>
            <p:cNvPr id="3" name="Freeform 3">
              <a:extLst>
                <a:ext uri="{FF2B5EF4-FFF2-40B4-BE49-F238E27FC236}">
                  <a16:creationId xmlns:a16="http://schemas.microsoft.com/office/drawing/2014/main" id="{2C76ABF1-1DCC-4879-F21E-95DAA971F3B6}"/>
                </a:ext>
              </a:extLst>
            </p:cNvPr>
            <p:cNvSpPr/>
            <p:nvPr/>
          </p:nvSpPr>
          <p:spPr>
            <a:xfrm>
              <a:off x="0" y="41500"/>
              <a:ext cx="5019216" cy="413943"/>
            </a:xfrm>
            <a:custGeom>
              <a:avLst/>
              <a:gdLst/>
              <a:ahLst/>
              <a:cxnLst/>
              <a:rect l="l" t="t" r="r" b="b"/>
              <a:pathLst>
                <a:path w="5196672" h="455443">
                  <a:moveTo>
                    <a:pt x="0" y="0"/>
                  </a:moveTo>
                  <a:lnTo>
                    <a:pt x="5196672" y="0"/>
                  </a:lnTo>
                  <a:lnTo>
                    <a:pt x="5196672" y="455443"/>
                  </a:lnTo>
                  <a:lnTo>
                    <a:pt x="0" y="455443"/>
                  </a:lnTo>
                  <a:close/>
                </a:path>
              </a:pathLst>
            </a:custGeom>
            <a:grpFill/>
          </p:spPr>
        </p:sp>
        <p:sp>
          <p:nvSpPr>
            <p:cNvPr id="4" name="TextBox 4">
              <a:extLst>
                <a:ext uri="{FF2B5EF4-FFF2-40B4-BE49-F238E27FC236}">
                  <a16:creationId xmlns:a16="http://schemas.microsoft.com/office/drawing/2014/main" id="{E9586103-9D8A-4119-11F3-647A00F20A99}"/>
                </a:ext>
              </a:extLst>
            </p:cNvPr>
            <p:cNvSpPr txBox="1"/>
            <p:nvPr/>
          </p:nvSpPr>
          <p:spPr>
            <a:xfrm>
              <a:off x="0" y="-38100"/>
              <a:ext cx="5196672" cy="493543"/>
            </a:xfrm>
            <a:prstGeom prst="rect">
              <a:avLst/>
            </a:prstGeom>
            <a:grpFill/>
          </p:spPr>
          <p:txBody>
            <a:bodyPr lIns="50800" tIns="50800" rIns="50800" bIns="50800" rtlCol="0" anchor="ctr"/>
            <a:lstStyle/>
            <a:p>
              <a:pPr algn="ctr">
                <a:lnSpc>
                  <a:spcPts val="2659"/>
                </a:lnSpc>
                <a:spcBef>
                  <a:spcPct val="0"/>
                </a:spcBef>
              </a:pPr>
              <a:endParaRPr/>
            </a:p>
          </p:txBody>
        </p:sp>
      </p:grpSp>
      <p:sp>
        <p:nvSpPr>
          <p:cNvPr id="5" name="TextBox 5">
            <a:extLst>
              <a:ext uri="{FF2B5EF4-FFF2-40B4-BE49-F238E27FC236}">
                <a16:creationId xmlns:a16="http://schemas.microsoft.com/office/drawing/2014/main" id="{C0F276D9-4964-A2FB-136A-65269C18FDA5}"/>
              </a:ext>
            </a:extLst>
          </p:cNvPr>
          <p:cNvSpPr txBox="1"/>
          <p:nvPr/>
        </p:nvSpPr>
        <p:spPr>
          <a:xfrm>
            <a:off x="0" y="328415"/>
            <a:ext cx="17663500" cy="905889"/>
          </a:xfrm>
          <a:prstGeom prst="rect">
            <a:avLst/>
          </a:prstGeom>
        </p:spPr>
        <p:txBody>
          <a:bodyPr wrap="square" lIns="0" tIns="0" rIns="0" bIns="0" rtlCol="0" anchor="t">
            <a:spAutoFit/>
          </a:bodyPr>
          <a:lstStyle/>
          <a:p>
            <a:pPr algn="ctr">
              <a:lnSpc>
                <a:spcPts val="7699"/>
              </a:lnSpc>
            </a:pPr>
            <a:r>
              <a:rPr lang="en-US" sz="5499" b="1" dirty="0">
                <a:solidFill>
                  <a:schemeClr val="bg1"/>
                </a:solidFill>
                <a:latin typeface="Times New Roman" panose="02020603050405020304" pitchFamily="18" charset="0"/>
                <a:ea typeface="DM Serif Display"/>
                <a:cs typeface="Times New Roman" panose="02020603050405020304" pitchFamily="18" charset="0"/>
                <a:sym typeface="DM Serif Display"/>
              </a:rPr>
              <a:t>XGBOOST ALGORITHM</a:t>
            </a:r>
          </a:p>
        </p:txBody>
      </p:sp>
      <p:sp>
        <p:nvSpPr>
          <p:cNvPr id="6" name="TextBox 6">
            <a:extLst>
              <a:ext uri="{FF2B5EF4-FFF2-40B4-BE49-F238E27FC236}">
                <a16:creationId xmlns:a16="http://schemas.microsoft.com/office/drawing/2014/main" id="{128ECCFC-8560-0571-29FD-EF4DA2849B57}"/>
              </a:ext>
            </a:extLst>
          </p:cNvPr>
          <p:cNvSpPr txBox="1"/>
          <p:nvPr/>
        </p:nvSpPr>
        <p:spPr>
          <a:xfrm>
            <a:off x="990600" y="1877649"/>
            <a:ext cx="16044346" cy="5820824"/>
          </a:xfrm>
          <a:prstGeom prst="rect">
            <a:avLst/>
          </a:prstGeom>
        </p:spPr>
        <p:txBody>
          <a:bodyPr wrap="square" lIns="0" tIns="0" rIns="0" bIns="0" rtlCol="0" anchor="t">
            <a:spAutoFit/>
          </a:bodyPr>
          <a:lstStyle/>
          <a:p>
            <a:pPr marL="514350" indent="-514350" algn="l">
              <a:lnSpc>
                <a:spcPct val="150000"/>
              </a:lnSpc>
              <a:buFont typeface="+mj-lt"/>
              <a:buAutoNum type="arabicPeriod"/>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Load prediction files and true labels from saved directory.</a:t>
            </a:r>
          </a:p>
          <a:p>
            <a:pPr marL="514350" indent="-514350" algn="l">
              <a:lnSpc>
                <a:spcPct val="150000"/>
              </a:lnSpc>
              <a:buFont typeface="+mj-lt"/>
              <a:buAutoNum type="arabicPeriod"/>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Stack predictions to form input features for </a:t>
            </a:r>
            <a:r>
              <a:rPr lang="en-US" sz="3200" dirty="0" err="1">
                <a:solidFill>
                  <a:srgbClr val="423734"/>
                </a:solidFill>
                <a:latin typeface="Times New Roman" panose="02020603050405020304" pitchFamily="18" charset="0"/>
                <a:ea typeface="Inria Serif"/>
                <a:cs typeface="Times New Roman" panose="02020603050405020304" pitchFamily="18" charset="0"/>
                <a:sym typeface="Inria Serif"/>
              </a:rPr>
              <a:t>XGBoost</a:t>
            </a: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a:t>
            </a:r>
          </a:p>
          <a:p>
            <a:pPr marL="514350" indent="-514350" algn="l">
              <a:lnSpc>
                <a:spcPct val="150000"/>
              </a:lnSpc>
              <a:buFont typeface="+mj-lt"/>
              <a:buAutoNum type="arabicPeriod"/>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Perform 5-fold Stratified Cross-Validation.</a:t>
            </a:r>
          </a:p>
          <a:p>
            <a:pPr marL="514350" indent="-514350" algn="l">
              <a:lnSpc>
                <a:spcPct val="150000"/>
              </a:lnSpc>
              <a:buFont typeface="+mj-lt"/>
              <a:buAutoNum type="arabicPeriod"/>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Train </a:t>
            </a:r>
            <a:r>
              <a:rPr lang="en-US" sz="3200" dirty="0" err="1">
                <a:solidFill>
                  <a:srgbClr val="423734"/>
                </a:solidFill>
                <a:latin typeface="Times New Roman" panose="02020603050405020304" pitchFamily="18" charset="0"/>
                <a:ea typeface="Inria Serif"/>
                <a:cs typeface="Times New Roman" panose="02020603050405020304" pitchFamily="18" charset="0"/>
                <a:sym typeface="Inria Serif"/>
              </a:rPr>
              <a:t>XGBoost</a:t>
            </a: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 on 4 folds, evaluate on 1 fold.</a:t>
            </a:r>
          </a:p>
          <a:p>
            <a:pPr marL="514350" indent="-514350" algn="l">
              <a:lnSpc>
                <a:spcPct val="150000"/>
              </a:lnSpc>
              <a:buFont typeface="+mj-lt"/>
              <a:buAutoNum type="arabicPeriod"/>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Track predictions, accuracy, and log loss.</a:t>
            </a:r>
          </a:p>
          <a:p>
            <a:pPr marL="514350" indent="-514350" algn="l">
              <a:lnSpc>
                <a:spcPct val="150000"/>
              </a:lnSpc>
              <a:buFont typeface="+mj-lt"/>
              <a:buAutoNum type="arabicPeriod"/>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Plot training loss (log loss) for all folds.</a:t>
            </a:r>
          </a:p>
          <a:p>
            <a:pPr marL="514350" indent="-514350" algn="l">
              <a:lnSpc>
                <a:spcPct val="150000"/>
              </a:lnSpc>
              <a:buFont typeface="+mj-lt"/>
              <a:buAutoNum type="arabicPeriod"/>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Generate average accuracy, classification report, and confusion matrix.</a:t>
            </a:r>
          </a:p>
          <a:p>
            <a:pPr marL="514350" indent="-514350" algn="l">
              <a:lnSpc>
                <a:spcPct val="150000"/>
              </a:lnSpc>
              <a:buFont typeface="+mj-lt"/>
              <a:buAutoNum type="arabicPeriod"/>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Print model summary and estimate total FLOPs.</a:t>
            </a:r>
          </a:p>
        </p:txBody>
      </p:sp>
    </p:spTree>
    <p:extLst>
      <p:ext uri="{BB962C8B-B14F-4D97-AF65-F5344CB8AC3E}">
        <p14:creationId xmlns:p14="http://schemas.microsoft.com/office/powerpoint/2010/main" val="3103474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B9D82-97C7-EACF-20DC-5497F003DAC1}"/>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FEBB5CFF-A673-8242-36E9-B701E74DF099}"/>
              </a:ext>
            </a:extLst>
          </p:cNvPr>
          <p:cNvGrpSpPr/>
          <p:nvPr/>
        </p:nvGrpSpPr>
        <p:grpSpPr>
          <a:xfrm>
            <a:off x="1" y="-302230"/>
            <a:ext cx="18288000" cy="1701231"/>
            <a:chOff x="0" y="-38100"/>
            <a:chExt cx="5196672" cy="493543"/>
          </a:xfrm>
          <a:solidFill>
            <a:schemeClr val="tx2"/>
          </a:solidFill>
        </p:grpSpPr>
        <p:sp>
          <p:nvSpPr>
            <p:cNvPr id="3" name="Freeform 3">
              <a:extLst>
                <a:ext uri="{FF2B5EF4-FFF2-40B4-BE49-F238E27FC236}">
                  <a16:creationId xmlns:a16="http://schemas.microsoft.com/office/drawing/2014/main" id="{BD3E181D-8C03-D819-5867-0580CDEAD1FA}"/>
                </a:ext>
              </a:extLst>
            </p:cNvPr>
            <p:cNvSpPr/>
            <p:nvPr/>
          </p:nvSpPr>
          <p:spPr>
            <a:xfrm>
              <a:off x="0" y="41500"/>
              <a:ext cx="5019216" cy="413943"/>
            </a:xfrm>
            <a:custGeom>
              <a:avLst/>
              <a:gdLst/>
              <a:ahLst/>
              <a:cxnLst/>
              <a:rect l="l" t="t" r="r" b="b"/>
              <a:pathLst>
                <a:path w="5196672" h="455443">
                  <a:moveTo>
                    <a:pt x="0" y="0"/>
                  </a:moveTo>
                  <a:lnTo>
                    <a:pt x="5196672" y="0"/>
                  </a:lnTo>
                  <a:lnTo>
                    <a:pt x="5196672" y="455443"/>
                  </a:lnTo>
                  <a:lnTo>
                    <a:pt x="0" y="455443"/>
                  </a:lnTo>
                  <a:close/>
                </a:path>
              </a:pathLst>
            </a:custGeom>
            <a:grpFill/>
          </p:spPr>
        </p:sp>
        <p:sp>
          <p:nvSpPr>
            <p:cNvPr id="4" name="TextBox 4">
              <a:extLst>
                <a:ext uri="{FF2B5EF4-FFF2-40B4-BE49-F238E27FC236}">
                  <a16:creationId xmlns:a16="http://schemas.microsoft.com/office/drawing/2014/main" id="{D25B86A3-EDEE-0368-26D0-762E70C176CD}"/>
                </a:ext>
              </a:extLst>
            </p:cNvPr>
            <p:cNvSpPr txBox="1"/>
            <p:nvPr/>
          </p:nvSpPr>
          <p:spPr>
            <a:xfrm>
              <a:off x="0" y="-38100"/>
              <a:ext cx="5196672" cy="493543"/>
            </a:xfrm>
            <a:prstGeom prst="rect">
              <a:avLst/>
            </a:prstGeom>
            <a:grpFill/>
          </p:spPr>
          <p:txBody>
            <a:bodyPr lIns="50800" tIns="50800" rIns="50800" bIns="50800" rtlCol="0" anchor="ctr"/>
            <a:lstStyle/>
            <a:p>
              <a:pPr algn="ctr">
                <a:lnSpc>
                  <a:spcPts val="2659"/>
                </a:lnSpc>
                <a:spcBef>
                  <a:spcPct val="0"/>
                </a:spcBef>
              </a:pPr>
              <a:endParaRPr>
                <a:latin typeface="Times New Roman" panose="02020603050405020304" pitchFamily="18" charset="0"/>
                <a:cs typeface="Times New Roman" panose="02020603050405020304" pitchFamily="18" charset="0"/>
              </a:endParaRPr>
            </a:p>
          </p:txBody>
        </p:sp>
      </p:grpSp>
      <p:sp>
        <p:nvSpPr>
          <p:cNvPr id="5" name="TextBox 5">
            <a:extLst>
              <a:ext uri="{FF2B5EF4-FFF2-40B4-BE49-F238E27FC236}">
                <a16:creationId xmlns:a16="http://schemas.microsoft.com/office/drawing/2014/main" id="{0ACC04DA-FF7C-397F-2FDD-D40108DA0939}"/>
              </a:ext>
            </a:extLst>
          </p:cNvPr>
          <p:cNvSpPr txBox="1"/>
          <p:nvPr/>
        </p:nvSpPr>
        <p:spPr>
          <a:xfrm>
            <a:off x="0" y="328415"/>
            <a:ext cx="18288000" cy="905889"/>
          </a:xfrm>
          <a:prstGeom prst="rect">
            <a:avLst/>
          </a:prstGeom>
        </p:spPr>
        <p:txBody>
          <a:bodyPr lIns="0" tIns="0" rIns="0" bIns="0" rtlCol="0" anchor="t">
            <a:spAutoFit/>
          </a:bodyPr>
          <a:lstStyle/>
          <a:p>
            <a:pPr algn="ctr">
              <a:lnSpc>
                <a:spcPts val="7699"/>
              </a:lnSpc>
            </a:pPr>
            <a:r>
              <a:rPr lang="en-US" sz="5499" b="1" dirty="0">
                <a:solidFill>
                  <a:schemeClr val="bg1"/>
                </a:solidFill>
                <a:latin typeface="Times New Roman" panose="02020603050405020304" pitchFamily="18" charset="0"/>
                <a:ea typeface="DM Serif Display"/>
                <a:cs typeface="Times New Roman" panose="02020603050405020304" pitchFamily="18" charset="0"/>
                <a:sym typeface="DM Serif Display"/>
              </a:rPr>
              <a:t>LITERATURE SURVEY</a:t>
            </a:r>
          </a:p>
        </p:txBody>
      </p:sp>
      <p:graphicFrame>
        <p:nvGraphicFramePr>
          <p:cNvPr id="9" name="Table 8">
            <a:extLst>
              <a:ext uri="{FF2B5EF4-FFF2-40B4-BE49-F238E27FC236}">
                <a16:creationId xmlns:a16="http://schemas.microsoft.com/office/drawing/2014/main" id="{728B97DF-461A-BDF5-B216-77D2F52F0BBA}"/>
              </a:ext>
            </a:extLst>
          </p:cNvPr>
          <p:cNvGraphicFramePr>
            <a:graphicFrameLocks noGrp="1"/>
          </p:cNvGraphicFramePr>
          <p:nvPr>
            <p:extLst>
              <p:ext uri="{D42A27DB-BD31-4B8C-83A1-F6EECF244321}">
                <p14:modId xmlns:p14="http://schemas.microsoft.com/office/powerpoint/2010/main" val="381581821"/>
              </p:ext>
            </p:extLst>
          </p:nvPr>
        </p:nvGraphicFramePr>
        <p:xfrm>
          <a:off x="685800" y="1632056"/>
          <a:ext cx="17145000" cy="8371389"/>
        </p:xfrm>
        <a:graphic>
          <a:graphicData uri="http://schemas.openxmlformats.org/drawingml/2006/table">
            <a:tbl>
              <a:tblPr firstRow="1" firstCol="1" bandRow="1">
                <a:tableStyleId>{5940675A-B579-460E-94D1-54222C63F5DA}</a:tableStyleId>
              </a:tblPr>
              <a:tblGrid>
                <a:gridCol w="4191000">
                  <a:extLst>
                    <a:ext uri="{9D8B030D-6E8A-4147-A177-3AD203B41FA5}">
                      <a16:colId xmlns:a16="http://schemas.microsoft.com/office/drawing/2014/main" val="3642016581"/>
                    </a:ext>
                  </a:extLst>
                </a:gridCol>
                <a:gridCol w="2818461">
                  <a:extLst>
                    <a:ext uri="{9D8B030D-6E8A-4147-A177-3AD203B41FA5}">
                      <a16:colId xmlns:a16="http://schemas.microsoft.com/office/drawing/2014/main" val="2543648682"/>
                    </a:ext>
                  </a:extLst>
                </a:gridCol>
                <a:gridCol w="5424285">
                  <a:extLst>
                    <a:ext uri="{9D8B030D-6E8A-4147-A177-3AD203B41FA5}">
                      <a16:colId xmlns:a16="http://schemas.microsoft.com/office/drawing/2014/main" val="531721657"/>
                    </a:ext>
                  </a:extLst>
                </a:gridCol>
                <a:gridCol w="4711254">
                  <a:extLst>
                    <a:ext uri="{9D8B030D-6E8A-4147-A177-3AD203B41FA5}">
                      <a16:colId xmlns:a16="http://schemas.microsoft.com/office/drawing/2014/main" val="4169740514"/>
                    </a:ext>
                  </a:extLst>
                </a:gridCol>
              </a:tblGrid>
              <a:tr h="771861">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Title</a:t>
                      </a:r>
                      <a:endPar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838" marR="11838" marT="7892" marB="7892" anchor="ctr"/>
                </a:tc>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Author &amp; Year of Publication</a:t>
                      </a:r>
                      <a:endPar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838" marR="11838" marT="7892" marB="7892" anchor="ctr"/>
                </a:tc>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Methodology (Including Dataset)</a:t>
                      </a:r>
                      <a:endPar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838" marR="11838" marT="7892" marB="7892" anchor="ctr"/>
                </a:tc>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Results/Inferences</a:t>
                      </a:r>
                      <a:endPar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838" marR="11838" marT="7892" marB="7892" anchor="ctr"/>
                </a:tc>
                <a:extLst>
                  <a:ext uri="{0D108BD9-81ED-4DB2-BD59-A6C34878D82A}">
                    <a16:rowId xmlns:a16="http://schemas.microsoft.com/office/drawing/2014/main" val="1150218791"/>
                  </a:ext>
                </a:extLst>
              </a:tr>
              <a:tr h="2540532">
                <a:tc>
                  <a:txBody>
                    <a:bodyPr/>
                    <a:lstStyle/>
                    <a:p>
                      <a:pPr>
                        <a:lnSpc>
                          <a:spcPct val="107000"/>
                        </a:lnSpc>
                        <a:spcAft>
                          <a:spcPts val="800"/>
                        </a:spcAft>
                        <a:buNone/>
                      </a:pPr>
                      <a:r>
                        <a:rPr lang="en-IN" sz="2400" b="0" kern="100" dirty="0">
                          <a:effectLst/>
                          <a:latin typeface="Times New Roman" panose="02020603050405020304" pitchFamily="18" charset="0"/>
                          <a:cs typeface="Times New Roman" panose="02020603050405020304" pitchFamily="18" charset="0"/>
                        </a:rPr>
                        <a:t>Beyond Heart Murmur Detection: Automatic Murmur Grading from Phonocardiogram</a:t>
                      </a:r>
                    </a:p>
                    <a:p>
                      <a:pPr>
                        <a:lnSpc>
                          <a:spcPct val="107000"/>
                        </a:lnSpc>
                        <a:spcAft>
                          <a:spcPts val="800"/>
                        </a:spcAft>
                        <a:buNone/>
                      </a:pPr>
                      <a:r>
                        <a:rPr lang="en-IN" sz="2400" b="0" u="sng" kern="100" dirty="0">
                          <a:effectLst/>
                          <a:latin typeface="Times New Roman" panose="02020603050405020304" pitchFamily="18" charset="0"/>
                          <a:cs typeface="Times New Roman" panose="02020603050405020304" pitchFamily="18" charset="0"/>
                          <a:hlinkClick r:id="rId2"/>
                        </a:rPr>
                        <a:t>[1]</a:t>
                      </a:r>
                      <a:endParaRPr lang="en-IN" sz="24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838" marR="11838" marT="7892" marB="7892" anchor="ctr"/>
                </a:tc>
                <a:tc>
                  <a:txBody>
                    <a:bodyPr/>
                    <a:lstStyle/>
                    <a:p>
                      <a:pPr>
                        <a:lnSpc>
                          <a:spcPct val="107000"/>
                        </a:lnSpc>
                        <a:spcAft>
                          <a:spcPts val="800"/>
                        </a:spcAft>
                        <a:buNone/>
                      </a:pPr>
                      <a:r>
                        <a:rPr lang="en-IN" sz="2400" b="0" kern="100">
                          <a:effectLst/>
                          <a:latin typeface="Times New Roman" panose="02020603050405020304" pitchFamily="18" charset="0"/>
                          <a:cs typeface="Times New Roman" panose="02020603050405020304" pitchFamily="18" charset="0"/>
                        </a:rPr>
                        <a:t>A. Elola et al. IEEE Journal of Biomedical and Health Informatics, vol. 27, no. 8, pp. 3856-3866, Aug. 2023</a:t>
                      </a:r>
                      <a:endParaRPr lang="en-IN" sz="24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1838" marR="11838" marT="7892" marB="7892" anchor="ctr"/>
                </a:tc>
                <a:tc>
                  <a:txBody>
                    <a:bodyPr/>
                    <a:lstStyle/>
                    <a:p>
                      <a:pPr>
                        <a:lnSpc>
                          <a:spcPct val="107000"/>
                        </a:lnSpc>
                        <a:spcAft>
                          <a:spcPts val="800"/>
                        </a:spcAft>
                        <a:buNone/>
                      </a:pPr>
                      <a:r>
                        <a:rPr lang="en-IN" sz="2400" b="0" kern="100">
                          <a:effectLst/>
                          <a:latin typeface="Times New Roman" panose="02020603050405020304" pitchFamily="18" charset="0"/>
                          <a:cs typeface="Times New Roman" panose="02020603050405020304" pitchFamily="18" charset="0"/>
                        </a:rPr>
                        <a:t>Develop a CNN-based deep learning algorithm for multi-class murmur detection and grading using pediatric heart sound recordings.(CirCor DigiScope phonocardiogram dataset)</a:t>
                      </a:r>
                      <a:endParaRPr lang="en-IN" sz="24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1838" marR="11838" marT="7892" marB="7892" anchor="ctr"/>
                </a:tc>
                <a:tc>
                  <a:txBody>
                    <a:bodyPr/>
                    <a:lstStyle/>
                    <a:p>
                      <a:pPr>
                        <a:lnSpc>
                          <a:spcPct val="107000"/>
                        </a:lnSpc>
                        <a:spcAft>
                          <a:spcPts val="800"/>
                        </a:spcAft>
                        <a:buNone/>
                      </a:pPr>
                      <a:r>
                        <a:rPr lang="en-IN" sz="2400" b="0" kern="100">
                          <a:effectLst/>
                          <a:latin typeface="Times New Roman" panose="02020603050405020304" pitchFamily="18" charset="0"/>
                          <a:cs typeface="Times New Roman" panose="02020603050405020304" pitchFamily="18" charset="0"/>
                        </a:rPr>
                        <a:t>The CNN-based model accurately graded heart murmurs, with uncertainty estimation improving reliability and misclassification detection.</a:t>
                      </a:r>
                      <a:endParaRPr lang="en-IN" sz="24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1838" marR="11838" marT="7892" marB="7892" anchor="ctr"/>
                </a:tc>
                <a:extLst>
                  <a:ext uri="{0D108BD9-81ED-4DB2-BD59-A6C34878D82A}">
                    <a16:rowId xmlns:a16="http://schemas.microsoft.com/office/drawing/2014/main" val="1235862750"/>
                  </a:ext>
                </a:extLst>
              </a:tr>
              <a:tr h="2331324">
                <a:tc>
                  <a:txBody>
                    <a:bodyPr/>
                    <a:lstStyle/>
                    <a:p>
                      <a:pPr>
                        <a:lnSpc>
                          <a:spcPct val="107000"/>
                        </a:lnSpc>
                        <a:spcAft>
                          <a:spcPts val="800"/>
                        </a:spcAft>
                        <a:buNone/>
                      </a:pPr>
                      <a:r>
                        <a:rPr lang="en-IN" sz="2400" b="0" kern="100" dirty="0">
                          <a:effectLst/>
                          <a:latin typeface="Times New Roman" panose="02020603050405020304" pitchFamily="18" charset="0"/>
                          <a:cs typeface="Times New Roman" panose="02020603050405020304" pitchFamily="18" charset="0"/>
                        </a:rPr>
                        <a:t>Heart Murmur Severity Stages Classification Using </a:t>
                      </a:r>
                      <a:r>
                        <a:rPr lang="en-IN" sz="2400" b="0" kern="100" dirty="0" err="1">
                          <a:effectLst/>
                          <a:latin typeface="Times New Roman" panose="02020603050405020304" pitchFamily="18" charset="0"/>
                          <a:cs typeface="Times New Roman" panose="02020603050405020304" pitchFamily="18" charset="0"/>
                        </a:rPr>
                        <a:t>Multikernel</a:t>
                      </a:r>
                      <a:r>
                        <a:rPr lang="en-IN" sz="2400" b="0" kern="100" dirty="0">
                          <a:effectLst/>
                          <a:latin typeface="Times New Roman" panose="02020603050405020304" pitchFamily="18" charset="0"/>
                          <a:cs typeface="Times New Roman" panose="02020603050405020304" pitchFamily="18" charset="0"/>
                        </a:rPr>
                        <a:t> Residual CNN </a:t>
                      </a:r>
                      <a:r>
                        <a:rPr lang="en-IN" sz="2400" b="0" u="sng" kern="100" dirty="0">
                          <a:effectLst/>
                          <a:latin typeface="Times New Roman" panose="02020603050405020304" pitchFamily="18" charset="0"/>
                          <a:cs typeface="Times New Roman" panose="02020603050405020304" pitchFamily="18" charset="0"/>
                          <a:hlinkClick r:id="rId3"/>
                        </a:rPr>
                        <a:t>[2]</a:t>
                      </a:r>
                      <a:endParaRPr lang="en-IN" sz="24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838" marR="11838" marT="7892" marB="7892" anchor="ctr"/>
                </a:tc>
                <a:tc>
                  <a:txBody>
                    <a:bodyPr/>
                    <a:lstStyle/>
                    <a:p>
                      <a:pPr>
                        <a:lnSpc>
                          <a:spcPct val="107000"/>
                        </a:lnSpc>
                        <a:spcAft>
                          <a:spcPts val="800"/>
                        </a:spcAft>
                        <a:buNone/>
                      </a:pPr>
                      <a:r>
                        <a:rPr lang="en-IN" sz="2400" b="0" kern="100" dirty="0">
                          <a:effectLst/>
                          <a:latin typeface="Times New Roman" panose="02020603050405020304" pitchFamily="18" charset="0"/>
                          <a:cs typeface="Times New Roman" panose="02020603050405020304" pitchFamily="18" charset="0"/>
                        </a:rPr>
                        <a:t>S. Das and S. </a:t>
                      </a:r>
                      <a:r>
                        <a:rPr lang="en-IN" sz="2400" b="0" kern="100" dirty="0" err="1">
                          <a:effectLst/>
                          <a:latin typeface="Times New Roman" panose="02020603050405020304" pitchFamily="18" charset="0"/>
                          <a:cs typeface="Times New Roman" panose="02020603050405020304" pitchFamily="18" charset="0"/>
                        </a:rPr>
                        <a:t>Dandapat</a:t>
                      </a:r>
                      <a:r>
                        <a:rPr lang="en-IN" sz="2400" b="0" kern="100" dirty="0">
                          <a:effectLst/>
                          <a:latin typeface="Times New Roman" panose="02020603050405020304" pitchFamily="18" charset="0"/>
                          <a:cs typeface="Times New Roman" panose="02020603050405020304" pitchFamily="18" charset="0"/>
                        </a:rPr>
                        <a:t> IEEE Sensors Journal, vol. 24, no. 8, pp. 13019-13027, 15 April 2024</a:t>
                      </a:r>
                      <a:endParaRPr lang="en-IN" sz="24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838" marR="11838" marT="7892" marB="7892" anchor="ctr"/>
                </a:tc>
                <a:tc>
                  <a:txBody>
                    <a:bodyPr/>
                    <a:lstStyle/>
                    <a:p>
                      <a:pPr>
                        <a:lnSpc>
                          <a:spcPct val="107000"/>
                        </a:lnSpc>
                        <a:spcAft>
                          <a:spcPts val="800"/>
                        </a:spcAft>
                        <a:buNone/>
                      </a:pPr>
                      <a:r>
                        <a:rPr lang="en-IN" sz="2400" b="0" kern="100">
                          <a:effectLst/>
                          <a:latin typeface="Times New Roman" panose="02020603050405020304" pitchFamily="18" charset="0"/>
                          <a:cs typeface="Times New Roman" panose="02020603050405020304" pitchFamily="18" charset="0"/>
                        </a:rPr>
                        <a:t>Develop an MK-RCNN model for automatic heart murmur severity classification using PCG signals. (CirCor DigiScope, HSM, and CICC 2016 databases)</a:t>
                      </a:r>
                      <a:endParaRPr lang="en-IN" sz="24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1838" marR="11838" marT="7892" marB="7892" anchor="ctr"/>
                </a:tc>
                <a:tc>
                  <a:txBody>
                    <a:bodyPr/>
                    <a:lstStyle/>
                    <a:p>
                      <a:pPr>
                        <a:lnSpc>
                          <a:spcPct val="107000"/>
                        </a:lnSpc>
                        <a:spcAft>
                          <a:spcPts val="800"/>
                        </a:spcAft>
                        <a:buNone/>
                      </a:pPr>
                      <a:r>
                        <a:rPr lang="en-IN" sz="2400" b="0" kern="100" dirty="0">
                          <a:effectLst/>
                          <a:latin typeface="Times New Roman" panose="02020603050405020304" pitchFamily="18" charset="0"/>
                          <a:cs typeface="Times New Roman" panose="02020603050405020304" pitchFamily="18" charset="0"/>
                        </a:rPr>
                        <a:t>The model effectively classifies murmur severity directly from raw PCG signals, demonstrating robustness. real-time processing efficiency and adaptability to unseen noise.</a:t>
                      </a:r>
                      <a:endParaRPr lang="en-IN" sz="24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838" marR="11838" marT="7892" marB="7892" anchor="ctr"/>
                </a:tc>
                <a:extLst>
                  <a:ext uri="{0D108BD9-81ED-4DB2-BD59-A6C34878D82A}">
                    <a16:rowId xmlns:a16="http://schemas.microsoft.com/office/drawing/2014/main" val="3296352308"/>
                  </a:ext>
                </a:extLst>
              </a:tr>
              <a:tr h="2721189">
                <a:tc>
                  <a:txBody>
                    <a:bodyPr/>
                    <a:lstStyle/>
                    <a:p>
                      <a:pPr>
                        <a:lnSpc>
                          <a:spcPct val="107000"/>
                        </a:lnSpc>
                        <a:spcAft>
                          <a:spcPts val="800"/>
                        </a:spcAft>
                        <a:buNone/>
                      </a:pPr>
                      <a:r>
                        <a:rPr lang="en-IN" sz="2400" b="0" kern="100">
                          <a:effectLst/>
                          <a:latin typeface="Times New Roman" panose="02020603050405020304" pitchFamily="18" charset="0"/>
                          <a:cs typeface="Times New Roman" panose="02020603050405020304" pitchFamily="18" charset="0"/>
                        </a:rPr>
                        <a:t>Precision Diagnosis:An Automated Method for Detecting Congenital Heart Diseases in Children From Phonocardiogram Signals Employing Deep Neural Network </a:t>
                      </a:r>
                      <a:r>
                        <a:rPr lang="en-IN" sz="2400" b="0" u="sng" kern="100">
                          <a:effectLst/>
                          <a:latin typeface="Times New Roman" panose="02020603050405020304" pitchFamily="18" charset="0"/>
                          <a:cs typeface="Times New Roman" panose="02020603050405020304" pitchFamily="18" charset="0"/>
                          <a:hlinkClick r:id="rId4"/>
                        </a:rPr>
                        <a:t>[3]</a:t>
                      </a:r>
                      <a:endParaRPr lang="en-IN" sz="24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1838" marR="11838" marT="7892" marB="7892" anchor="ctr"/>
                </a:tc>
                <a:tc>
                  <a:txBody>
                    <a:bodyPr/>
                    <a:lstStyle/>
                    <a:p>
                      <a:pPr>
                        <a:lnSpc>
                          <a:spcPct val="107000"/>
                        </a:lnSpc>
                        <a:spcAft>
                          <a:spcPts val="800"/>
                        </a:spcAft>
                        <a:buNone/>
                      </a:pPr>
                      <a:r>
                        <a:rPr lang="en-IN" sz="2400" b="0" kern="100">
                          <a:effectLst/>
                          <a:latin typeface="Times New Roman" panose="02020603050405020304" pitchFamily="18" charset="0"/>
                          <a:cs typeface="Times New Roman" panose="02020603050405020304" pitchFamily="18" charset="0"/>
                        </a:rPr>
                        <a:t>H. K. Alkahtani et al. IEEE Access, vol. 12, pp. 76053-76064, 2024</a:t>
                      </a:r>
                      <a:endParaRPr lang="en-IN" sz="24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1838" marR="11838" marT="7892" marB="7892" anchor="ctr"/>
                </a:tc>
                <a:tc>
                  <a:txBody>
                    <a:bodyPr/>
                    <a:lstStyle/>
                    <a:p>
                      <a:pPr>
                        <a:lnSpc>
                          <a:spcPct val="107000"/>
                        </a:lnSpc>
                        <a:spcAft>
                          <a:spcPts val="800"/>
                        </a:spcAft>
                        <a:buNone/>
                      </a:pPr>
                      <a:r>
                        <a:rPr lang="en-IN" sz="2400" b="0" kern="100">
                          <a:effectLst/>
                          <a:latin typeface="Times New Roman" panose="02020603050405020304" pitchFamily="18" charset="0"/>
                          <a:cs typeface="Times New Roman" panose="02020603050405020304" pitchFamily="18" charset="0"/>
                        </a:rPr>
                        <a:t>Used 1D CNN for binary classification of congenital heart diseases (Local dataset from hospitals, University of Michigan dataset).</a:t>
                      </a:r>
                      <a:endParaRPr lang="en-IN" sz="24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1838" marR="11838" marT="7892" marB="7892" anchor="ctr"/>
                </a:tc>
                <a:tc>
                  <a:txBody>
                    <a:bodyPr/>
                    <a:lstStyle/>
                    <a:p>
                      <a:pPr>
                        <a:lnSpc>
                          <a:spcPct val="107000"/>
                        </a:lnSpc>
                        <a:spcAft>
                          <a:spcPts val="800"/>
                        </a:spcAft>
                        <a:buNone/>
                      </a:pPr>
                      <a:r>
                        <a:rPr lang="en-IN" sz="2400" b="0" kern="100" dirty="0">
                          <a:effectLst/>
                          <a:latin typeface="Times New Roman" panose="02020603050405020304" pitchFamily="18" charset="0"/>
                          <a:cs typeface="Times New Roman" panose="02020603050405020304" pitchFamily="18" charset="0"/>
                        </a:rPr>
                        <a:t>The model demonstrated high accuracy and reliability in distinguishing normal and abnormal heart sounds.</a:t>
                      </a:r>
                      <a:endParaRPr lang="en-IN" sz="24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838" marR="11838" marT="7892" marB="7892" anchor="ctr"/>
                </a:tc>
                <a:extLst>
                  <a:ext uri="{0D108BD9-81ED-4DB2-BD59-A6C34878D82A}">
                    <a16:rowId xmlns:a16="http://schemas.microsoft.com/office/drawing/2014/main" val="2300652095"/>
                  </a:ext>
                </a:extLst>
              </a:tr>
            </a:tbl>
          </a:graphicData>
        </a:graphic>
      </p:graphicFrame>
    </p:spTree>
    <p:extLst>
      <p:ext uri="{BB962C8B-B14F-4D97-AF65-F5344CB8AC3E}">
        <p14:creationId xmlns:p14="http://schemas.microsoft.com/office/powerpoint/2010/main" val="33136679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E3A11-830C-6B21-303C-85B884FD86F8}"/>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F9E42E8D-F3B3-9504-C951-419BDD0FA92C}"/>
              </a:ext>
            </a:extLst>
          </p:cNvPr>
          <p:cNvGrpSpPr/>
          <p:nvPr/>
        </p:nvGrpSpPr>
        <p:grpSpPr>
          <a:xfrm>
            <a:off x="1" y="-302230"/>
            <a:ext cx="18288000" cy="1701231"/>
            <a:chOff x="0" y="-38100"/>
            <a:chExt cx="5196672" cy="493543"/>
          </a:xfrm>
          <a:solidFill>
            <a:schemeClr val="tx2"/>
          </a:solidFill>
        </p:grpSpPr>
        <p:sp>
          <p:nvSpPr>
            <p:cNvPr id="3" name="Freeform 3">
              <a:extLst>
                <a:ext uri="{FF2B5EF4-FFF2-40B4-BE49-F238E27FC236}">
                  <a16:creationId xmlns:a16="http://schemas.microsoft.com/office/drawing/2014/main" id="{C4248464-945F-4EA2-01EC-CFCA49080BDE}"/>
                </a:ext>
              </a:extLst>
            </p:cNvPr>
            <p:cNvSpPr/>
            <p:nvPr/>
          </p:nvSpPr>
          <p:spPr>
            <a:xfrm>
              <a:off x="0" y="41500"/>
              <a:ext cx="5019216" cy="413943"/>
            </a:xfrm>
            <a:custGeom>
              <a:avLst/>
              <a:gdLst/>
              <a:ahLst/>
              <a:cxnLst/>
              <a:rect l="l" t="t" r="r" b="b"/>
              <a:pathLst>
                <a:path w="5196672" h="455443">
                  <a:moveTo>
                    <a:pt x="0" y="0"/>
                  </a:moveTo>
                  <a:lnTo>
                    <a:pt x="5196672" y="0"/>
                  </a:lnTo>
                  <a:lnTo>
                    <a:pt x="5196672" y="455443"/>
                  </a:lnTo>
                  <a:lnTo>
                    <a:pt x="0" y="455443"/>
                  </a:lnTo>
                  <a:close/>
                </a:path>
              </a:pathLst>
            </a:custGeom>
            <a:grpFill/>
          </p:spPr>
        </p:sp>
        <p:sp>
          <p:nvSpPr>
            <p:cNvPr id="4" name="TextBox 4">
              <a:extLst>
                <a:ext uri="{FF2B5EF4-FFF2-40B4-BE49-F238E27FC236}">
                  <a16:creationId xmlns:a16="http://schemas.microsoft.com/office/drawing/2014/main" id="{189CF696-B8D2-DE8D-0244-2DFF6A6102B5}"/>
                </a:ext>
              </a:extLst>
            </p:cNvPr>
            <p:cNvSpPr txBox="1"/>
            <p:nvPr/>
          </p:nvSpPr>
          <p:spPr>
            <a:xfrm>
              <a:off x="0" y="-38100"/>
              <a:ext cx="5196672" cy="493543"/>
            </a:xfrm>
            <a:prstGeom prst="rect">
              <a:avLst/>
            </a:prstGeom>
            <a:grpFill/>
          </p:spPr>
          <p:txBody>
            <a:bodyPr lIns="50800" tIns="50800" rIns="50800" bIns="50800" rtlCol="0" anchor="ctr"/>
            <a:lstStyle/>
            <a:p>
              <a:pPr algn="ctr">
                <a:lnSpc>
                  <a:spcPts val="2659"/>
                </a:lnSpc>
                <a:spcBef>
                  <a:spcPct val="0"/>
                </a:spcBef>
              </a:pPr>
              <a:endParaRPr/>
            </a:p>
          </p:txBody>
        </p:sp>
      </p:grpSp>
      <p:sp>
        <p:nvSpPr>
          <p:cNvPr id="5" name="TextBox 5">
            <a:extLst>
              <a:ext uri="{FF2B5EF4-FFF2-40B4-BE49-F238E27FC236}">
                <a16:creationId xmlns:a16="http://schemas.microsoft.com/office/drawing/2014/main" id="{FC54F19F-6632-18C6-3DD7-231407507D33}"/>
              </a:ext>
            </a:extLst>
          </p:cNvPr>
          <p:cNvSpPr txBox="1"/>
          <p:nvPr/>
        </p:nvSpPr>
        <p:spPr>
          <a:xfrm>
            <a:off x="0" y="328415"/>
            <a:ext cx="18288000" cy="905889"/>
          </a:xfrm>
          <a:prstGeom prst="rect">
            <a:avLst/>
          </a:prstGeom>
        </p:spPr>
        <p:txBody>
          <a:bodyPr lIns="0" tIns="0" rIns="0" bIns="0" rtlCol="0" anchor="t">
            <a:spAutoFit/>
          </a:bodyPr>
          <a:lstStyle/>
          <a:p>
            <a:pPr algn="ctr">
              <a:lnSpc>
                <a:spcPts val="7699"/>
              </a:lnSpc>
            </a:pPr>
            <a:r>
              <a:rPr lang="en-US" sz="5499" b="1" dirty="0">
                <a:solidFill>
                  <a:schemeClr val="bg1"/>
                </a:solidFill>
                <a:latin typeface="Times New Roman" panose="02020603050405020304" pitchFamily="18" charset="0"/>
                <a:ea typeface="DM Serif Display"/>
                <a:cs typeface="Times New Roman" panose="02020603050405020304" pitchFamily="18" charset="0"/>
                <a:sym typeface="DM Serif Display"/>
              </a:rPr>
              <a:t>EXECUTION RESULT</a:t>
            </a:r>
          </a:p>
        </p:txBody>
      </p:sp>
      <p:sp>
        <p:nvSpPr>
          <p:cNvPr id="25" name="TextBox 24">
            <a:extLst>
              <a:ext uri="{FF2B5EF4-FFF2-40B4-BE49-F238E27FC236}">
                <a16:creationId xmlns:a16="http://schemas.microsoft.com/office/drawing/2014/main" id="{24531917-3CA2-DBDB-2C6C-B64CDF6098F4}"/>
              </a:ext>
            </a:extLst>
          </p:cNvPr>
          <p:cNvSpPr txBox="1"/>
          <p:nvPr/>
        </p:nvSpPr>
        <p:spPr>
          <a:xfrm>
            <a:off x="10820400" y="8420100"/>
            <a:ext cx="9470570"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Fig 11: Execution result of </a:t>
            </a:r>
            <a:r>
              <a:rPr kumimoji="0" lang="en-US" sz="3200" b="0"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XGBoost</a:t>
            </a: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endParaRPr kumimoji="0" lang="en-IN" sz="3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BA56C9F-27B1-2F2F-99FD-42B672D0D94C}"/>
              </a:ext>
            </a:extLst>
          </p:cNvPr>
          <p:cNvPicPr>
            <a:picLocks noChangeAspect="1"/>
          </p:cNvPicPr>
          <p:nvPr/>
        </p:nvPicPr>
        <p:blipFill>
          <a:blip r:embed="rId3"/>
          <a:stretch>
            <a:fillRect/>
          </a:stretch>
        </p:blipFill>
        <p:spPr>
          <a:xfrm>
            <a:off x="346073" y="2016946"/>
            <a:ext cx="8808813" cy="4325079"/>
          </a:xfrm>
          <a:prstGeom prst="rect">
            <a:avLst/>
          </a:prstGeom>
        </p:spPr>
      </p:pic>
      <p:pic>
        <p:nvPicPr>
          <p:cNvPr id="10" name="Picture 9">
            <a:extLst>
              <a:ext uri="{FF2B5EF4-FFF2-40B4-BE49-F238E27FC236}">
                <a16:creationId xmlns:a16="http://schemas.microsoft.com/office/drawing/2014/main" id="{26ED88E9-F408-AE79-D9C4-8B32E95C3AB8}"/>
              </a:ext>
            </a:extLst>
          </p:cNvPr>
          <p:cNvPicPr>
            <a:picLocks noChangeAspect="1"/>
          </p:cNvPicPr>
          <p:nvPr/>
        </p:nvPicPr>
        <p:blipFill>
          <a:blip r:embed="rId4"/>
          <a:stretch>
            <a:fillRect/>
          </a:stretch>
        </p:blipFill>
        <p:spPr>
          <a:xfrm>
            <a:off x="10515600" y="2257022"/>
            <a:ext cx="6192114" cy="5772956"/>
          </a:xfrm>
          <a:prstGeom prst="rect">
            <a:avLst/>
          </a:prstGeom>
        </p:spPr>
      </p:pic>
      <p:pic>
        <p:nvPicPr>
          <p:cNvPr id="13" name="Picture 12">
            <a:extLst>
              <a:ext uri="{FF2B5EF4-FFF2-40B4-BE49-F238E27FC236}">
                <a16:creationId xmlns:a16="http://schemas.microsoft.com/office/drawing/2014/main" id="{EB46185E-ED74-B140-A861-3B08F6A91EFA}"/>
              </a:ext>
            </a:extLst>
          </p:cNvPr>
          <p:cNvPicPr>
            <a:picLocks noChangeAspect="1"/>
          </p:cNvPicPr>
          <p:nvPr/>
        </p:nvPicPr>
        <p:blipFill>
          <a:blip r:embed="rId5"/>
          <a:stretch>
            <a:fillRect/>
          </a:stretch>
        </p:blipFill>
        <p:spPr>
          <a:xfrm>
            <a:off x="692544" y="6490258"/>
            <a:ext cx="8115870" cy="3559592"/>
          </a:xfrm>
          <a:prstGeom prst="rect">
            <a:avLst/>
          </a:prstGeom>
        </p:spPr>
      </p:pic>
    </p:spTree>
    <p:extLst>
      <p:ext uri="{BB962C8B-B14F-4D97-AF65-F5344CB8AC3E}">
        <p14:creationId xmlns:p14="http://schemas.microsoft.com/office/powerpoint/2010/main" val="33392774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F0CDCF-860E-A8B5-FBA2-E05E462C073B}"/>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DDA85813-1D97-7E79-9008-B1DF9DD4A846}"/>
              </a:ext>
            </a:extLst>
          </p:cNvPr>
          <p:cNvGrpSpPr/>
          <p:nvPr/>
        </p:nvGrpSpPr>
        <p:grpSpPr>
          <a:xfrm>
            <a:off x="1" y="-302230"/>
            <a:ext cx="18288000" cy="1701231"/>
            <a:chOff x="0" y="-38100"/>
            <a:chExt cx="5196672" cy="493543"/>
          </a:xfrm>
          <a:solidFill>
            <a:schemeClr val="tx2"/>
          </a:solidFill>
        </p:grpSpPr>
        <p:sp>
          <p:nvSpPr>
            <p:cNvPr id="3" name="Freeform 3">
              <a:extLst>
                <a:ext uri="{FF2B5EF4-FFF2-40B4-BE49-F238E27FC236}">
                  <a16:creationId xmlns:a16="http://schemas.microsoft.com/office/drawing/2014/main" id="{F3518B09-9124-44BB-D58C-5F7A9CD7469D}"/>
                </a:ext>
              </a:extLst>
            </p:cNvPr>
            <p:cNvSpPr/>
            <p:nvPr/>
          </p:nvSpPr>
          <p:spPr>
            <a:xfrm>
              <a:off x="0" y="41500"/>
              <a:ext cx="5019216" cy="413943"/>
            </a:xfrm>
            <a:custGeom>
              <a:avLst/>
              <a:gdLst/>
              <a:ahLst/>
              <a:cxnLst/>
              <a:rect l="l" t="t" r="r" b="b"/>
              <a:pathLst>
                <a:path w="5196672" h="455443">
                  <a:moveTo>
                    <a:pt x="0" y="0"/>
                  </a:moveTo>
                  <a:lnTo>
                    <a:pt x="5196672" y="0"/>
                  </a:lnTo>
                  <a:lnTo>
                    <a:pt x="5196672" y="455443"/>
                  </a:lnTo>
                  <a:lnTo>
                    <a:pt x="0" y="455443"/>
                  </a:lnTo>
                  <a:close/>
                </a:path>
              </a:pathLst>
            </a:custGeom>
            <a:grpFill/>
          </p:spPr>
        </p:sp>
        <p:sp>
          <p:nvSpPr>
            <p:cNvPr id="4" name="TextBox 4">
              <a:extLst>
                <a:ext uri="{FF2B5EF4-FFF2-40B4-BE49-F238E27FC236}">
                  <a16:creationId xmlns:a16="http://schemas.microsoft.com/office/drawing/2014/main" id="{D3F7E84E-6F93-16C4-7096-414823BCBE54}"/>
                </a:ext>
              </a:extLst>
            </p:cNvPr>
            <p:cNvSpPr txBox="1"/>
            <p:nvPr/>
          </p:nvSpPr>
          <p:spPr>
            <a:xfrm>
              <a:off x="0" y="-38100"/>
              <a:ext cx="5196672" cy="493543"/>
            </a:xfrm>
            <a:prstGeom prst="rect">
              <a:avLst/>
            </a:prstGeom>
            <a:grpFill/>
          </p:spPr>
          <p:txBody>
            <a:bodyPr lIns="50800" tIns="50800" rIns="50800" bIns="50800" rtlCol="0" anchor="ctr"/>
            <a:lstStyle/>
            <a:p>
              <a:pPr algn="ctr">
                <a:lnSpc>
                  <a:spcPts val="2659"/>
                </a:lnSpc>
                <a:spcBef>
                  <a:spcPct val="0"/>
                </a:spcBef>
              </a:pPr>
              <a:endParaRPr/>
            </a:p>
          </p:txBody>
        </p:sp>
      </p:grpSp>
      <p:sp>
        <p:nvSpPr>
          <p:cNvPr id="5" name="TextBox 5">
            <a:extLst>
              <a:ext uri="{FF2B5EF4-FFF2-40B4-BE49-F238E27FC236}">
                <a16:creationId xmlns:a16="http://schemas.microsoft.com/office/drawing/2014/main" id="{47FB2C4B-FDB9-7956-BE81-2AA4E1408EFF}"/>
              </a:ext>
            </a:extLst>
          </p:cNvPr>
          <p:cNvSpPr txBox="1"/>
          <p:nvPr/>
        </p:nvSpPr>
        <p:spPr>
          <a:xfrm>
            <a:off x="0" y="328415"/>
            <a:ext cx="18288000" cy="905889"/>
          </a:xfrm>
          <a:prstGeom prst="rect">
            <a:avLst/>
          </a:prstGeom>
        </p:spPr>
        <p:txBody>
          <a:bodyPr lIns="0" tIns="0" rIns="0" bIns="0" rtlCol="0" anchor="t">
            <a:spAutoFit/>
          </a:bodyPr>
          <a:lstStyle/>
          <a:p>
            <a:pPr algn="ctr">
              <a:lnSpc>
                <a:spcPts val="7699"/>
              </a:lnSpc>
            </a:pPr>
            <a:r>
              <a:rPr lang="en-US" sz="5499" b="1" dirty="0">
                <a:solidFill>
                  <a:schemeClr val="bg1"/>
                </a:solidFill>
                <a:latin typeface="Times New Roman" panose="02020603050405020304" pitchFamily="18" charset="0"/>
                <a:ea typeface="DM Serif Display"/>
                <a:cs typeface="Times New Roman" panose="02020603050405020304" pitchFamily="18" charset="0"/>
                <a:sym typeface="DM Serif Display"/>
              </a:rPr>
              <a:t>COMPARATIVE ANALYSIS</a:t>
            </a:r>
          </a:p>
        </p:txBody>
      </p:sp>
      <p:graphicFrame>
        <p:nvGraphicFramePr>
          <p:cNvPr id="7" name="Table 6">
            <a:extLst>
              <a:ext uri="{FF2B5EF4-FFF2-40B4-BE49-F238E27FC236}">
                <a16:creationId xmlns:a16="http://schemas.microsoft.com/office/drawing/2014/main" id="{C0676CB1-A3E0-2D60-0470-842254EF0D82}"/>
              </a:ext>
            </a:extLst>
          </p:cNvPr>
          <p:cNvGraphicFramePr>
            <a:graphicFrameLocks noGrp="1"/>
          </p:cNvGraphicFramePr>
          <p:nvPr>
            <p:extLst>
              <p:ext uri="{D42A27DB-BD31-4B8C-83A1-F6EECF244321}">
                <p14:modId xmlns:p14="http://schemas.microsoft.com/office/powerpoint/2010/main" val="3505101422"/>
              </p:ext>
            </p:extLst>
          </p:nvPr>
        </p:nvGraphicFramePr>
        <p:xfrm>
          <a:off x="1219200" y="1543187"/>
          <a:ext cx="15925800" cy="7934404"/>
        </p:xfrm>
        <a:graphic>
          <a:graphicData uri="http://schemas.openxmlformats.org/drawingml/2006/table">
            <a:tbl>
              <a:tblPr firstRow="1" bandRow="1">
                <a:tableStyleId>{5C22544A-7EE6-4342-B048-85BDC9FD1C3A}</a:tableStyleId>
              </a:tblPr>
              <a:tblGrid>
                <a:gridCol w="10392893">
                  <a:extLst>
                    <a:ext uri="{9D8B030D-6E8A-4147-A177-3AD203B41FA5}">
                      <a16:colId xmlns:a16="http://schemas.microsoft.com/office/drawing/2014/main" val="3552744162"/>
                    </a:ext>
                  </a:extLst>
                </a:gridCol>
                <a:gridCol w="5532907">
                  <a:extLst>
                    <a:ext uri="{9D8B030D-6E8A-4147-A177-3AD203B41FA5}">
                      <a16:colId xmlns:a16="http://schemas.microsoft.com/office/drawing/2014/main" val="2053509935"/>
                    </a:ext>
                  </a:extLst>
                </a:gridCol>
              </a:tblGrid>
              <a:tr h="614925">
                <a:tc>
                  <a:txBody>
                    <a:bodyPr/>
                    <a:lstStyle/>
                    <a:p>
                      <a:pPr algn="ctr"/>
                      <a:r>
                        <a:rPr lang="en-US" sz="3600" dirty="0">
                          <a:latin typeface="Times New Roman" panose="02020603050405020304" pitchFamily="18" charset="0"/>
                          <a:cs typeface="Times New Roman" panose="02020603050405020304" pitchFamily="18" charset="0"/>
                        </a:rPr>
                        <a:t>MODELS</a:t>
                      </a:r>
                      <a:endParaRPr lang="en-IN" sz="3600" dirty="0">
                        <a:latin typeface="Times New Roman" panose="02020603050405020304" pitchFamily="18" charset="0"/>
                        <a:cs typeface="Times New Roman" panose="02020603050405020304" pitchFamily="18" charset="0"/>
                      </a:endParaRPr>
                    </a:p>
                  </a:txBody>
                  <a:tcPr/>
                </a:tc>
                <a:tc>
                  <a:txBody>
                    <a:bodyPr/>
                    <a:lstStyle/>
                    <a:p>
                      <a:pPr algn="ctr"/>
                      <a:r>
                        <a:rPr lang="en-US" sz="3600" dirty="0">
                          <a:latin typeface="Times New Roman" panose="02020603050405020304" pitchFamily="18" charset="0"/>
                          <a:cs typeface="Times New Roman" panose="02020603050405020304" pitchFamily="18" charset="0"/>
                        </a:rPr>
                        <a:t>ACCURACY</a:t>
                      </a:r>
                      <a:endParaRPr lang="en-IN" sz="3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90010672"/>
                  </a:ext>
                </a:extLst>
              </a:tr>
              <a:tr h="954484">
                <a:tc>
                  <a:txBody>
                    <a:bodyPr/>
                    <a:lstStyle/>
                    <a:p>
                      <a:pPr algn="l"/>
                      <a:r>
                        <a:rPr lang="en-US" sz="2800" b="1" dirty="0">
                          <a:latin typeface="Times New Roman" panose="02020603050405020304" pitchFamily="18" charset="0"/>
                          <a:cs typeface="Times New Roman" panose="02020603050405020304" pitchFamily="18" charset="0"/>
                        </a:rPr>
                        <a:t>Base Learners -</a:t>
                      </a:r>
                      <a:r>
                        <a:rPr lang="en-US" sz="2800" b="0" dirty="0">
                          <a:latin typeface="Times New Roman" panose="02020603050405020304" pitchFamily="18" charset="0"/>
                          <a:cs typeface="Times New Roman" panose="02020603050405020304" pitchFamily="18" charset="0"/>
                        </a:rPr>
                        <a:t>Multi Head Self Attention Transformer &amp; Patch TST</a:t>
                      </a:r>
                    </a:p>
                    <a:p>
                      <a:pPr algn="l"/>
                      <a:r>
                        <a:rPr lang="en-US" sz="2800" b="1" dirty="0">
                          <a:latin typeface="Times New Roman" panose="02020603050405020304" pitchFamily="18" charset="0"/>
                          <a:cs typeface="Times New Roman" panose="02020603050405020304" pitchFamily="18" charset="0"/>
                        </a:rPr>
                        <a:t>Meta Learner –</a:t>
                      </a:r>
                      <a:r>
                        <a:rPr lang="en-US" sz="2800" b="0" dirty="0" err="1">
                          <a:latin typeface="Times New Roman" panose="02020603050405020304" pitchFamily="18" charset="0"/>
                          <a:cs typeface="Times New Roman" panose="02020603050405020304" pitchFamily="18" charset="0"/>
                        </a:rPr>
                        <a:t>XGBoost</a:t>
                      </a:r>
                      <a:endParaRPr lang="en-IN" sz="2800" b="0"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91.52</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16153659"/>
                  </a:ext>
                </a:extLst>
              </a:tr>
              <a:tr h="1313114">
                <a:tc>
                  <a:txBody>
                    <a:bodyPr/>
                    <a:lstStyle/>
                    <a:p>
                      <a:pPr algn="l"/>
                      <a:r>
                        <a:rPr lang="en-US" sz="2800" b="1" dirty="0">
                          <a:latin typeface="Times New Roman" panose="02020603050405020304" pitchFamily="18" charset="0"/>
                          <a:cs typeface="Times New Roman" panose="02020603050405020304" pitchFamily="18" charset="0"/>
                        </a:rPr>
                        <a:t>Base Learners - </a:t>
                      </a:r>
                      <a:r>
                        <a:rPr lang="en-US" sz="2800" b="0" dirty="0">
                          <a:latin typeface="Times New Roman" panose="02020603050405020304" pitchFamily="18" charset="0"/>
                          <a:cs typeface="Times New Roman" panose="02020603050405020304" pitchFamily="18" charset="0"/>
                        </a:rPr>
                        <a:t>Multi Head Self Attention Transformer &amp; Resnet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Times New Roman" panose="02020603050405020304" pitchFamily="18" charset="0"/>
                          <a:cs typeface="Times New Roman" panose="02020603050405020304" pitchFamily="18" charset="0"/>
                        </a:rPr>
                        <a:t>Meta Learner –</a:t>
                      </a:r>
                      <a:r>
                        <a:rPr lang="en-US" sz="2800" b="0" dirty="0" err="1">
                          <a:latin typeface="Times New Roman" panose="02020603050405020304" pitchFamily="18" charset="0"/>
                          <a:cs typeface="Times New Roman" panose="02020603050405020304" pitchFamily="18" charset="0"/>
                        </a:rPr>
                        <a:t>XGBoost</a:t>
                      </a:r>
                      <a:endParaRPr lang="en-IN" sz="2800" b="0" dirty="0">
                        <a:latin typeface="Times New Roman" panose="02020603050405020304" pitchFamily="18" charset="0"/>
                        <a:cs typeface="Times New Roman" panose="02020603050405020304" pitchFamily="18" charset="0"/>
                      </a:endParaRPr>
                    </a:p>
                    <a:p>
                      <a:pPr algn="l"/>
                      <a:endParaRPr lang="en-IN" sz="2800" b="1"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90.91</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00395934"/>
                  </a:ext>
                </a:extLst>
              </a:tr>
              <a:tr h="1313114">
                <a:tc>
                  <a:txBody>
                    <a:bodyPr/>
                    <a:lstStyle/>
                    <a:p>
                      <a:pPr algn="l"/>
                      <a:r>
                        <a:rPr lang="en-US" sz="2800" b="1" dirty="0">
                          <a:latin typeface="Times New Roman" panose="02020603050405020304" pitchFamily="18" charset="0"/>
                          <a:cs typeface="Times New Roman" panose="02020603050405020304" pitchFamily="18" charset="0"/>
                        </a:rPr>
                        <a:t>Base Learners -</a:t>
                      </a:r>
                      <a:r>
                        <a:rPr lang="en-US" sz="2800" b="0" dirty="0">
                          <a:latin typeface="Times New Roman" panose="02020603050405020304" pitchFamily="18" charset="0"/>
                          <a:cs typeface="Times New Roman" panose="02020603050405020304" pitchFamily="18" charset="0"/>
                        </a:rPr>
                        <a:t>Patch TST &amp; Resnet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Times New Roman" panose="02020603050405020304" pitchFamily="18" charset="0"/>
                          <a:cs typeface="Times New Roman" panose="02020603050405020304" pitchFamily="18" charset="0"/>
                        </a:rPr>
                        <a:t>Meta Learner –</a:t>
                      </a:r>
                      <a:r>
                        <a:rPr lang="en-US" sz="2800" b="0" dirty="0" err="1">
                          <a:latin typeface="Times New Roman" panose="02020603050405020304" pitchFamily="18" charset="0"/>
                          <a:cs typeface="Times New Roman" panose="02020603050405020304" pitchFamily="18" charset="0"/>
                        </a:rPr>
                        <a:t>XGBoost</a:t>
                      </a:r>
                      <a:endParaRPr lang="en-IN" sz="2800" b="0" dirty="0">
                        <a:latin typeface="Times New Roman" panose="02020603050405020304" pitchFamily="18" charset="0"/>
                        <a:cs typeface="Times New Roman" panose="02020603050405020304" pitchFamily="18" charset="0"/>
                      </a:endParaRPr>
                    </a:p>
                    <a:p>
                      <a:pPr algn="l"/>
                      <a:endParaRPr lang="en-IN" sz="2800" b="1"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88.43</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07125383"/>
                  </a:ext>
                </a:extLst>
              </a:tr>
              <a:tr h="17216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Times New Roman" panose="02020603050405020304" pitchFamily="18" charset="0"/>
                          <a:cs typeface="Times New Roman" panose="02020603050405020304" pitchFamily="18" charset="0"/>
                        </a:rPr>
                        <a:t>Base Learners - </a:t>
                      </a:r>
                      <a:r>
                        <a:rPr lang="en-US" sz="2800" b="0" dirty="0">
                          <a:latin typeface="Times New Roman" panose="02020603050405020304" pitchFamily="18" charset="0"/>
                          <a:cs typeface="Times New Roman" panose="02020603050405020304" pitchFamily="18" charset="0"/>
                        </a:rPr>
                        <a:t>Multi Head Self Attention </a:t>
                      </a:r>
                      <a:r>
                        <a:rPr lang="en-US" sz="2800" b="0" dirty="0" err="1">
                          <a:latin typeface="Times New Roman" panose="02020603050405020304" pitchFamily="18" charset="0"/>
                          <a:cs typeface="Times New Roman" panose="02020603050405020304" pitchFamily="18" charset="0"/>
                        </a:rPr>
                        <a:t>Transformer,Patch</a:t>
                      </a:r>
                      <a:r>
                        <a:rPr lang="en-US" sz="2800" b="0" dirty="0">
                          <a:latin typeface="Times New Roman" panose="02020603050405020304" pitchFamily="18" charset="0"/>
                          <a:cs typeface="Times New Roman" panose="02020603050405020304" pitchFamily="18" charset="0"/>
                        </a:rPr>
                        <a:t> TST  &amp; Resnet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Times New Roman" panose="02020603050405020304" pitchFamily="18" charset="0"/>
                          <a:cs typeface="Times New Roman" panose="02020603050405020304" pitchFamily="18" charset="0"/>
                        </a:rPr>
                        <a:t>Meta  Learner- </a:t>
                      </a:r>
                      <a:r>
                        <a:rPr lang="en-US" sz="2800" b="0" dirty="0">
                          <a:latin typeface="Times New Roman" panose="02020603050405020304" pitchFamily="18" charset="0"/>
                          <a:cs typeface="Times New Roman" panose="02020603050405020304" pitchFamily="18" charset="0"/>
                        </a:rPr>
                        <a:t>Random Forest Classifier</a:t>
                      </a:r>
                    </a:p>
                    <a:p>
                      <a:pPr algn="l"/>
                      <a:endParaRPr lang="en-IN" sz="2800" b="1"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91.52</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24267660"/>
                  </a:ext>
                </a:extLst>
              </a:tr>
              <a:tr h="17216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Times New Roman" panose="02020603050405020304" pitchFamily="18" charset="0"/>
                          <a:cs typeface="Times New Roman" panose="02020603050405020304" pitchFamily="18" charset="0"/>
                        </a:rPr>
                        <a:t>Base Learners -</a:t>
                      </a:r>
                      <a:r>
                        <a:rPr lang="en-US" sz="2800" b="0" dirty="0">
                          <a:latin typeface="Times New Roman" panose="02020603050405020304" pitchFamily="18" charset="0"/>
                          <a:cs typeface="Times New Roman" panose="02020603050405020304" pitchFamily="18" charset="0"/>
                        </a:rPr>
                        <a:t>Multi Head Self Attention </a:t>
                      </a:r>
                      <a:r>
                        <a:rPr lang="en-US" sz="2800" b="0" dirty="0" err="1">
                          <a:latin typeface="Times New Roman" panose="02020603050405020304" pitchFamily="18" charset="0"/>
                          <a:cs typeface="Times New Roman" panose="02020603050405020304" pitchFamily="18" charset="0"/>
                        </a:rPr>
                        <a:t>Transformer,Patch</a:t>
                      </a:r>
                      <a:r>
                        <a:rPr lang="en-US" sz="2800" b="0" dirty="0">
                          <a:latin typeface="Times New Roman" panose="02020603050405020304" pitchFamily="18" charset="0"/>
                          <a:cs typeface="Times New Roman" panose="02020603050405020304" pitchFamily="18" charset="0"/>
                        </a:rPr>
                        <a:t> TST  &amp; Resnet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atin typeface="Times New Roman" panose="02020603050405020304" pitchFamily="18" charset="0"/>
                          <a:cs typeface="Times New Roman" panose="02020603050405020304" pitchFamily="18" charset="0"/>
                        </a:rPr>
                        <a:t>Meta  Learner- </a:t>
                      </a:r>
                      <a:r>
                        <a:rPr lang="en-US" sz="2800" b="0" dirty="0" err="1">
                          <a:latin typeface="Times New Roman" panose="02020603050405020304" pitchFamily="18" charset="0"/>
                          <a:cs typeface="Times New Roman" panose="02020603050405020304" pitchFamily="18" charset="0"/>
                        </a:rPr>
                        <a:t>XGBoost</a:t>
                      </a:r>
                      <a:endParaRPr lang="en-US" sz="2800" b="0" dirty="0">
                        <a:latin typeface="Times New Roman" panose="02020603050405020304" pitchFamily="18" charset="0"/>
                        <a:cs typeface="Times New Roman" panose="02020603050405020304" pitchFamily="18" charset="0"/>
                      </a:endParaRPr>
                    </a:p>
                    <a:p>
                      <a:pPr algn="l"/>
                      <a:endParaRPr lang="en-IN" sz="2800" b="1" dirty="0">
                        <a:latin typeface="Times New Roman" panose="02020603050405020304" pitchFamily="18" charset="0"/>
                        <a:cs typeface="Times New Roman" panose="02020603050405020304" pitchFamily="18" charset="0"/>
                      </a:endParaRPr>
                    </a:p>
                  </a:txBody>
                  <a:tcPr/>
                </a:tc>
                <a:tc>
                  <a:txBody>
                    <a:bodyPr/>
                    <a:lstStyle/>
                    <a:p>
                      <a:pPr algn="ctr"/>
                      <a:r>
                        <a:rPr lang="en-US" sz="2800" dirty="0">
                          <a:latin typeface="Times New Roman" panose="02020603050405020304" pitchFamily="18" charset="0"/>
                          <a:cs typeface="Times New Roman" panose="02020603050405020304" pitchFamily="18" charset="0"/>
                        </a:rPr>
                        <a:t>96.95</a:t>
                      </a:r>
                      <a:endParaRPr lang="en-IN"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50475205"/>
                  </a:ext>
                </a:extLst>
              </a:tr>
            </a:tbl>
          </a:graphicData>
        </a:graphic>
      </p:graphicFrame>
      <p:sp>
        <p:nvSpPr>
          <p:cNvPr id="8" name="TextBox 7">
            <a:extLst>
              <a:ext uri="{FF2B5EF4-FFF2-40B4-BE49-F238E27FC236}">
                <a16:creationId xmlns:a16="http://schemas.microsoft.com/office/drawing/2014/main" id="{841AC4B1-929D-F68F-8F72-40B80EC70903}"/>
              </a:ext>
            </a:extLst>
          </p:cNvPr>
          <p:cNvSpPr txBox="1"/>
          <p:nvPr/>
        </p:nvSpPr>
        <p:spPr>
          <a:xfrm>
            <a:off x="4610100" y="9621777"/>
            <a:ext cx="9144000" cy="369332"/>
          </a:xfrm>
          <a:prstGeom prst="rect">
            <a:avLst/>
          </a:prstGeom>
          <a:noFill/>
        </p:spPr>
        <p:txBody>
          <a:bodyPr wrap="square">
            <a:spAutoFit/>
          </a:bodyPr>
          <a:lstStyle/>
          <a:p>
            <a:pPr algn="ctr"/>
            <a:r>
              <a:rPr lang="en-US" dirty="0"/>
              <a:t>Table 3: Comparative Analysis</a:t>
            </a:r>
            <a:endParaRPr lang="en-IN" dirty="0"/>
          </a:p>
        </p:txBody>
      </p:sp>
    </p:spTree>
    <p:extLst>
      <p:ext uri="{BB962C8B-B14F-4D97-AF65-F5344CB8AC3E}">
        <p14:creationId xmlns:p14="http://schemas.microsoft.com/office/powerpoint/2010/main" val="1164722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68969C-8599-08C3-ED22-4A9AE197828E}"/>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6B00AD9E-1A05-5CA9-CF45-2E91ACC51509}"/>
              </a:ext>
            </a:extLst>
          </p:cNvPr>
          <p:cNvGrpSpPr/>
          <p:nvPr/>
        </p:nvGrpSpPr>
        <p:grpSpPr>
          <a:xfrm>
            <a:off x="1" y="-302230"/>
            <a:ext cx="18288000" cy="1701231"/>
            <a:chOff x="0" y="-38100"/>
            <a:chExt cx="5196672" cy="493543"/>
          </a:xfrm>
          <a:solidFill>
            <a:schemeClr val="tx2"/>
          </a:solidFill>
        </p:grpSpPr>
        <p:sp>
          <p:nvSpPr>
            <p:cNvPr id="3" name="Freeform 3">
              <a:extLst>
                <a:ext uri="{FF2B5EF4-FFF2-40B4-BE49-F238E27FC236}">
                  <a16:creationId xmlns:a16="http://schemas.microsoft.com/office/drawing/2014/main" id="{6E1DA07A-CBEC-DA0B-0632-688314681939}"/>
                </a:ext>
              </a:extLst>
            </p:cNvPr>
            <p:cNvSpPr/>
            <p:nvPr/>
          </p:nvSpPr>
          <p:spPr>
            <a:xfrm>
              <a:off x="0" y="41500"/>
              <a:ext cx="5019216" cy="413943"/>
            </a:xfrm>
            <a:custGeom>
              <a:avLst/>
              <a:gdLst/>
              <a:ahLst/>
              <a:cxnLst/>
              <a:rect l="l" t="t" r="r" b="b"/>
              <a:pathLst>
                <a:path w="5196672" h="455443">
                  <a:moveTo>
                    <a:pt x="0" y="0"/>
                  </a:moveTo>
                  <a:lnTo>
                    <a:pt x="5196672" y="0"/>
                  </a:lnTo>
                  <a:lnTo>
                    <a:pt x="5196672" y="455443"/>
                  </a:lnTo>
                  <a:lnTo>
                    <a:pt x="0" y="455443"/>
                  </a:lnTo>
                  <a:close/>
                </a:path>
              </a:pathLst>
            </a:custGeom>
            <a:grpFill/>
          </p:spPr>
        </p:sp>
        <p:sp>
          <p:nvSpPr>
            <p:cNvPr id="4" name="TextBox 4">
              <a:extLst>
                <a:ext uri="{FF2B5EF4-FFF2-40B4-BE49-F238E27FC236}">
                  <a16:creationId xmlns:a16="http://schemas.microsoft.com/office/drawing/2014/main" id="{5D99507A-4AFF-A4BC-99DE-5BA26756B5E3}"/>
                </a:ext>
              </a:extLst>
            </p:cNvPr>
            <p:cNvSpPr txBox="1"/>
            <p:nvPr/>
          </p:nvSpPr>
          <p:spPr>
            <a:xfrm>
              <a:off x="0" y="-38100"/>
              <a:ext cx="5196672" cy="493543"/>
            </a:xfrm>
            <a:prstGeom prst="rect">
              <a:avLst/>
            </a:prstGeom>
            <a:grpFill/>
          </p:spPr>
          <p:txBody>
            <a:bodyPr lIns="50800" tIns="50800" rIns="50800" bIns="50800" rtlCol="0" anchor="ctr"/>
            <a:lstStyle/>
            <a:p>
              <a:pPr algn="ctr">
                <a:lnSpc>
                  <a:spcPts val="2659"/>
                </a:lnSpc>
                <a:spcBef>
                  <a:spcPct val="0"/>
                </a:spcBef>
              </a:pPr>
              <a:endParaRPr/>
            </a:p>
          </p:txBody>
        </p:sp>
      </p:grpSp>
      <p:sp>
        <p:nvSpPr>
          <p:cNvPr id="5" name="TextBox 5">
            <a:extLst>
              <a:ext uri="{FF2B5EF4-FFF2-40B4-BE49-F238E27FC236}">
                <a16:creationId xmlns:a16="http://schemas.microsoft.com/office/drawing/2014/main" id="{13673103-A18F-6EA0-C937-360723A32B15}"/>
              </a:ext>
            </a:extLst>
          </p:cNvPr>
          <p:cNvSpPr txBox="1"/>
          <p:nvPr/>
        </p:nvSpPr>
        <p:spPr>
          <a:xfrm>
            <a:off x="0" y="328415"/>
            <a:ext cx="18288000" cy="905889"/>
          </a:xfrm>
          <a:prstGeom prst="rect">
            <a:avLst/>
          </a:prstGeom>
        </p:spPr>
        <p:txBody>
          <a:bodyPr lIns="0" tIns="0" rIns="0" bIns="0" rtlCol="0" anchor="t">
            <a:spAutoFit/>
          </a:bodyPr>
          <a:lstStyle/>
          <a:p>
            <a:pPr algn="ctr">
              <a:lnSpc>
                <a:spcPts val="7699"/>
              </a:lnSpc>
            </a:pPr>
            <a:r>
              <a:rPr lang="en-US" sz="5499" b="1" dirty="0">
                <a:solidFill>
                  <a:schemeClr val="bg1"/>
                </a:solidFill>
                <a:latin typeface="Times New Roman" panose="02020603050405020304" pitchFamily="18" charset="0"/>
                <a:ea typeface="DM Serif Display"/>
                <a:cs typeface="Times New Roman" panose="02020603050405020304" pitchFamily="18" charset="0"/>
                <a:sym typeface="DM Serif Display"/>
              </a:rPr>
              <a:t>REFERENCES</a:t>
            </a:r>
          </a:p>
        </p:txBody>
      </p:sp>
      <p:sp>
        <p:nvSpPr>
          <p:cNvPr id="6" name="TextBox 6">
            <a:extLst>
              <a:ext uri="{FF2B5EF4-FFF2-40B4-BE49-F238E27FC236}">
                <a16:creationId xmlns:a16="http://schemas.microsoft.com/office/drawing/2014/main" id="{40F5FAE5-C716-E425-35A0-F7ED6563788E}"/>
              </a:ext>
            </a:extLst>
          </p:cNvPr>
          <p:cNvSpPr txBox="1"/>
          <p:nvPr/>
        </p:nvSpPr>
        <p:spPr>
          <a:xfrm>
            <a:off x="457200" y="2017464"/>
            <a:ext cx="17167499" cy="7144713"/>
          </a:xfrm>
          <a:prstGeom prst="rect">
            <a:avLst/>
          </a:prstGeom>
        </p:spPr>
        <p:txBody>
          <a:bodyPr wrap="square" lIns="0" tIns="0" rIns="0" bIns="0" rtlCol="0" anchor="t">
            <a:spAutoFit/>
          </a:bodyPr>
          <a:lstStyle/>
          <a:p>
            <a:pPr marL="768025" lvl="1" indent="-457200" algn="l">
              <a:lnSpc>
                <a:spcPct val="150000"/>
              </a:lnSpc>
              <a:buFont typeface="+mj-lt"/>
              <a:buAutoNum type="arabicPeriod"/>
            </a:pP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 A. </a:t>
            </a:r>
            <a:r>
              <a:rPr lang="en-US" sz="2400" dirty="0" err="1">
                <a:solidFill>
                  <a:srgbClr val="423734"/>
                </a:solidFill>
                <a:latin typeface="Times New Roman" panose="02020603050405020304" pitchFamily="18" charset="0"/>
                <a:ea typeface="Inria Serif"/>
                <a:cs typeface="Times New Roman" panose="02020603050405020304" pitchFamily="18" charset="0"/>
                <a:sym typeface="Inria Serif"/>
              </a:rPr>
              <a:t>Elola</a:t>
            </a: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 et al., "Beyond Heart Murmur Detection: Automatic Murmur Grading From Phonocardiogram," in IEEE Journal of Biomedical and Health Informatics, vol. 27, no. 8, pp. 3856-3866, Aug. 2023, </a:t>
            </a:r>
            <a:r>
              <a:rPr lang="en-US" sz="2400" dirty="0" err="1">
                <a:solidFill>
                  <a:srgbClr val="423734"/>
                </a:solidFill>
                <a:latin typeface="Times New Roman" panose="02020603050405020304" pitchFamily="18" charset="0"/>
                <a:ea typeface="Inria Serif"/>
                <a:cs typeface="Times New Roman" panose="02020603050405020304" pitchFamily="18" charset="0"/>
                <a:sym typeface="Inria Serif"/>
              </a:rPr>
              <a:t>doi</a:t>
            </a: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 10.1109/JBHI.2023.3275039.</a:t>
            </a:r>
          </a:p>
          <a:p>
            <a:pPr marL="768025" lvl="1" indent="-457200" algn="l">
              <a:lnSpc>
                <a:spcPct val="150000"/>
              </a:lnSpc>
              <a:buFont typeface="+mj-lt"/>
              <a:buAutoNum type="arabicPeriod"/>
            </a:pP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 S. Das and S. </a:t>
            </a:r>
            <a:r>
              <a:rPr lang="en-US" sz="2400" dirty="0" err="1">
                <a:solidFill>
                  <a:srgbClr val="423734"/>
                </a:solidFill>
                <a:latin typeface="Times New Roman" panose="02020603050405020304" pitchFamily="18" charset="0"/>
                <a:ea typeface="Inria Serif"/>
                <a:cs typeface="Times New Roman" panose="02020603050405020304" pitchFamily="18" charset="0"/>
                <a:sym typeface="Inria Serif"/>
              </a:rPr>
              <a:t>Dandapat</a:t>
            </a: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 "Heart Murmur Severity Stages Classification Using </a:t>
            </a:r>
            <a:r>
              <a:rPr lang="en-US" sz="2400" dirty="0" err="1">
                <a:solidFill>
                  <a:srgbClr val="423734"/>
                </a:solidFill>
                <a:latin typeface="Times New Roman" panose="02020603050405020304" pitchFamily="18" charset="0"/>
                <a:ea typeface="Inria Serif"/>
                <a:cs typeface="Times New Roman" panose="02020603050405020304" pitchFamily="18" charset="0"/>
                <a:sym typeface="Inria Serif"/>
              </a:rPr>
              <a:t>Multikernel</a:t>
            </a: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 Residual CNN," in IEEE Sensors Journal, vol. 24, no. 8, pp. 13019-13027, 15 April15, 2024, </a:t>
            </a:r>
            <a:r>
              <a:rPr lang="en-US" sz="2400" dirty="0" err="1">
                <a:solidFill>
                  <a:srgbClr val="423734"/>
                </a:solidFill>
                <a:latin typeface="Times New Roman" panose="02020603050405020304" pitchFamily="18" charset="0"/>
                <a:ea typeface="Inria Serif"/>
                <a:cs typeface="Times New Roman" panose="02020603050405020304" pitchFamily="18" charset="0"/>
                <a:sym typeface="Inria Serif"/>
              </a:rPr>
              <a:t>doi</a:t>
            </a: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 10.1109/JSEN.2024.3373226</a:t>
            </a:r>
          </a:p>
          <a:p>
            <a:pPr marL="768025" lvl="1" indent="-457200" algn="l">
              <a:lnSpc>
                <a:spcPct val="150000"/>
              </a:lnSpc>
              <a:buFont typeface="+mj-lt"/>
              <a:buAutoNum type="arabicPeriod"/>
            </a:pP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 H. K. </a:t>
            </a:r>
            <a:r>
              <a:rPr lang="en-US" sz="2400" dirty="0" err="1">
                <a:solidFill>
                  <a:srgbClr val="423734"/>
                </a:solidFill>
                <a:latin typeface="Times New Roman" panose="02020603050405020304" pitchFamily="18" charset="0"/>
                <a:ea typeface="Inria Serif"/>
                <a:cs typeface="Times New Roman" panose="02020603050405020304" pitchFamily="18" charset="0"/>
                <a:sym typeface="Inria Serif"/>
              </a:rPr>
              <a:t>Alkahtani</a:t>
            </a: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 I. U. Haq, Y. Y. </a:t>
            </a:r>
            <a:r>
              <a:rPr lang="en-US" sz="2400" dirty="0" err="1">
                <a:solidFill>
                  <a:srgbClr val="423734"/>
                </a:solidFill>
                <a:latin typeface="Times New Roman" panose="02020603050405020304" pitchFamily="18" charset="0"/>
                <a:ea typeface="Inria Serif"/>
                <a:cs typeface="Times New Roman" panose="02020603050405020304" pitchFamily="18" charset="0"/>
                <a:sym typeface="Inria Serif"/>
              </a:rPr>
              <a:t>Ghadi</a:t>
            </a: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 N. </a:t>
            </a:r>
            <a:r>
              <a:rPr lang="en-US" sz="2400" dirty="0" err="1">
                <a:solidFill>
                  <a:srgbClr val="423734"/>
                </a:solidFill>
                <a:latin typeface="Times New Roman" panose="02020603050405020304" pitchFamily="18" charset="0"/>
                <a:ea typeface="Inria Serif"/>
                <a:cs typeface="Times New Roman" panose="02020603050405020304" pitchFamily="18" charset="0"/>
                <a:sym typeface="Inria Serif"/>
              </a:rPr>
              <a:t>Innab</a:t>
            </a: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 M. Alajmi and M. </a:t>
            </a:r>
            <a:r>
              <a:rPr lang="en-US" sz="2400" dirty="0" err="1">
                <a:solidFill>
                  <a:srgbClr val="423734"/>
                </a:solidFill>
                <a:latin typeface="Times New Roman" panose="02020603050405020304" pitchFamily="18" charset="0"/>
                <a:ea typeface="Inria Serif"/>
                <a:cs typeface="Times New Roman" panose="02020603050405020304" pitchFamily="18" charset="0"/>
                <a:sym typeface="Inria Serif"/>
              </a:rPr>
              <a:t>Nurbapa</a:t>
            </a: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 "Precision Diagnosis: An Automated Method for Detecting Congenital Heart Diseases in Children From Phonocardiogram Signals Employing Deep Neural Network," in IEEE Access, vol. 12, pp. 76053-76064, 2024, </a:t>
            </a:r>
            <a:r>
              <a:rPr lang="en-US" sz="2400" dirty="0" err="1">
                <a:solidFill>
                  <a:srgbClr val="423734"/>
                </a:solidFill>
                <a:latin typeface="Times New Roman" panose="02020603050405020304" pitchFamily="18" charset="0"/>
                <a:ea typeface="Inria Serif"/>
                <a:cs typeface="Times New Roman" panose="02020603050405020304" pitchFamily="18" charset="0"/>
                <a:sym typeface="Inria Serif"/>
              </a:rPr>
              <a:t>doi</a:t>
            </a: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 10.1109/ACCESS.2024.3395389.</a:t>
            </a:r>
          </a:p>
          <a:p>
            <a:pPr marL="768025" lvl="1" indent="-457200" algn="l">
              <a:lnSpc>
                <a:spcPct val="150000"/>
              </a:lnSpc>
              <a:buFont typeface="+mj-lt"/>
              <a:buAutoNum type="arabicPeriod"/>
            </a:pP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 A. Q. </a:t>
            </a:r>
            <a:r>
              <a:rPr lang="en-US" sz="2400" dirty="0" err="1">
                <a:solidFill>
                  <a:srgbClr val="423734"/>
                </a:solidFill>
                <a:latin typeface="Times New Roman" panose="02020603050405020304" pitchFamily="18" charset="0"/>
                <a:ea typeface="Inria Serif"/>
                <a:cs typeface="Times New Roman" panose="02020603050405020304" pitchFamily="18" charset="0"/>
                <a:sym typeface="Inria Serif"/>
              </a:rPr>
              <a:t>Aldhahab</a:t>
            </a: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 M. R. Ismael and H. J. Abd, "Classification of Phonocardiogram Signals Using the Wavelet Scattering Transform and Equilibrium Optimization Approach," in IEEE Access, vol. 12, pp. 191231-191242, 2024, </a:t>
            </a:r>
            <a:r>
              <a:rPr lang="en-US" sz="2400" dirty="0" err="1">
                <a:solidFill>
                  <a:srgbClr val="423734"/>
                </a:solidFill>
                <a:latin typeface="Times New Roman" panose="02020603050405020304" pitchFamily="18" charset="0"/>
                <a:ea typeface="Inria Serif"/>
                <a:cs typeface="Times New Roman" panose="02020603050405020304" pitchFamily="18" charset="0"/>
                <a:sym typeface="Inria Serif"/>
              </a:rPr>
              <a:t>doi</a:t>
            </a: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 10.1109/ACCESS.2024.3518635.</a:t>
            </a:r>
          </a:p>
          <a:p>
            <a:pPr marL="768025" lvl="1" indent="-457200">
              <a:lnSpc>
                <a:spcPct val="150000"/>
              </a:lnSpc>
              <a:buFont typeface="+mj-lt"/>
              <a:buAutoNum type="arabicPeriod"/>
            </a:pP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 M. </a:t>
            </a:r>
            <a:r>
              <a:rPr lang="en-US" sz="2400" dirty="0" err="1">
                <a:solidFill>
                  <a:srgbClr val="423734"/>
                </a:solidFill>
                <a:latin typeface="Times New Roman" panose="02020603050405020304" pitchFamily="18" charset="0"/>
                <a:ea typeface="Inria Serif"/>
                <a:cs typeface="Times New Roman" panose="02020603050405020304" pitchFamily="18" charset="0"/>
                <a:sym typeface="Inria Serif"/>
              </a:rPr>
              <a:t>Alkhodari</a:t>
            </a: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 L. J. </a:t>
            </a:r>
            <a:r>
              <a:rPr lang="en-US" sz="2400" dirty="0" err="1">
                <a:solidFill>
                  <a:srgbClr val="423734"/>
                </a:solidFill>
                <a:latin typeface="Times New Roman" panose="02020603050405020304" pitchFamily="18" charset="0"/>
                <a:ea typeface="Inria Serif"/>
                <a:cs typeface="Times New Roman" panose="02020603050405020304" pitchFamily="18" charset="0"/>
                <a:sym typeface="Inria Serif"/>
              </a:rPr>
              <a:t>Hadjileontiadis</a:t>
            </a: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 and A. H. </a:t>
            </a:r>
            <a:r>
              <a:rPr lang="en-US" sz="2400" dirty="0" err="1">
                <a:solidFill>
                  <a:srgbClr val="423734"/>
                </a:solidFill>
                <a:latin typeface="Times New Roman" panose="02020603050405020304" pitchFamily="18" charset="0"/>
                <a:ea typeface="Inria Serif"/>
                <a:cs typeface="Times New Roman" panose="02020603050405020304" pitchFamily="18" charset="0"/>
                <a:sym typeface="Inria Serif"/>
              </a:rPr>
              <a:t>Khandoker</a:t>
            </a: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 "Identification of Congenital Valvular Murmurs in Young Patients Using Deep Learning-Based Attention Transformers and Phonocardiograms," in IEEE Journal of Biomedical and Health Informatics, vol. 28, no. 4, pp. 1803-1814, April 2024, </a:t>
            </a:r>
            <a:r>
              <a:rPr lang="en-US" sz="2400" dirty="0" err="1">
                <a:solidFill>
                  <a:srgbClr val="423734"/>
                </a:solidFill>
                <a:latin typeface="Times New Roman" panose="02020603050405020304" pitchFamily="18" charset="0"/>
                <a:ea typeface="Inria Serif"/>
                <a:cs typeface="Times New Roman" panose="02020603050405020304" pitchFamily="18" charset="0"/>
                <a:sym typeface="Inria Serif"/>
              </a:rPr>
              <a:t>doi</a:t>
            </a: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 10.1109/JBHI.2024.3357506.</a:t>
            </a:r>
          </a:p>
          <a:p>
            <a:pPr marL="768025" lvl="1" indent="-457200" algn="l">
              <a:lnSpc>
                <a:spcPct val="150000"/>
              </a:lnSpc>
              <a:buFont typeface="+mj-lt"/>
              <a:buAutoNum type="arabicPeriod"/>
            </a:pPr>
            <a:endParaRPr lang="en-US" sz="2400" dirty="0">
              <a:solidFill>
                <a:srgbClr val="423734"/>
              </a:solidFill>
              <a:latin typeface="Times New Roman" panose="02020603050405020304" pitchFamily="18" charset="0"/>
              <a:ea typeface="Inria Serif"/>
              <a:cs typeface="Times New Roman" panose="02020603050405020304" pitchFamily="18" charset="0"/>
              <a:sym typeface="Inria Serif"/>
            </a:endParaRPr>
          </a:p>
        </p:txBody>
      </p:sp>
    </p:spTree>
    <p:extLst>
      <p:ext uri="{BB962C8B-B14F-4D97-AF65-F5344CB8AC3E}">
        <p14:creationId xmlns:p14="http://schemas.microsoft.com/office/powerpoint/2010/main" val="27358516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EF96BC-D006-3DD0-BC36-49531EE75D2B}"/>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E9EF9BC7-212C-D47D-86DA-5C5D4951B1EA}"/>
              </a:ext>
            </a:extLst>
          </p:cNvPr>
          <p:cNvGrpSpPr/>
          <p:nvPr/>
        </p:nvGrpSpPr>
        <p:grpSpPr>
          <a:xfrm>
            <a:off x="0" y="-302230"/>
            <a:ext cx="18287999" cy="1701231"/>
            <a:chOff x="0" y="-38100"/>
            <a:chExt cx="5196672" cy="493543"/>
          </a:xfrm>
          <a:solidFill>
            <a:schemeClr val="tx2"/>
          </a:solidFill>
        </p:grpSpPr>
        <p:sp>
          <p:nvSpPr>
            <p:cNvPr id="3" name="Freeform 3">
              <a:extLst>
                <a:ext uri="{FF2B5EF4-FFF2-40B4-BE49-F238E27FC236}">
                  <a16:creationId xmlns:a16="http://schemas.microsoft.com/office/drawing/2014/main" id="{40AE6FF1-E884-DA13-DE86-6E66BBFD7255}"/>
                </a:ext>
              </a:extLst>
            </p:cNvPr>
            <p:cNvSpPr/>
            <p:nvPr/>
          </p:nvSpPr>
          <p:spPr>
            <a:xfrm>
              <a:off x="0" y="41500"/>
              <a:ext cx="5019216" cy="413943"/>
            </a:xfrm>
            <a:custGeom>
              <a:avLst/>
              <a:gdLst/>
              <a:ahLst/>
              <a:cxnLst/>
              <a:rect l="l" t="t" r="r" b="b"/>
              <a:pathLst>
                <a:path w="5196672" h="455443">
                  <a:moveTo>
                    <a:pt x="0" y="0"/>
                  </a:moveTo>
                  <a:lnTo>
                    <a:pt x="5196672" y="0"/>
                  </a:lnTo>
                  <a:lnTo>
                    <a:pt x="5196672" y="455443"/>
                  </a:lnTo>
                  <a:lnTo>
                    <a:pt x="0" y="455443"/>
                  </a:lnTo>
                  <a:close/>
                </a:path>
              </a:pathLst>
            </a:custGeom>
            <a:grpFill/>
          </p:spPr>
        </p:sp>
        <p:sp>
          <p:nvSpPr>
            <p:cNvPr id="4" name="TextBox 4">
              <a:extLst>
                <a:ext uri="{FF2B5EF4-FFF2-40B4-BE49-F238E27FC236}">
                  <a16:creationId xmlns:a16="http://schemas.microsoft.com/office/drawing/2014/main" id="{EA024E2E-CA31-4326-12E8-1F98F6CDAF8E}"/>
                </a:ext>
              </a:extLst>
            </p:cNvPr>
            <p:cNvSpPr txBox="1"/>
            <p:nvPr/>
          </p:nvSpPr>
          <p:spPr>
            <a:xfrm>
              <a:off x="0" y="-38100"/>
              <a:ext cx="5196672" cy="493543"/>
            </a:xfrm>
            <a:prstGeom prst="rect">
              <a:avLst/>
            </a:prstGeom>
            <a:grpFill/>
          </p:spPr>
          <p:txBody>
            <a:bodyPr lIns="50800" tIns="50800" rIns="50800" bIns="50800" rtlCol="0" anchor="ctr"/>
            <a:lstStyle/>
            <a:p>
              <a:pPr algn="ctr">
                <a:lnSpc>
                  <a:spcPts val="2659"/>
                </a:lnSpc>
                <a:spcBef>
                  <a:spcPct val="0"/>
                </a:spcBef>
              </a:pPr>
              <a:endParaRPr/>
            </a:p>
          </p:txBody>
        </p:sp>
      </p:grpSp>
      <p:sp>
        <p:nvSpPr>
          <p:cNvPr id="5" name="TextBox 5">
            <a:extLst>
              <a:ext uri="{FF2B5EF4-FFF2-40B4-BE49-F238E27FC236}">
                <a16:creationId xmlns:a16="http://schemas.microsoft.com/office/drawing/2014/main" id="{79A25E4B-0C20-6B56-CA0A-0B3836C8B03C}"/>
              </a:ext>
            </a:extLst>
          </p:cNvPr>
          <p:cNvSpPr txBox="1"/>
          <p:nvPr/>
        </p:nvSpPr>
        <p:spPr>
          <a:xfrm>
            <a:off x="0" y="328415"/>
            <a:ext cx="18288000" cy="905889"/>
          </a:xfrm>
          <a:prstGeom prst="rect">
            <a:avLst/>
          </a:prstGeom>
        </p:spPr>
        <p:txBody>
          <a:bodyPr lIns="0" tIns="0" rIns="0" bIns="0" rtlCol="0" anchor="t">
            <a:spAutoFit/>
          </a:bodyPr>
          <a:lstStyle/>
          <a:p>
            <a:pPr algn="ctr">
              <a:lnSpc>
                <a:spcPts val="7699"/>
              </a:lnSpc>
            </a:pPr>
            <a:r>
              <a:rPr lang="en-US" sz="5499" b="1" dirty="0">
                <a:solidFill>
                  <a:schemeClr val="bg1"/>
                </a:solidFill>
                <a:latin typeface="Times New Roman" panose="02020603050405020304" pitchFamily="18" charset="0"/>
                <a:ea typeface="DM Serif Display"/>
                <a:cs typeface="Times New Roman" panose="02020603050405020304" pitchFamily="18" charset="0"/>
                <a:sym typeface="DM Serif Display"/>
              </a:rPr>
              <a:t>REFERENCES</a:t>
            </a:r>
          </a:p>
        </p:txBody>
      </p:sp>
      <p:sp>
        <p:nvSpPr>
          <p:cNvPr id="6" name="TextBox 6">
            <a:extLst>
              <a:ext uri="{FF2B5EF4-FFF2-40B4-BE49-F238E27FC236}">
                <a16:creationId xmlns:a16="http://schemas.microsoft.com/office/drawing/2014/main" id="{28A44135-005A-0DBE-F08A-22380CA73496}"/>
              </a:ext>
            </a:extLst>
          </p:cNvPr>
          <p:cNvSpPr txBox="1"/>
          <p:nvPr/>
        </p:nvSpPr>
        <p:spPr>
          <a:xfrm>
            <a:off x="663300" y="2017464"/>
            <a:ext cx="16961399" cy="7135608"/>
          </a:xfrm>
          <a:prstGeom prst="rect">
            <a:avLst/>
          </a:prstGeom>
        </p:spPr>
        <p:txBody>
          <a:bodyPr lIns="0" tIns="0" rIns="0" bIns="0" rtlCol="0" anchor="t">
            <a:spAutoFit/>
          </a:bodyPr>
          <a:lstStyle/>
          <a:p>
            <a:pPr marL="571500" indent="-571500" algn="l">
              <a:lnSpc>
                <a:spcPct val="150000"/>
              </a:lnSpc>
              <a:buFont typeface="+mj-lt"/>
              <a:buAutoNum type="arabicPeriod" startAt="6"/>
            </a:pP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N. A. Vinay, K. N. Vidyasagar, S. Rohith, D. </a:t>
            </a:r>
            <a:r>
              <a:rPr lang="en-US" sz="2400" dirty="0" err="1">
                <a:solidFill>
                  <a:srgbClr val="423734"/>
                </a:solidFill>
                <a:latin typeface="Times New Roman" panose="02020603050405020304" pitchFamily="18" charset="0"/>
                <a:ea typeface="Inria Serif"/>
                <a:cs typeface="Times New Roman" panose="02020603050405020304" pitchFamily="18" charset="0"/>
                <a:sym typeface="Inria Serif"/>
              </a:rPr>
              <a:t>Pruthviraja</a:t>
            </a: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 S. Supreeth and S. H. Bharathi, "An RNN-Bi LSTM Based Multi Decision GAN Approach for the Recognition of Cardiovascular Disease (CVD) From Heart Beat Sound: A Feature Optimization Process," in IEEE Access, vol. 12, pp. 65482-65502, 2024, </a:t>
            </a:r>
            <a:r>
              <a:rPr lang="en-US" sz="2400" dirty="0" err="1">
                <a:solidFill>
                  <a:srgbClr val="423734"/>
                </a:solidFill>
                <a:latin typeface="Times New Roman" panose="02020603050405020304" pitchFamily="18" charset="0"/>
                <a:ea typeface="Inria Serif"/>
                <a:cs typeface="Times New Roman" panose="02020603050405020304" pitchFamily="18" charset="0"/>
                <a:sym typeface="Inria Serif"/>
              </a:rPr>
              <a:t>doi</a:t>
            </a: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 10.1109/ACCESS.2024.3397574.</a:t>
            </a:r>
          </a:p>
          <a:p>
            <a:pPr marL="571500" indent="-571500" algn="l">
              <a:lnSpc>
                <a:spcPct val="150000"/>
              </a:lnSpc>
              <a:buFont typeface="+mj-lt"/>
              <a:buAutoNum type="arabicPeriod" startAt="6"/>
            </a:pP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 S. Das, D. </a:t>
            </a:r>
            <a:r>
              <a:rPr lang="en-US" sz="2400" dirty="0" err="1">
                <a:solidFill>
                  <a:srgbClr val="423734"/>
                </a:solidFill>
                <a:latin typeface="Times New Roman" panose="02020603050405020304" pitchFamily="18" charset="0"/>
                <a:ea typeface="Inria Serif"/>
                <a:cs typeface="Times New Roman" panose="02020603050405020304" pitchFamily="18" charset="0"/>
                <a:sym typeface="Inria Serif"/>
              </a:rPr>
              <a:t>Jyotishi</a:t>
            </a: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 and S. </a:t>
            </a:r>
            <a:r>
              <a:rPr lang="en-US" sz="2400" dirty="0" err="1">
                <a:solidFill>
                  <a:srgbClr val="423734"/>
                </a:solidFill>
                <a:latin typeface="Times New Roman" panose="02020603050405020304" pitchFamily="18" charset="0"/>
                <a:ea typeface="Inria Serif"/>
                <a:cs typeface="Times New Roman" panose="02020603050405020304" pitchFamily="18" charset="0"/>
                <a:sym typeface="Inria Serif"/>
              </a:rPr>
              <a:t>Dandapat</a:t>
            </a: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 "Automated Detection of Heart Valve Diseases Using Stationary Wavelet Transform and Attention-Based Hierarchical LSTM Network," in IEEE Transactions on Instrumentation and Measurement, vol. 72, pp. 1-10, 2023, Art no. 4005110, </a:t>
            </a:r>
            <a:r>
              <a:rPr lang="en-US" sz="2400" dirty="0" err="1">
                <a:solidFill>
                  <a:srgbClr val="423734"/>
                </a:solidFill>
                <a:latin typeface="Times New Roman" panose="02020603050405020304" pitchFamily="18" charset="0"/>
                <a:ea typeface="Inria Serif"/>
                <a:cs typeface="Times New Roman" panose="02020603050405020304" pitchFamily="18" charset="0"/>
                <a:sym typeface="Inria Serif"/>
              </a:rPr>
              <a:t>doi</a:t>
            </a: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 10.1109/TIM.2023.3270974.</a:t>
            </a:r>
          </a:p>
          <a:p>
            <a:pPr marL="571500" indent="-571500" algn="l">
              <a:lnSpc>
                <a:spcPct val="150000"/>
              </a:lnSpc>
              <a:buFont typeface="+mj-lt"/>
              <a:buAutoNum type="arabicPeriod" startAt="6"/>
            </a:pP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 S. K. Ghosh, R. N. Ponnalagu, R. K. Tripathy, G. Panda and R. B. </a:t>
            </a:r>
            <a:r>
              <a:rPr lang="en-US" sz="2400" dirty="0" err="1">
                <a:solidFill>
                  <a:srgbClr val="423734"/>
                </a:solidFill>
                <a:latin typeface="Times New Roman" panose="02020603050405020304" pitchFamily="18" charset="0"/>
                <a:ea typeface="Inria Serif"/>
                <a:cs typeface="Times New Roman" panose="02020603050405020304" pitchFamily="18" charset="0"/>
                <a:sym typeface="Inria Serif"/>
              </a:rPr>
              <a:t>Pachori</a:t>
            </a: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 "Automated Heart Sound Activity Detection From PCG Signal Using Time–Frequency-Domain Deep Neural Network," in IEEE Transactions on Instrumentation and Measurement, vol. 71, pp. 1-10, 2022, Art no. 4006710, </a:t>
            </a:r>
            <a:r>
              <a:rPr lang="en-US" sz="2400" dirty="0" err="1">
                <a:solidFill>
                  <a:srgbClr val="423734"/>
                </a:solidFill>
                <a:latin typeface="Times New Roman" panose="02020603050405020304" pitchFamily="18" charset="0"/>
                <a:ea typeface="Inria Serif"/>
                <a:cs typeface="Times New Roman" panose="02020603050405020304" pitchFamily="18" charset="0"/>
                <a:sym typeface="Inria Serif"/>
              </a:rPr>
              <a:t>doi</a:t>
            </a: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 10.1109/TIM.2022.3192257. </a:t>
            </a:r>
          </a:p>
          <a:p>
            <a:pPr marL="457200" indent="-457200" algn="l">
              <a:lnSpc>
                <a:spcPct val="150000"/>
              </a:lnSpc>
              <a:buFont typeface="+mj-lt"/>
              <a:buAutoNum type="arabicPeriod" startAt="6"/>
            </a:pP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J. Lee et al., "Deep Learning Based Heart Murmur Detection Using Frequency-time Domain Features of Heartbeat Sounds," 2022 Computing in Cardiology (</a:t>
            </a:r>
            <a:r>
              <a:rPr lang="en-US" sz="2400" dirty="0" err="1">
                <a:solidFill>
                  <a:srgbClr val="423734"/>
                </a:solidFill>
                <a:latin typeface="Times New Roman" panose="02020603050405020304" pitchFamily="18" charset="0"/>
                <a:ea typeface="Inria Serif"/>
                <a:cs typeface="Times New Roman" panose="02020603050405020304" pitchFamily="18" charset="0"/>
                <a:sym typeface="Inria Serif"/>
              </a:rPr>
              <a:t>CinC</a:t>
            </a: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 Tampere, Finland, 2022, pp. 1-4, </a:t>
            </a:r>
            <a:r>
              <a:rPr lang="en-US" sz="2400" dirty="0" err="1">
                <a:solidFill>
                  <a:srgbClr val="423734"/>
                </a:solidFill>
                <a:latin typeface="Times New Roman" panose="02020603050405020304" pitchFamily="18" charset="0"/>
                <a:ea typeface="Inria Serif"/>
                <a:cs typeface="Times New Roman" panose="02020603050405020304" pitchFamily="18" charset="0"/>
                <a:sym typeface="Inria Serif"/>
              </a:rPr>
              <a:t>doi</a:t>
            </a: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 10.22489/CinC.2022.071. keywords: {</a:t>
            </a:r>
            <a:r>
              <a:rPr lang="en-US" sz="2400" dirty="0" err="1">
                <a:solidFill>
                  <a:srgbClr val="423734"/>
                </a:solidFill>
                <a:latin typeface="Times New Roman" panose="02020603050405020304" pitchFamily="18" charset="0"/>
                <a:ea typeface="Inria Serif"/>
                <a:cs typeface="Times New Roman" panose="02020603050405020304" pitchFamily="18" charset="0"/>
                <a:sym typeface="Inria Serif"/>
              </a:rPr>
              <a:t>Heart;Deep</a:t>
            </a: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 </a:t>
            </a:r>
            <a:r>
              <a:rPr lang="en-US" sz="2400" dirty="0" err="1">
                <a:solidFill>
                  <a:srgbClr val="423734"/>
                </a:solidFill>
                <a:latin typeface="Times New Roman" panose="02020603050405020304" pitchFamily="18" charset="0"/>
                <a:ea typeface="Inria Serif"/>
                <a:cs typeface="Times New Roman" panose="02020603050405020304" pitchFamily="18" charset="0"/>
                <a:sym typeface="Inria Serif"/>
              </a:rPr>
              <a:t>learning;Time-frequency</a:t>
            </a: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 </a:t>
            </a:r>
            <a:r>
              <a:rPr lang="en-US" sz="2400" dirty="0" err="1">
                <a:solidFill>
                  <a:srgbClr val="423734"/>
                </a:solidFill>
                <a:latin typeface="Times New Roman" panose="02020603050405020304" pitchFamily="18" charset="0"/>
                <a:ea typeface="Inria Serif"/>
                <a:cs typeface="Times New Roman" panose="02020603050405020304" pitchFamily="18" charset="0"/>
                <a:sym typeface="Inria Serif"/>
              </a:rPr>
              <a:t>analysis;Heart</a:t>
            </a: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 </a:t>
            </a:r>
            <a:r>
              <a:rPr lang="en-US" sz="2400" dirty="0" err="1">
                <a:solidFill>
                  <a:srgbClr val="423734"/>
                </a:solidFill>
                <a:latin typeface="Times New Roman" panose="02020603050405020304" pitchFamily="18" charset="0"/>
                <a:ea typeface="Inria Serif"/>
                <a:cs typeface="Times New Roman" panose="02020603050405020304" pitchFamily="18" charset="0"/>
                <a:sym typeface="Inria Serif"/>
              </a:rPr>
              <a:t>beat;Feature</a:t>
            </a: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 </a:t>
            </a:r>
            <a:r>
              <a:rPr lang="en-US" sz="2400" dirty="0" err="1">
                <a:solidFill>
                  <a:srgbClr val="423734"/>
                </a:solidFill>
                <a:latin typeface="Times New Roman" panose="02020603050405020304" pitchFamily="18" charset="0"/>
                <a:ea typeface="Inria Serif"/>
                <a:cs typeface="Times New Roman" panose="02020603050405020304" pitchFamily="18" charset="0"/>
                <a:sym typeface="Inria Serif"/>
              </a:rPr>
              <a:t>extraction;Frequency</a:t>
            </a: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 </a:t>
            </a:r>
            <a:r>
              <a:rPr lang="en-US" sz="2400" dirty="0" err="1">
                <a:solidFill>
                  <a:srgbClr val="423734"/>
                </a:solidFill>
                <a:latin typeface="Times New Roman" panose="02020603050405020304" pitchFamily="18" charset="0"/>
                <a:ea typeface="Inria Serif"/>
                <a:cs typeface="Times New Roman" panose="02020603050405020304" pitchFamily="18" charset="0"/>
                <a:sym typeface="Inria Serif"/>
              </a:rPr>
              <a:t>conversion;Recording</a:t>
            </a: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a:t>
            </a:r>
          </a:p>
          <a:p>
            <a:pPr marL="571500" indent="-571500" algn="l">
              <a:lnSpc>
                <a:spcPct val="150000"/>
              </a:lnSpc>
              <a:buFont typeface="+mj-lt"/>
              <a:buAutoNum type="arabicPeriod" startAt="6"/>
            </a:pPr>
            <a:endParaRPr lang="en-US" sz="2400" dirty="0">
              <a:solidFill>
                <a:srgbClr val="423734"/>
              </a:solidFill>
              <a:latin typeface="Times New Roman" panose="02020603050405020304" pitchFamily="18" charset="0"/>
              <a:ea typeface="Inria Serif"/>
              <a:cs typeface="Times New Roman" panose="02020603050405020304" pitchFamily="18" charset="0"/>
              <a:sym typeface="Inria Serif"/>
            </a:endParaRPr>
          </a:p>
        </p:txBody>
      </p:sp>
    </p:spTree>
    <p:extLst>
      <p:ext uri="{BB962C8B-B14F-4D97-AF65-F5344CB8AC3E}">
        <p14:creationId xmlns:p14="http://schemas.microsoft.com/office/powerpoint/2010/main" val="9138427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28F1CF-F3D0-3E68-4633-E46243A9DC5D}"/>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8AD2D62C-1CFC-B0D5-E672-08B6EAEBFC9C}"/>
              </a:ext>
            </a:extLst>
          </p:cNvPr>
          <p:cNvGrpSpPr/>
          <p:nvPr/>
        </p:nvGrpSpPr>
        <p:grpSpPr>
          <a:xfrm>
            <a:off x="0" y="-302230"/>
            <a:ext cx="18287999" cy="1701231"/>
            <a:chOff x="0" y="-38100"/>
            <a:chExt cx="5196672" cy="493543"/>
          </a:xfrm>
          <a:solidFill>
            <a:schemeClr val="tx2"/>
          </a:solidFill>
        </p:grpSpPr>
        <p:sp>
          <p:nvSpPr>
            <p:cNvPr id="3" name="Freeform 3">
              <a:extLst>
                <a:ext uri="{FF2B5EF4-FFF2-40B4-BE49-F238E27FC236}">
                  <a16:creationId xmlns:a16="http://schemas.microsoft.com/office/drawing/2014/main" id="{832D274C-FA7A-DC8E-5124-46DA7D0A3F98}"/>
                </a:ext>
              </a:extLst>
            </p:cNvPr>
            <p:cNvSpPr/>
            <p:nvPr/>
          </p:nvSpPr>
          <p:spPr>
            <a:xfrm>
              <a:off x="0" y="41500"/>
              <a:ext cx="5019216" cy="413943"/>
            </a:xfrm>
            <a:custGeom>
              <a:avLst/>
              <a:gdLst/>
              <a:ahLst/>
              <a:cxnLst/>
              <a:rect l="l" t="t" r="r" b="b"/>
              <a:pathLst>
                <a:path w="5196672" h="455443">
                  <a:moveTo>
                    <a:pt x="0" y="0"/>
                  </a:moveTo>
                  <a:lnTo>
                    <a:pt x="5196672" y="0"/>
                  </a:lnTo>
                  <a:lnTo>
                    <a:pt x="5196672" y="455443"/>
                  </a:lnTo>
                  <a:lnTo>
                    <a:pt x="0" y="455443"/>
                  </a:lnTo>
                  <a:close/>
                </a:path>
              </a:pathLst>
            </a:custGeom>
            <a:grpFill/>
          </p:spPr>
        </p:sp>
        <p:sp>
          <p:nvSpPr>
            <p:cNvPr id="4" name="TextBox 4">
              <a:extLst>
                <a:ext uri="{FF2B5EF4-FFF2-40B4-BE49-F238E27FC236}">
                  <a16:creationId xmlns:a16="http://schemas.microsoft.com/office/drawing/2014/main" id="{0397DAF9-E6BC-65D7-BA59-37C46777D2DB}"/>
                </a:ext>
              </a:extLst>
            </p:cNvPr>
            <p:cNvSpPr txBox="1"/>
            <p:nvPr/>
          </p:nvSpPr>
          <p:spPr>
            <a:xfrm>
              <a:off x="0" y="-38100"/>
              <a:ext cx="5196672" cy="493543"/>
            </a:xfrm>
            <a:prstGeom prst="rect">
              <a:avLst/>
            </a:prstGeom>
            <a:grpFill/>
          </p:spPr>
          <p:txBody>
            <a:bodyPr lIns="50800" tIns="50800" rIns="50800" bIns="50800" rtlCol="0" anchor="ctr"/>
            <a:lstStyle/>
            <a:p>
              <a:pPr algn="ctr">
                <a:lnSpc>
                  <a:spcPts val="2659"/>
                </a:lnSpc>
                <a:spcBef>
                  <a:spcPct val="0"/>
                </a:spcBef>
              </a:pPr>
              <a:endParaRPr/>
            </a:p>
          </p:txBody>
        </p:sp>
      </p:grpSp>
      <p:sp>
        <p:nvSpPr>
          <p:cNvPr id="5" name="TextBox 5">
            <a:extLst>
              <a:ext uri="{FF2B5EF4-FFF2-40B4-BE49-F238E27FC236}">
                <a16:creationId xmlns:a16="http://schemas.microsoft.com/office/drawing/2014/main" id="{34AFD370-CB11-7924-9321-100A9D17B020}"/>
              </a:ext>
            </a:extLst>
          </p:cNvPr>
          <p:cNvSpPr txBox="1"/>
          <p:nvPr/>
        </p:nvSpPr>
        <p:spPr>
          <a:xfrm>
            <a:off x="0" y="328415"/>
            <a:ext cx="18288000" cy="905889"/>
          </a:xfrm>
          <a:prstGeom prst="rect">
            <a:avLst/>
          </a:prstGeom>
        </p:spPr>
        <p:txBody>
          <a:bodyPr lIns="0" tIns="0" rIns="0" bIns="0" rtlCol="0" anchor="t">
            <a:spAutoFit/>
          </a:bodyPr>
          <a:lstStyle/>
          <a:p>
            <a:pPr algn="ctr">
              <a:lnSpc>
                <a:spcPts val="7699"/>
              </a:lnSpc>
            </a:pPr>
            <a:r>
              <a:rPr lang="en-US" sz="5499" b="1" dirty="0">
                <a:solidFill>
                  <a:schemeClr val="bg1"/>
                </a:solidFill>
                <a:latin typeface="Times New Roman" panose="02020603050405020304" pitchFamily="18" charset="0"/>
                <a:ea typeface="DM Serif Display"/>
                <a:cs typeface="Times New Roman" panose="02020603050405020304" pitchFamily="18" charset="0"/>
                <a:sym typeface="DM Serif Display"/>
              </a:rPr>
              <a:t>REFERENCES</a:t>
            </a:r>
          </a:p>
        </p:txBody>
      </p:sp>
      <p:sp>
        <p:nvSpPr>
          <p:cNvPr id="6" name="TextBox 6">
            <a:extLst>
              <a:ext uri="{FF2B5EF4-FFF2-40B4-BE49-F238E27FC236}">
                <a16:creationId xmlns:a16="http://schemas.microsoft.com/office/drawing/2014/main" id="{C4FF22ED-47C8-0EA9-7CEB-80BD83E82738}"/>
              </a:ext>
            </a:extLst>
          </p:cNvPr>
          <p:cNvSpPr txBox="1"/>
          <p:nvPr/>
        </p:nvSpPr>
        <p:spPr>
          <a:xfrm>
            <a:off x="663300" y="2017464"/>
            <a:ext cx="16961399" cy="6027612"/>
          </a:xfrm>
          <a:prstGeom prst="rect">
            <a:avLst/>
          </a:prstGeom>
        </p:spPr>
        <p:txBody>
          <a:bodyPr lIns="0" tIns="0" rIns="0" bIns="0" rtlCol="0" anchor="t">
            <a:spAutoFit/>
          </a:bodyPr>
          <a:lstStyle/>
          <a:p>
            <a:pPr marL="457200" indent="-457200" algn="l">
              <a:lnSpc>
                <a:spcPct val="150000"/>
              </a:lnSpc>
              <a:buFont typeface="+mj-lt"/>
              <a:buAutoNum type="arabicPeriod" startAt="10"/>
            </a:pP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B. Walker, F. Krones, I. </a:t>
            </a:r>
            <a:r>
              <a:rPr lang="en-US" sz="2400" dirty="0" err="1">
                <a:solidFill>
                  <a:srgbClr val="423734"/>
                </a:solidFill>
                <a:latin typeface="Times New Roman" panose="02020603050405020304" pitchFamily="18" charset="0"/>
                <a:ea typeface="Inria Serif"/>
                <a:cs typeface="Times New Roman" panose="02020603050405020304" pitchFamily="18" charset="0"/>
                <a:sym typeface="Inria Serif"/>
              </a:rPr>
              <a:t>Kiskin</a:t>
            </a: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 G. Parsons, T. Lyons and A. Mahdi, "Dual Bayesian </a:t>
            </a:r>
            <a:r>
              <a:rPr lang="en-US" sz="2400" dirty="0" err="1">
                <a:solidFill>
                  <a:srgbClr val="423734"/>
                </a:solidFill>
                <a:latin typeface="Times New Roman" panose="02020603050405020304" pitchFamily="18" charset="0"/>
                <a:ea typeface="Inria Serif"/>
                <a:cs typeface="Times New Roman" panose="02020603050405020304" pitchFamily="18" charset="0"/>
                <a:sym typeface="Inria Serif"/>
              </a:rPr>
              <a:t>ResNet</a:t>
            </a: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 A Deep Learning Approach to Heart Murmur Detection," 2022 Computing in Cardiology (</a:t>
            </a:r>
            <a:r>
              <a:rPr lang="en-US" sz="2400" dirty="0" err="1">
                <a:solidFill>
                  <a:srgbClr val="423734"/>
                </a:solidFill>
                <a:latin typeface="Times New Roman" panose="02020603050405020304" pitchFamily="18" charset="0"/>
                <a:ea typeface="Inria Serif"/>
                <a:cs typeface="Times New Roman" panose="02020603050405020304" pitchFamily="18" charset="0"/>
                <a:sym typeface="Inria Serif"/>
              </a:rPr>
              <a:t>CinC</a:t>
            </a: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 Tampere, Finland, 2022, pp. 1-4, </a:t>
            </a:r>
            <a:r>
              <a:rPr lang="en-US" sz="2400" dirty="0" err="1">
                <a:solidFill>
                  <a:srgbClr val="423734"/>
                </a:solidFill>
                <a:latin typeface="Times New Roman" panose="02020603050405020304" pitchFamily="18" charset="0"/>
                <a:ea typeface="Inria Serif"/>
                <a:cs typeface="Times New Roman" panose="02020603050405020304" pitchFamily="18" charset="0"/>
                <a:sym typeface="Inria Serif"/>
              </a:rPr>
              <a:t>doi</a:t>
            </a: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 10.22489/CinC.2022.355. keywords: {</a:t>
            </a:r>
            <a:r>
              <a:rPr lang="en-US" sz="2400" dirty="0" err="1">
                <a:solidFill>
                  <a:srgbClr val="423734"/>
                </a:solidFill>
                <a:latin typeface="Times New Roman" panose="02020603050405020304" pitchFamily="18" charset="0"/>
                <a:ea typeface="Inria Serif"/>
                <a:cs typeface="Times New Roman" panose="02020603050405020304" pitchFamily="18" charset="0"/>
                <a:sym typeface="Inria Serif"/>
              </a:rPr>
              <a:t>Heart;Training;Deep</a:t>
            </a: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 </a:t>
            </a:r>
            <a:r>
              <a:rPr lang="en-US" sz="2400" dirty="0" err="1">
                <a:solidFill>
                  <a:srgbClr val="423734"/>
                </a:solidFill>
                <a:latin typeface="Times New Roman" panose="02020603050405020304" pitchFamily="18" charset="0"/>
                <a:ea typeface="Inria Serif"/>
                <a:cs typeface="Times New Roman" panose="02020603050405020304" pitchFamily="18" charset="0"/>
                <a:sym typeface="Inria Serif"/>
              </a:rPr>
              <a:t>learning;Costs;Data</a:t>
            </a: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 </a:t>
            </a:r>
            <a:r>
              <a:rPr lang="en-US" sz="2400" dirty="0" err="1">
                <a:solidFill>
                  <a:srgbClr val="423734"/>
                </a:solidFill>
                <a:latin typeface="Times New Roman" panose="02020603050405020304" pitchFamily="18" charset="0"/>
                <a:ea typeface="Inria Serif"/>
                <a:cs typeface="Times New Roman" panose="02020603050405020304" pitchFamily="18" charset="0"/>
                <a:sym typeface="Inria Serif"/>
              </a:rPr>
              <a:t>models;Bayes</a:t>
            </a: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 </a:t>
            </a:r>
            <a:r>
              <a:rPr lang="en-US" sz="2400" dirty="0" err="1">
                <a:solidFill>
                  <a:srgbClr val="423734"/>
                </a:solidFill>
                <a:latin typeface="Times New Roman" panose="02020603050405020304" pitchFamily="18" charset="0"/>
                <a:ea typeface="Inria Serif"/>
                <a:cs typeface="Times New Roman" panose="02020603050405020304" pitchFamily="18" charset="0"/>
                <a:sym typeface="Inria Serif"/>
              </a:rPr>
              <a:t>methods;Recording</a:t>
            </a: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a:t>
            </a:r>
          </a:p>
          <a:p>
            <a:pPr marL="457200" indent="-457200" algn="l">
              <a:lnSpc>
                <a:spcPct val="150000"/>
              </a:lnSpc>
              <a:buFont typeface="+mj-lt"/>
              <a:buAutoNum type="arabicPeriod" startAt="10"/>
            </a:pP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  N. S. Bathe and V. Ingale, "Heart Murmur Detection from Phonocardiogram Recordings using Deep Learning Techniques," 2022 International Conference on Futuristic Technologies (INCOFT), Belgaum, India, 2022, pp. 1-4, </a:t>
            </a:r>
            <a:r>
              <a:rPr lang="en-US" sz="2400" dirty="0" err="1">
                <a:solidFill>
                  <a:srgbClr val="423734"/>
                </a:solidFill>
                <a:latin typeface="Times New Roman" panose="02020603050405020304" pitchFamily="18" charset="0"/>
                <a:ea typeface="Inria Serif"/>
                <a:cs typeface="Times New Roman" panose="02020603050405020304" pitchFamily="18" charset="0"/>
                <a:sym typeface="Inria Serif"/>
              </a:rPr>
              <a:t>doi</a:t>
            </a: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 10.1109/INCOFT55651.2022.10094334. keywords: {</a:t>
            </a:r>
            <a:r>
              <a:rPr lang="en-US" sz="2400" dirty="0" err="1">
                <a:solidFill>
                  <a:srgbClr val="423734"/>
                </a:solidFill>
                <a:latin typeface="Times New Roman" panose="02020603050405020304" pitchFamily="18" charset="0"/>
                <a:ea typeface="Inria Serif"/>
                <a:cs typeface="Times New Roman" panose="02020603050405020304" pitchFamily="18" charset="0"/>
                <a:sym typeface="Inria Serif"/>
              </a:rPr>
              <a:t>Heart;Support</a:t>
            </a: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 vector </a:t>
            </a:r>
            <a:r>
              <a:rPr lang="en-US" sz="2400" dirty="0" err="1">
                <a:solidFill>
                  <a:srgbClr val="423734"/>
                </a:solidFill>
                <a:latin typeface="Times New Roman" panose="02020603050405020304" pitchFamily="18" charset="0"/>
                <a:ea typeface="Inria Serif"/>
                <a:cs typeface="Times New Roman" panose="02020603050405020304" pitchFamily="18" charset="0"/>
                <a:sym typeface="Inria Serif"/>
              </a:rPr>
              <a:t>machines;Machine</a:t>
            </a: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 learning </a:t>
            </a:r>
            <a:r>
              <a:rPr lang="en-US" sz="2400" dirty="0" err="1">
                <a:solidFill>
                  <a:srgbClr val="423734"/>
                </a:solidFill>
                <a:latin typeface="Times New Roman" panose="02020603050405020304" pitchFamily="18" charset="0"/>
                <a:ea typeface="Inria Serif"/>
                <a:cs typeface="Times New Roman" panose="02020603050405020304" pitchFamily="18" charset="0"/>
                <a:sym typeface="Inria Serif"/>
              </a:rPr>
              <a:t>algorithms;Feature</a:t>
            </a: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 </a:t>
            </a:r>
            <a:r>
              <a:rPr lang="en-US" sz="2400" dirty="0" err="1">
                <a:solidFill>
                  <a:srgbClr val="423734"/>
                </a:solidFill>
                <a:latin typeface="Times New Roman" panose="02020603050405020304" pitchFamily="18" charset="0"/>
                <a:ea typeface="Inria Serif"/>
                <a:cs typeface="Times New Roman" panose="02020603050405020304" pitchFamily="18" charset="0"/>
                <a:sym typeface="Inria Serif"/>
              </a:rPr>
              <a:t>extraction;Valves;Prediction</a:t>
            </a: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 </a:t>
            </a:r>
            <a:r>
              <a:rPr lang="en-US" sz="2400" dirty="0" err="1">
                <a:solidFill>
                  <a:srgbClr val="423734"/>
                </a:solidFill>
                <a:latin typeface="Times New Roman" panose="02020603050405020304" pitchFamily="18" charset="0"/>
                <a:ea typeface="Inria Serif"/>
                <a:cs typeface="Times New Roman" panose="02020603050405020304" pitchFamily="18" charset="0"/>
                <a:sym typeface="Inria Serif"/>
              </a:rPr>
              <a:t>algorithms;Recording;Machine</a:t>
            </a: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 </a:t>
            </a:r>
            <a:r>
              <a:rPr lang="en-US" sz="2400" dirty="0" err="1">
                <a:solidFill>
                  <a:srgbClr val="423734"/>
                </a:solidFill>
                <a:latin typeface="Times New Roman" panose="02020603050405020304" pitchFamily="18" charset="0"/>
                <a:ea typeface="Inria Serif"/>
                <a:cs typeface="Times New Roman" panose="02020603050405020304" pitchFamily="18" charset="0"/>
                <a:sym typeface="Inria Serif"/>
              </a:rPr>
              <a:t>Learning;Phonocardiogram</a:t>
            </a: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 (PCG) </a:t>
            </a:r>
            <a:r>
              <a:rPr lang="en-US" sz="2400" dirty="0" err="1">
                <a:solidFill>
                  <a:srgbClr val="423734"/>
                </a:solidFill>
                <a:latin typeface="Times New Roman" panose="02020603050405020304" pitchFamily="18" charset="0"/>
                <a:ea typeface="Inria Serif"/>
                <a:cs typeface="Times New Roman" panose="02020603050405020304" pitchFamily="18" charset="0"/>
                <a:sym typeface="Inria Serif"/>
              </a:rPr>
              <a:t>signals;CNN;SVM;MURMUR</a:t>
            </a: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a:t>
            </a:r>
          </a:p>
          <a:p>
            <a:pPr marL="571500" indent="-571500" algn="l">
              <a:lnSpc>
                <a:spcPct val="150000"/>
              </a:lnSpc>
              <a:buFont typeface="+mj-lt"/>
              <a:buAutoNum type="arabicPeriod" startAt="10"/>
            </a:pPr>
            <a:r>
              <a:rPr lang="en-US" sz="2400" dirty="0">
                <a:solidFill>
                  <a:srgbClr val="423734"/>
                </a:solidFill>
                <a:latin typeface="Times New Roman" panose="02020603050405020304" pitchFamily="18" charset="0"/>
                <a:ea typeface="Inria Serif"/>
                <a:cs typeface="Times New Roman" panose="02020603050405020304" pitchFamily="18" charset="0"/>
                <a:sym typeface="Inria Serif"/>
              </a:rPr>
              <a:t>Navin, K.S. et al. ‘A Classification Framework Using Filter–wrapper Based Feature Selection Approach for the Diagnosis of Congenital Heart Failure’. 1 Jan. 2023 : 6183 – 6218</a:t>
            </a:r>
          </a:p>
          <a:p>
            <a:pPr marL="457200" indent="-457200" algn="l">
              <a:lnSpc>
                <a:spcPct val="150000"/>
              </a:lnSpc>
              <a:buFont typeface="+mj-lt"/>
              <a:buAutoNum type="arabicPeriod" startAt="10"/>
            </a:pPr>
            <a:endParaRPr lang="en-US" sz="2400" dirty="0">
              <a:solidFill>
                <a:srgbClr val="423734"/>
              </a:solidFill>
              <a:latin typeface="Times New Roman" panose="02020603050405020304" pitchFamily="18" charset="0"/>
              <a:ea typeface="Inria Serif"/>
              <a:cs typeface="Times New Roman" panose="02020603050405020304" pitchFamily="18" charset="0"/>
              <a:sym typeface="Inria Serif"/>
            </a:endParaRPr>
          </a:p>
          <a:p>
            <a:pPr marL="457200" indent="-457200" algn="l">
              <a:lnSpc>
                <a:spcPct val="150000"/>
              </a:lnSpc>
              <a:buFont typeface="+mj-lt"/>
              <a:buAutoNum type="arabicPeriod" startAt="10"/>
            </a:pPr>
            <a:endParaRPr lang="en-US" sz="2400" dirty="0">
              <a:solidFill>
                <a:srgbClr val="423734"/>
              </a:solidFill>
              <a:latin typeface="Times New Roman" panose="02020603050405020304" pitchFamily="18" charset="0"/>
              <a:ea typeface="Inria Serif"/>
              <a:cs typeface="Times New Roman" panose="02020603050405020304" pitchFamily="18" charset="0"/>
              <a:sym typeface="Inria Serif"/>
            </a:endParaRPr>
          </a:p>
        </p:txBody>
      </p:sp>
    </p:spTree>
    <p:extLst>
      <p:ext uri="{BB962C8B-B14F-4D97-AF65-F5344CB8AC3E}">
        <p14:creationId xmlns:p14="http://schemas.microsoft.com/office/powerpoint/2010/main" val="2986426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511339"/>
            <a:ext cx="18288000" cy="2688984"/>
            <a:chOff x="0" y="0"/>
            <a:chExt cx="5157178" cy="708210"/>
          </a:xfrm>
          <a:solidFill>
            <a:schemeClr val="tx2"/>
          </a:solidFill>
        </p:grpSpPr>
        <p:sp>
          <p:nvSpPr>
            <p:cNvPr id="3" name="Freeform 3"/>
            <p:cNvSpPr/>
            <p:nvPr/>
          </p:nvSpPr>
          <p:spPr>
            <a:xfrm>
              <a:off x="0" y="0"/>
              <a:ext cx="5157177" cy="708210"/>
            </a:xfrm>
            <a:custGeom>
              <a:avLst/>
              <a:gdLst/>
              <a:ahLst/>
              <a:cxnLst/>
              <a:rect l="l" t="t" r="r" b="b"/>
              <a:pathLst>
                <a:path w="5157177" h="708210">
                  <a:moveTo>
                    <a:pt x="0" y="0"/>
                  </a:moveTo>
                  <a:lnTo>
                    <a:pt x="5157177" y="0"/>
                  </a:lnTo>
                  <a:lnTo>
                    <a:pt x="5157177" y="708210"/>
                  </a:lnTo>
                  <a:lnTo>
                    <a:pt x="0" y="708210"/>
                  </a:lnTo>
                  <a:close/>
                </a:path>
              </a:pathLst>
            </a:custGeom>
            <a:grpFill/>
          </p:spPr>
        </p:sp>
        <p:sp>
          <p:nvSpPr>
            <p:cNvPr id="4" name="TextBox 4"/>
            <p:cNvSpPr txBox="1"/>
            <p:nvPr/>
          </p:nvSpPr>
          <p:spPr>
            <a:xfrm>
              <a:off x="0" y="-38100"/>
              <a:ext cx="5157178" cy="746310"/>
            </a:xfrm>
            <a:prstGeom prst="rect">
              <a:avLst/>
            </a:prstGeom>
            <a:grpFill/>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2348889" y="3588033"/>
            <a:ext cx="13590222" cy="2211631"/>
          </a:xfrm>
          <a:prstGeom prst="rect">
            <a:avLst/>
          </a:prstGeom>
        </p:spPr>
        <p:txBody>
          <a:bodyPr lIns="0" tIns="0" rIns="0" bIns="0" rtlCol="0" anchor="t">
            <a:spAutoFit/>
          </a:bodyPr>
          <a:lstStyle/>
          <a:p>
            <a:pPr algn="ctr">
              <a:lnSpc>
                <a:spcPts val="18792"/>
              </a:lnSpc>
            </a:pPr>
            <a:r>
              <a:rPr lang="en-US" sz="13423" b="1" dirty="0">
                <a:solidFill>
                  <a:schemeClr val="bg1"/>
                </a:solidFill>
                <a:latin typeface="Times New Roman" panose="02020603050405020304" pitchFamily="18" charset="0"/>
                <a:ea typeface="DM Serif Display"/>
                <a:cs typeface="Times New Roman" panose="02020603050405020304" pitchFamily="18" charset="0"/>
                <a:sym typeface="DM Serif Display"/>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F3BC59-16F8-ABD4-A8C9-AC1DC3E8DA9B}"/>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76944581-F73D-B048-2CFD-9695E3A41831}"/>
              </a:ext>
            </a:extLst>
          </p:cNvPr>
          <p:cNvGrpSpPr/>
          <p:nvPr/>
        </p:nvGrpSpPr>
        <p:grpSpPr>
          <a:xfrm>
            <a:off x="1" y="-264834"/>
            <a:ext cx="18288000" cy="1701231"/>
            <a:chOff x="0" y="-38100"/>
            <a:chExt cx="5196672" cy="493543"/>
          </a:xfrm>
          <a:solidFill>
            <a:schemeClr val="tx2"/>
          </a:solidFill>
        </p:grpSpPr>
        <p:sp>
          <p:nvSpPr>
            <p:cNvPr id="3" name="Freeform 3">
              <a:extLst>
                <a:ext uri="{FF2B5EF4-FFF2-40B4-BE49-F238E27FC236}">
                  <a16:creationId xmlns:a16="http://schemas.microsoft.com/office/drawing/2014/main" id="{5F36F459-E6E4-8E48-32EB-FCFDB51B9673}"/>
                </a:ext>
              </a:extLst>
            </p:cNvPr>
            <p:cNvSpPr/>
            <p:nvPr/>
          </p:nvSpPr>
          <p:spPr>
            <a:xfrm>
              <a:off x="0" y="41500"/>
              <a:ext cx="5019216" cy="413943"/>
            </a:xfrm>
            <a:custGeom>
              <a:avLst/>
              <a:gdLst/>
              <a:ahLst/>
              <a:cxnLst/>
              <a:rect l="l" t="t" r="r" b="b"/>
              <a:pathLst>
                <a:path w="5196672" h="455443">
                  <a:moveTo>
                    <a:pt x="0" y="0"/>
                  </a:moveTo>
                  <a:lnTo>
                    <a:pt x="5196672" y="0"/>
                  </a:lnTo>
                  <a:lnTo>
                    <a:pt x="5196672" y="455443"/>
                  </a:lnTo>
                  <a:lnTo>
                    <a:pt x="0" y="455443"/>
                  </a:lnTo>
                  <a:close/>
                </a:path>
              </a:pathLst>
            </a:custGeom>
            <a:grpFill/>
          </p:spPr>
        </p:sp>
        <p:sp>
          <p:nvSpPr>
            <p:cNvPr id="4" name="TextBox 4">
              <a:extLst>
                <a:ext uri="{FF2B5EF4-FFF2-40B4-BE49-F238E27FC236}">
                  <a16:creationId xmlns:a16="http://schemas.microsoft.com/office/drawing/2014/main" id="{C8632F13-38FC-AD7C-D8F9-4866E45F23B4}"/>
                </a:ext>
              </a:extLst>
            </p:cNvPr>
            <p:cNvSpPr txBox="1"/>
            <p:nvPr/>
          </p:nvSpPr>
          <p:spPr>
            <a:xfrm>
              <a:off x="0" y="-38100"/>
              <a:ext cx="5196672" cy="493543"/>
            </a:xfrm>
            <a:prstGeom prst="rect">
              <a:avLst/>
            </a:prstGeom>
            <a:grpFill/>
          </p:spPr>
          <p:txBody>
            <a:bodyPr lIns="50800" tIns="50800" rIns="50800" bIns="50800" rtlCol="0" anchor="ctr"/>
            <a:lstStyle/>
            <a:p>
              <a:pPr algn="ctr">
                <a:lnSpc>
                  <a:spcPts val="2659"/>
                </a:lnSpc>
                <a:spcBef>
                  <a:spcPct val="0"/>
                </a:spcBef>
              </a:pPr>
              <a:endParaRPr>
                <a:latin typeface="Times New Roman" panose="02020603050405020304" pitchFamily="18" charset="0"/>
                <a:cs typeface="Times New Roman" panose="02020603050405020304" pitchFamily="18" charset="0"/>
              </a:endParaRPr>
            </a:p>
          </p:txBody>
        </p:sp>
      </p:grpSp>
      <p:sp>
        <p:nvSpPr>
          <p:cNvPr id="5" name="TextBox 5">
            <a:extLst>
              <a:ext uri="{FF2B5EF4-FFF2-40B4-BE49-F238E27FC236}">
                <a16:creationId xmlns:a16="http://schemas.microsoft.com/office/drawing/2014/main" id="{52897128-6196-FF32-EB28-D2CBA05151B5}"/>
              </a:ext>
            </a:extLst>
          </p:cNvPr>
          <p:cNvSpPr txBox="1"/>
          <p:nvPr/>
        </p:nvSpPr>
        <p:spPr>
          <a:xfrm>
            <a:off x="0" y="365811"/>
            <a:ext cx="18288000" cy="905889"/>
          </a:xfrm>
          <a:prstGeom prst="rect">
            <a:avLst/>
          </a:prstGeom>
        </p:spPr>
        <p:txBody>
          <a:bodyPr lIns="0" tIns="0" rIns="0" bIns="0" rtlCol="0" anchor="t">
            <a:spAutoFit/>
          </a:bodyPr>
          <a:lstStyle/>
          <a:p>
            <a:pPr algn="ctr">
              <a:lnSpc>
                <a:spcPts val="7699"/>
              </a:lnSpc>
            </a:pPr>
            <a:r>
              <a:rPr lang="en-US" sz="5499" b="1" dirty="0">
                <a:solidFill>
                  <a:schemeClr val="bg1"/>
                </a:solidFill>
                <a:latin typeface="Times New Roman" panose="02020603050405020304" pitchFamily="18" charset="0"/>
                <a:ea typeface="DM Serif Display"/>
                <a:cs typeface="Times New Roman" panose="02020603050405020304" pitchFamily="18" charset="0"/>
                <a:sym typeface="DM Serif Display"/>
              </a:rPr>
              <a:t>LITERATURE SURVEY</a:t>
            </a:r>
          </a:p>
        </p:txBody>
      </p:sp>
      <p:graphicFrame>
        <p:nvGraphicFramePr>
          <p:cNvPr id="6" name="Table 5">
            <a:extLst>
              <a:ext uri="{FF2B5EF4-FFF2-40B4-BE49-F238E27FC236}">
                <a16:creationId xmlns:a16="http://schemas.microsoft.com/office/drawing/2014/main" id="{C4E3C860-AC40-6610-B827-F2F91FCDE1A4}"/>
              </a:ext>
            </a:extLst>
          </p:cNvPr>
          <p:cNvGraphicFramePr>
            <a:graphicFrameLocks noGrp="1"/>
          </p:cNvGraphicFramePr>
          <p:nvPr>
            <p:extLst>
              <p:ext uri="{D42A27DB-BD31-4B8C-83A1-F6EECF244321}">
                <p14:modId xmlns:p14="http://schemas.microsoft.com/office/powerpoint/2010/main" val="4260146318"/>
              </p:ext>
            </p:extLst>
          </p:nvPr>
        </p:nvGraphicFramePr>
        <p:xfrm>
          <a:off x="533400" y="2465601"/>
          <a:ext cx="17449799" cy="7402299"/>
        </p:xfrm>
        <a:graphic>
          <a:graphicData uri="http://schemas.openxmlformats.org/drawingml/2006/table">
            <a:tbl>
              <a:tblPr firstRow="1" firstCol="1" bandRow="1">
                <a:tableStyleId>{5940675A-B579-460E-94D1-54222C63F5DA}</a:tableStyleId>
              </a:tblPr>
              <a:tblGrid>
                <a:gridCol w="4191000">
                  <a:extLst>
                    <a:ext uri="{9D8B030D-6E8A-4147-A177-3AD203B41FA5}">
                      <a16:colId xmlns:a16="http://schemas.microsoft.com/office/drawing/2014/main" val="4008609900"/>
                    </a:ext>
                  </a:extLst>
                </a:gridCol>
                <a:gridCol w="2943080">
                  <a:extLst>
                    <a:ext uri="{9D8B030D-6E8A-4147-A177-3AD203B41FA5}">
                      <a16:colId xmlns:a16="http://schemas.microsoft.com/office/drawing/2014/main" val="3999828312"/>
                    </a:ext>
                  </a:extLst>
                </a:gridCol>
                <a:gridCol w="5520709">
                  <a:extLst>
                    <a:ext uri="{9D8B030D-6E8A-4147-A177-3AD203B41FA5}">
                      <a16:colId xmlns:a16="http://schemas.microsoft.com/office/drawing/2014/main" val="2346845887"/>
                    </a:ext>
                  </a:extLst>
                </a:gridCol>
                <a:gridCol w="4795010">
                  <a:extLst>
                    <a:ext uri="{9D8B030D-6E8A-4147-A177-3AD203B41FA5}">
                      <a16:colId xmlns:a16="http://schemas.microsoft.com/office/drawing/2014/main" val="1593035228"/>
                    </a:ext>
                  </a:extLst>
                </a:gridCol>
              </a:tblGrid>
              <a:tr h="2650578">
                <a:tc>
                  <a:txBody>
                    <a:bodyPr/>
                    <a:lstStyle/>
                    <a:p>
                      <a:pPr>
                        <a:lnSpc>
                          <a:spcPct val="107000"/>
                        </a:lnSpc>
                        <a:spcAft>
                          <a:spcPts val="800"/>
                        </a:spcAft>
                        <a:buNone/>
                      </a:pPr>
                      <a:r>
                        <a:rPr lang="en-IN" sz="2400" kern="100" dirty="0">
                          <a:effectLst/>
                          <a:latin typeface="Times New Roman" panose="02020603050405020304" pitchFamily="18" charset="0"/>
                          <a:cs typeface="Times New Roman" panose="02020603050405020304" pitchFamily="18" charset="0"/>
                        </a:rPr>
                        <a:t>Classification of Phonocardiogram Signals Using Wavelet Scattering Transform and Equilibrium Optimization </a:t>
                      </a:r>
                      <a:r>
                        <a:rPr lang="en-IN" sz="2400" u="sng" kern="100" dirty="0">
                          <a:effectLst/>
                          <a:latin typeface="Times New Roman" panose="02020603050405020304" pitchFamily="18" charset="0"/>
                          <a:cs typeface="Times New Roman" panose="02020603050405020304" pitchFamily="18" charset="0"/>
                          <a:hlinkClick r:id="rId3"/>
                        </a:rPr>
                        <a:t>[4]</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425" marR="11425" marT="7616" marB="7616" anchor="ctr"/>
                </a:tc>
                <a:tc>
                  <a:txBody>
                    <a:bodyPr/>
                    <a:lstStyle/>
                    <a:p>
                      <a:pPr>
                        <a:lnSpc>
                          <a:spcPct val="107000"/>
                        </a:lnSpc>
                        <a:spcAft>
                          <a:spcPts val="800"/>
                        </a:spcAft>
                        <a:buNone/>
                      </a:pPr>
                      <a:r>
                        <a:rPr lang="en-IN" sz="2400" kern="100" dirty="0">
                          <a:effectLst/>
                          <a:latin typeface="Times New Roman" panose="02020603050405020304" pitchFamily="18" charset="0"/>
                          <a:cs typeface="Times New Roman" panose="02020603050405020304" pitchFamily="18" charset="0"/>
                        </a:rPr>
                        <a:t> A. Q. </a:t>
                      </a:r>
                      <a:r>
                        <a:rPr lang="en-IN" sz="2400" kern="100" dirty="0" err="1">
                          <a:effectLst/>
                          <a:latin typeface="Times New Roman" panose="02020603050405020304" pitchFamily="18" charset="0"/>
                          <a:cs typeface="Times New Roman" panose="02020603050405020304" pitchFamily="18" charset="0"/>
                        </a:rPr>
                        <a:t>Aldhahab</a:t>
                      </a:r>
                      <a:r>
                        <a:rPr lang="en-IN" sz="2400" kern="100" dirty="0">
                          <a:effectLst/>
                          <a:latin typeface="Times New Roman" panose="02020603050405020304" pitchFamily="18" charset="0"/>
                          <a:cs typeface="Times New Roman" panose="02020603050405020304" pitchFamily="18" charset="0"/>
                        </a:rPr>
                        <a:t>, M. R. Ismael, and H. J. Abd IEEE Access, vol. 12, pp. 191231-191242, 2024</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425" marR="11425" marT="7616" marB="7616" anchor="ctr"/>
                </a:tc>
                <a:tc>
                  <a:txBody>
                    <a:bodyPr/>
                    <a:lstStyle/>
                    <a:p>
                      <a:pPr>
                        <a:lnSpc>
                          <a:spcPct val="107000"/>
                        </a:lnSpc>
                        <a:spcAft>
                          <a:spcPts val="800"/>
                        </a:spcAft>
                        <a:buNone/>
                      </a:pPr>
                      <a:r>
                        <a:rPr lang="en-IN" sz="2400" kern="100" dirty="0">
                          <a:effectLst/>
                          <a:latin typeface="Times New Roman" panose="02020603050405020304" pitchFamily="18" charset="0"/>
                          <a:cs typeface="Times New Roman" panose="02020603050405020304" pitchFamily="18" charset="0"/>
                        </a:rPr>
                        <a:t>Applied wavelet scattering and equilibrium optimization with KNN for PCG classification (</a:t>
                      </a:r>
                      <a:r>
                        <a:rPr lang="en-IN" sz="2400" kern="100" dirty="0" err="1">
                          <a:effectLst/>
                          <a:latin typeface="Times New Roman" panose="02020603050405020304" pitchFamily="18" charset="0"/>
                          <a:cs typeface="Times New Roman" panose="02020603050405020304" pitchFamily="18" charset="0"/>
                        </a:rPr>
                        <a:t>CirCor</a:t>
                      </a:r>
                      <a:r>
                        <a:rPr lang="en-IN" sz="2400" kern="100" dirty="0">
                          <a:effectLst/>
                          <a:latin typeface="Times New Roman" panose="02020603050405020304" pitchFamily="18" charset="0"/>
                          <a:cs typeface="Times New Roman" panose="02020603050405020304" pitchFamily="18" charset="0"/>
                        </a:rPr>
                        <a:t> </a:t>
                      </a:r>
                      <a:r>
                        <a:rPr lang="en-IN" sz="2400" kern="100" dirty="0" err="1">
                          <a:effectLst/>
                          <a:latin typeface="Times New Roman" panose="02020603050405020304" pitchFamily="18" charset="0"/>
                          <a:cs typeface="Times New Roman" panose="02020603050405020304" pitchFamily="18" charset="0"/>
                        </a:rPr>
                        <a:t>DigiScope</a:t>
                      </a:r>
                      <a:r>
                        <a:rPr lang="en-IN" sz="2400" kern="100" dirty="0">
                          <a:effectLst/>
                          <a:latin typeface="Times New Roman" panose="02020603050405020304" pitchFamily="18" charset="0"/>
                          <a:cs typeface="Times New Roman" panose="02020603050405020304" pitchFamily="18" charset="0"/>
                        </a:rPr>
                        <a:t> dataset).</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425" marR="11425" marT="7616" marB="7616" anchor="ctr"/>
                </a:tc>
                <a:tc>
                  <a:txBody>
                    <a:bodyPr/>
                    <a:lstStyle/>
                    <a:p>
                      <a:pPr>
                        <a:lnSpc>
                          <a:spcPct val="107000"/>
                        </a:lnSpc>
                        <a:spcAft>
                          <a:spcPts val="800"/>
                        </a:spcAft>
                        <a:buNone/>
                      </a:pPr>
                      <a:r>
                        <a:rPr lang="en-IN" sz="2400" kern="100" dirty="0">
                          <a:effectLst/>
                          <a:latin typeface="Times New Roman" panose="02020603050405020304" pitchFamily="18" charset="0"/>
                          <a:cs typeface="Times New Roman" panose="02020603050405020304" pitchFamily="18" charset="0"/>
                        </a:rPr>
                        <a:t>The proposed model effectively distinguishes normal and abnormal PCG signals, outperforming conventional methods. But the computational cost of wavelet-based transformations may impact real-time processing feasibility.</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425" marR="11425" marT="7616" marB="7616" anchor="ctr"/>
                </a:tc>
                <a:extLst>
                  <a:ext uri="{0D108BD9-81ED-4DB2-BD59-A6C34878D82A}">
                    <a16:rowId xmlns:a16="http://schemas.microsoft.com/office/drawing/2014/main" val="1275389814"/>
                  </a:ext>
                </a:extLst>
              </a:tr>
              <a:tr h="2318359">
                <a:tc>
                  <a:txBody>
                    <a:bodyPr/>
                    <a:lstStyle/>
                    <a:p>
                      <a:pPr>
                        <a:lnSpc>
                          <a:spcPct val="107000"/>
                        </a:lnSpc>
                        <a:spcAft>
                          <a:spcPts val="800"/>
                        </a:spcAft>
                        <a:buNone/>
                      </a:pPr>
                      <a:r>
                        <a:rPr lang="en-IN" sz="2400" kern="100">
                          <a:effectLst/>
                          <a:latin typeface="Times New Roman" panose="02020603050405020304" pitchFamily="18" charset="0"/>
                          <a:cs typeface="Times New Roman" panose="02020603050405020304" pitchFamily="18" charset="0"/>
                        </a:rPr>
                        <a:t>Identification of Congenital Valvular Murmurs in Young Patients Using Deep Learning-Based Attention Transformers and phonocardiograms. </a:t>
                      </a:r>
                      <a:r>
                        <a:rPr lang="en-IN" sz="2400" u="sng" kern="100">
                          <a:effectLst/>
                          <a:latin typeface="Times New Roman" panose="02020603050405020304" pitchFamily="18" charset="0"/>
                          <a:cs typeface="Times New Roman" panose="02020603050405020304" pitchFamily="18" charset="0"/>
                          <a:hlinkClick r:id="rId4"/>
                        </a:rPr>
                        <a:t>[5]</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1425" marR="11425" marT="7616" marB="7616" anchor="ctr"/>
                </a:tc>
                <a:tc>
                  <a:txBody>
                    <a:bodyPr/>
                    <a:lstStyle/>
                    <a:p>
                      <a:pPr>
                        <a:lnSpc>
                          <a:spcPct val="107000"/>
                        </a:lnSpc>
                        <a:spcAft>
                          <a:spcPts val="800"/>
                        </a:spcAft>
                        <a:buNone/>
                      </a:pPr>
                      <a:r>
                        <a:rPr lang="en-IN" sz="2400" kern="100">
                          <a:effectLst/>
                          <a:latin typeface="Times New Roman" panose="02020603050405020304" pitchFamily="18" charset="0"/>
                          <a:cs typeface="Times New Roman" panose="02020603050405020304" pitchFamily="18" charset="0"/>
                        </a:rPr>
                        <a:t>M. Alkhodari, L. J. Hadjileontiadis, and A. H. Khandoker IEEE Journal of Biomedical and Health Informatics, April 2024</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1425" marR="11425" marT="7616" marB="7616" anchor="ctr"/>
                </a:tc>
                <a:tc>
                  <a:txBody>
                    <a:bodyPr/>
                    <a:lstStyle/>
                    <a:p>
                      <a:pPr>
                        <a:lnSpc>
                          <a:spcPct val="107000"/>
                        </a:lnSpc>
                        <a:spcAft>
                          <a:spcPts val="800"/>
                        </a:spcAft>
                        <a:buNone/>
                      </a:pPr>
                      <a:r>
                        <a:rPr lang="en-IN" sz="2400" kern="100">
                          <a:effectLst/>
                          <a:latin typeface="Times New Roman" panose="02020603050405020304" pitchFamily="18" charset="0"/>
                          <a:cs typeface="Times New Roman" panose="02020603050405020304" pitchFamily="18" charset="0"/>
                        </a:rPr>
                        <a:t>Develop a attention transformer model for early detection of congenital heart disease (CHD) by analyzing phonocardiogram (PCG) recordings. (CirCor DigiSCope database).</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1425" marR="11425" marT="7616" marB="7616" anchor="ctr"/>
                </a:tc>
                <a:tc>
                  <a:txBody>
                    <a:bodyPr/>
                    <a:lstStyle/>
                    <a:p>
                      <a:pPr>
                        <a:lnSpc>
                          <a:spcPct val="107000"/>
                        </a:lnSpc>
                        <a:spcAft>
                          <a:spcPts val="800"/>
                        </a:spcAft>
                        <a:buNone/>
                      </a:pPr>
                      <a:r>
                        <a:rPr lang="en-IN" sz="2400" kern="100" dirty="0">
                          <a:effectLst/>
                          <a:latin typeface="Times New Roman" panose="02020603050405020304" pitchFamily="18" charset="0"/>
                          <a:cs typeface="Times New Roman" panose="02020603050405020304" pitchFamily="18" charset="0"/>
                        </a:rPr>
                        <a:t>Deep learning-based PCG analysis enables accurate murmur classification, minimizing reliance on expert assessment and costly diagnostics.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425" marR="11425" marT="7616" marB="7616" anchor="ctr"/>
                </a:tc>
                <a:extLst>
                  <a:ext uri="{0D108BD9-81ED-4DB2-BD59-A6C34878D82A}">
                    <a16:rowId xmlns:a16="http://schemas.microsoft.com/office/drawing/2014/main" val="2559187813"/>
                  </a:ext>
                </a:extLst>
              </a:tr>
              <a:tr h="2318359">
                <a:tc>
                  <a:txBody>
                    <a:bodyPr/>
                    <a:lstStyle/>
                    <a:p>
                      <a:pPr>
                        <a:lnSpc>
                          <a:spcPct val="107000"/>
                        </a:lnSpc>
                        <a:spcAft>
                          <a:spcPts val="800"/>
                        </a:spcAft>
                        <a:buNone/>
                      </a:pPr>
                      <a:r>
                        <a:rPr lang="en-IN" sz="2400" kern="100" dirty="0">
                          <a:effectLst/>
                          <a:latin typeface="Times New Roman" panose="02020603050405020304" pitchFamily="18" charset="0"/>
                          <a:cs typeface="Times New Roman" panose="02020603050405020304" pitchFamily="18" charset="0"/>
                        </a:rPr>
                        <a:t>An RNN-Bi LSTM Based Multi Decision GAN Approach for the Recognition of Cardiovascular Disease (CVD) From Heart Beat Sound: A Feature Optimization Process </a:t>
                      </a:r>
                      <a:r>
                        <a:rPr lang="en-IN" sz="2400" u="sng" kern="100" dirty="0">
                          <a:effectLst/>
                          <a:latin typeface="Times New Roman" panose="02020603050405020304" pitchFamily="18" charset="0"/>
                          <a:cs typeface="Times New Roman" panose="02020603050405020304" pitchFamily="18" charset="0"/>
                          <a:hlinkClick r:id="rId5"/>
                        </a:rPr>
                        <a:t>[6]</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425" marR="11425" marT="7616" marB="7616" anchor="ctr"/>
                </a:tc>
                <a:tc>
                  <a:txBody>
                    <a:bodyPr/>
                    <a:lstStyle/>
                    <a:p>
                      <a:pPr>
                        <a:lnSpc>
                          <a:spcPct val="107000"/>
                        </a:lnSpc>
                        <a:spcAft>
                          <a:spcPts val="800"/>
                        </a:spcAft>
                        <a:buNone/>
                      </a:pPr>
                      <a:r>
                        <a:rPr lang="en-IN" sz="2400" kern="100" dirty="0">
                          <a:effectLst/>
                          <a:latin typeface="Times New Roman" panose="02020603050405020304" pitchFamily="18" charset="0"/>
                          <a:cs typeface="Times New Roman" panose="02020603050405020304" pitchFamily="18" charset="0"/>
                        </a:rPr>
                        <a:t>N. A. Vinay et al.  IEEE Access, vol. 12, pp. 65482-65502, 2024.</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425" marR="11425" marT="7616" marB="7616" anchor="ctr"/>
                </a:tc>
                <a:tc>
                  <a:txBody>
                    <a:bodyPr/>
                    <a:lstStyle/>
                    <a:p>
                      <a:pPr>
                        <a:lnSpc>
                          <a:spcPct val="107000"/>
                        </a:lnSpc>
                        <a:spcAft>
                          <a:spcPts val="800"/>
                        </a:spcAft>
                        <a:buNone/>
                      </a:pPr>
                      <a:r>
                        <a:rPr lang="en-IN" sz="2400" kern="100" dirty="0">
                          <a:effectLst/>
                          <a:latin typeface="Times New Roman" panose="02020603050405020304" pitchFamily="18" charset="0"/>
                          <a:cs typeface="Times New Roman" panose="02020603050405020304" pitchFamily="18" charset="0"/>
                        </a:rPr>
                        <a:t>Implement Bi-LSTM with GANs to detect cardiovascular diseases from PCG signals.(PASCAL Database).</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425" marR="11425" marT="7616" marB="7616" anchor="ctr"/>
                </a:tc>
                <a:tc>
                  <a:txBody>
                    <a:bodyPr/>
                    <a:lstStyle/>
                    <a:p>
                      <a:pPr>
                        <a:lnSpc>
                          <a:spcPct val="107000"/>
                        </a:lnSpc>
                        <a:spcAft>
                          <a:spcPts val="800"/>
                        </a:spcAft>
                        <a:buNone/>
                      </a:pPr>
                      <a:r>
                        <a:rPr lang="en-IN" sz="2400" kern="100" dirty="0">
                          <a:effectLst/>
                          <a:latin typeface="Times New Roman" panose="02020603050405020304" pitchFamily="18" charset="0"/>
                          <a:cs typeface="Times New Roman" panose="02020603050405020304" pitchFamily="18" charset="0"/>
                        </a:rPr>
                        <a:t>The RNN-Bi LSTM based Multi Decision GAN achieves remarkable accuracy, sensitivity, and specificity in CVD recognition, making it a valuable tool for early detection of the disease.</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425" marR="11425" marT="7616" marB="7616" anchor="ctr"/>
                </a:tc>
                <a:extLst>
                  <a:ext uri="{0D108BD9-81ED-4DB2-BD59-A6C34878D82A}">
                    <a16:rowId xmlns:a16="http://schemas.microsoft.com/office/drawing/2014/main" val="1892286654"/>
                  </a:ext>
                </a:extLst>
              </a:tr>
            </a:tbl>
          </a:graphicData>
        </a:graphic>
      </p:graphicFrame>
      <p:graphicFrame>
        <p:nvGraphicFramePr>
          <p:cNvPr id="8" name="Table 7">
            <a:extLst>
              <a:ext uri="{FF2B5EF4-FFF2-40B4-BE49-F238E27FC236}">
                <a16:creationId xmlns:a16="http://schemas.microsoft.com/office/drawing/2014/main" id="{DC16E48A-0823-AD1E-E17E-0D9740906FC5}"/>
              </a:ext>
            </a:extLst>
          </p:cNvPr>
          <p:cNvGraphicFramePr>
            <a:graphicFrameLocks noGrp="1"/>
          </p:cNvGraphicFramePr>
          <p:nvPr>
            <p:extLst>
              <p:ext uri="{D42A27DB-BD31-4B8C-83A1-F6EECF244321}">
                <p14:modId xmlns:p14="http://schemas.microsoft.com/office/powerpoint/2010/main" val="2921697976"/>
              </p:ext>
            </p:extLst>
          </p:nvPr>
        </p:nvGraphicFramePr>
        <p:xfrm>
          <a:off x="533400" y="1668484"/>
          <a:ext cx="17449799" cy="794449"/>
        </p:xfrm>
        <a:graphic>
          <a:graphicData uri="http://schemas.openxmlformats.org/drawingml/2006/table">
            <a:tbl>
              <a:tblPr firstRow="1" firstCol="1" bandRow="1">
                <a:tableStyleId>{5940675A-B579-460E-94D1-54222C63F5DA}</a:tableStyleId>
              </a:tblPr>
              <a:tblGrid>
                <a:gridCol w="4191000">
                  <a:extLst>
                    <a:ext uri="{9D8B030D-6E8A-4147-A177-3AD203B41FA5}">
                      <a16:colId xmlns:a16="http://schemas.microsoft.com/office/drawing/2014/main" val="3868701987"/>
                    </a:ext>
                  </a:extLst>
                </a:gridCol>
                <a:gridCol w="2943082">
                  <a:extLst>
                    <a:ext uri="{9D8B030D-6E8A-4147-A177-3AD203B41FA5}">
                      <a16:colId xmlns:a16="http://schemas.microsoft.com/office/drawing/2014/main" val="3820711190"/>
                    </a:ext>
                  </a:extLst>
                </a:gridCol>
                <a:gridCol w="5520712">
                  <a:extLst>
                    <a:ext uri="{9D8B030D-6E8A-4147-A177-3AD203B41FA5}">
                      <a16:colId xmlns:a16="http://schemas.microsoft.com/office/drawing/2014/main" val="3066230798"/>
                    </a:ext>
                  </a:extLst>
                </a:gridCol>
                <a:gridCol w="4795005">
                  <a:extLst>
                    <a:ext uri="{9D8B030D-6E8A-4147-A177-3AD203B41FA5}">
                      <a16:colId xmlns:a16="http://schemas.microsoft.com/office/drawing/2014/main" val="222228494"/>
                    </a:ext>
                  </a:extLst>
                </a:gridCol>
              </a:tblGrid>
              <a:tr h="681958">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Title</a:t>
                      </a:r>
                      <a:endPar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19050" marB="19050" anchor="ctr"/>
                </a:tc>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Author &amp; Year of Publication</a:t>
                      </a:r>
                      <a:endPar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19050" marB="19050" anchor="ctr"/>
                </a:tc>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Methodology (Including Dataset)</a:t>
                      </a:r>
                      <a:endPar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19050" marB="19050" anchor="ctr"/>
                </a:tc>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Results/Inferences</a:t>
                      </a:r>
                      <a:endPar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19050" marB="19050" anchor="ctr"/>
                </a:tc>
                <a:extLst>
                  <a:ext uri="{0D108BD9-81ED-4DB2-BD59-A6C34878D82A}">
                    <a16:rowId xmlns:a16="http://schemas.microsoft.com/office/drawing/2014/main" val="1616442594"/>
                  </a:ext>
                </a:extLst>
              </a:tr>
            </a:tbl>
          </a:graphicData>
        </a:graphic>
      </p:graphicFrame>
    </p:spTree>
    <p:extLst>
      <p:ext uri="{BB962C8B-B14F-4D97-AF65-F5344CB8AC3E}">
        <p14:creationId xmlns:p14="http://schemas.microsoft.com/office/powerpoint/2010/main" val="1141161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9E6DF4-1FAC-369A-3E8F-A20E8929A246}"/>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E1CA5004-93D0-A750-1F35-E2E8B7D4FC6F}"/>
              </a:ext>
            </a:extLst>
          </p:cNvPr>
          <p:cNvGrpSpPr/>
          <p:nvPr/>
        </p:nvGrpSpPr>
        <p:grpSpPr>
          <a:xfrm>
            <a:off x="1" y="-302230"/>
            <a:ext cx="18288000" cy="1701231"/>
            <a:chOff x="0" y="-38100"/>
            <a:chExt cx="5196672" cy="493543"/>
          </a:xfrm>
          <a:solidFill>
            <a:schemeClr val="tx2"/>
          </a:solidFill>
        </p:grpSpPr>
        <p:sp>
          <p:nvSpPr>
            <p:cNvPr id="3" name="Freeform 3">
              <a:extLst>
                <a:ext uri="{FF2B5EF4-FFF2-40B4-BE49-F238E27FC236}">
                  <a16:creationId xmlns:a16="http://schemas.microsoft.com/office/drawing/2014/main" id="{5F58EE7A-CDE6-7FCC-B173-F5CD77132EC4}"/>
                </a:ext>
              </a:extLst>
            </p:cNvPr>
            <p:cNvSpPr/>
            <p:nvPr/>
          </p:nvSpPr>
          <p:spPr>
            <a:xfrm>
              <a:off x="0" y="41500"/>
              <a:ext cx="5019216" cy="413943"/>
            </a:xfrm>
            <a:custGeom>
              <a:avLst/>
              <a:gdLst/>
              <a:ahLst/>
              <a:cxnLst/>
              <a:rect l="l" t="t" r="r" b="b"/>
              <a:pathLst>
                <a:path w="5196672" h="455443">
                  <a:moveTo>
                    <a:pt x="0" y="0"/>
                  </a:moveTo>
                  <a:lnTo>
                    <a:pt x="5196672" y="0"/>
                  </a:lnTo>
                  <a:lnTo>
                    <a:pt x="5196672" y="455443"/>
                  </a:lnTo>
                  <a:lnTo>
                    <a:pt x="0" y="455443"/>
                  </a:lnTo>
                  <a:close/>
                </a:path>
              </a:pathLst>
            </a:custGeom>
            <a:grpFill/>
          </p:spPr>
        </p:sp>
        <p:sp>
          <p:nvSpPr>
            <p:cNvPr id="4" name="TextBox 4">
              <a:extLst>
                <a:ext uri="{FF2B5EF4-FFF2-40B4-BE49-F238E27FC236}">
                  <a16:creationId xmlns:a16="http://schemas.microsoft.com/office/drawing/2014/main" id="{38152D4E-9911-52E0-3B60-C8596738ED0E}"/>
                </a:ext>
              </a:extLst>
            </p:cNvPr>
            <p:cNvSpPr txBox="1"/>
            <p:nvPr/>
          </p:nvSpPr>
          <p:spPr>
            <a:xfrm>
              <a:off x="0" y="-38100"/>
              <a:ext cx="5196672" cy="493543"/>
            </a:xfrm>
            <a:prstGeom prst="rect">
              <a:avLst/>
            </a:prstGeom>
            <a:grpFill/>
          </p:spPr>
          <p:txBody>
            <a:bodyPr lIns="50800" tIns="50800" rIns="50800" bIns="50800" rtlCol="0" anchor="ctr"/>
            <a:lstStyle/>
            <a:p>
              <a:pPr algn="ctr">
                <a:lnSpc>
                  <a:spcPts val="2659"/>
                </a:lnSpc>
                <a:spcBef>
                  <a:spcPct val="0"/>
                </a:spcBef>
              </a:pPr>
              <a:endParaRPr>
                <a:latin typeface="Times New Roman" panose="02020603050405020304" pitchFamily="18" charset="0"/>
                <a:cs typeface="Times New Roman" panose="02020603050405020304" pitchFamily="18" charset="0"/>
              </a:endParaRPr>
            </a:p>
          </p:txBody>
        </p:sp>
      </p:grpSp>
      <p:sp>
        <p:nvSpPr>
          <p:cNvPr id="5" name="TextBox 5">
            <a:extLst>
              <a:ext uri="{FF2B5EF4-FFF2-40B4-BE49-F238E27FC236}">
                <a16:creationId xmlns:a16="http://schemas.microsoft.com/office/drawing/2014/main" id="{E263D6CE-CBE3-9A13-D08F-3DF8C9BC71A8}"/>
              </a:ext>
            </a:extLst>
          </p:cNvPr>
          <p:cNvSpPr txBox="1"/>
          <p:nvPr/>
        </p:nvSpPr>
        <p:spPr>
          <a:xfrm>
            <a:off x="0" y="328415"/>
            <a:ext cx="18288000" cy="905889"/>
          </a:xfrm>
          <a:prstGeom prst="rect">
            <a:avLst/>
          </a:prstGeom>
        </p:spPr>
        <p:txBody>
          <a:bodyPr lIns="0" tIns="0" rIns="0" bIns="0" rtlCol="0" anchor="t">
            <a:spAutoFit/>
          </a:bodyPr>
          <a:lstStyle/>
          <a:p>
            <a:pPr algn="ctr">
              <a:lnSpc>
                <a:spcPts val="7699"/>
              </a:lnSpc>
            </a:pPr>
            <a:r>
              <a:rPr lang="en-US" sz="5499" b="1" dirty="0">
                <a:solidFill>
                  <a:schemeClr val="bg1"/>
                </a:solidFill>
                <a:latin typeface="Times New Roman" panose="02020603050405020304" pitchFamily="18" charset="0"/>
                <a:ea typeface="DM Serif Display"/>
                <a:cs typeface="Times New Roman" panose="02020603050405020304" pitchFamily="18" charset="0"/>
                <a:sym typeface="DM Serif Display"/>
              </a:rPr>
              <a:t>LITERATURE SURVEY</a:t>
            </a:r>
          </a:p>
        </p:txBody>
      </p:sp>
      <p:graphicFrame>
        <p:nvGraphicFramePr>
          <p:cNvPr id="6" name="Table 5">
            <a:extLst>
              <a:ext uri="{FF2B5EF4-FFF2-40B4-BE49-F238E27FC236}">
                <a16:creationId xmlns:a16="http://schemas.microsoft.com/office/drawing/2014/main" id="{2D33E1DC-051F-12C9-D14B-FE8F16958883}"/>
              </a:ext>
            </a:extLst>
          </p:cNvPr>
          <p:cNvGraphicFramePr>
            <a:graphicFrameLocks noGrp="1"/>
          </p:cNvGraphicFramePr>
          <p:nvPr>
            <p:extLst>
              <p:ext uri="{D42A27DB-BD31-4B8C-83A1-F6EECF244321}">
                <p14:modId xmlns:p14="http://schemas.microsoft.com/office/powerpoint/2010/main" val="2143512398"/>
              </p:ext>
            </p:extLst>
          </p:nvPr>
        </p:nvGraphicFramePr>
        <p:xfrm>
          <a:off x="609600" y="2400300"/>
          <a:ext cx="17053902" cy="7162800"/>
        </p:xfrm>
        <a:graphic>
          <a:graphicData uri="http://schemas.openxmlformats.org/drawingml/2006/table">
            <a:tbl>
              <a:tblPr firstRow="1" firstCol="1" bandRow="1">
                <a:tableStyleId>{5940675A-B579-460E-94D1-54222C63F5DA}</a:tableStyleId>
              </a:tblPr>
              <a:tblGrid>
                <a:gridCol w="3946924">
                  <a:extLst>
                    <a:ext uri="{9D8B030D-6E8A-4147-A177-3AD203B41FA5}">
                      <a16:colId xmlns:a16="http://schemas.microsoft.com/office/drawing/2014/main" val="3389806611"/>
                    </a:ext>
                  </a:extLst>
                </a:gridCol>
                <a:gridCol w="3025306">
                  <a:extLst>
                    <a:ext uri="{9D8B030D-6E8A-4147-A177-3AD203B41FA5}">
                      <a16:colId xmlns:a16="http://schemas.microsoft.com/office/drawing/2014/main" val="3908535912"/>
                    </a:ext>
                  </a:extLst>
                </a:gridCol>
                <a:gridCol w="5372170">
                  <a:extLst>
                    <a:ext uri="{9D8B030D-6E8A-4147-A177-3AD203B41FA5}">
                      <a16:colId xmlns:a16="http://schemas.microsoft.com/office/drawing/2014/main" val="2647202220"/>
                    </a:ext>
                  </a:extLst>
                </a:gridCol>
                <a:gridCol w="4709502">
                  <a:extLst>
                    <a:ext uri="{9D8B030D-6E8A-4147-A177-3AD203B41FA5}">
                      <a16:colId xmlns:a16="http://schemas.microsoft.com/office/drawing/2014/main" val="3552222150"/>
                    </a:ext>
                  </a:extLst>
                </a:gridCol>
              </a:tblGrid>
              <a:tr h="3163388">
                <a:tc>
                  <a:txBody>
                    <a:bodyPr/>
                    <a:lstStyle/>
                    <a:p>
                      <a:pPr>
                        <a:lnSpc>
                          <a:spcPct val="107000"/>
                        </a:lnSpc>
                        <a:spcAft>
                          <a:spcPts val="800"/>
                        </a:spcAft>
                        <a:buNone/>
                      </a:pPr>
                      <a:r>
                        <a:rPr lang="en-IN" sz="2400" kern="100" dirty="0">
                          <a:effectLst/>
                          <a:latin typeface="Times New Roman" panose="02020603050405020304" pitchFamily="18" charset="0"/>
                          <a:cs typeface="Times New Roman" panose="02020603050405020304" pitchFamily="18" charset="0"/>
                        </a:rPr>
                        <a:t>Automated Detection of Heart Valve Diseases Using Stationary Wavelet Transform and Attention-Based Hierarchical LSTM Network </a:t>
                      </a:r>
                      <a:r>
                        <a:rPr lang="en-IN" sz="2400" u="sng" kern="100" dirty="0">
                          <a:effectLst/>
                          <a:latin typeface="Times New Roman" panose="02020603050405020304" pitchFamily="18" charset="0"/>
                          <a:cs typeface="Times New Roman" panose="02020603050405020304" pitchFamily="18" charset="0"/>
                          <a:hlinkClick r:id="rId2"/>
                        </a:rPr>
                        <a:t>[7]</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804" marR="17804" marT="11869" marB="11869" anchor="ctr"/>
                </a:tc>
                <a:tc>
                  <a:txBody>
                    <a:bodyPr/>
                    <a:lstStyle/>
                    <a:p>
                      <a:pPr>
                        <a:lnSpc>
                          <a:spcPct val="107000"/>
                        </a:lnSpc>
                        <a:spcAft>
                          <a:spcPts val="800"/>
                        </a:spcAft>
                        <a:buNone/>
                      </a:pPr>
                      <a:r>
                        <a:rPr lang="en-IN" sz="2400" kern="100" dirty="0">
                          <a:effectLst/>
                          <a:latin typeface="Times New Roman" panose="02020603050405020304" pitchFamily="18" charset="0"/>
                          <a:cs typeface="Times New Roman" panose="02020603050405020304" pitchFamily="18" charset="0"/>
                        </a:rPr>
                        <a:t>S. Das, D. </a:t>
                      </a:r>
                      <a:r>
                        <a:rPr lang="en-IN" sz="2400" kern="100" dirty="0" err="1">
                          <a:effectLst/>
                          <a:latin typeface="Times New Roman" panose="02020603050405020304" pitchFamily="18" charset="0"/>
                          <a:cs typeface="Times New Roman" panose="02020603050405020304" pitchFamily="18" charset="0"/>
                        </a:rPr>
                        <a:t>Jyotishi</a:t>
                      </a:r>
                      <a:r>
                        <a:rPr lang="en-IN" sz="2400" kern="100" dirty="0">
                          <a:effectLst/>
                          <a:latin typeface="Times New Roman" panose="02020603050405020304" pitchFamily="18" charset="0"/>
                          <a:cs typeface="Times New Roman" panose="02020603050405020304" pitchFamily="18" charset="0"/>
                        </a:rPr>
                        <a:t>, and S. </a:t>
                      </a:r>
                      <a:r>
                        <a:rPr lang="en-IN" sz="2400" kern="100" dirty="0" err="1">
                          <a:effectLst/>
                          <a:latin typeface="Times New Roman" panose="02020603050405020304" pitchFamily="18" charset="0"/>
                          <a:cs typeface="Times New Roman" panose="02020603050405020304" pitchFamily="18" charset="0"/>
                        </a:rPr>
                        <a:t>Dandapat</a:t>
                      </a:r>
                      <a:r>
                        <a:rPr lang="en-IN" sz="2400" kern="100" dirty="0">
                          <a:effectLst/>
                          <a:latin typeface="Times New Roman" panose="02020603050405020304" pitchFamily="18" charset="0"/>
                          <a:cs typeface="Times New Roman" panose="02020603050405020304" pitchFamily="18" charset="0"/>
                        </a:rPr>
                        <a:t> IEEE Transactions on Instrumentation and Measurement, vol. 72, pp. 1-10, 2023.</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804" marR="17804" marT="11869" marB="11869" anchor="ctr"/>
                </a:tc>
                <a:tc>
                  <a:txBody>
                    <a:bodyPr/>
                    <a:lstStyle/>
                    <a:p>
                      <a:pPr>
                        <a:lnSpc>
                          <a:spcPct val="107000"/>
                        </a:lnSpc>
                        <a:spcAft>
                          <a:spcPts val="800"/>
                        </a:spcAft>
                        <a:buNone/>
                      </a:pPr>
                      <a:r>
                        <a:rPr lang="en-IN" sz="2400" kern="100" dirty="0">
                          <a:effectLst/>
                          <a:latin typeface="Times New Roman" panose="02020603050405020304" pitchFamily="18" charset="0"/>
                          <a:cs typeface="Times New Roman" panose="02020603050405020304" pitchFamily="18" charset="0"/>
                        </a:rPr>
                        <a:t>A hierarchical LSTM model with a stationary wavelet transform (SWT) and attention mechanism was used to classify heart valve diseases. (</a:t>
                      </a:r>
                      <a:r>
                        <a:rPr lang="en-IN" sz="2400" kern="100" dirty="0" err="1">
                          <a:effectLst/>
                          <a:latin typeface="Times New Roman" panose="02020603050405020304" pitchFamily="18" charset="0"/>
                          <a:cs typeface="Times New Roman" panose="02020603050405020304" pitchFamily="18" charset="0"/>
                        </a:rPr>
                        <a:t>CinC</a:t>
                      </a:r>
                      <a:r>
                        <a:rPr lang="en-IN" sz="2400" kern="100" dirty="0">
                          <a:effectLst/>
                          <a:latin typeface="Times New Roman" panose="02020603050405020304" pitchFamily="18" charset="0"/>
                          <a:cs typeface="Times New Roman" panose="02020603050405020304" pitchFamily="18" charset="0"/>
                        </a:rPr>
                        <a:t> 2016 Database and HSM Database).</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804" marR="17804" marT="11869" marB="11869" anchor="ctr"/>
                </a:tc>
                <a:tc>
                  <a:txBody>
                    <a:bodyPr/>
                    <a:lstStyle/>
                    <a:p>
                      <a:pPr>
                        <a:lnSpc>
                          <a:spcPct val="107000"/>
                        </a:lnSpc>
                        <a:spcAft>
                          <a:spcPts val="800"/>
                        </a:spcAft>
                        <a:buNone/>
                      </a:pPr>
                      <a:r>
                        <a:rPr lang="en-IN" sz="2400" kern="100" dirty="0">
                          <a:effectLst/>
                          <a:latin typeface="Times New Roman" panose="02020603050405020304" pitchFamily="18" charset="0"/>
                          <a:cs typeface="Times New Roman" panose="02020603050405020304" pitchFamily="18" charset="0"/>
                        </a:rPr>
                        <a:t>The proposed method is reliable for supporting clinicians in preliminary healthcare checkups but requires further validation for large-scale clinical deployment.</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804" marR="17804" marT="11869" marB="11869" anchor="ctr"/>
                </a:tc>
                <a:extLst>
                  <a:ext uri="{0D108BD9-81ED-4DB2-BD59-A6C34878D82A}">
                    <a16:rowId xmlns:a16="http://schemas.microsoft.com/office/drawing/2014/main" val="777042532"/>
                  </a:ext>
                </a:extLst>
              </a:tr>
              <a:tr h="3999412">
                <a:tc>
                  <a:txBody>
                    <a:bodyPr/>
                    <a:lstStyle/>
                    <a:p>
                      <a:pPr>
                        <a:lnSpc>
                          <a:spcPct val="107000"/>
                        </a:lnSpc>
                        <a:spcAft>
                          <a:spcPts val="800"/>
                        </a:spcAft>
                        <a:buNone/>
                      </a:pPr>
                      <a:r>
                        <a:rPr lang="en-IN" sz="2400" kern="100" dirty="0">
                          <a:effectLst/>
                          <a:latin typeface="Times New Roman" panose="02020603050405020304" pitchFamily="18" charset="0"/>
                          <a:cs typeface="Times New Roman" panose="02020603050405020304" pitchFamily="18" charset="0"/>
                        </a:rPr>
                        <a:t>Automated Heart Sound Activity Detection Using Time–Frequency-Domain Deep Neural Network </a:t>
                      </a:r>
                      <a:r>
                        <a:rPr lang="en-IN" sz="2400" u="sng" kern="100" dirty="0">
                          <a:effectLst/>
                          <a:latin typeface="Times New Roman" panose="02020603050405020304" pitchFamily="18" charset="0"/>
                          <a:cs typeface="Times New Roman" panose="02020603050405020304" pitchFamily="18" charset="0"/>
                          <a:hlinkClick r:id="rId3"/>
                        </a:rPr>
                        <a:t>[8]</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804" marR="17804" marT="11869" marB="11869" anchor="ctr"/>
                </a:tc>
                <a:tc>
                  <a:txBody>
                    <a:bodyPr/>
                    <a:lstStyle/>
                    <a:p>
                      <a:pPr>
                        <a:lnSpc>
                          <a:spcPct val="107000"/>
                        </a:lnSpc>
                        <a:spcAft>
                          <a:spcPts val="800"/>
                        </a:spcAft>
                        <a:buNone/>
                      </a:pPr>
                      <a:r>
                        <a:rPr lang="en-IN" sz="2400" kern="100" dirty="0">
                          <a:effectLst/>
                          <a:latin typeface="Times New Roman" panose="02020603050405020304" pitchFamily="18" charset="0"/>
                          <a:cs typeface="Times New Roman" panose="02020603050405020304" pitchFamily="18" charset="0"/>
                        </a:rPr>
                        <a:t>S. K. Ghosh et al.  IEEE Transactions on Instrumentation and Measurement, vol. 71, pp. 1-10, 2022</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804" marR="17804" marT="11869" marB="11869" anchor="ctr"/>
                </a:tc>
                <a:tc>
                  <a:txBody>
                    <a:bodyPr/>
                    <a:lstStyle/>
                    <a:p>
                      <a:pPr>
                        <a:lnSpc>
                          <a:spcPct val="107000"/>
                        </a:lnSpc>
                        <a:spcAft>
                          <a:spcPts val="800"/>
                        </a:spcAft>
                        <a:buNone/>
                      </a:pPr>
                      <a:r>
                        <a:rPr lang="en-IN" sz="2400" kern="100" dirty="0">
                          <a:effectLst/>
                          <a:latin typeface="Times New Roman" panose="02020603050405020304" pitchFamily="18" charset="0"/>
                          <a:cs typeface="Times New Roman" panose="02020603050405020304" pitchFamily="18" charset="0"/>
                        </a:rPr>
                        <a:t>A deep neural network (DNN) using stacked autoencoders and time-frequency domain analysis was applied for heart sound segmentation. (Michigan Heart Sound and Murmur Database (MHSDB) and PhysioNet </a:t>
                      </a:r>
                      <a:r>
                        <a:rPr lang="en-IN" sz="2400" kern="100" dirty="0" err="1">
                          <a:effectLst/>
                          <a:latin typeface="Times New Roman" panose="02020603050405020304" pitchFamily="18" charset="0"/>
                          <a:cs typeface="Times New Roman" panose="02020603050405020304" pitchFamily="18" charset="0"/>
                        </a:rPr>
                        <a:t>CinC</a:t>
                      </a:r>
                      <a:r>
                        <a:rPr lang="en-IN" sz="2400" kern="100" dirty="0">
                          <a:effectLst/>
                          <a:latin typeface="Times New Roman" panose="02020603050405020304" pitchFamily="18" charset="0"/>
                          <a:cs typeface="Times New Roman" panose="02020603050405020304" pitchFamily="18" charset="0"/>
                        </a:rPr>
                        <a:t> 2016 dataset).</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804" marR="17804" marT="11869" marB="11869" anchor="ctr"/>
                </a:tc>
                <a:tc>
                  <a:txBody>
                    <a:bodyPr/>
                    <a:lstStyle/>
                    <a:p>
                      <a:pPr>
                        <a:lnSpc>
                          <a:spcPct val="107000"/>
                        </a:lnSpc>
                        <a:spcAft>
                          <a:spcPts val="800"/>
                        </a:spcAft>
                        <a:buNone/>
                      </a:pPr>
                      <a:r>
                        <a:rPr lang="en-IN" sz="2400" kern="100" dirty="0">
                          <a:effectLst/>
                          <a:latin typeface="Times New Roman" panose="02020603050405020304" pitchFamily="18" charset="0"/>
                          <a:cs typeface="Times New Roman" panose="02020603050405020304" pitchFamily="18" charset="0"/>
                        </a:rPr>
                        <a:t>The proposed approach effectively identifies fundamental heart sound (FHS) components from PCG signals using a modified Gaussian window-based Stockwell transform and autoencoder-based deep neural network.</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804" marR="17804" marT="11869" marB="11869" anchor="ctr"/>
                </a:tc>
                <a:extLst>
                  <a:ext uri="{0D108BD9-81ED-4DB2-BD59-A6C34878D82A}">
                    <a16:rowId xmlns:a16="http://schemas.microsoft.com/office/drawing/2014/main" val="2499896323"/>
                  </a:ext>
                </a:extLst>
              </a:tr>
            </a:tbl>
          </a:graphicData>
        </a:graphic>
      </p:graphicFrame>
      <p:graphicFrame>
        <p:nvGraphicFramePr>
          <p:cNvPr id="8" name="Table 7">
            <a:extLst>
              <a:ext uri="{FF2B5EF4-FFF2-40B4-BE49-F238E27FC236}">
                <a16:creationId xmlns:a16="http://schemas.microsoft.com/office/drawing/2014/main" id="{E5FEE2EA-47E3-C4EB-EC13-7181F4844F33}"/>
              </a:ext>
            </a:extLst>
          </p:cNvPr>
          <p:cNvGraphicFramePr>
            <a:graphicFrameLocks noGrp="1"/>
          </p:cNvGraphicFramePr>
          <p:nvPr>
            <p:extLst>
              <p:ext uri="{D42A27DB-BD31-4B8C-83A1-F6EECF244321}">
                <p14:modId xmlns:p14="http://schemas.microsoft.com/office/powerpoint/2010/main" val="2750633150"/>
              </p:ext>
            </p:extLst>
          </p:nvPr>
        </p:nvGraphicFramePr>
        <p:xfrm>
          <a:off x="609600" y="1590570"/>
          <a:ext cx="17053902" cy="794449"/>
        </p:xfrm>
        <a:graphic>
          <a:graphicData uri="http://schemas.openxmlformats.org/drawingml/2006/table">
            <a:tbl>
              <a:tblPr firstRow="1" firstCol="1" bandRow="1">
                <a:tableStyleId>{5940675A-B579-460E-94D1-54222C63F5DA}</a:tableStyleId>
              </a:tblPr>
              <a:tblGrid>
                <a:gridCol w="3946919">
                  <a:extLst>
                    <a:ext uri="{9D8B030D-6E8A-4147-A177-3AD203B41FA5}">
                      <a16:colId xmlns:a16="http://schemas.microsoft.com/office/drawing/2014/main" val="3617323009"/>
                    </a:ext>
                  </a:extLst>
                </a:gridCol>
                <a:gridCol w="3025307">
                  <a:extLst>
                    <a:ext uri="{9D8B030D-6E8A-4147-A177-3AD203B41FA5}">
                      <a16:colId xmlns:a16="http://schemas.microsoft.com/office/drawing/2014/main" val="700256501"/>
                    </a:ext>
                  </a:extLst>
                </a:gridCol>
                <a:gridCol w="5372174">
                  <a:extLst>
                    <a:ext uri="{9D8B030D-6E8A-4147-A177-3AD203B41FA5}">
                      <a16:colId xmlns:a16="http://schemas.microsoft.com/office/drawing/2014/main" val="3647586870"/>
                    </a:ext>
                  </a:extLst>
                </a:gridCol>
                <a:gridCol w="4709502">
                  <a:extLst>
                    <a:ext uri="{9D8B030D-6E8A-4147-A177-3AD203B41FA5}">
                      <a16:colId xmlns:a16="http://schemas.microsoft.com/office/drawing/2014/main" val="1822236061"/>
                    </a:ext>
                  </a:extLst>
                </a:gridCol>
              </a:tblGrid>
              <a:tr h="434084">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Title</a:t>
                      </a:r>
                      <a:endPar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19050" marB="19050" anchor="ctr"/>
                </a:tc>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Author &amp; Year of Publication</a:t>
                      </a:r>
                      <a:endPar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19050" marB="19050" anchor="ctr"/>
                </a:tc>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Methodology (Including Dataset)</a:t>
                      </a:r>
                      <a:endPar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19050" marB="19050" anchor="ctr"/>
                </a:tc>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Results/Inferences</a:t>
                      </a:r>
                      <a:endPar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19050" marB="19050" anchor="ctr"/>
                </a:tc>
                <a:extLst>
                  <a:ext uri="{0D108BD9-81ED-4DB2-BD59-A6C34878D82A}">
                    <a16:rowId xmlns:a16="http://schemas.microsoft.com/office/drawing/2014/main" val="1367607622"/>
                  </a:ext>
                </a:extLst>
              </a:tr>
            </a:tbl>
          </a:graphicData>
        </a:graphic>
      </p:graphicFrame>
    </p:spTree>
    <p:extLst>
      <p:ext uri="{BB962C8B-B14F-4D97-AF65-F5344CB8AC3E}">
        <p14:creationId xmlns:p14="http://schemas.microsoft.com/office/powerpoint/2010/main" val="3100384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B7BBC2-34AF-7676-6E32-358FC12AB18B}"/>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29BA169E-3D2D-4BA1-3C81-BB994D4D1B4A}"/>
              </a:ext>
            </a:extLst>
          </p:cNvPr>
          <p:cNvGrpSpPr/>
          <p:nvPr/>
        </p:nvGrpSpPr>
        <p:grpSpPr>
          <a:xfrm>
            <a:off x="1" y="-302230"/>
            <a:ext cx="18288000" cy="1701231"/>
            <a:chOff x="0" y="-38100"/>
            <a:chExt cx="5196672" cy="493543"/>
          </a:xfrm>
          <a:solidFill>
            <a:schemeClr val="tx2"/>
          </a:solidFill>
        </p:grpSpPr>
        <p:sp>
          <p:nvSpPr>
            <p:cNvPr id="3" name="Freeform 3">
              <a:extLst>
                <a:ext uri="{FF2B5EF4-FFF2-40B4-BE49-F238E27FC236}">
                  <a16:creationId xmlns:a16="http://schemas.microsoft.com/office/drawing/2014/main" id="{4E8EA8E2-6057-9631-0669-BA0A1D73DF84}"/>
                </a:ext>
              </a:extLst>
            </p:cNvPr>
            <p:cNvSpPr/>
            <p:nvPr/>
          </p:nvSpPr>
          <p:spPr>
            <a:xfrm>
              <a:off x="0" y="41500"/>
              <a:ext cx="5019216" cy="413943"/>
            </a:xfrm>
            <a:custGeom>
              <a:avLst/>
              <a:gdLst/>
              <a:ahLst/>
              <a:cxnLst/>
              <a:rect l="l" t="t" r="r" b="b"/>
              <a:pathLst>
                <a:path w="5196672" h="455443">
                  <a:moveTo>
                    <a:pt x="0" y="0"/>
                  </a:moveTo>
                  <a:lnTo>
                    <a:pt x="5196672" y="0"/>
                  </a:lnTo>
                  <a:lnTo>
                    <a:pt x="5196672" y="455443"/>
                  </a:lnTo>
                  <a:lnTo>
                    <a:pt x="0" y="455443"/>
                  </a:lnTo>
                  <a:close/>
                </a:path>
              </a:pathLst>
            </a:custGeom>
            <a:grpFill/>
          </p:spPr>
        </p:sp>
        <p:sp>
          <p:nvSpPr>
            <p:cNvPr id="4" name="TextBox 4">
              <a:extLst>
                <a:ext uri="{FF2B5EF4-FFF2-40B4-BE49-F238E27FC236}">
                  <a16:creationId xmlns:a16="http://schemas.microsoft.com/office/drawing/2014/main" id="{2264EF9D-4A29-6F3B-3FB3-A2F011890702}"/>
                </a:ext>
              </a:extLst>
            </p:cNvPr>
            <p:cNvSpPr txBox="1"/>
            <p:nvPr/>
          </p:nvSpPr>
          <p:spPr>
            <a:xfrm>
              <a:off x="0" y="-38100"/>
              <a:ext cx="5196672" cy="493543"/>
            </a:xfrm>
            <a:prstGeom prst="rect">
              <a:avLst/>
            </a:prstGeom>
            <a:grpFill/>
          </p:spPr>
          <p:txBody>
            <a:bodyPr lIns="50800" tIns="50800" rIns="50800" bIns="50800" rtlCol="0" anchor="ctr"/>
            <a:lstStyle/>
            <a:p>
              <a:pPr algn="ctr">
                <a:lnSpc>
                  <a:spcPts val="2659"/>
                </a:lnSpc>
                <a:spcBef>
                  <a:spcPct val="0"/>
                </a:spcBef>
              </a:pPr>
              <a:endParaRPr>
                <a:latin typeface="Times New Roman" panose="02020603050405020304" pitchFamily="18" charset="0"/>
                <a:cs typeface="Times New Roman" panose="02020603050405020304" pitchFamily="18" charset="0"/>
              </a:endParaRPr>
            </a:p>
          </p:txBody>
        </p:sp>
      </p:grpSp>
      <p:sp>
        <p:nvSpPr>
          <p:cNvPr id="5" name="TextBox 5">
            <a:extLst>
              <a:ext uri="{FF2B5EF4-FFF2-40B4-BE49-F238E27FC236}">
                <a16:creationId xmlns:a16="http://schemas.microsoft.com/office/drawing/2014/main" id="{4B614F52-C07A-1CC0-4D77-657C22CD8795}"/>
              </a:ext>
            </a:extLst>
          </p:cNvPr>
          <p:cNvSpPr txBox="1"/>
          <p:nvPr/>
        </p:nvSpPr>
        <p:spPr>
          <a:xfrm>
            <a:off x="0" y="328415"/>
            <a:ext cx="18288000" cy="905889"/>
          </a:xfrm>
          <a:prstGeom prst="rect">
            <a:avLst/>
          </a:prstGeom>
        </p:spPr>
        <p:txBody>
          <a:bodyPr lIns="0" tIns="0" rIns="0" bIns="0" rtlCol="0" anchor="t">
            <a:spAutoFit/>
          </a:bodyPr>
          <a:lstStyle/>
          <a:p>
            <a:pPr algn="ctr">
              <a:lnSpc>
                <a:spcPts val="7699"/>
              </a:lnSpc>
            </a:pPr>
            <a:r>
              <a:rPr lang="en-US" sz="5499" b="1" dirty="0">
                <a:solidFill>
                  <a:schemeClr val="bg1"/>
                </a:solidFill>
                <a:latin typeface="Times New Roman" panose="02020603050405020304" pitchFamily="18" charset="0"/>
                <a:ea typeface="DM Serif Display"/>
                <a:cs typeface="Times New Roman" panose="02020603050405020304" pitchFamily="18" charset="0"/>
                <a:sym typeface="DM Serif Display"/>
              </a:rPr>
              <a:t>LITERATURE SURVEY</a:t>
            </a:r>
          </a:p>
        </p:txBody>
      </p:sp>
      <p:graphicFrame>
        <p:nvGraphicFramePr>
          <p:cNvPr id="6" name="Table 5">
            <a:extLst>
              <a:ext uri="{FF2B5EF4-FFF2-40B4-BE49-F238E27FC236}">
                <a16:creationId xmlns:a16="http://schemas.microsoft.com/office/drawing/2014/main" id="{0832682D-D404-0182-CF93-125E23B4E247}"/>
              </a:ext>
            </a:extLst>
          </p:cNvPr>
          <p:cNvGraphicFramePr>
            <a:graphicFrameLocks noGrp="1"/>
          </p:cNvGraphicFramePr>
          <p:nvPr>
            <p:extLst>
              <p:ext uri="{D42A27DB-BD31-4B8C-83A1-F6EECF244321}">
                <p14:modId xmlns:p14="http://schemas.microsoft.com/office/powerpoint/2010/main" val="3899940668"/>
              </p:ext>
            </p:extLst>
          </p:nvPr>
        </p:nvGraphicFramePr>
        <p:xfrm>
          <a:off x="609600" y="2400300"/>
          <a:ext cx="17053902" cy="7162800"/>
        </p:xfrm>
        <a:graphic>
          <a:graphicData uri="http://schemas.openxmlformats.org/drawingml/2006/table">
            <a:tbl>
              <a:tblPr firstRow="1" firstCol="1" bandRow="1">
                <a:tableStyleId>{5940675A-B579-460E-94D1-54222C63F5DA}</a:tableStyleId>
              </a:tblPr>
              <a:tblGrid>
                <a:gridCol w="3946924">
                  <a:extLst>
                    <a:ext uri="{9D8B030D-6E8A-4147-A177-3AD203B41FA5}">
                      <a16:colId xmlns:a16="http://schemas.microsoft.com/office/drawing/2014/main" val="3389806611"/>
                    </a:ext>
                  </a:extLst>
                </a:gridCol>
                <a:gridCol w="3025306">
                  <a:extLst>
                    <a:ext uri="{9D8B030D-6E8A-4147-A177-3AD203B41FA5}">
                      <a16:colId xmlns:a16="http://schemas.microsoft.com/office/drawing/2014/main" val="3908535912"/>
                    </a:ext>
                  </a:extLst>
                </a:gridCol>
                <a:gridCol w="5372170">
                  <a:extLst>
                    <a:ext uri="{9D8B030D-6E8A-4147-A177-3AD203B41FA5}">
                      <a16:colId xmlns:a16="http://schemas.microsoft.com/office/drawing/2014/main" val="2647202220"/>
                    </a:ext>
                  </a:extLst>
                </a:gridCol>
                <a:gridCol w="4709502">
                  <a:extLst>
                    <a:ext uri="{9D8B030D-6E8A-4147-A177-3AD203B41FA5}">
                      <a16:colId xmlns:a16="http://schemas.microsoft.com/office/drawing/2014/main" val="3552222150"/>
                    </a:ext>
                  </a:extLst>
                </a:gridCol>
              </a:tblGrid>
              <a:tr h="3163388">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Deep Learning Based Heart Murmur Detection Using Frequency-time Domain Features of Heartbeat Sounds</a:t>
                      </a:r>
                    </a:p>
                    <a:p>
                      <a:pPr>
                        <a:lnSpc>
                          <a:spcPct val="107000"/>
                        </a:lnSpc>
                        <a:spcAft>
                          <a:spcPts val="800"/>
                        </a:spcAft>
                        <a:buNone/>
                      </a:pPr>
                      <a:r>
                        <a:rPr lang="en-IN" sz="2400" u="sng" kern="100" dirty="0">
                          <a:effectLst/>
                          <a:latin typeface="Times New Roman" panose="02020603050405020304" pitchFamily="18" charset="0"/>
                          <a:cs typeface="Times New Roman" panose="02020603050405020304" pitchFamily="18" charset="0"/>
                          <a:hlinkClick r:id="rId2"/>
                        </a:rPr>
                        <a:t>[9]</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804" marR="17804" marT="11869" marB="11869" anchor="ctr"/>
                </a:tc>
                <a:tc>
                  <a:txBody>
                    <a:bodyPr/>
                    <a:lstStyle/>
                    <a:p>
                      <a:pPr>
                        <a:lnSpc>
                          <a:spcPct val="107000"/>
                        </a:lnSpc>
                        <a:spcAft>
                          <a:spcPts val="800"/>
                        </a:spcAft>
                        <a:buNone/>
                      </a:pPr>
                      <a:r>
                        <a:rPr lang="en-IN" sz="2400" b="0" i="0" kern="1200" dirty="0">
                          <a:solidFill>
                            <a:schemeClr val="tx1"/>
                          </a:solidFill>
                          <a:effectLst/>
                          <a:latin typeface="Times New Roman" panose="02020603050405020304" pitchFamily="18" charset="0"/>
                          <a:ea typeface="+mn-ea"/>
                          <a:cs typeface="Times New Roman" panose="02020603050405020304" pitchFamily="18" charset="0"/>
                        </a:rPr>
                        <a:t>JJ. Lee </a:t>
                      </a:r>
                      <a:r>
                        <a:rPr lang="en-IN" sz="2400" b="0" i="1" kern="1200" dirty="0">
                          <a:solidFill>
                            <a:schemeClr val="tx1"/>
                          </a:solidFill>
                          <a:effectLst/>
                          <a:latin typeface="Times New Roman" panose="02020603050405020304" pitchFamily="18" charset="0"/>
                          <a:ea typeface="+mn-ea"/>
                          <a:cs typeface="Times New Roman" panose="02020603050405020304" pitchFamily="18" charset="0"/>
                        </a:rPr>
                        <a:t>et al</a:t>
                      </a:r>
                      <a:r>
                        <a:rPr lang="en-IN" sz="2400" b="0" i="0" kern="1200" dirty="0">
                          <a:solidFill>
                            <a:schemeClr val="tx1"/>
                          </a:solidFill>
                          <a:effectLst/>
                          <a:latin typeface="Times New Roman" panose="02020603050405020304" pitchFamily="18" charset="0"/>
                          <a:ea typeface="+mn-ea"/>
                          <a:cs typeface="Times New Roman" panose="02020603050405020304" pitchFamily="18" charset="0"/>
                        </a:rPr>
                        <a:t>.,(</a:t>
                      </a: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2022 Computing in Cardiology (</a:t>
                      </a:r>
                      <a:r>
                        <a:rPr lang="en-US" sz="2400" b="0" i="0" kern="1200" dirty="0" err="1">
                          <a:solidFill>
                            <a:schemeClr val="tx1"/>
                          </a:solidFill>
                          <a:effectLst/>
                          <a:latin typeface="Times New Roman" panose="02020603050405020304" pitchFamily="18" charset="0"/>
                          <a:ea typeface="+mn-ea"/>
                          <a:cs typeface="Times New Roman" panose="02020603050405020304" pitchFamily="18" charset="0"/>
                        </a:rPr>
                        <a:t>CinC</a:t>
                      </a: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804" marR="17804" marT="11869" marB="11869" anchor="ctr"/>
                </a:tc>
                <a:tc>
                  <a:txBody>
                    <a:bodyPr/>
                    <a:lstStyle/>
                    <a:p>
                      <a:pPr>
                        <a:lnSpc>
                          <a:spcPct val="107000"/>
                        </a:lnSpc>
                        <a:spcAft>
                          <a:spcPts val="800"/>
                        </a:spcAft>
                        <a:buNone/>
                      </a:pPr>
                      <a:r>
                        <a:rPr lang="en-US" sz="2400" b="0" dirty="0">
                          <a:latin typeface="Times New Roman" panose="02020603050405020304" pitchFamily="18" charset="0"/>
                          <a:cs typeface="Times New Roman" panose="02020603050405020304" pitchFamily="18" charset="0"/>
                        </a:rPr>
                        <a:t>The model extracts 2D frequency-time features from phonocardiogram (PCG) signals using log-</a:t>
                      </a:r>
                      <a:r>
                        <a:rPr lang="en-US" sz="2400" b="0" dirty="0" err="1">
                          <a:latin typeface="Times New Roman" panose="02020603050405020304" pitchFamily="18" charset="0"/>
                          <a:cs typeface="Times New Roman" panose="02020603050405020304" pitchFamily="18" charset="0"/>
                        </a:rPr>
                        <a:t>mel</a:t>
                      </a:r>
                      <a:r>
                        <a:rPr lang="en-US" sz="2400" b="0" dirty="0">
                          <a:latin typeface="Times New Roman" panose="02020603050405020304" pitchFamily="18" charset="0"/>
                          <a:cs typeface="Times New Roman" panose="02020603050405020304" pitchFamily="18" charset="0"/>
                        </a:rPr>
                        <a:t> spectrogram, STFT, and CQT. These features are fed into Convolutional Neural Networks (CNN) and Light CNN (LCNN) for heart murmur detection. The system was trained and evaluated using PhysioNet 2022 dataset.</a:t>
                      </a:r>
                      <a:endParaRPr lang="en-IN" sz="24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804" marR="17804" marT="11869" marB="11869" anchor="ctr"/>
                </a:tc>
                <a:tc>
                  <a:txBody>
                    <a:bodyPr/>
                    <a:lstStyle/>
                    <a:p>
                      <a:pPr>
                        <a:lnSpc>
                          <a:spcPct val="107000"/>
                        </a:lnSpc>
                        <a:spcAft>
                          <a:spcPts val="800"/>
                        </a:spcAft>
                        <a:buNone/>
                      </a:pPr>
                      <a:r>
                        <a:rPr lang="en-US" sz="2400" dirty="0">
                          <a:latin typeface="Times New Roman" panose="02020603050405020304" pitchFamily="18" charset="0"/>
                          <a:cs typeface="Times New Roman" panose="02020603050405020304" pitchFamily="18" charset="0"/>
                        </a:rPr>
                        <a:t>The proposed model effectively identified heart murmurs and clinical outcomes using log-</a:t>
                      </a:r>
                      <a:r>
                        <a:rPr lang="en-US" sz="2400" dirty="0" err="1">
                          <a:latin typeface="Times New Roman" panose="02020603050405020304" pitchFamily="18" charset="0"/>
                          <a:cs typeface="Times New Roman" panose="02020603050405020304" pitchFamily="18" charset="0"/>
                        </a:rPr>
                        <a:t>mel</a:t>
                      </a:r>
                      <a:r>
                        <a:rPr lang="en-US" sz="2400" dirty="0">
                          <a:latin typeface="Times New Roman" panose="02020603050405020304" pitchFamily="18" charset="0"/>
                          <a:cs typeface="Times New Roman" panose="02020603050405020304" pitchFamily="18" charset="0"/>
                        </a:rPr>
                        <a:t> spectrograms and Light CNN.</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804" marR="17804" marT="11869" marB="11869" anchor="ctr"/>
                </a:tc>
                <a:extLst>
                  <a:ext uri="{0D108BD9-81ED-4DB2-BD59-A6C34878D82A}">
                    <a16:rowId xmlns:a16="http://schemas.microsoft.com/office/drawing/2014/main" val="777042532"/>
                  </a:ext>
                </a:extLst>
              </a:tr>
              <a:tr h="3999412">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Heart Murmur Detection from Phonocardiogram Recordings using Deep Learning Techniques.</a:t>
                      </a:r>
                      <a:r>
                        <a:rPr lang="en-IN" sz="2400" u="sng" kern="100" dirty="0">
                          <a:effectLst/>
                          <a:latin typeface="Times New Roman" panose="02020603050405020304" pitchFamily="18" charset="0"/>
                          <a:cs typeface="Times New Roman" panose="02020603050405020304" pitchFamily="18" charset="0"/>
                          <a:hlinkClick r:id="rId3"/>
                        </a:rPr>
                        <a:t>[10]</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804" marR="17804" marT="11869" marB="11869" anchor="ctr"/>
                </a:tc>
                <a:tc>
                  <a:txBody>
                    <a:bodyPr/>
                    <a:lstStyle/>
                    <a:p>
                      <a:pPr>
                        <a:lnSpc>
                          <a:spcPct val="107000"/>
                        </a:lnSpc>
                        <a:spcAft>
                          <a:spcPts val="800"/>
                        </a:spcAft>
                        <a:buNone/>
                      </a:pP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N. S. Bathe and V. Ingale  </a:t>
                      </a:r>
                      <a:r>
                        <a:rPr lang="en-IN" sz="2400" b="0" i="1" kern="1200" dirty="0">
                          <a:solidFill>
                            <a:schemeClr val="tx1"/>
                          </a:solidFill>
                          <a:effectLst/>
                          <a:latin typeface="Times New Roman" panose="02020603050405020304" pitchFamily="18" charset="0"/>
                          <a:ea typeface="+mn-ea"/>
                          <a:cs typeface="Times New Roman" panose="02020603050405020304" pitchFamily="18" charset="0"/>
                        </a:rPr>
                        <a:t>2022 International Conference on Futuristic Technologies (INCOFT)</a:t>
                      </a:r>
                      <a:r>
                        <a:rPr lang="en-IN" sz="2400" b="0" i="0" kern="1200" dirty="0">
                          <a:solidFill>
                            <a:schemeClr val="tx1"/>
                          </a:solidFill>
                          <a:effectLst/>
                          <a:latin typeface="Times New Roman" panose="02020603050405020304" pitchFamily="18" charset="0"/>
                          <a:ea typeface="+mn-ea"/>
                          <a:cs typeface="Times New Roman" panose="02020603050405020304" pitchFamily="18" charset="0"/>
                        </a:rPr>
                        <a:t>, Belgaum, India, 2022</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804" marR="17804" marT="11869" marB="11869" anchor="ctr"/>
                </a:tc>
                <a:tc>
                  <a:txBody>
                    <a:bodyPr/>
                    <a:lstStyle/>
                    <a:p>
                      <a:pPr>
                        <a:lnSpc>
                          <a:spcPct val="107000"/>
                        </a:lnSpc>
                        <a:spcAft>
                          <a:spcPts val="800"/>
                        </a:spcAft>
                        <a:buNone/>
                      </a:pPr>
                      <a:r>
                        <a:rPr lang="en-US" sz="2400" dirty="0">
                          <a:latin typeface="Times New Roman" panose="02020603050405020304" pitchFamily="18" charset="0"/>
                          <a:cs typeface="Times New Roman" panose="02020603050405020304" pitchFamily="18" charset="0"/>
                        </a:rPr>
                        <a:t>The system takes PCG audio signals as input and extracts relevant features for analysis. Machine learning models like SVM and CNN are trained on labeled PCG data to classify the signals as normal or murmur.</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804" marR="17804" marT="11869" marB="11869" anchor="ctr"/>
                </a:tc>
                <a:tc>
                  <a:txBody>
                    <a:bodyPr/>
                    <a:lstStyle/>
                    <a:p>
                      <a:pPr>
                        <a:lnSpc>
                          <a:spcPct val="107000"/>
                        </a:lnSpc>
                        <a:spcAft>
                          <a:spcPts val="800"/>
                        </a:spcAft>
                        <a:buNone/>
                      </a:pPr>
                      <a:r>
                        <a:rPr lang="en-US" sz="2400" dirty="0">
                          <a:latin typeface="Times New Roman" panose="02020603050405020304" pitchFamily="18" charset="0"/>
                          <a:cs typeface="Times New Roman" panose="02020603050405020304" pitchFamily="18" charset="0"/>
                        </a:rPr>
                        <a:t>The proposed system successfully detects and classifies different types of heart murmurs from PCG recordings. It supports accurate and efficient diagnosis, helping in the early identification of cardiac abnormalities.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804" marR="17804" marT="11869" marB="11869" anchor="ctr"/>
                </a:tc>
                <a:extLst>
                  <a:ext uri="{0D108BD9-81ED-4DB2-BD59-A6C34878D82A}">
                    <a16:rowId xmlns:a16="http://schemas.microsoft.com/office/drawing/2014/main" val="2499896323"/>
                  </a:ext>
                </a:extLst>
              </a:tr>
            </a:tbl>
          </a:graphicData>
        </a:graphic>
      </p:graphicFrame>
      <p:graphicFrame>
        <p:nvGraphicFramePr>
          <p:cNvPr id="8" name="Table 7">
            <a:extLst>
              <a:ext uri="{FF2B5EF4-FFF2-40B4-BE49-F238E27FC236}">
                <a16:creationId xmlns:a16="http://schemas.microsoft.com/office/drawing/2014/main" id="{3F640CAF-D7F8-4CC4-3783-0391F2A25953}"/>
              </a:ext>
            </a:extLst>
          </p:cNvPr>
          <p:cNvGraphicFramePr>
            <a:graphicFrameLocks noGrp="1"/>
          </p:cNvGraphicFramePr>
          <p:nvPr/>
        </p:nvGraphicFramePr>
        <p:xfrm>
          <a:off x="609600" y="1590570"/>
          <a:ext cx="17053902" cy="794449"/>
        </p:xfrm>
        <a:graphic>
          <a:graphicData uri="http://schemas.openxmlformats.org/drawingml/2006/table">
            <a:tbl>
              <a:tblPr firstRow="1" firstCol="1" bandRow="1">
                <a:tableStyleId>{5940675A-B579-460E-94D1-54222C63F5DA}</a:tableStyleId>
              </a:tblPr>
              <a:tblGrid>
                <a:gridCol w="3946919">
                  <a:extLst>
                    <a:ext uri="{9D8B030D-6E8A-4147-A177-3AD203B41FA5}">
                      <a16:colId xmlns:a16="http://schemas.microsoft.com/office/drawing/2014/main" val="3617323009"/>
                    </a:ext>
                  </a:extLst>
                </a:gridCol>
                <a:gridCol w="3025307">
                  <a:extLst>
                    <a:ext uri="{9D8B030D-6E8A-4147-A177-3AD203B41FA5}">
                      <a16:colId xmlns:a16="http://schemas.microsoft.com/office/drawing/2014/main" val="700256501"/>
                    </a:ext>
                  </a:extLst>
                </a:gridCol>
                <a:gridCol w="5372174">
                  <a:extLst>
                    <a:ext uri="{9D8B030D-6E8A-4147-A177-3AD203B41FA5}">
                      <a16:colId xmlns:a16="http://schemas.microsoft.com/office/drawing/2014/main" val="3647586870"/>
                    </a:ext>
                  </a:extLst>
                </a:gridCol>
                <a:gridCol w="4709502">
                  <a:extLst>
                    <a:ext uri="{9D8B030D-6E8A-4147-A177-3AD203B41FA5}">
                      <a16:colId xmlns:a16="http://schemas.microsoft.com/office/drawing/2014/main" val="1822236061"/>
                    </a:ext>
                  </a:extLst>
                </a:gridCol>
              </a:tblGrid>
              <a:tr h="434084">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Title</a:t>
                      </a:r>
                      <a:endPar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19050" marB="19050" anchor="ctr"/>
                </a:tc>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Author &amp; Year of Publication</a:t>
                      </a:r>
                      <a:endPar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19050" marB="19050" anchor="ctr"/>
                </a:tc>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Methodology (Including Dataset)</a:t>
                      </a:r>
                      <a:endPar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19050" marB="19050" anchor="ctr"/>
                </a:tc>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Results/Inferences</a:t>
                      </a:r>
                      <a:endPar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19050" marB="19050" anchor="ctr"/>
                </a:tc>
                <a:extLst>
                  <a:ext uri="{0D108BD9-81ED-4DB2-BD59-A6C34878D82A}">
                    <a16:rowId xmlns:a16="http://schemas.microsoft.com/office/drawing/2014/main" val="1367607622"/>
                  </a:ext>
                </a:extLst>
              </a:tr>
            </a:tbl>
          </a:graphicData>
        </a:graphic>
      </p:graphicFrame>
      <p:sp>
        <p:nvSpPr>
          <p:cNvPr id="9" name="TextBox 8">
            <a:extLst>
              <a:ext uri="{FF2B5EF4-FFF2-40B4-BE49-F238E27FC236}">
                <a16:creationId xmlns:a16="http://schemas.microsoft.com/office/drawing/2014/main" id="{E999B809-0389-9C8F-5C56-7322A43610A4}"/>
              </a:ext>
            </a:extLst>
          </p:cNvPr>
          <p:cNvSpPr txBox="1"/>
          <p:nvPr/>
        </p:nvSpPr>
        <p:spPr>
          <a:xfrm>
            <a:off x="4259751" y="9773919"/>
            <a:ext cx="9144000" cy="369332"/>
          </a:xfrm>
          <a:prstGeom prst="rect">
            <a:avLst/>
          </a:prstGeom>
          <a:noFill/>
        </p:spPr>
        <p:txBody>
          <a:bodyPr wrap="square">
            <a:spAutoFit/>
          </a:bodyPr>
          <a:lstStyle/>
          <a:p>
            <a:pPr algn="ctr"/>
            <a:r>
              <a:rPr lang="en-US" dirty="0"/>
              <a:t>Table 1: Literature Survey</a:t>
            </a:r>
            <a:endParaRPr lang="en-IN" dirty="0"/>
          </a:p>
        </p:txBody>
      </p:sp>
    </p:spTree>
    <p:extLst>
      <p:ext uri="{BB962C8B-B14F-4D97-AF65-F5344CB8AC3E}">
        <p14:creationId xmlns:p14="http://schemas.microsoft.com/office/powerpoint/2010/main" val="3769889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73E5CA-00A8-FC0E-EEA3-62430B85BAE4}"/>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6B93E613-315C-6ACE-DE8B-AA8585B74B73}"/>
              </a:ext>
            </a:extLst>
          </p:cNvPr>
          <p:cNvGrpSpPr/>
          <p:nvPr/>
        </p:nvGrpSpPr>
        <p:grpSpPr>
          <a:xfrm>
            <a:off x="-36285" y="-267572"/>
            <a:ext cx="18324286" cy="1701231"/>
            <a:chOff x="0" y="-38100"/>
            <a:chExt cx="5196672" cy="493543"/>
          </a:xfrm>
          <a:solidFill>
            <a:schemeClr val="tx2"/>
          </a:solidFill>
        </p:grpSpPr>
        <p:sp>
          <p:nvSpPr>
            <p:cNvPr id="3" name="Freeform 3">
              <a:extLst>
                <a:ext uri="{FF2B5EF4-FFF2-40B4-BE49-F238E27FC236}">
                  <a16:creationId xmlns:a16="http://schemas.microsoft.com/office/drawing/2014/main" id="{773D3795-5515-B499-7D07-E1E336117411}"/>
                </a:ext>
              </a:extLst>
            </p:cNvPr>
            <p:cNvSpPr/>
            <p:nvPr/>
          </p:nvSpPr>
          <p:spPr>
            <a:xfrm>
              <a:off x="0" y="41500"/>
              <a:ext cx="5019216" cy="413943"/>
            </a:xfrm>
            <a:custGeom>
              <a:avLst/>
              <a:gdLst/>
              <a:ahLst/>
              <a:cxnLst/>
              <a:rect l="l" t="t" r="r" b="b"/>
              <a:pathLst>
                <a:path w="5196672" h="455443">
                  <a:moveTo>
                    <a:pt x="0" y="0"/>
                  </a:moveTo>
                  <a:lnTo>
                    <a:pt x="5196672" y="0"/>
                  </a:lnTo>
                  <a:lnTo>
                    <a:pt x="5196672" y="455443"/>
                  </a:lnTo>
                  <a:lnTo>
                    <a:pt x="0" y="455443"/>
                  </a:lnTo>
                  <a:close/>
                </a:path>
              </a:pathLst>
            </a:custGeom>
            <a:grpFill/>
          </p:spPr>
        </p:sp>
        <p:sp>
          <p:nvSpPr>
            <p:cNvPr id="4" name="TextBox 4">
              <a:extLst>
                <a:ext uri="{FF2B5EF4-FFF2-40B4-BE49-F238E27FC236}">
                  <a16:creationId xmlns:a16="http://schemas.microsoft.com/office/drawing/2014/main" id="{E3AFDF4C-7B73-B736-BFE0-268C16FC54E6}"/>
                </a:ext>
              </a:extLst>
            </p:cNvPr>
            <p:cNvSpPr txBox="1"/>
            <p:nvPr/>
          </p:nvSpPr>
          <p:spPr>
            <a:xfrm>
              <a:off x="0" y="-38100"/>
              <a:ext cx="5196672" cy="493543"/>
            </a:xfrm>
            <a:prstGeom prst="rect">
              <a:avLst/>
            </a:prstGeom>
            <a:grpFill/>
          </p:spPr>
          <p:txBody>
            <a:bodyPr lIns="50800" tIns="50800" rIns="50800" bIns="50800" rtlCol="0" anchor="ctr"/>
            <a:lstStyle/>
            <a:p>
              <a:pPr algn="ctr">
                <a:lnSpc>
                  <a:spcPts val="2659"/>
                </a:lnSpc>
                <a:spcBef>
                  <a:spcPct val="0"/>
                </a:spcBef>
              </a:pPr>
              <a:endParaRPr>
                <a:latin typeface="Times New Roman" panose="02020603050405020304" pitchFamily="18" charset="0"/>
                <a:cs typeface="Times New Roman" panose="02020603050405020304" pitchFamily="18" charset="0"/>
              </a:endParaRPr>
            </a:p>
          </p:txBody>
        </p:sp>
      </p:grpSp>
      <p:sp>
        <p:nvSpPr>
          <p:cNvPr id="5" name="TextBox 5">
            <a:extLst>
              <a:ext uri="{FF2B5EF4-FFF2-40B4-BE49-F238E27FC236}">
                <a16:creationId xmlns:a16="http://schemas.microsoft.com/office/drawing/2014/main" id="{BE162CF6-55E1-8C1B-98C8-A538B5F47972}"/>
              </a:ext>
            </a:extLst>
          </p:cNvPr>
          <p:cNvSpPr txBox="1"/>
          <p:nvPr/>
        </p:nvSpPr>
        <p:spPr>
          <a:xfrm>
            <a:off x="0" y="328415"/>
            <a:ext cx="18288000" cy="905889"/>
          </a:xfrm>
          <a:prstGeom prst="rect">
            <a:avLst/>
          </a:prstGeom>
        </p:spPr>
        <p:txBody>
          <a:bodyPr lIns="0" tIns="0" rIns="0" bIns="0" rtlCol="0" anchor="t">
            <a:spAutoFit/>
          </a:bodyPr>
          <a:lstStyle/>
          <a:p>
            <a:pPr algn="ctr">
              <a:lnSpc>
                <a:spcPts val="7699"/>
              </a:lnSpc>
            </a:pPr>
            <a:r>
              <a:rPr lang="en-US" sz="5499" b="1" dirty="0">
                <a:solidFill>
                  <a:schemeClr val="bg1"/>
                </a:solidFill>
                <a:latin typeface="Times New Roman" panose="02020603050405020304" pitchFamily="18" charset="0"/>
                <a:ea typeface="DM Serif Display"/>
                <a:cs typeface="Times New Roman" panose="02020603050405020304" pitchFamily="18" charset="0"/>
                <a:sym typeface="DM Serif Display"/>
              </a:rPr>
              <a:t>LIMITATIONS</a:t>
            </a:r>
          </a:p>
        </p:txBody>
      </p:sp>
      <p:sp>
        <p:nvSpPr>
          <p:cNvPr id="6" name="TextBox 6">
            <a:extLst>
              <a:ext uri="{FF2B5EF4-FFF2-40B4-BE49-F238E27FC236}">
                <a16:creationId xmlns:a16="http://schemas.microsoft.com/office/drawing/2014/main" id="{9176C174-935A-8A68-6E10-B8C70F0C7D64}"/>
              </a:ext>
            </a:extLst>
          </p:cNvPr>
          <p:cNvSpPr txBox="1"/>
          <p:nvPr/>
        </p:nvSpPr>
        <p:spPr>
          <a:xfrm>
            <a:off x="700864" y="2582222"/>
            <a:ext cx="16961399" cy="5122556"/>
          </a:xfrm>
          <a:prstGeom prst="rect">
            <a:avLst/>
          </a:prstGeom>
        </p:spPr>
        <p:txBody>
          <a:bodyPr lIns="0" tIns="0" rIns="0" bIns="0" rtlCol="0" anchor="t">
            <a:spAutoFit/>
          </a:bodyPr>
          <a:lstStyle/>
          <a:p>
            <a:pPr marL="571500" indent="-571500" algn="l">
              <a:lnSpc>
                <a:spcPts val="6771"/>
              </a:lnSpc>
              <a:buFont typeface="Wingdings" panose="05000000000000000000" pitchFamily="2" charset="2"/>
              <a:buChar char="§"/>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Traditional ML models require handcrafted features, which may not capture complex murmur patterns effectively.</a:t>
            </a:r>
          </a:p>
          <a:p>
            <a:pPr marL="571500" indent="-571500" algn="l">
              <a:lnSpc>
                <a:spcPts val="6771"/>
              </a:lnSpc>
              <a:buFont typeface="Wingdings" panose="05000000000000000000" pitchFamily="2" charset="2"/>
              <a:buChar char="§"/>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Background noise and variations in stethoscope placement significantly impact the accuracy of existing detection methods.</a:t>
            </a:r>
          </a:p>
          <a:p>
            <a:pPr marL="571500" indent="-571500" algn="l">
              <a:lnSpc>
                <a:spcPts val="6771"/>
              </a:lnSpc>
              <a:buFont typeface="Wingdings" panose="05000000000000000000" pitchFamily="2" charset="2"/>
              <a:buChar char="§"/>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Many models fail to leverage the sequential nature of phonocardiogram (PCG) signals effectively.</a:t>
            </a:r>
          </a:p>
          <a:p>
            <a:pPr marL="571500" indent="-571500" algn="l">
              <a:lnSpc>
                <a:spcPts val="6771"/>
              </a:lnSpc>
              <a:buFont typeface="Wingdings" panose="05000000000000000000" pitchFamily="2" charset="2"/>
              <a:buChar char="§"/>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Limited robustness in detecting low-intensity murmurs, leading to false negatives.</a:t>
            </a:r>
          </a:p>
        </p:txBody>
      </p:sp>
    </p:spTree>
    <p:extLst>
      <p:ext uri="{BB962C8B-B14F-4D97-AF65-F5344CB8AC3E}">
        <p14:creationId xmlns:p14="http://schemas.microsoft.com/office/powerpoint/2010/main" val="416956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68653A-36C3-71CA-B4CC-7F1E40FEF4E8}"/>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59CE8C9F-ED2E-08EA-20D8-C65E697CFCC0}"/>
              </a:ext>
            </a:extLst>
          </p:cNvPr>
          <p:cNvGrpSpPr/>
          <p:nvPr/>
        </p:nvGrpSpPr>
        <p:grpSpPr>
          <a:xfrm>
            <a:off x="-36285" y="-267572"/>
            <a:ext cx="18324286" cy="1701231"/>
            <a:chOff x="0" y="-38100"/>
            <a:chExt cx="5196672" cy="493543"/>
          </a:xfrm>
          <a:solidFill>
            <a:schemeClr val="tx2"/>
          </a:solidFill>
        </p:grpSpPr>
        <p:sp>
          <p:nvSpPr>
            <p:cNvPr id="3" name="Freeform 3">
              <a:extLst>
                <a:ext uri="{FF2B5EF4-FFF2-40B4-BE49-F238E27FC236}">
                  <a16:creationId xmlns:a16="http://schemas.microsoft.com/office/drawing/2014/main" id="{2533DA78-A9A4-19E8-7A2F-62EA829E1BD1}"/>
                </a:ext>
              </a:extLst>
            </p:cNvPr>
            <p:cNvSpPr/>
            <p:nvPr/>
          </p:nvSpPr>
          <p:spPr>
            <a:xfrm>
              <a:off x="0" y="41500"/>
              <a:ext cx="5019216" cy="413943"/>
            </a:xfrm>
            <a:custGeom>
              <a:avLst/>
              <a:gdLst/>
              <a:ahLst/>
              <a:cxnLst/>
              <a:rect l="l" t="t" r="r" b="b"/>
              <a:pathLst>
                <a:path w="5196672" h="455443">
                  <a:moveTo>
                    <a:pt x="0" y="0"/>
                  </a:moveTo>
                  <a:lnTo>
                    <a:pt x="5196672" y="0"/>
                  </a:lnTo>
                  <a:lnTo>
                    <a:pt x="5196672" y="455443"/>
                  </a:lnTo>
                  <a:lnTo>
                    <a:pt x="0" y="455443"/>
                  </a:lnTo>
                  <a:close/>
                </a:path>
              </a:pathLst>
            </a:custGeom>
            <a:grpFill/>
          </p:spPr>
        </p:sp>
        <p:sp>
          <p:nvSpPr>
            <p:cNvPr id="4" name="TextBox 4">
              <a:extLst>
                <a:ext uri="{FF2B5EF4-FFF2-40B4-BE49-F238E27FC236}">
                  <a16:creationId xmlns:a16="http://schemas.microsoft.com/office/drawing/2014/main" id="{1FB7CC6A-FA97-45BE-7327-39933FDB8E69}"/>
                </a:ext>
              </a:extLst>
            </p:cNvPr>
            <p:cNvSpPr txBox="1"/>
            <p:nvPr/>
          </p:nvSpPr>
          <p:spPr>
            <a:xfrm>
              <a:off x="0" y="-38100"/>
              <a:ext cx="5196672" cy="493543"/>
            </a:xfrm>
            <a:prstGeom prst="rect">
              <a:avLst/>
            </a:prstGeom>
            <a:grpFill/>
          </p:spPr>
          <p:txBody>
            <a:bodyPr lIns="50800" tIns="50800" rIns="50800" bIns="50800" rtlCol="0" anchor="ctr"/>
            <a:lstStyle/>
            <a:p>
              <a:pPr algn="ctr">
                <a:lnSpc>
                  <a:spcPts val="2659"/>
                </a:lnSpc>
                <a:spcBef>
                  <a:spcPct val="0"/>
                </a:spcBef>
              </a:pPr>
              <a:endParaRPr/>
            </a:p>
          </p:txBody>
        </p:sp>
      </p:grpSp>
      <p:sp>
        <p:nvSpPr>
          <p:cNvPr id="5" name="TextBox 5">
            <a:extLst>
              <a:ext uri="{FF2B5EF4-FFF2-40B4-BE49-F238E27FC236}">
                <a16:creationId xmlns:a16="http://schemas.microsoft.com/office/drawing/2014/main" id="{277093B0-677C-1D0C-D156-3BC6B5283B6F}"/>
              </a:ext>
            </a:extLst>
          </p:cNvPr>
          <p:cNvSpPr txBox="1"/>
          <p:nvPr/>
        </p:nvSpPr>
        <p:spPr>
          <a:xfrm>
            <a:off x="0" y="328415"/>
            <a:ext cx="18288000" cy="905889"/>
          </a:xfrm>
          <a:prstGeom prst="rect">
            <a:avLst/>
          </a:prstGeom>
        </p:spPr>
        <p:txBody>
          <a:bodyPr lIns="0" tIns="0" rIns="0" bIns="0" rtlCol="0" anchor="t">
            <a:spAutoFit/>
          </a:bodyPr>
          <a:lstStyle/>
          <a:p>
            <a:pPr algn="ctr">
              <a:lnSpc>
                <a:spcPts val="7699"/>
              </a:lnSpc>
            </a:pPr>
            <a:r>
              <a:rPr lang="en-US" sz="5499" b="1" dirty="0">
                <a:solidFill>
                  <a:schemeClr val="bg1"/>
                </a:solidFill>
                <a:latin typeface="Times New Roman" panose="02020603050405020304" pitchFamily="18" charset="0"/>
                <a:ea typeface="DM Serif Display"/>
                <a:cs typeface="Times New Roman" panose="02020603050405020304" pitchFamily="18" charset="0"/>
                <a:sym typeface="DM Serif Display"/>
              </a:rPr>
              <a:t>OBJECTIVES</a:t>
            </a:r>
          </a:p>
        </p:txBody>
      </p:sp>
      <p:sp>
        <p:nvSpPr>
          <p:cNvPr id="6" name="TextBox 6">
            <a:extLst>
              <a:ext uri="{FF2B5EF4-FFF2-40B4-BE49-F238E27FC236}">
                <a16:creationId xmlns:a16="http://schemas.microsoft.com/office/drawing/2014/main" id="{05613F92-B98D-2CFA-6491-A3D12072F582}"/>
              </a:ext>
            </a:extLst>
          </p:cNvPr>
          <p:cNvSpPr txBox="1"/>
          <p:nvPr/>
        </p:nvSpPr>
        <p:spPr>
          <a:xfrm>
            <a:off x="914400" y="2476500"/>
            <a:ext cx="16961399" cy="5994590"/>
          </a:xfrm>
          <a:prstGeom prst="rect">
            <a:avLst/>
          </a:prstGeom>
        </p:spPr>
        <p:txBody>
          <a:bodyPr lIns="0" tIns="0" rIns="0" bIns="0" rtlCol="0" anchor="t">
            <a:spAutoFit/>
          </a:bodyPr>
          <a:lstStyle/>
          <a:p>
            <a:pPr marL="571500" indent="-571500" algn="l">
              <a:lnSpc>
                <a:spcPts val="6771"/>
              </a:lnSpc>
              <a:buFont typeface="Wingdings" panose="05000000000000000000" pitchFamily="2" charset="2"/>
              <a:buChar char="§"/>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To enhance noise robustness to minimize the impact of background interference.</a:t>
            </a:r>
          </a:p>
          <a:p>
            <a:pPr marL="571500" indent="-571500" algn="l">
              <a:lnSpc>
                <a:spcPts val="6771"/>
              </a:lnSpc>
              <a:buFont typeface="Wingdings" panose="05000000000000000000" pitchFamily="2" charset="2"/>
              <a:buChar char="§"/>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To capture long-term dependencies and temporal patterns in PCG signals for improved murmur classification.</a:t>
            </a:r>
          </a:p>
          <a:p>
            <a:pPr marL="571500" indent="-571500" algn="l">
              <a:lnSpc>
                <a:spcPts val="6771"/>
              </a:lnSpc>
              <a:buFont typeface="Wingdings" panose="05000000000000000000" pitchFamily="2" charset="2"/>
              <a:buChar char="§"/>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To develop an ensemble learning framework combining Multi head self attention transformer and </a:t>
            </a:r>
            <a:r>
              <a:rPr lang="en-US" sz="3200" dirty="0" err="1">
                <a:solidFill>
                  <a:srgbClr val="423734"/>
                </a:solidFill>
                <a:latin typeface="Times New Roman" panose="02020603050405020304" pitchFamily="18" charset="0"/>
                <a:ea typeface="Inria Serif"/>
                <a:cs typeface="Times New Roman" panose="02020603050405020304" pitchFamily="18" charset="0"/>
                <a:sym typeface="Inria Serif"/>
              </a:rPr>
              <a:t>PatchTST</a:t>
            </a: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 models to enhance classification accuracy and robustness across diverse datasets.</a:t>
            </a:r>
          </a:p>
          <a:p>
            <a:pPr marL="571500" indent="-571500" algn="l">
              <a:lnSpc>
                <a:spcPts val="6771"/>
              </a:lnSpc>
              <a:buFont typeface="Wingdings" panose="05000000000000000000" pitchFamily="2" charset="2"/>
              <a:buChar char="§"/>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To improve model generalization across different recording conditions.</a:t>
            </a:r>
          </a:p>
          <a:p>
            <a:pPr marL="571500" indent="-571500" algn="l">
              <a:lnSpc>
                <a:spcPts val="6771"/>
              </a:lnSpc>
              <a:buFont typeface="Wingdings" panose="05000000000000000000" pitchFamily="2" charset="2"/>
              <a:buChar char="§"/>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To ensure computational efficiency for real-time classification.</a:t>
            </a:r>
          </a:p>
        </p:txBody>
      </p:sp>
    </p:spTree>
    <p:extLst>
      <p:ext uri="{BB962C8B-B14F-4D97-AF65-F5344CB8AC3E}">
        <p14:creationId xmlns:p14="http://schemas.microsoft.com/office/powerpoint/2010/main" val="2624819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C9ACD4-2236-A16E-BC1A-ABB2F89B0189}"/>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0EE344A7-5A1B-4B04-147D-7110DC6A22D8}"/>
              </a:ext>
            </a:extLst>
          </p:cNvPr>
          <p:cNvGrpSpPr/>
          <p:nvPr/>
        </p:nvGrpSpPr>
        <p:grpSpPr>
          <a:xfrm>
            <a:off x="1" y="-190500"/>
            <a:ext cx="18288000" cy="1701231"/>
            <a:chOff x="0" y="-38100"/>
            <a:chExt cx="5196672" cy="493543"/>
          </a:xfrm>
          <a:solidFill>
            <a:schemeClr val="tx2"/>
          </a:solidFill>
        </p:grpSpPr>
        <p:sp>
          <p:nvSpPr>
            <p:cNvPr id="3" name="Freeform 3">
              <a:extLst>
                <a:ext uri="{FF2B5EF4-FFF2-40B4-BE49-F238E27FC236}">
                  <a16:creationId xmlns:a16="http://schemas.microsoft.com/office/drawing/2014/main" id="{54C511D5-15DC-4D68-3038-5AA594EC9188}"/>
                </a:ext>
              </a:extLst>
            </p:cNvPr>
            <p:cNvSpPr/>
            <p:nvPr/>
          </p:nvSpPr>
          <p:spPr>
            <a:xfrm>
              <a:off x="0" y="41500"/>
              <a:ext cx="5019216" cy="413943"/>
            </a:xfrm>
            <a:custGeom>
              <a:avLst/>
              <a:gdLst/>
              <a:ahLst/>
              <a:cxnLst/>
              <a:rect l="l" t="t" r="r" b="b"/>
              <a:pathLst>
                <a:path w="5196672" h="455443">
                  <a:moveTo>
                    <a:pt x="0" y="0"/>
                  </a:moveTo>
                  <a:lnTo>
                    <a:pt x="5196672" y="0"/>
                  </a:lnTo>
                  <a:lnTo>
                    <a:pt x="5196672" y="455443"/>
                  </a:lnTo>
                  <a:lnTo>
                    <a:pt x="0" y="455443"/>
                  </a:lnTo>
                  <a:close/>
                </a:path>
              </a:pathLst>
            </a:custGeom>
            <a:grpFill/>
          </p:spPr>
        </p:sp>
        <p:sp>
          <p:nvSpPr>
            <p:cNvPr id="4" name="TextBox 4">
              <a:extLst>
                <a:ext uri="{FF2B5EF4-FFF2-40B4-BE49-F238E27FC236}">
                  <a16:creationId xmlns:a16="http://schemas.microsoft.com/office/drawing/2014/main" id="{0E48FBFB-1DC0-CA08-2DC8-893BD84EFE92}"/>
                </a:ext>
              </a:extLst>
            </p:cNvPr>
            <p:cNvSpPr txBox="1"/>
            <p:nvPr/>
          </p:nvSpPr>
          <p:spPr>
            <a:xfrm>
              <a:off x="0" y="-38100"/>
              <a:ext cx="5196672" cy="493543"/>
            </a:xfrm>
            <a:prstGeom prst="rect">
              <a:avLst/>
            </a:prstGeom>
            <a:grpFill/>
          </p:spPr>
          <p:txBody>
            <a:bodyPr lIns="50800" tIns="50800" rIns="50800" bIns="50800" rtlCol="0" anchor="ctr"/>
            <a:lstStyle/>
            <a:p>
              <a:pPr algn="ctr">
                <a:lnSpc>
                  <a:spcPts val="2659"/>
                </a:lnSpc>
                <a:spcBef>
                  <a:spcPct val="0"/>
                </a:spcBef>
              </a:pPr>
              <a:endParaRPr/>
            </a:p>
          </p:txBody>
        </p:sp>
      </p:grpSp>
      <p:sp>
        <p:nvSpPr>
          <p:cNvPr id="5" name="TextBox 5">
            <a:extLst>
              <a:ext uri="{FF2B5EF4-FFF2-40B4-BE49-F238E27FC236}">
                <a16:creationId xmlns:a16="http://schemas.microsoft.com/office/drawing/2014/main" id="{1E841786-0568-0370-3C57-A32C621B1756}"/>
              </a:ext>
            </a:extLst>
          </p:cNvPr>
          <p:cNvSpPr txBox="1"/>
          <p:nvPr/>
        </p:nvSpPr>
        <p:spPr>
          <a:xfrm>
            <a:off x="0" y="328415"/>
            <a:ext cx="18288000" cy="905889"/>
          </a:xfrm>
          <a:prstGeom prst="rect">
            <a:avLst/>
          </a:prstGeom>
        </p:spPr>
        <p:txBody>
          <a:bodyPr lIns="0" tIns="0" rIns="0" bIns="0" rtlCol="0" anchor="t">
            <a:spAutoFit/>
          </a:bodyPr>
          <a:lstStyle/>
          <a:p>
            <a:pPr algn="ctr">
              <a:lnSpc>
                <a:spcPts val="7699"/>
              </a:lnSpc>
            </a:pPr>
            <a:r>
              <a:rPr lang="en-US" sz="5499" b="1" dirty="0">
                <a:solidFill>
                  <a:schemeClr val="bg1"/>
                </a:solidFill>
                <a:latin typeface="Times New Roman" panose="02020603050405020304" pitchFamily="18" charset="0"/>
                <a:ea typeface="DM Serif Display"/>
                <a:cs typeface="Times New Roman" panose="02020603050405020304" pitchFamily="18" charset="0"/>
                <a:sym typeface="DM Serif Display"/>
              </a:rPr>
              <a:t>DATASET DESCRIPTION</a:t>
            </a:r>
          </a:p>
        </p:txBody>
      </p:sp>
      <p:sp>
        <p:nvSpPr>
          <p:cNvPr id="6" name="TextBox 6">
            <a:extLst>
              <a:ext uri="{FF2B5EF4-FFF2-40B4-BE49-F238E27FC236}">
                <a16:creationId xmlns:a16="http://schemas.microsoft.com/office/drawing/2014/main" id="{871D0F13-6B68-B7F7-7C56-48B949C87E42}"/>
              </a:ext>
            </a:extLst>
          </p:cNvPr>
          <p:cNvSpPr txBox="1"/>
          <p:nvPr/>
        </p:nvSpPr>
        <p:spPr>
          <a:xfrm>
            <a:off x="663300" y="2017464"/>
            <a:ext cx="16961399" cy="5126468"/>
          </a:xfrm>
          <a:prstGeom prst="rect">
            <a:avLst/>
          </a:prstGeom>
        </p:spPr>
        <p:txBody>
          <a:bodyPr lIns="0" tIns="0" rIns="0" bIns="0" rtlCol="0" anchor="t">
            <a:spAutoFit/>
          </a:bodyPr>
          <a:lstStyle/>
          <a:p>
            <a:pPr marL="571500" indent="-571500" algn="l">
              <a:lnSpc>
                <a:spcPts val="6771"/>
              </a:lnSpc>
              <a:buFont typeface="Wingdings" panose="05000000000000000000" pitchFamily="2" charset="2"/>
              <a:buChar char="§"/>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The </a:t>
            </a:r>
            <a:r>
              <a:rPr lang="en-US" sz="3200" dirty="0" err="1">
                <a:solidFill>
                  <a:srgbClr val="423734"/>
                </a:solidFill>
                <a:latin typeface="Times New Roman" panose="02020603050405020304" pitchFamily="18" charset="0"/>
                <a:ea typeface="Inria Serif"/>
                <a:cs typeface="Times New Roman" panose="02020603050405020304" pitchFamily="18" charset="0"/>
                <a:sym typeface="Inria Serif"/>
              </a:rPr>
              <a:t>CirCor</a:t>
            </a: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 </a:t>
            </a:r>
            <a:r>
              <a:rPr lang="en-US" sz="3200" dirty="0" err="1">
                <a:solidFill>
                  <a:srgbClr val="423734"/>
                </a:solidFill>
                <a:latin typeface="Times New Roman" panose="02020603050405020304" pitchFamily="18" charset="0"/>
                <a:ea typeface="Inria Serif"/>
                <a:cs typeface="Times New Roman" panose="02020603050405020304" pitchFamily="18" charset="0"/>
                <a:sym typeface="Inria Serif"/>
              </a:rPr>
              <a:t>DigiScope</a:t>
            </a: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 Phonocardiogram Dataset.</a:t>
            </a:r>
          </a:p>
          <a:p>
            <a:pPr marL="571500" indent="-571500" algn="l">
              <a:lnSpc>
                <a:spcPts val="6771"/>
              </a:lnSpc>
              <a:buFont typeface="Wingdings" panose="05000000000000000000" pitchFamily="2" charset="2"/>
              <a:buChar char="§"/>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Total number of patients                                        : 56549184 samples (164 patients)</a:t>
            </a:r>
          </a:p>
          <a:p>
            <a:pPr marL="571500" indent="-571500" algn="l">
              <a:lnSpc>
                <a:spcPts val="6771"/>
              </a:lnSpc>
              <a:buFont typeface="Wingdings" panose="05000000000000000000" pitchFamily="2" charset="2"/>
              <a:buChar char="§"/>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Number of patients with present murmur              : 24998528 samples (77 patients)</a:t>
            </a:r>
          </a:p>
          <a:p>
            <a:pPr marL="571500" indent="-571500" algn="l">
              <a:lnSpc>
                <a:spcPts val="6771"/>
              </a:lnSpc>
              <a:buFont typeface="Wingdings" panose="05000000000000000000" pitchFamily="2" charset="2"/>
              <a:buChar char="§"/>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Number of patients with absent murmur                : 31550656 samples (87 patients)</a:t>
            </a:r>
          </a:p>
          <a:p>
            <a:pPr marL="571500" indent="-571500" algn="l">
              <a:lnSpc>
                <a:spcPts val="6771"/>
              </a:lnSpc>
              <a:buFont typeface="Wingdings" panose="05000000000000000000" pitchFamily="2" charset="2"/>
              <a:buChar char="§"/>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Sampling rate of .wav files                                     : 4000 Hz</a:t>
            </a:r>
          </a:p>
          <a:p>
            <a:pPr marL="571500" indent="-571500" algn="l">
              <a:lnSpc>
                <a:spcPts val="6771"/>
              </a:lnSpc>
              <a:buFont typeface="Wingdings" panose="05000000000000000000" pitchFamily="2" charset="2"/>
              <a:buChar char="§"/>
            </a:pPr>
            <a:r>
              <a:rPr lang="en-US" sz="3200" dirty="0">
                <a:solidFill>
                  <a:srgbClr val="423734"/>
                </a:solidFill>
                <a:latin typeface="Times New Roman" panose="02020603050405020304" pitchFamily="18" charset="0"/>
                <a:ea typeface="Inria Serif"/>
                <a:cs typeface="Times New Roman" panose="02020603050405020304" pitchFamily="18" charset="0"/>
                <a:sym typeface="Inria Serif"/>
              </a:rPr>
              <a:t>Number of recordings per patient                           : 4 valve recordings</a:t>
            </a:r>
          </a:p>
        </p:txBody>
      </p:sp>
    </p:spTree>
    <p:extLst>
      <p:ext uri="{BB962C8B-B14F-4D97-AF65-F5344CB8AC3E}">
        <p14:creationId xmlns:p14="http://schemas.microsoft.com/office/powerpoint/2010/main" val="381058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804</TotalTime>
  <Words>3609</Words>
  <Application>Microsoft Office PowerPoint</Application>
  <PresentationFormat>Custom</PresentationFormat>
  <Paragraphs>305</Paragraphs>
  <Slides>35</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Inria Serif</vt:lpstr>
      <vt:lpstr>Wingdings</vt: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Cream and Pink Leaves Project Presentation</dc:title>
  <cp:lastModifiedBy>RAMANATH PRABHU V.B.</cp:lastModifiedBy>
  <cp:revision>82</cp:revision>
  <dcterms:created xsi:type="dcterms:W3CDTF">2006-08-16T00:00:00Z</dcterms:created>
  <dcterms:modified xsi:type="dcterms:W3CDTF">2025-04-15T14:08:37Z</dcterms:modified>
  <dc:identifier>DAGhV-MCvH0</dc:identifier>
</cp:coreProperties>
</file>