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69" r:id="rId3"/>
    <p:sldId id="283" r:id="rId4"/>
    <p:sldId id="282" r:id="rId5"/>
    <p:sldId id="270" r:id="rId6"/>
    <p:sldId id="271" r:id="rId7"/>
    <p:sldId id="272" r:id="rId8"/>
    <p:sldId id="284" r:id="rId9"/>
    <p:sldId id="285" r:id="rId10"/>
    <p:sldId id="274" r:id="rId11"/>
    <p:sldId id="276" r:id="rId12"/>
    <p:sldId id="277" r:id="rId13"/>
    <p:sldId id="278" r:id="rId14"/>
    <p:sldId id="286" r:id="rId15"/>
    <p:sldId id="280" r:id="rId16"/>
  </p:sldIdLst>
  <p:sldSz cx="18288000" cy="10287000"/>
  <p:notesSz cx="6858000" cy="9144000"/>
  <p:embeddedFontLst>
    <p:embeddedFont>
      <p:font typeface="Arimo" panose="020B0604020202020204" charset="0"/>
      <p:regular r:id="rId19"/>
    </p:embeddedFont>
    <p:embeddedFont>
      <p:font typeface="Arimo Bold" panose="020B0604020202020204" charset="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268E26-2D3C-B4FF-DD7E-02015C2D1E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A28681-1CD7-341E-1041-040D5A8C8FD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DFB56-019C-412D-A75B-D4F50DED41B5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999F15-32C3-2C42-EA92-6ECC57CEDA9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9CE87C-A436-A262-C821-CAE22E8E3DD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D1BEA-0279-47EE-9643-285633071CF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6106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0F9986-9950-406C-8F58-69E91265E043}" type="datetimeFigureOut">
              <a:rPr lang="en-IN" smtClean="0"/>
              <a:t>12-02-2025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86C0-ACE3-4BAB-BDBA-6A8C9350FE3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76620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49CB2-6895-45D7-B756-E6142E4A3790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7E754F-BA7D-4264-8F65-788090E49B7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BBB40F-433B-4DFB-8A48-3B9453C1F1BC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CC494-C745-4155-AD74-C67F0DD76158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F61D-01DB-42F0-81CB-A3301FEC5B5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934D9-3E86-4626-B932-9B7660043447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8A1EF-6AF7-435A-914A-E49FEF3620B6}" type="datetime1">
              <a:rPr lang="en-US" smtClean="0"/>
              <a:t>2/12/2025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8BBD46-F650-4C1F-9B25-015E85AC6488}" type="datetime1">
              <a:rPr lang="en-US" smtClean="0"/>
              <a:t>2/12/2025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AC3FA3-6959-4936-8BB8-759B944C3E9D}" type="datetime1">
              <a:rPr lang="en-US" smtClean="0"/>
              <a:t>2/12/2025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EB636-BA86-431E-A4A7-72F1571FC9C3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4E48F-AA8A-4A66-857C-12A880BFE445}" type="datetime1">
              <a:rPr lang="en-US" smtClean="0"/>
              <a:t>2/12/2025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4B4B2-B380-4619-A894-077A38429A9A}" type="datetime1">
              <a:rPr lang="en-US" smtClean="0"/>
              <a:t>2/12/2025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2256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document/10511068" TargetMode="External"/><Relationship Id="rId4" Type="http://schemas.openxmlformats.org/officeDocument/2006/relationships/hyperlink" Target="https://ieeexplore.ieee.org/document/10474302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804155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ieeexplore.ieee.org/abstract/document/10521503" TargetMode="External"/><Relationship Id="rId4" Type="http://schemas.openxmlformats.org/officeDocument/2006/relationships/hyperlink" Target="https://ieeexplore.ieee.org/abstract/document/1041233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eeexplore.ieee.org/document/10109850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ieeexplore.ieee.org/document/9833311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3535908" y="2302419"/>
            <a:ext cx="10758984" cy="22395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39"/>
              </a:lnSpc>
            </a:pPr>
            <a:r>
              <a:rPr lang="en-US" sz="3643" b="1" spc="-145" dirty="0">
                <a:solidFill>
                  <a:srgbClr val="36211B"/>
                </a:solidFill>
                <a:latin typeface="Arimo Bold"/>
                <a:ea typeface="Arimo Bold"/>
                <a:cs typeface="Arimo Bold"/>
                <a:sym typeface="Arimo Bold"/>
              </a:rPr>
              <a:t>DEEP MURMUR : AI- DRIVEN PHONOCARDIOGRAM</a:t>
            </a:r>
          </a:p>
          <a:p>
            <a:pPr algn="ctr">
              <a:lnSpc>
                <a:spcPts val="5939"/>
              </a:lnSpc>
            </a:pPr>
            <a:r>
              <a:rPr lang="en-US" sz="3643" b="1" spc="-145" dirty="0">
                <a:solidFill>
                  <a:srgbClr val="36211B"/>
                </a:solidFill>
                <a:latin typeface="Arimo Bold"/>
                <a:ea typeface="Arimo Bold"/>
                <a:cs typeface="Arimo Bold"/>
                <a:sym typeface="Arimo Bold"/>
              </a:rPr>
              <a:t> ANALYSIS FOR HEART MURMUR DETECTION</a:t>
            </a:r>
          </a:p>
          <a:p>
            <a:pPr algn="ctr">
              <a:lnSpc>
                <a:spcPts val="5939"/>
              </a:lnSpc>
            </a:pPr>
            <a:endParaRPr lang="en-US" sz="3643" b="1" spc="-145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024866" y="5026363"/>
            <a:ext cx="6106595" cy="2379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2699" b="1" spc="-53" dirty="0">
                <a:solidFill>
                  <a:srgbClr val="36211B"/>
                </a:solidFill>
                <a:latin typeface="Arimo Bold"/>
                <a:ea typeface="Arimo Bold"/>
                <a:cs typeface="Arimo Bold"/>
                <a:sym typeface="Arimo Bold"/>
              </a:rPr>
              <a:t>TEAM 35 :</a:t>
            </a:r>
          </a:p>
          <a:p>
            <a:pPr algn="l">
              <a:lnSpc>
                <a:spcPts val="3779"/>
              </a:lnSpc>
            </a:pPr>
            <a:endParaRPr lang="en-US" sz="2699" b="1" spc="-53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3779"/>
              </a:lnSpc>
            </a:pPr>
            <a:r>
              <a:rPr lang="en-US" sz="2699" spc="-53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SANTHOSH S (2022503042)</a:t>
            </a:r>
          </a:p>
          <a:p>
            <a:pPr algn="l">
              <a:lnSpc>
                <a:spcPts val="3779"/>
              </a:lnSpc>
            </a:pPr>
            <a:r>
              <a:rPr lang="en-US" sz="2699" spc="-53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RAMANATH PRABHU V B (2022503550)</a:t>
            </a:r>
          </a:p>
          <a:p>
            <a:pPr algn="l">
              <a:lnSpc>
                <a:spcPts val="3779"/>
              </a:lnSpc>
              <a:spcBef>
                <a:spcPct val="0"/>
              </a:spcBef>
            </a:pPr>
            <a:r>
              <a:rPr lang="en-US" sz="2699" spc="-53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SURESH KUMAR K (2022503708)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400694" y="5016838"/>
            <a:ext cx="5514706" cy="4914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b="1" spc="-60" dirty="0">
                <a:solidFill>
                  <a:srgbClr val="36211B"/>
                </a:solidFill>
                <a:latin typeface="Arimo Bold"/>
                <a:ea typeface="Arimo Bold"/>
                <a:cs typeface="Arimo Bold"/>
                <a:sym typeface="Arimo Bold"/>
              </a:rPr>
              <a:t>MENTOR : Dr. NANCY JANE 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97F5AE-5472-529E-20E5-169C80B960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E6EA986F-068D-0206-FA6B-2F2556F886B9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BB13DD0-361F-5905-499A-029B16D588CB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BLOCK DIAGRAM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738E2-2607-B1C2-4C6B-AB73608B2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7900" y="2026557"/>
            <a:ext cx="13792200" cy="7518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6269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64E6AC-96F8-693C-3339-D7B7A4E3E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6331103-5945-0774-F664-66000FC37C1B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F6E8A080-E6A5-4A92-722D-45AFD2651EEE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MODULES</a:t>
            </a: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11D1F-4206-3A56-F3EB-B94EE34B8531}"/>
              </a:ext>
            </a:extLst>
          </p:cNvPr>
          <p:cNvSpPr txBox="1"/>
          <p:nvPr/>
        </p:nvSpPr>
        <p:spPr>
          <a:xfrm>
            <a:off x="609600" y="1585686"/>
            <a:ext cx="15963900" cy="7846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79"/>
              </a:lnSpc>
            </a:pPr>
            <a:endParaRPr lang="en-US" sz="3200" b="1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3779"/>
              </a:lnSpc>
            </a:pPr>
            <a:r>
              <a:rPr lang="en-US" sz="3200" b="1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1. Data Preprocessing Module:</a:t>
            </a:r>
          </a:p>
          <a:p>
            <a:pPr algn="l">
              <a:lnSpc>
                <a:spcPts val="3779"/>
              </a:lnSpc>
            </a:pPr>
            <a:endParaRPr lang="en-US" sz="3200" b="1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Load PCG signals from the </a:t>
            </a:r>
            <a:r>
              <a:rPr lang="en-US" sz="3200" spc="-53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CirCor</a:t>
            </a: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 </a:t>
            </a:r>
            <a:r>
              <a:rPr lang="en-US" sz="3200" spc="-53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DigiScope</a:t>
            </a: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 dataset.</a:t>
            </a:r>
          </a:p>
          <a:p>
            <a:pPr algn="l">
              <a:lnSpc>
                <a:spcPts val="3779"/>
              </a:lnSpc>
            </a:pPr>
            <a:endParaRPr lang="en-US" sz="3200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Apply noise filtering (bandpass filters, wavelet denoising) to remove background noise.</a:t>
            </a:r>
          </a:p>
          <a:p>
            <a:pPr algn="l">
              <a:lnSpc>
                <a:spcPts val="3779"/>
              </a:lnSpc>
            </a:pPr>
            <a:endParaRPr lang="en-US" sz="3200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Segment heart cycles using S1, S2, systole, and diastole timestamps.</a:t>
            </a:r>
          </a:p>
          <a:p>
            <a:pPr algn="l">
              <a:lnSpc>
                <a:spcPts val="3779"/>
              </a:lnSpc>
            </a:pPr>
            <a:endParaRPr lang="en-US" sz="3200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algn="l">
              <a:lnSpc>
                <a:spcPts val="3779"/>
              </a:lnSpc>
            </a:pPr>
            <a:r>
              <a:rPr lang="en-US" sz="3200" b="1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2. Time Series Preparation Module:</a:t>
            </a:r>
          </a:p>
          <a:p>
            <a:pPr algn="l">
              <a:lnSpc>
                <a:spcPts val="3779"/>
              </a:lnSpc>
            </a:pPr>
            <a:endParaRPr lang="en-US" sz="3200" b="1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Covert PCG signals into a structured time series format.</a:t>
            </a:r>
          </a:p>
          <a:p>
            <a:pPr algn="l">
              <a:lnSpc>
                <a:spcPts val="3779"/>
              </a:lnSpc>
            </a:pPr>
            <a:endParaRPr lang="en-US" sz="3200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Apply windowing or chunking to segment meaningful heart cycles.</a:t>
            </a:r>
          </a:p>
          <a:p>
            <a:pPr algn="l">
              <a:lnSpc>
                <a:spcPts val="3779"/>
              </a:lnSpc>
            </a:pPr>
            <a:endParaRPr lang="en-US" sz="3200" spc="-53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28" lvl="1" indent="-291464" algn="l">
              <a:lnSpc>
                <a:spcPts val="3779"/>
              </a:lnSpc>
              <a:buFont typeface="Arial"/>
              <a:buChar char="•"/>
            </a:pPr>
            <a:r>
              <a:rPr lang="en-US" sz="3200" spc="-53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Ensure that the data is timestamped and formatted correctly for Time GPT input.</a:t>
            </a:r>
          </a:p>
        </p:txBody>
      </p:sp>
    </p:spTree>
    <p:extLst>
      <p:ext uri="{BB962C8B-B14F-4D97-AF65-F5344CB8AC3E}">
        <p14:creationId xmlns:p14="http://schemas.microsoft.com/office/powerpoint/2010/main" val="264037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821B7AF-0673-6F32-DAB9-F5B20DFB2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76FE0491-3711-133A-2A33-8E32F15759F7}"/>
              </a:ext>
            </a:extLst>
          </p:cNvPr>
          <p:cNvSpPr/>
          <p:nvPr/>
        </p:nvSpPr>
        <p:spPr>
          <a:xfrm>
            <a:off x="-1" y="0"/>
            <a:ext cx="18298751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DB88413F-EAC8-2CDF-F0FF-983A7ECC3F9A}"/>
              </a:ext>
            </a:extLst>
          </p:cNvPr>
          <p:cNvSpPr txBox="1"/>
          <p:nvPr/>
        </p:nvSpPr>
        <p:spPr>
          <a:xfrm>
            <a:off x="609599" y="495300"/>
            <a:ext cx="18298751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MODULES</a:t>
            </a: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975E19-3B57-0106-4479-2DE16D267910}"/>
              </a:ext>
            </a:extLst>
          </p:cNvPr>
          <p:cNvSpPr txBox="1"/>
          <p:nvPr/>
        </p:nvSpPr>
        <p:spPr>
          <a:xfrm>
            <a:off x="609598" y="1851530"/>
            <a:ext cx="16687800" cy="78893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3779"/>
              </a:lnSpc>
            </a:pPr>
            <a:r>
              <a:rPr lang="en-US" sz="3200" b="1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3. Time Series Classification Module:</a:t>
            </a:r>
          </a:p>
          <a:p>
            <a:pPr algn="l">
              <a:lnSpc>
                <a:spcPts val="3779"/>
              </a:lnSpc>
            </a:pPr>
            <a:endParaRPr lang="en-US" sz="3200" b="1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Feed the structures time series PCG data into </a:t>
            </a:r>
            <a:r>
              <a:rPr lang="en-US" sz="3200" spc="-54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TimeGPT</a:t>
            </a: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.</a:t>
            </a:r>
          </a:p>
          <a:p>
            <a:pPr algn="l">
              <a:lnSpc>
                <a:spcPts val="3779"/>
              </a:lnSpc>
            </a:pPr>
            <a:endParaRPr lang="en-US" sz="3200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Utilize attention mechanisms to identify murmur patterns across time.</a:t>
            </a:r>
          </a:p>
          <a:p>
            <a:pPr algn="l">
              <a:lnSpc>
                <a:spcPts val="3779"/>
              </a:lnSpc>
            </a:pPr>
            <a:endParaRPr lang="en-US" sz="3200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Classify the PCG signal into Murmur Present / Murmur Absent.</a:t>
            </a:r>
          </a:p>
          <a:p>
            <a:pPr algn="l">
              <a:lnSpc>
                <a:spcPts val="3779"/>
              </a:lnSpc>
            </a:pPr>
            <a:endParaRPr lang="en-US" sz="3200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algn="l">
              <a:lnSpc>
                <a:spcPts val="3779"/>
              </a:lnSpc>
            </a:pPr>
            <a:r>
              <a:rPr lang="en-US" sz="3200" b="1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 Bold"/>
              </a:rPr>
              <a:t>4. Model Evaluation Module:</a:t>
            </a:r>
          </a:p>
          <a:p>
            <a:pPr algn="l">
              <a:lnSpc>
                <a:spcPts val="3779"/>
              </a:lnSpc>
            </a:pPr>
            <a:endParaRPr lang="en-US" sz="3200" b="1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Evaluate performance using Accuracy, Precision, Recall, and F1-score.</a:t>
            </a:r>
          </a:p>
          <a:p>
            <a:pPr algn="l">
              <a:lnSpc>
                <a:spcPts val="3779"/>
              </a:lnSpc>
            </a:pPr>
            <a:endParaRPr lang="en-US" sz="3200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Compare performance with traditional ML models (CNN, LSTM, SVM) to highlight improvements.</a:t>
            </a:r>
          </a:p>
          <a:p>
            <a:pPr algn="l">
              <a:lnSpc>
                <a:spcPts val="3779"/>
              </a:lnSpc>
            </a:pPr>
            <a:endParaRPr lang="en-US" sz="3200" spc="-54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582930" lvl="1" indent="-291465" algn="l">
              <a:lnSpc>
                <a:spcPts val="3779"/>
              </a:lnSpc>
              <a:buFont typeface="Arial"/>
              <a:buChar char="•"/>
            </a:pPr>
            <a:r>
              <a:rPr lang="en-US" sz="3200" spc="-54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Analyze false positives and false negatives to refine murmur classification accuracy.</a:t>
            </a:r>
          </a:p>
        </p:txBody>
      </p:sp>
    </p:spTree>
    <p:extLst>
      <p:ext uri="{BB962C8B-B14F-4D97-AF65-F5344CB8AC3E}">
        <p14:creationId xmlns:p14="http://schemas.microsoft.com/office/powerpoint/2010/main" val="15214542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3223E8-8387-0F6D-3616-EE2171944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1A4F463-29A9-BC86-C454-88AB15732B54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9668152-1D8F-84DE-536E-679342576CB8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REFERENCES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A8994A-5C25-E3B1-C633-73EE75CB3CE7}"/>
              </a:ext>
            </a:extLst>
          </p:cNvPr>
          <p:cNvSpPr txBox="1"/>
          <p:nvPr/>
        </p:nvSpPr>
        <p:spPr>
          <a:xfrm>
            <a:off x="990600" y="2057400"/>
            <a:ext cx="15944850" cy="676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940"/>
              </a:lnSpc>
            </a:pPr>
            <a:endParaRPr lang="en-US" sz="3000" b="1" spc="-51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1) A.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Elola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 et al., "Beyond Heart Murmur Detection: Automatic Murmur Grading From Phonocardiogram," in IEEE Journal of Biomedical and Health Informatics, vol. 27, no. 8, pp. 3856-3866, Aug. 2023,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: 10.1109/JBHI.2023.3275039.</a:t>
            </a:r>
          </a:p>
          <a:p>
            <a:pPr algn="l">
              <a:lnSpc>
                <a:spcPts val="2940"/>
              </a:lnSpc>
            </a:pPr>
            <a:endParaRPr lang="en-US" sz="3000" spc="-4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2) S. Das and S.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Dandapat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, "Heart Murmur Severity Stages Classification Using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Multikernel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 Residual CNN," in IEEE Sensors Journal, vol. 24, no. 8, pp. 13019-13027, 15 April15, 2024,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: 10.1109/JSEN.2024.3373226</a:t>
            </a:r>
          </a:p>
          <a:p>
            <a:pPr algn="l">
              <a:lnSpc>
                <a:spcPts val="2940"/>
              </a:lnSpc>
            </a:pPr>
            <a:endParaRPr lang="en-US" sz="3000" spc="-4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3) H. K.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Alkahtani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, I. U. Haq, Y. Y.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Ghadi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, N.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Innab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, M.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Alajmi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 and M.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Nurbapa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, "Precision Diagnosis: An Automated Method for Detecting Congenital Heart Diseases in Children From Phonocardiogram Signals Employing Deep Neural Network," in IEEE Access, vol. 12, pp. 76053-76064, 2024,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: 10.1109/ACCESS.2024.3395389.</a:t>
            </a:r>
          </a:p>
          <a:p>
            <a:pPr algn="l">
              <a:lnSpc>
                <a:spcPts val="2940"/>
              </a:lnSpc>
            </a:pPr>
            <a:endParaRPr lang="en-US" sz="3000" spc="-4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4) A. Q.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Aldhahab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, M. R. Ismael and H. J. Abd, "Classification of Phonocardiogram Signals Using the Wavelet Scattering Transform and Equilibrium Optimization Approach," in IEEE Access, vol. 12, pp. 191231-191242, 2024, </a:t>
            </a:r>
            <a:r>
              <a:rPr lang="en-US" sz="3000" spc="-42" dirty="0" err="1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: 10.1109/ACCESS.2024.3518635.</a:t>
            </a:r>
          </a:p>
          <a:p>
            <a:pPr algn="l">
              <a:lnSpc>
                <a:spcPts val="2940"/>
              </a:lnSpc>
            </a:pPr>
            <a:endParaRPr lang="en-US" sz="2400" spc="-4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10180720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485955-BED8-7D2C-254F-28C9F7CD6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562799A1-EA7F-A3AB-1D29-BF11B05402B9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509076DA-38FC-EFDC-D35B-C77120DFAE4D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REFERENCES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A51BEA-CDCB-4E58-779E-371CDA49F985}"/>
              </a:ext>
            </a:extLst>
          </p:cNvPr>
          <p:cNvSpPr txBox="1"/>
          <p:nvPr/>
        </p:nvSpPr>
        <p:spPr>
          <a:xfrm>
            <a:off x="990600" y="2057400"/>
            <a:ext cx="15944850" cy="7507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5) M.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Alkhodari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, L. J.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Hadjileontiadis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 and A. H.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Khandoker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, "Identification of Congenital Valvular Murmurs in Young Patients Using Deep Learning-Based Attention Transformers and Phonocardiograms," in IEEE Journal of Biomedical and Health Informatics, vol. 28, no. 4, pp. 1803-1814, April 2024,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: 10.1109/JBHI.2024.3357506.</a:t>
            </a:r>
          </a:p>
          <a:p>
            <a:pPr algn="l">
              <a:lnSpc>
                <a:spcPts val="2940"/>
              </a:lnSpc>
            </a:pPr>
            <a:endParaRPr lang="en-US" sz="3000" spc="-4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6) N. A. Vinay, K. N. Vidyasagar, S. Rohith, D.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Pruthviraja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, S.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Supreeth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 and S. H. Bharathi, "An RNN-Bi LSTM Based Multi Decision GAN Approach for the Recognition of Cardiovascular Disease (CVD) From Heart Beat Sound: A Feature Optimization Process," in IEEE Access, vol. 12, pp. 65482-65502, 2024,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: 10.1109/ACCESS.2024.3397574.</a:t>
            </a:r>
          </a:p>
          <a:p>
            <a:pPr algn="l">
              <a:lnSpc>
                <a:spcPts val="2940"/>
              </a:lnSpc>
            </a:pPr>
            <a:endParaRPr lang="en-US" sz="3000" spc="-4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7) 7.	 S. Das, D.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Jyotishi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 and S.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Dandapat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, "Automated Detection of Heart Valve Diseases Using Stationary Wavelet Transform and Attention-Based Hierarchical LSTM Network," in IEEE Transactions on Instrumentation and Measurement, vol. 72, pp. 1-10, 2023, Art no. 4005110,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: 10.1109/TIM.2023.3270974.</a:t>
            </a:r>
          </a:p>
          <a:p>
            <a:pPr algn="l">
              <a:lnSpc>
                <a:spcPts val="2940"/>
              </a:lnSpc>
            </a:pPr>
            <a:endParaRPr lang="en-US" sz="3000" spc="-4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  <a:p>
            <a:pPr algn="l">
              <a:lnSpc>
                <a:spcPts val="2940"/>
              </a:lnSpc>
            </a:pP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8) 8.	S. K. Ghosh, R. N.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Ponnalagu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, R. K. Tripathy, G. Panda and R. B.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Pachori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, "Automated Heart Sound Activity Detection From PCG Signal Using Time–Frequency-Domain Deep Neural Network," in IEEE Transactions on Instrumentation and Measurement, vol. 71, pp. 1-10, 2022, Art no. 4006710, </a:t>
            </a:r>
            <a:r>
              <a:rPr lang="en-US" sz="3000" spc="-42" dirty="0" err="1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doi</a:t>
            </a:r>
            <a:r>
              <a:rPr lang="en-US" sz="3000" spc="-42" dirty="0">
                <a:solidFill>
                  <a:srgbClr val="36211B"/>
                </a:solidFill>
                <a:latin typeface="Arimo"/>
                <a:ea typeface="Arimo"/>
                <a:cs typeface="Arimo"/>
                <a:sym typeface="Arimo"/>
              </a:rPr>
              <a:t>: 10.1109/TIM.2022.3192257. </a:t>
            </a:r>
          </a:p>
          <a:p>
            <a:pPr algn="l">
              <a:lnSpc>
                <a:spcPts val="2940"/>
              </a:lnSpc>
            </a:pPr>
            <a:endParaRPr lang="en-US" sz="2400" spc="-4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366488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BE9302-B08A-4AD1-E127-7643FB1862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63ACC2AA-9D3D-EC9B-766F-F23DC71F4D38}"/>
              </a:ext>
            </a:extLst>
          </p:cNvPr>
          <p:cNvSpPr/>
          <p:nvPr/>
        </p:nvSpPr>
        <p:spPr>
          <a:xfrm>
            <a:off x="0" y="9910777"/>
            <a:ext cx="18288000" cy="376223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29FED741-86D6-0ED2-1B68-B4286445857B}"/>
              </a:ext>
            </a:extLst>
          </p:cNvPr>
          <p:cNvSpPr txBox="1"/>
          <p:nvPr/>
        </p:nvSpPr>
        <p:spPr>
          <a:xfrm>
            <a:off x="3421608" y="4305300"/>
            <a:ext cx="11444783" cy="6663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sz="8000" b="1" spc="-63" dirty="0">
                <a:solidFill>
                  <a:srgbClr val="36211B"/>
                </a:solidFill>
                <a:latin typeface="Arimo Bold"/>
                <a:ea typeface="Arimo Bold"/>
                <a:cs typeface="Arimo Bold"/>
                <a:sym typeface="Arimo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5931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192232-693B-9346-FFA6-687394DBD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C28997C9-9FED-5154-B0A0-D669EFC3CE0C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FDE65BB-307B-AD65-DD4E-E562101099FD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200" b="1" spc="-132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7BDCB4-0C27-302B-1771-BF3D5E49BAD5}"/>
              </a:ext>
            </a:extLst>
          </p:cNvPr>
          <p:cNvSpPr txBox="1"/>
          <p:nvPr/>
        </p:nvSpPr>
        <p:spPr>
          <a:xfrm>
            <a:off x="771071" y="2476500"/>
            <a:ext cx="16154400" cy="5937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13435" lvl="1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r>
              <a:rPr lang="en-US" sz="3200" spc="-13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Heart murmurs are abnormal heart sounds caused by turbulent blood flow, often indicating cardiovascular diseases.</a:t>
            </a:r>
          </a:p>
          <a:p>
            <a:pPr marL="457200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813435" lvl="1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r>
              <a:rPr lang="en-US" sz="3200" spc="-13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They can be classified as innocent or pathological, with pathological murmurs requiring medical attention.</a:t>
            </a:r>
          </a:p>
          <a:p>
            <a:pPr marL="457200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813435" lvl="1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r>
              <a:rPr lang="en-US" sz="3200" spc="-13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Early detection is crucial for preventing complications and ensuring timely medical intervention.</a:t>
            </a:r>
          </a:p>
          <a:p>
            <a:pPr marL="457200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813435" lvl="1" indent="-457200" algn="l">
              <a:lnSpc>
                <a:spcPts val="4620"/>
              </a:lnSpc>
              <a:buFont typeface="Wingdings" panose="05000000000000000000" pitchFamily="2" charset="2"/>
              <a:buChar char="§"/>
            </a:pPr>
            <a:r>
              <a:rPr lang="en-US" sz="3200" spc="-132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Traditional diagnosis relies on auscultation by expert cardiologists, which can be subjective.</a:t>
            </a:r>
          </a:p>
        </p:txBody>
      </p:sp>
    </p:spTree>
    <p:extLst>
      <p:ext uri="{BB962C8B-B14F-4D97-AF65-F5344CB8AC3E}">
        <p14:creationId xmlns:p14="http://schemas.microsoft.com/office/powerpoint/2010/main" val="2308805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BE56F1-60FA-AE8F-5C0C-231125BEE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2462D91F-3ABE-E173-EE81-0031749E5F57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086151C3-7668-7680-3885-654021C8583D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200" b="1" spc="-132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B094A6-5E80-C38A-59C0-C660070434D6}"/>
              </a:ext>
            </a:extLst>
          </p:cNvPr>
          <p:cNvSpPr txBox="1"/>
          <p:nvPr/>
        </p:nvSpPr>
        <p:spPr>
          <a:xfrm>
            <a:off x="771071" y="2476500"/>
            <a:ext cx="16154400" cy="6377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Develop an automated system capable of detecting heart murmurs with minimal human intervention.</a:t>
            </a:r>
          </a:p>
          <a:p>
            <a:pPr lvl="0" algn="just">
              <a:lnSpc>
                <a:spcPct val="107000"/>
              </a:lnSpc>
            </a:pPr>
            <a:endParaRPr lang="en-IN" sz="3200" kern="100" dirty="0"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To leverage AI-driven time series analysis and LLM-based neural networks for accurate and early detection of heart murmurs using phonocardiogram (PCG) signals.</a:t>
            </a:r>
          </a:p>
          <a:p>
            <a:pPr lvl="0" algn="just">
              <a:lnSpc>
                <a:spcPct val="107000"/>
              </a:lnSpc>
            </a:pPr>
            <a:endParaRPr lang="en-IN" sz="3200" kern="100" dirty="0"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800100" lvl="1" indent="-342900" algn="just">
              <a:lnSpc>
                <a:spcPct val="107000"/>
              </a:lnSpc>
              <a:buFont typeface="Wingdings" panose="05000000000000000000" pitchFamily="2" charset="2"/>
              <a:buChar char=""/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Enhance noise robustness to minimize the impact of background disturbances and recording variations.</a:t>
            </a:r>
          </a:p>
          <a:p>
            <a:pPr lvl="0" algn="just">
              <a:lnSpc>
                <a:spcPct val="107000"/>
              </a:lnSpc>
            </a:pPr>
            <a:endParaRPr lang="en-IN" sz="3200" kern="100" dirty="0">
              <a:effectLst/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"/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Use time-series anomaly detection techniques to differentiate normal and abnormal heart sounds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640630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B4B537-6DFC-4BE7-099C-D41447AF3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E80198AA-896C-42E0-EB74-50069485E282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946BF55F-F8DB-5B9B-3AA3-E0D981BB435B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200" b="1" spc="-132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LITERATURE SURVEY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611666EA-89F4-28AA-FEDF-C6BEE38ACE88}"/>
              </a:ext>
            </a:extLst>
          </p:cNvPr>
          <p:cNvGraphicFramePr>
            <a:graphicFrameLocks noGrp="1"/>
          </p:cNvGraphicFramePr>
          <p:nvPr/>
        </p:nvGraphicFramePr>
        <p:xfrm>
          <a:off x="653143" y="1790700"/>
          <a:ext cx="16878300" cy="7788912"/>
        </p:xfrm>
        <a:graphic>
          <a:graphicData uri="http://schemas.openxmlformats.org/drawingml/2006/table">
            <a:tbl>
              <a:tblPr/>
              <a:tblGrid>
                <a:gridCol w="40829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70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428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6288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900" b="1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TITLE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AUTHOR &amp; YEAR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900" b="1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METHODOLOGY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RESULT (OR)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INFERENCE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1223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Beyond Heart Murmur Detection: Automatic Murmur Grading From Phonocardiogram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  <a:hlinkClick r:id="rId3"/>
                        </a:rPr>
                        <a:t>[1]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A.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Elola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et al. (2023)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Develop a CNN-based deep learning algorithm for multi-class murmur detection and grading using pediatric heart sound recordings.(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CirCor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DigiScope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phonocardiogram dataset)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The CNN-based model accurately graded heart murmurs, with uncertainty estimation improving reliability and misclassification detection.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91141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Heart Murmur Severity Stages Classification Using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Multikernel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Residual CNN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  <a:hlinkClick r:id="rId4"/>
                        </a:rPr>
                        <a:t>[2]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S. Das &amp; S. Dandapat (2024)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Develop an MK-RCNN model for automatic heart murmur severity classification using PCG signals. (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CirCor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DigiScope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, HSM, and CICC 2016 databases)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The model effectively classifies murmur severity directly from raw PCG signals, demonstrating robustness. real-time processing efficiency and adaptability to unseen noise variations need further evaluation.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8874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Precision Diagnosis: </a:t>
                      </a:r>
                      <a:r>
                        <a:rPr lang="en-IN" sz="1900" kern="1200" dirty="0">
                          <a:solidFill>
                            <a:schemeClr val="tx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An Automated Method for Detecting Congenital Heart Diseases in Children From Phonocardiogram Signals Employing Deep Neural Network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  <a:hlinkClick r:id="rId5"/>
                        </a:rPr>
                        <a:t>[3]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H. K. Alkahtani et al. (2024)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Used 1D CNN for binary classification of congenital heart diseases (Local dataset from hospitals, University of Michigan dataset).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The model demonstrated high accuracy and reliability in distinguishing normal and abnormal heart sounds.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880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A5E109-1439-4492-0BBC-4B47CE3BEC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D6F068DA-2E1D-D546-14ED-3CACAFF6FE76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sz="19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BEB0B7AA-7EA5-D431-9721-E2265019DAC2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200" b="1" spc="-132" dirty="0">
                <a:solidFill>
                  <a:schemeClr val="bg2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LITERATURE SURVEY</a:t>
            </a:r>
          </a:p>
          <a:p>
            <a:pPr algn="l">
              <a:lnSpc>
                <a:spcPts val="4620"/>
              </a:lnSpc>
            </a:pPr>
            <a:endParaRPr lang="en-US" sz="19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19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19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  <p:graphicFrame>
        <p:nvGraphicFramePr>
          <p:cNvPr id="2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014141"/>
              </p:ext>
            </p:extLst>
          </p:nvPr>
        </p:nvGraphicFramePr>
        <p:xfrm>
          <a:off x="751993" y="1790700"/>
          <a:ext cx="16593514" cy="7918958"/>
        </p:xfrm>
        <a:graphic>
          <a:graphicData uri="http://schemas.openxmlformats.org/drawingml/2006/table">
            <a:tbl>
              <a:tblPr/>
              <a:tblGrid>
                <a:gridCol w="3972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2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575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21597"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900" b="1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TITLE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AUTHOR &amp; YEAR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METHODOLOGY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RESULT (OR)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  <a:p>
                      <a:pPr algn="ctr">
                        <a:lnSpc>
                          <a:spcPts val="2659"/>
                        </a:lnSpc>
                      </a:pPr>
                      <a:r>
                        <a:rPr lang="en-US" sz="1900" b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 Bold"/>
                        </a:rPr>
                        <a:t>INFERENCE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37676">
                <a:tc>
                  <a:txBody>
                    <a:bodyPr/>
                    <a:lstStyle/>
                    <a:p>
                      <a:pPr algn="l">
                        <a:lnSpc>
                          <a:spcPts val="279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Classification of Phonocardiogram Signals Using the Wavelet Scattering Transform and Equilibrium Optimization Approach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  <a:hlinkClick r:id="rId3"/>
                        </a:rPr>
                        <a:t>[4]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A. Q. Aldhahab et al. (2024)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Applied wavelet scattering and equilibrium optimization with KNN for PCG classification (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CirCor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DigiScope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dataset).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The proposed model effectively distinguishes normal and abnormal PCG signals, outperforming conventional methods. But the computational cost of wavelet-based transformations may impact real-time processing feasibility.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6268"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Identification of Congenital Valvular Murmurs in Young Patients Using Deep Learning-Based Attention Transformers and Phonocardiograms 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  <a:hlinkClick r:id="rId4"/>
                        </a:rPr>
                        <a:t>[5]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>
                          <a:solidFill>
                            <a:srgbClr val="333333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M. Alkhodari, L. J. Hadjileontiadis and A. H. Khandoker (2024)</a:t>
                      </a:r>
                      <a:endParaRPr lang="en-US" sz="190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Develop a attention transformer model for early detection of congenital heart disease (CHD) by analyzing phonocardiogram (PCG) recordings. (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CirCor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</a:t>
                      </a:r>
                      <a:r>
                        <a:rPr lang="en-US" sz="1900" dirty="0" err="1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DigiSCope</a:t>
                      </a: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 database).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Deep learning-based PCG analysis enables accurate murmur classification, minimizing reliance on expert assessment and costly diagnostics.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3767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1900" kern="100" dirty="0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An RNN-Bi LSTM Based Multi Decision GAN Approach for the Recognition of Cardiovascular Disease (CVD) From Heart Beat Sound: A Feature Optimization Process </a:t>
                      </a:r>
                      <a:r>
                        <a:rPr lang="en-IN" sz="1900" u="sng" kern="100" dirty="0">
                          <a:solidFill>
                            <a:srgbClr val="0563C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hlinkClick r:id="rId5"/>
                        </a:rPr>
                        <a:t>[6]</a:t>
                      </a:r>
                      <a:endParaRPr lang="en-IN" sz="1900" kern="100" dirty="0">
                        <a:effectLst/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N. A. Vinay et al. (2024)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Implement Bi-LSTM with GANs to detect cardiovascular diseases from PCG signals (PASCAL Database).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900" dirty="0">
                          <a:solidFill>
                            <a:srgbClr val="000000"/>
                          </a:solidFill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sym typeface="Arimo"/>
                        </a:rPr>
                        <a:t>The RNN-Bi LSTM based Multi Decision GAN achieves remarkable accuracy, sensitivity, and specificity in CVD recognition, making it a valuable tool for early detection of the disease.</a:t>
                      </a:r>
                      <a:endParaRPr lang="en-US" sz="19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061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2B752F-649B-05C4-E464-422F14422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A81B137A-9DD7-B585-E87E-A0E5385320CE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11A88954-CFE8-4952-92D7-78B87CC26303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200" b="1" spc="-132" dirty="0">
                <a:solidFill>
                  <a:schemeClr val="bg2"/>
                </a:solidFill>
                <a:latin typeface="Arimo Bold"/>
                <a:ea typeface="Arimo Bold"/>
                <a:cs typeface="Arimo Bold"/>
                <a:sym typeface="Arimo Bold"/>
              </a:rPr>
              <a:t>LITERATURE SURVEY</a:t>
            </a: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b="1" spc="-132" dirty="0">
              <a:solidFill>
                <a:srgbClr val="36211B"/>
              </a:solidFill>
              <a:latin typeface="Arimo Bold"/>
              <a:ea typeface="Arimo Bold"/>
              <a:cs typeface="Arimo Bold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300" spc="-132" dirty="0">
              <a:solidFill>
                <a:srgbClr val="36211B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aphicFrame>
        <p:nvGraphicFramePr>
          <p:cNvPr id="6" name="Table 3">
            <a:extLst>
              <a:ext uri="{FF2B5EF4-FFF2-40B4-BE49-F238E27FC236}">
                <a16:creationId xmlns:a16="http://schemas.microsoft.com/office/drawing/2014/main" id="{749B9B0F-10A4-B974-E28F-E97EFF2C2C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274607"/>
              </p:ext>
            </p:extLst>
          </p:nvPr>
        </p:nvGraphicFramePr>
        <p:xfrm>
          <a:off x="609600" y="1923878"/>
          <a:ext cx="16878299" cy="6624441"/>
        </p:xfrm>
        <a:graphic>
          <a:graphicData uri="http://schemas.openxmlformats.org/drawingml/2006/table">
            <a:tbl>
              <a:tblPr/>
              <a:tblGrid>
                <a:gridCol w="40829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16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244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59066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TITLE</a:t>
                      </a:r>
                      <a:endParaRPr lang="en-US" sz="20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AUTHOR &amp; YEAR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METHODOLOGY</a:t>
                      </a:r>
                      <a:endParaRPr lang="en-US" sz="20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RESULT (OR)</a:t>
                      </a:r>
                      <a:endParaRPr lang="en-US" sz="2000"/>
                    </a:p>
                    <a:p>
                      <a:pPr algn="ctr">
                        <a:lnSpc>
                          <a:spcPts val="2800"/>
                        </a:lnSpc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INFERENCE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22556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Automated Detection of Heart Valve Diseases Using Stationary Wavelet Transform and Attention-Based Hierarchical LSTM Network 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hlinkClick r:id="rId3"/>
                        </a:rPr>
                        <a:t> [7]</a:t>
                      </a:r>
                      <a:endParaRPr lang="en-US" sz="20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IN" sz="2000" dirty="0"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S. Das, D. </a:t>
                      </a:r>
                      <a:r>
                        <a:rPr lang="en-IN" sz="2000" dirty="0" err="1"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Jyotishi</a:t>
                      </a:r>
                      <a:r>
                        <a:rPr lang="en-IN" sz="2000" dirty="0"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, and S. </a:t>
                      </a:r>
                      <a:r>
                        <a:rPr lang="en-IN" sz="2000" dirty="0" err="1"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Dandapat</a:t>
                      </a:r>
                      <a:r>
                        <a:rPr lang="en-IN" sz="2000" dirty="0"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 (2023) </a:t>
                      </a:r>
                      <a:endParaRPr lang="en-US" sz="20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 hierarchical LSTM model with a stationary wavelet transform (SWT) and attention mechanism was used to classify heart valve diseases. (</a:t>
                      </a:r>
                      <a:r>
                        <a:rPr lang="en-IN" sz="2000" kern="100" dirty="0" err="1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CinC</a:t>
                      </a:r>
                      <a:r>
                        <a:rPr lang="en-IN" sz="2000" kern="100" dirty="0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 2016 Database and HSM Database).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dirty="0"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The proposed method is reliable for supporting clinicians in preliminary healthcare checkups but requires further validation for large scale clinical deployment.</a:t>
                      </a: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2819"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Automated Heart Sound Activity Detection Using Time–Frequency-Domain Deep Neural Network  </a:t>
                      </a: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  <a:hlinkClick r:id="rId4"/>
                        </a:rPr>
                        <a:t>[8]</a:t>
                      </a:r>
                      <a:endParaRPr lang="en-US" sz="20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IN" sz="2000" kern="1200" dirty="0">
                          <a:solidFill>
                            <a:schemeClr val="tx1"/>
                          </a:solidFill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S. K. Ghosh et al. (2022)</a:t>
                      </a:r>
                      <a:endParaRPr lang="en-US" sz="2000" dirty="0">
                        <a:latin typeface="Arimo" panose="020B0604020202020204" charset="0"/>
                        <a:ea typeface="Arimo" panose="020B0604020202020204" charset="0"/>
                        <a:cs typeface="Arimo" panose="020B0604020202020204" charset="0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A deep neural network (DNN) using stacked autoencoders and time-frequency domain analysis was applied for heart sound segmentation. (Michigan Heart Sound and Murmur Database (MHSDB) and PhysioNet </a:t>
                      </a:r>
                      <a:r>
                        <a:rPr lang="en-IN" sz="2000" kern="100" dirty="0" err="1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CinC</a:t>
                      </a:r>
                      <a:r>
                        <a:rPr lang="en-IN" sz="2000" kern="100" dirty="0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 2016 dataset).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kern="100" dirty="0">
                          <a:effectLst/>
                          <a:latin typeface="Arimo" panose="020B0604020202020204" charset="0"/>
                          <a:ea typeface="Arimo" panose="020B0604020202020204" charset="0"/>
                          <a:cs typeface="Arimo" panose="020B0604020202020204" charset="0"/>
                        </a:rPr>
                        <a:t>The proposed approach effectively identifies fundamental heart sound (FHS) components from PCG signals using a modified Gaussian window-based Stockwell transform and autoencoder-based deep neural network.</a:t>
                      </a:r>
                    </a:p>
                  </a:txBody>
                  <a:tcPr marL="28575" marR="28575" marT="19050" marB="19050" anchor="ctr">
                    <a:lnL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36211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3847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B61774-D26D-DF0D-8C8E-6B0F221CA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7B6169DC-EC92-85BB-4B86-E6421477446F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ABCC7826-50B1-8B36-954F-9C9AD7015457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LIMITATIONS OF EXISTING WORKS</a:t>
            </a: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2FDE18-02E2-CD0A-1583-8066D6FA1708}"/>
              </a:ext>
            </a:extLst>
          </p:cNvPr>
          <p:cNvSpPr txBox="1"/>
          <p:nvPr/>
        </p:nvSpPr>
        <p:spPr>
          <a:xfrm>
            <a:off x="609600" y="2281143"/>
            <a:ext cx="15811500" cy="67201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1050" lvl="1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Traditional ML models require handcrafted features, which may not capture complex murmur patterns effectively.</a:t>
            </a:r>
          </a:p>
          <a:p>
            <a:pPr marL="457200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1050" lvl="1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Background noise and variations in stethoscope placement significantly impact the accuracy of existing detection methods.</a:t>
            </a:r>
          </a:p>
          <a:p>
            <a:pPr marL="457200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1050" lvl="1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Many models fail to leverage the sequential nature of phonocardiogram (PCG) signals effectively.</a:t>
            </a:r>
          </a:p>
          <a:p>
            <a:pPr marL="457200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1050" lvl="1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Limited robustness in detecting low-intensity murmurs, leading to false negatives.</a:t>
            </a:r>
          </a:p>
          <a:p>
            <a:pPr marL="457200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1050" lvl="1" indent="-457200" algn="l">
              <a:lnSpc>
                <a:spcPts val="3990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Deep learning models, especially CNNs and LSTMs, require extensive computational resources, limiting real-time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36139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25117B-3431-B3CF-C85E-7733DEBC02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805C5882-0DF1-A5D2-F1D0-3649EE6B96EC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8EAE6E64-9F29-4401-1639-59E633261844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OBJECTIVES</a:t>
            </a: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BEBEE0-4540-1237-328B-C6155C63F85E}"/>
              </a:ext>
            </a:extLst>
          </p:cNvPr>
          <p:cNvSpPr txBox="1"/>
          <p:nvPr/>
        </p:nvSpPr>
        <p:spPr>
          <a:xfrm>
            <a:off x="609600" y="2281143"/>
            <a:ext cx="15811500" cy="4898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83350" lvl="1" indent="-457200" algn="l">
              <a:lnSpc>
                <a:spcPts val="4229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Utilize LLM-based time series models to effectively analyze phonocardiogram (PCG) signals.</a:t>
            </a:r>
          </a:p>
          <a:p>
            <a:pPr marL="457200" indent="-457200" algn="l">
              <a:lnSpc>
                <a:spcPts val="4229"/>
              </a:lnSpc>
              <a:buFont typeface="Wingdings" panose="05000000000000000000" pitchFamily="2" charset="2"/>
              <a:buChar char="§"/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3350" lvl="1" indent="-457200" algn="l">
              <a:lnSpc>
                <a:spcPts val="4229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Enhance noise robustness to minimize the impact of background interference.</a:t>
            </a:r>
          </a:p>
          <a:p>
            <a:pPr algn="l">
              <a:lnSpc>
                <a:spcPts val="4229"/>
              </a:lnSpc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3350" lvl="1" indent="-457200" algn="l">
              <a:lnSpc>
                <a:spcPts val="4229"/>
              </a:lnSpc>
              <a:buFont typeface="Wingdings" panose="05000000000000000000" pitchFamily="2" charset="2"/>
              <a:buChar char="§"/>
            </a:pPr>
            <a:r>
              <a:rPr lang="en-US" sz="3200" spc="-60" dirty="0">
                <a:solidFill>
                  <a:srgbClr val="36211B"/>
                </a:solidFill>
                <a:latin typeface="Arimo" panose="020B0604020202020204" charset="0"/>
                <a:ea typeface="Arimo" panose="020B0604020202020204" charset="0"/>
                <a:cs typeface="Arimo" panose="020B0604020202020204" charset="0"/>
                <a:sym typeface="Arimo"/>
              </a:rPr>
              <a:t>Improve model generalization across different recording conditions.</a:t>
            </a:r>
          </a:p>
          <a:p>
            <a:pPr marL="783350" lvl="1" indent="-457200" algn="l">
              <a:lnSpc>
                <a:spcPts val="4229"/>
              </a:lnSpc>
              <a:buFont typeface="Wingdings" panose="05000000000000000000" pitchFamily="2" charset="2"/>
              <a:buChar char="§"/>
            </a:pP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  <a:p>
            <a:pPr marL="783350" lvl="1" indent="-457200" algn="l">
              <a:lnSpc>
                <a:spcPts val="4229"/>
              </a:lnSpc>
              <a:buFont typeface="Wingdings" panose="05000000000000000000" pitchFamily="2" charset="2"/>
              <a:buChar char="§"/>
            </a:pPr>
            <a:r>
              <a:rPr lang="en-US" sz="3200" dirty="0"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Effectively capture long-term dependencies and temporal patterns in PCG signals for improved murmur classification.</a:t>
            </a:r>
            <a:endParaRPr lang="en-US" sz="3200" spc="-60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</p:spTree>
    <p:extLst>
      <p:ext uri="{BB962C8B-B14F-4D97-AF65-F5344CB8AC3E}">
        <p14:creationId xmlns:p14="http://schemas.microsoft.com/office/powerpoint/2010/main" val="2191875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E6E3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406BB4-1061-9B2E-280E-16974FEC9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942308CF-BF5A-9856-3844-0B439A21B72E}"/>
              </a:ext>
            </a:extLst>
          </p:cNvPr>
          <p:cNvSpPr/>
          <p:nvPr/>
        </p:nvSpPr>
        <p:spPr>
          <a:xfrm>
            <a:off x="0" y="0"/>
            <a:ext cx="18288000" cy="1562100"/>
          </a:xfrm>
          <a:custGeom>
            <a:avLst/>
            <a:gdLst/>
            <a:ahLst/>
            <a:cxnLst/>
            <a:rect l="l" t="t" r="r" b="b"/>
            <a:pathLst>
              <a:path w="18288000" h="376223">
                <a:moveTo>
                  <a:pt x="0" y="0"/>
                </a:moveTo>
                <a:lnTo>
                  <a:pt x="18288000" y="0"/>
                </a:lnTo>
                <a:lnTo>
                  <a:pt x="18288000" y="376223"/>
                </a:lnTo>
                <a:lnTo>
                  <a:pt x="0" y="37622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531929" b="-1102351"/>
            </a:stretch>
          </a:blipFill>
        </p:spPr>
        <p:txBody>
          <a:bodyPr/>
          <a:lstStyle/>
          <a:p>
            <a:endParaRPr lang="en-IN" sz="32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BD6E73-FD6B-A0A7-3B19-C0979D6F9FE4}"/>
              </a:ext>
            </a:extLst>
          </p:cNvPr>
          <p:cNvSpPr txBox="1"/>
          <p:nvPr/>
        </p:nvSpPr>
        <p:spPr>
          <a:xfrm>
            <a:off x="609600" y="495300"/>
            <a:ext cx="16878300" cy="2308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990"/>
              </a:lnSpc>
            </a:pPr>
            <a:r>
              <a:rPr lang="en-US" sz="3200" b="1" spc="-60" dirty="0">
                <a:solidFill>
                  <a:schemeClr val="bg2"/>
                </a:solidFill>
                <a:latin typeface="Arimo Bold" panose="020B0604020202020204" charset="0"/>
                <a:ea typeface="Arimo Bold" panose="020B0604020202020204" charset="0"/>
                <a:cs typeface="Arimo Bold" panose="020B0604020202020204" charset="0"/>
                <a:sym typeface="Arimo Bold"/>
              </a:rPr>
              <a:t>DATASET DESCRIPTION</a:t>
            </a: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b="1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 Bold"/>
            </a:endParaRPr>
          </a:p>
          <a:p>
            <a:pPr algn="l">
              <a:lnSpc>
                <a:spcPts val="4620"/>
              </a:lnSpc>
            </a:pPr>
            <a:endParaRPr lang="en-US" sz="3200" spc="-132" dirty="0">
              <a:solidFill>
                <a:srgbClr val="36211B"/>
              </a:solidFill>
              <a:latin typeface="Arimo" panose="020B0604020202020204" charset="0"/>
              <a:ea typeface="Arimo" panose="020B0604020202020204" charset="0"/>
              <a:cs typeface="Arimo" panose="020B0604020202020204" charset="0"/>
              <a:sym typeface="Arim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E65D68-F1AF-4833-3538-3217B09A29EF}"/>
              </a:ext>
            </a:extLst>
          </p:cNvPr>
          <p:cNvSpPr txBox="1"/>
          <p:nvPr/>
        </p:nvSpPr>
        <p:spPr>
          <a:xfrm>
            <a:off x="609600" y="2281142"/>
            <a:ext cx="16687800" cy="58364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The </a:t>
            </a:r>
            <a:r>
              <a:rPr lang="en-IN" sz="3200" kern="100" dirty="0" err="1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CirCor</a:t>
            </a: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</a:t>
            </a:r>
            <a:r>
              <a:rPr lang="en-IN" sz="3200" kern="100" dirty="0" err="1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DigiScope</a:t>
            </a: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 Phonocardiogram Dataset.</a:t>
            </a:r>
          </a:p>
          <a:p>
            <a:pPr marL="457200" indent="-4572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There are four data file types in this dataset (per subject):</a:t>
            </a: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 wave recording file (binary .wav format) per auscultation location for each subject, which contains the heart sound data.</a:t>
            </a: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 header file (.</a:t>
            </a:r>
            <a:r>
              <a:rPr lang="en-IN" sz="3200" kern="100" dirty="0" err="1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hea</a:t>
            </a: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 format) describing the .wav file.</a:t>
            </a: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 segmentation data file (.</a:t>
            </a:r>
            <a:r>
              <a:rPr lang="en-IN" sz="3200" kern="100" dirty="0" err="1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tsv</a:t>
            </a: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 format) per auscultation location for all subjects, which contains segmentation information regarding the start and end points of the fundamental heart sounds S1 and S2.</a:t>
            </a:r>
            <a:endParaRPr lang="en-IN" sz="3200" kern="100" dirty="0">
              <a:latin typeface="Arimo" panose="020B0604020202020204" charset="0"/>
              <a:ea typeface="Arimo" panose="020B0604020202020204" charset="0"/>
              <a:cs typeface="Arimo" panose="020B0604020202020204" charset="0"/>
            </a:endParaRPr>
          </a:p>
          <a:p>
            <a:pPr marL="514350" lvl="0" indent="-514350" algn="just">
              <a:lnSpc>
                <a:spcPct val="107000"/>
              </a:lnSpc>
              <a:spcAft>
                <a:spcPts val="800"/>
              </a:spcAft>
              <a:buSzPct val="100000"/>
              <a:buFont typeface="Wingdings" panose="05000000000000000000" pitchFamily="2" charset="2"/>
              <a:buChar char="§"/>
              <a:tabLst>
                <a:tab pos="457200" algn="l"/>
              </a:tabLst>
            </a:pPr>
            <a:r>
              <a:rPr lang="en-IN" sz="3200" kern="100" dirty="0">
                <a:effectLst/>
                <a:latin typeface="Arimo" panose="020B0604020202020204" charset="0"/>
                <a:ea typeface="Arimo" panose="020B0604020202020204" charset="0"/>
                <a:cs typeface="Arimo" panose="020B0604020202020204" charset="0"/>
              </a:rPr>
              <a:t>A subject description text file (.txt format) per subject that contains demographic data such as weight, height, sex, age group and pregnancy status.</a:t>
            </a:r>
          </a:p>
        </p:txBody>
      </p:sp>
    </p:spTree>
    <p:extLst>
      <p:ext uri="{BB962C8B-B14F-4D97-AF65-F5344CB8AC3E}">
        <p14:creationId xmlns:p14="http://schemas.microsoft.com/office/powerpoint/2010/main" val="3514500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1791</Words>
  <Application>Microsoft Office PowerPoint</Application>
  <PresentationFormat>Custom</PresentationFormat>
  <Paragraphs>164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Arimo</vt:lpstr>
      <vt:lpstr>Wingdings</vt:lpstr>
      <vt:lpstr>Arial</vt:lpstr>
      <vt:lpstr>Calibri</vt:lpstr>
      <vt:lpstr>Arimo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Green Simple Minimalist Social Media Marketing Project Presentation</dc:title>
  <cp:lastModifiedBy>RAMANATH PRABHU V.B.</cp:lastModifiedBy>
  <cp:revision>30</cp:revision>
  <dcterms:created xsi:type="dcterms:W3CDTF">2006-08-16T00:00:00Z</dcterms:created>
  <dcterms:modified xsi:type="dcterms:W3CDTF">2025-02-12T09:16:44Z</dcterms:modified>
  <dc:identifier>DAGeZbqjdug</dc:identifier>
</cp:coreProperties>
</file>