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57" r:id="rId2"/>
    <p:sldId id="258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C3B9-2B5A-44DB-A359-BA056FE0A2AB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63F0E-A24E-4CB0-A7B7-C8D56C5E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03945" indent="-270748"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082993" indent="-216599"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16190" indent="-216599"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1949387" indent="-216599"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382584" indent="-216599" defTabSz="914527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815781" indent="-216599" defTabSz="914527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248978" indent="-216599" defTabSz="914527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682175" indent="-216599" defTabSz="914527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9ACEF2-DC3C-4B31-B6E8-D0C09A9EE22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03945" indent="-270748"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082993" indent="-216599"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16190" indent="-216599"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1949387" indent="-216599" defTabSz="91452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382584" indent="-216599" defTabSz="914527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815781" indent="-216599" defTabSz="914527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248978" indent="-216599" defTabSz="914527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682175" indent="-216599" defTabSz="914527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C0CB4A-FD1A-4B7A-81E9-9918703730D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63F0E-A24E-4CB0-A7B7-C8D56C5E7B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63F0E-A24E-4CB0-A7B7-C8D56C5E7B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3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63F0E-A24E-4CB0-A7B7-C8D56C5E7B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1" y="1"/>
            <a:ext cx="9144001" cy="170803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defTabSz="976313" eaLnBrk="1" latinLnBrk="0" hangingPunct="1">
              <a:lnSpc>
                <a:spcPct val="100000"/>
              </a:lnSpc>
              <a:buClrTx/>
              <a:buSzPct val="140000"/>
              <a:buFontTx/>
              <a:buNone/>
              <a:tabLst/>
            </a:pPr>
            <a:endParaRPr lang="en-US"/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0" y="1882776"/>
            <a:ext cx="6149973" cy="16732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>
              <a:buSzPct val="140000"/>
            </a:pPr>
            <a:endParaRPr lang="en-US"/>
          </a:p>
        </p:txBody>
      </p:sp>
      <p:pic>
        <p:nvPicPr>
          <p:cNvPr id="24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138" y="3821719"/>
            <a:ext cx="2643278" cy="720975"/>
          </a:xfrm>
          <a:prstGeom prst="rect">
            <a:avLst/>
          </a:prstGeom>
          <a:noFill/>
        </p:spPr>
      </p:pic>
      <p:sp>
        <p:nvSpPr>
          <p:cNvPr id="25" name="Freeform 25"/>
          <p:cNvSpPr>
            <a:spLocks/>
          </p:cNvSpPr>
          <p:nvPr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presenter name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presenter title</a:t>
            </a:r>
            <a:endParaRPr lang="en-US" dirty="0"/>
          </a:p>
        </p:txBody>
      </p:sp>
      <p:sp>
        <p:nvSpPr>
          <p:cNvPr id="21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fld id="{1D2826E4-94E9-4FF1-9A95-6D1D792F5261}" type="datetimeFigureOut">
              <a:rPr lang="en-US" smtClean="0"/>
              <a:t>7/25/2012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Primary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2480152"/>
            <a:ext cx="8058150" cy="4193851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6"/>
          <p:cNvSpPr>
            <a:spLocks noGrp="1" noChangeArrowheads="1"/>
          </p:cNvSpPr>
          <p:nvPr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D89AE07-C97F-44A6-A614-2F99B440138C}" type="slidenum">
              <a:rPr lang="en-US" sz="1200" b="1">
                <a:solidFill>
                  <a:schemeClr val="bg2"/>
                </a:solidFill>
                <a:latin typeface="+mn-lt"/>
              </a:rPr>
              <a:pPr algn="r" eaLnBrk="0" hangingPunct="0"/>
              <a:t>‹#›</a:t>
            </a:fld>
            <a:endParaRPr lang="en-US" sz="1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0325" y="790076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56097" y="792164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 bwMode="auto">
          <a:xfrm>
            <a:off x="892834" y="2027208"/>
            <a:ext cx="7668883" cy="2122098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algn="l" defTabSz="97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 sz="3600" b="1" kern="1200">
              <a:solidFill>
                <a:schemeClr val="tx1"/>
              </a:solidFill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0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 smtClean="0"/>
              <a:t>Click to edit attribution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 bwMode="auto">
          <a:xfrm flipH="1" flipV="1">
            <a:off x="0" y="2018581"/>
            <a:ext cx="1475113" cy="21307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algn="l" defTabSz="97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 sz="3600" b="1" kern="1200">
              <a:solidFill>
                <a:schemeClr val="tx1"/>
              </a:solidFill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1" y="0"/>
            <a:ext cx="9144001" cy="3493697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defTabSz="976313" eaLnBrk="1" latinLnBrk="0" hangingPunct="1">
              <a:lnSpc>
                <a:spcPct val="100000"/>
              </a:lnSpc>
              <a:buClrTx/>
              <a:buSzPct val="140000"/>
              <a:buFontTx/>
              <a:buNone/>
              <a:tabLst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 wrap="square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 smtClean="0"/>
              <a:t>Click to edit attribution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768A8-7379-401F-B2C4-0ED1C6BE7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09" y="4676734"/>
            <a:ext cx="2869082" cy="782565"/>
          </a:xfrm>
          <a:prstGeom prst="rect">
            <a:avLst/>
          </a:prstGeom>
          <a:noFill/>
        </p:spPr>
      </p:pic>
      <p:sp>
        <p:nvSpPr>
          <p:cNvPr id="4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>
            <a:off x="0" y="3548742"/>
            <a:ext cx="5341163" cy="23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>
              <a:buSzPct val="140000"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4873" y="6452559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March 24, 2010</a:t>
            </a:r>
            <a:endParaRPr lang="en-US" sz="1400" b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977313" y="2"/>
            <a:ext cx="166688" cy="6857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-1" y="1"/>
            <a:ext cx="9144001" cy="2408662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defTabSz="976313" eaLnBrk="1" latinLnBrk="0" hangingPunct="1">
              <a:lnSpc>
                <a:spcPct val="100000"/>
              </a:lnSpc>
              <a:buClrTx/>
              <a:buSzPct val="140000"/>
              <a:buFontTx/>
              <a:buNone/>
              <a:tabLst/>
            </a:pPr>
            <a:endParaRPr lang="en-US"/>
          </a:p>
        </p:txBody>
      </p:sp>
      <p:sp>
        <p:nvSpPr>
          <p:cNvPr id="13" name="Parallelogram 12"/>
          <p:cNvSpPr/>
          <p:nvPr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fld id="{1B0CFADD-5013-4F6B-B0E3-E657EB2A1E9B}" type="datetimeFigureOut">
              <a:rPr lang="en-US" smtClean="0"/>
              <a:t>7/25/2012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Freeform 19"/>
          <p:cNvSpPr>
            <a:spLocks/>
          </p:cNvSpPr>
          <p:nvPr/>
        </p:nvSpPr>
        <p:spPr bwMode="auto">
          <a:xfrm>
            <a:off x="0" y="3943212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>
              <a:buSzPct val="140000"/>
            </a:pPr>
            <a:endParaRPr lang="en-US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0" y="2209800"/>
            <a:ext cx="8741664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algn="l" defTabSz="97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 sz="3600" b="1" kern="1200">
              <a:solidFill>
                <a:schemeClr val="tx1"/>
              </a:solidFill>
              <a:latin typeface="Arial" charset="0"/>
              <a:ea typeface="ＭＳ Ｐゴシック" charset="-128"/>
              <a:cs typeface="+mn-cs"/>
            </a:endParaRPr>
          </a:p>
        </p:txBody>
      </p:sp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3713" y="1297612"/>
            <a:ext cx="2861431" cy="780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204332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4454" y="1206420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4295492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115835" y="1553227"/>
            <a:ext cx="4376811" cy="43214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57200" y="2128761"/>
            <a:ext cx="3347204" cy="345253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 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0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0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1284781"/>
            <a:ext cx="3347204" cy="72517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284288"/>
            <a:ext cx="3346450" cy="725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Callout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D89AE07-C97F-44A6-A614-2F99B440138C}" type="slidenum">
              <a:rPr lang="en-US" sz="1200" b="1">
                <a:solidFill>
                  <a:schemeClr val="bg2"/>
                </a:solidFill>
                <a:latin typeface="+mn-lt"/>
              </a:rPr>
              <a:pPr algn="r" eaLnBrk="0" hangingPunct="0"/>
              <a:t>‹#›</a:t>
            </a:fld>
            <a:endParaRPr lang="en-US" sz="1200" b="1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>
              <a:buSzPct val="140000"/>
            </a:pPr>
            <a:endParaRPr lang="en-US"/>
          </a:p>
        </p:txBody>
      </p:sp>
      <p:sp>
        <p:nvSpPr>
          <p:cNvPr id="102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332"/>
            <a:ext cx="8450263" cy="47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7004"/>
            <a:ext cx="8316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" name="Freeform 18"/>
          <p:cNvSpPr/>
          <p:nvPr/>
        </p:nvSpPr>
        <p:spPr bwMode="auto">
          <a:xfrm>
            <a:off x="-1" y="93244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004" y="6676910"/>
            <a:ext cx="8763000" cy="184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40000"/>
            </a:pPr>
            <a:r>
              <a:rPr lang="en-US" sz="600" b="0" dirty="0">
                <a:solidFill>
                  <a:schemeClr val="bg1"/>
                </a:solidFill>
                <a:latin typeface="+mn-lt"/>
                <a:cs typeface="Arial" charset="0"/>
              </a:rPr>
              <a:t>© </a:t>
            </a:r>
            <a:r>
              <a:rPr lang="en-US" sz="600" b="0" dirty="0" smtClean="0">
                <a:solidFill>
                  <a:schemeClr val="bg1"/>
                </a:solidFill>
                <a:latin typeface="+mn-lt"/>
                <a:cs typeface="Arial" charset="0"/>
              </a:rPr>
              <a:t>2012 </a:t>
            </a:r>
            <a:r>
              <a:rPr lang="en-US" sz="600" b="0" dirty="0">
                <a:solidFill>
                  <a:schemeClr val="bg1"/>
                </a:solidFill>
                <a:latin typeface="+mn-lt"/>
                <a:cs typeface="Arial" charset="0"/>
              </a:rPr>
              <a:t>Cerner Corporation. All rights reserved. This document contains Cerner confidential and/or proprietary information which may not be reproduced or transmitted without the express written consent of </a:t>
            </a:r>
            <a:r>
              <a:rPr lang="en-US" sz="600" b="0" dirty="0" smtClean="0">
                <a:solidFill>
                  <a:schemeClr val="bg1"/>
                </a:solidFill>
                <a:latin typeface="+mn-lt"/>
                <a:cs typeface="Arial" charset="0"/>
              </a:rPr>
              <a:t>Cerner.</a:t>
            </a:r>
            <a:endParaRPr lang="en-US" sz="600" b="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D89AE07-C97F-44A6-A614-2F99B440138C}" type="slidenum">
              <a:rPr lang="en-US" sz="1200" b="1">
                <a:solidFill>
                  <a:schemeClr val="bg1"/>
                </a:solidFill>
                <a:latin typeface="+mn-lt"/>
              </a:rPr>
              <a:pPr algn="r" eaLnBrk="0" hangingPunct="0"/>
              <a:t>‹#›</a:t>
            </a:fld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1744" y="6290749"/>
            <a:ext cx="1170791" cy="3193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lr>
          <a:srgbClr val="3294D3"/>
        </a:buClr>
        <a:buSzPct val="80000"/>
        <a:buFontTx/>
        <a:buBlip>
          <a:blip r:embed="rId16"/>
        </a:buBlip>
        <a:defRPr sz="24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Tx/>
        <a:buBlip>
          <a:blip r:embed="rId17"/>
        </a:buBlip>
        <a:defRPr sz="2000" baseline="0">
          <a:solidFill>
            <a:schemeClr val="bg2">
              <a:lumMod val="75000"/>
              <a:lumOff val="25000"/>
            </a:schemeClr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2pPr>
      <a:lvl3pPr marL="1027113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sz="1800" i="1">
          <a:solidFill>
            <a:schemeClr val="bg2">
              <a:lumMod val="75000"/>
              <a:lumOff val="25000"/>
            </a:schemeClr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3pPr>
      <a:lvl4pPr marL="1371600" indent="-242888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ebdings" pitchFamily="18" charset="2"/>
        <a:buChar char="4"/>
        <a:defRPr sz="14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ingdings" pitchFamily="2" charset="2"/>
        <a:buChar char="§"/>
        <a:defRPr sz="12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pages/releaseview.action?pageId=689351" TargetMode="External"/><Relationship Id="rId2" Type="http://schemas.openxmlformats.org/officeDocument/2006/relationships/hyperlink" Target="https://wiki.ucern.com/pages/releaseview.action?pageId=689337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ESI Troubleshooting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55170" y="5788739"/>
            <a:ext cx="80772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dirty="0">
                <a:latin typeface="Courier New" pitchFamily="49" charset="0"/>
              </a:rPr>
              <a:t>Document Title: </a:t>
            </a:r>
            <a:r>
              <a:rPr lang="en-US" sz="800" dirty="0" smtClean="0">
                <a:latin typeface="Courier New" pitchFamily="49" charset="0"/>
              </a:rPr>
              <a:t>Core </a:t>
            </a:r>
            <a:r>
              <a:rPr lang="en-US" sz="800" dirty="0">
                <a:latin typeface="Courier New" pitchFamily="49" charset="0"/>
              </a:rPr>
              <a:t>for FSI	 </a:t>
            </a:r>
            <a:r>
              <a:rPr lang="en-US" sz="800" dirty="0" smtClean="0">
                <a:latin typeface="Courier New" pitchFamily="49" charset="0"/>
              </a:rPr>
              <a:t>		</a:t>
            </a:r>
            <a:r>
              <a:rPr lang="en-US" sz="800" dirty="0">
                <a:latin typeface="Courier New" pitchFamily="49" charset="0"/>
              </a:rPr>
              <a:t>	Document #: 25TRGEXT000054</a:t>
            </a:r>
          </a:p>
          <a:p>
            <a:pPr eaLnBrk="1" hangingPunct="1"/>
            <a:r>
              <a:rPr lang="en-US" sz="800" dirty="0">
                <a:latin typeface="Courier New" pitchFamily="49" charset="0"/>
              </a:rPr>
              <a:t>Rev: </a:t>
            </a:r>
            <a:r>
              <a:rPr lang="en-US" sz="800" dirty="0" smtClean="0">
                <a:latin typeface="Courier New" pitchFamily="49" charset="0"/>
              </a:rPr>
              <a:t>5</a:t>
            </a:r>
            <a:r>
              <a:rPr lang="en-US" sz="800" dirty="0">
                <a:latin typeface="Courier New" pitchFamily="49" charset="0"/>
              </a:rPr>
              <a:t>	Effective Date: </a:t>
            </a:r>
            <a:r>
              <a:rPr lang="en-US" sz="800" dirty="0" smtClean="0">
                <a:latin typeface="Courier New" pitchFamily="49" charset="0"/>
              </a:rPr>
              <a:t>07/25/2012</a:t>
            </a:r>
            <a:r>
              <a:rPr lang="en-US" sz="800" dirty="0">
                <a:latin typeface="Courier New" pitchFamily="49" charset="0"/>
              </a:rPr>
              <a:t>			Owner: </a:t>
            </a:r>
            <a:r>
              <a:rPr lang="en-US" sz="800" dirty="0" smtClean="0">
                <a:latin typeface="Courier New" pitchFamily="49" charset="0"/>
              </a:rPr>
              <a:t>Catalyst</a:t>
            </a:r>
            <a:endParaRPr lang="en-US" sz="800" dirty="0">
              <a:latin typeface="Courier New" pitchFamily="49" charset="0"/>
            </a:endParaRPr>
          </a:p>
          <a:p>
            <a:pPr eaLnBrk="1" hangingPunct="1"/>
            <a:r>
              <a:rPr lang="en-US" sz="800" dirty="0">
                <a:latin typeface="Courier New" pitchFamily="49" charset="0"/>
              </a:rPr>
              <a:t>Cerner Corporation				Confidential Information</a:t>
            </a:r>
          </a:p>
          <a:p>
            <a:pPr eaLnBrk="1" hangingPunct="1"/>
            <a:r>
              <a:rPr lang="en-US" sz="800" dirty="0">
                <a:latin typeface="Courier New" pitchFamily="49" charset="0"/>
              </a:rPr>
              <a:t>Cerner Corporation.  All rights reserved.  This document contains confidential information which may not be </a:t>
            </a:r>
          </a:p>
          <a:p>
            <a:pPr eaLnBrk="1" hangingPunct="1"/>
            <a:r>
              <a:rPr lang="en-US" sz="800" dirty="0">
                <a:latin typeface="Courier New" pitchFamily="49" charset="0"/>
              </a:rPr>
              <a:t>reproduced or transmitted without the express written consent of Cerner.</a:t>
            </a:r>
          </a:p>
        </p:txBody>
      </p:sp>
    </p:spTree>
    <p:extLst>
      <p:ext uri="{BB962C8B-B14F-4D97-AF65-F5344CB8AC3E}">
        <p14:creationId xmlns:p14="http://schemas.microsoft.com/office/powerpoint/2010/main" val="33590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81D58"/>
                </a:solidFill>
              </a:rPr>
              <a:t>To access </a:t>
            </a:r>
            <a:r>
              <a:rPr lang="en-US" dirty="0" err="1" smtClean="0">
                <a:solidFill>
                  <a:srgbClr val="081D58"/>
                </a:solidFill>
              </a:rPr>
              <a:t>msgview</a:t>
            </a:r>
            <a:r>
              <a:rPr lang="en-US" dirty="0" smtClean="0">
                <a:solidFill>
                  <a:srgbClr val="081D58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081D58"/>
                </a:solidFill>
              </a:rPr>
              <a:t>Log </a:t>
            </a:r>
            <a:r>
              <a:rPr lang="en-US" sz="1800" dirty="0">
                <a:solidFill>
                  <a:srgbClr val="081D58"/>
                </a:solidFill>
              </a:rPr>
              <a:t>into the node (AIX/VMS) using a domain account (i.e. </a:t>
            </a:r>
            <a:r>
              <a:rPr lang="en-US" sz="1800" dirty="0" err="1">
                <a:solidFill>
                  <a:srgbClr val="081D58"/>
                </a:solidFill>
              </a:rPr>
              <a:t>d_build</a:t>
            </a:r>
            <a:r>
              <a:rPr lang="en-US" sz="1800" dirty="0" smtClean="0">
                <a:solidFill>
                  <a:srgbClr val="081D58"/>
                </a:solidFill>
              </a:rPr>
              <a:t>).</a:t>
            </a:r>
          </a:p>
          <a:p>
            <a:pPr lvl="1"/>
            <a:r>
              <a:rPr lang="en-US" sz="1800" dirty="0" smtClean="0">
                <a:solidFill>
                  <a:srgbClr val="081D58"/>
                </a:solidFill>
              </a:rPr>
              <a:t>Type </a:t>
            </a:r>
            <a:r>
              <a:rPr lang="en-US" sz="1800" b="1" dirty="0" err="1">
                <a:solidFill>
                  <a:srgbClr val="081D58"/>
                </a:solidFill>
              </a:rPr>
              <a:t>msgview</a:t>
            </a:r>
            <a:r>
              <a:rPr lang="en-US" sz="1800" dirty="0">
                <a:solidFill>
                  <a:srgbClr val="081D58"/>
                </a:solidFill>
              </a:rPr>
              <a:t> at the at the AIX/VMS </a:t>
            </a:r>
            <a:r>
              <a:rPr lang="en-US" sz="1800" dirty="0" smtClean="0">
                <a:solidFill>
                  <a:srgbClr val="081D58"/>
                </a:solidFill>
              </a:rPr>
              <a:t>prompt.</a:t>
            </a:r>
          </a:p>
          <a:p>
            <a:pPr lvl="1"/>
            <a:r>
              <a:rPr lang="en-US" sz="1800" dirty="0" smtClean="0">
                <a:solidFill>
                  <a:srgbClr val="081D58"/>
                </a:solidFill>
              </a:rPr>
              <a:t>No </a:t>
            </a:r>
            <a:r>
              <a:rPr lang="en-US" sz="1800" dirty="0">
                <a:solidFill>
                  <a:srgbClr val="081D58"/>
                </a:solidFill>
              </a:rPr>
              <a:t>log on needed.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6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sgview</a:t>
            </a:r>
            <a:r>
              <a:rPr lang="en-US" dirty="0" smtClean="0"/>
              <a:t> (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320913"/>
            <a:ext cx="80010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buFontTx/>
              <a:buNone/>
            </a:pP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msg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&gt;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dir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                                                              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[system]</a:t>
            </a:r>
          </a:p>
          <a:p>
            <a:pPr>
              <a:buFontTx/>
              <a:buNone/>
            </a:pPr>
            <a:endParaRPr lang="en-US" sz="10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001924  02/28 13:53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CallScripts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    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callccl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failed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001923  02/28 13:53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CallScripts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      %CCL-E-43-SHRCCL(0,0)S10...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001922  02/28 13:52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CMB_ProcessActivate1      Server process 000CA0B8 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001921  02/28 13:52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CMB_ProcessTerminate1     Server process 5296246 (...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001920  02/28 13:52  err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DBAPI_Exception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  exception: CCL error 429...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001919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CRM_InvalidHandle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An invalid handle was pa...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001918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CRM_InvalidHandle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An invalid handle was pa...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001917  02/28 13:46  err  Rad::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ProcessCancel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bad return from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Img_Proc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001916  02/28 13:46  err  Rad::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img_ProcesOrderCanc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End: 0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001915  02/28 13:46  err  Rad::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LoadPersonFolder_Or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valid image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classtypecod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001914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pft_rel_bill_hold_suspen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FAILED EXECUTING PFT FIN...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001913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CRM_InvalidHandle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An invalid handle was pa...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001912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CRM_InvalidHandle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An invalid handle was pa...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001911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pft_rel_bill_hold_suspen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FAILED EXECUTING PFT FIN...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001910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CRM_InvalidHandle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An invalid handle was pa...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001909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CRM_InvalidHandle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An invalid handle was pa...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001908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pft_rel_bill_hold_suspen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FAILED EXECUTING PFT FIN...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001907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CRM_InvalidHandle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An invalid handle was pa...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001906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CRM_InvalidHandle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An invalid handle was pa...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001905  02/28 13:46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pft_rel_bill_hold_suspen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FAILED EXECUTING PFT FIN...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5054713"/>
            <a:ext cx="78486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dir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lists messages, from newest to oldest.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Typing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dir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again lists the next 20 messages.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dir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–new jumps up to the newest message available.</a:t>
            </a:r>
          </a:p>
        </p:txBody>
      </p:sp>
    </p:spTree>
    <p:extLst>
      <p:ext uri="{BB962C8B-B14F-4D97-AF65-F5344CB8AC3E}">
        <p14:creationId xmlns:p14="http://schemas.microsoft.com/office/powerpoint/2010/main" val="180317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sgview</a:t>
            </a:r>
            <a:r>
              <a:rPr lang="en-US" dirty="0" smtClean="0"/>
              <a:t> (select)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143000"/>
            <a:ext cx="80010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buFontTx/>
              <a:buNone/>
            </a:pP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msg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&gt; select cmb_0250                                                           </a:t>
            </a:r>
          </a:p>
          <a:p>
            <a:pPr>
              <a:buFontTx/>
              <a:buNone/>
            </a:pP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msg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&gt;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dir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                                                              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[cmb_0250]</a:t>
            </a:r>
          </a:p>
          <a:p>
            <a:pPr>
              <a:buFontTx/>
              <a:buNone/>
            </a:pPr>
            <a:endParaRPr lang="en-US" sz="10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000038  02/21 13:27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SRV_LookupFailure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{{field::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data_status_cd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000037  02/21 13:19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SRV_LookupFailure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{{field::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data_status_cd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000036  02/10 15:40  err  CMB_ServiceUnavail3       Connection request to se...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000035  02/10 15:40  err  CMB_ServiceUnavail3       Connection request to se...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000034  01/27 13:00  err  CMB_ServiceUnavail3       Connection request to se...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000033  01/27 13:00  err  CMB_ServiceUnavail3       Connection request to se...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000032  01/27 13:00  err  CMB_ServiceUnavail3       Connection request to se...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000031  01/27 13:00  err  CMB_ServiceUnavail3       Connection request to se...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000030  01/17 14:34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PmEnsPersOrgReltn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proce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Unable to retrieve free-...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000029  01/17 14:32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PmEnsPersOrgReltn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proce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Unable to retrieve free-...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000028  01/17 14:27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PmEnsPersOrgReltn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proce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Unable to retrieve free-...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000027  01/17 14:15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PmEnsPersOrgReltn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proce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Unable to retrieve free-...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000026  01/17 14:13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PmEnsPersOrgReltn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proce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Unable to retrieve free-...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000025  01/10 13:52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SRV_LookupFailure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{{field::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data_status_cd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000024  01/10 13:47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SRV_LookupFailure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{{field::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data_status_cd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000023  01/10 13:37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SRV_LookupFailure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{{field::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data_status_cd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000022  01/10 13:24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SRV_LookupFailure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{{field::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data_status_cd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000021  01/10 12:49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SRV_LookupFailure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{{field::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data_status_cd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000020  01/10 09:55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wrn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SRV_LookupFailure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{{field::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data_status_cd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000019  01/09 21:06  err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LoginHandle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authenticat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Transceive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failure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5029200"/>
            <a:ext cx="7848600" cy="1200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The select command narrows down which server’s .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mlg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file is being viewed.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Number in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cmb_XXXX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is the server’s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entry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id padded with enough leading zeroes to make a 4 digit number.</a:t>
            </a:r>
            <a:endParaRPr lang="en-US" b="1" dirty="0">
              <a:solidFill>
                <a:schemeClr val="bg2">
                  <a:lumMod val="75000"/>
                  <a:lumOff val="25000"/>
                </a:schemeClr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7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sgview</a:t>
            </a:r>
            <a:r>
              <a:rPr lang="en-US" dirty="0" smtClean="0"/>
              <a:t> (show)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524000"/>
            <a:ext cx="8001000" cy="267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buFontTx/>
              <a:buNone/>
            </a:pP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msg</a:t>
            </a: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&gt; show 1920                                                                 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[system]</a:t>
            </a:r>
          </a:p>
          <a:p>
            <a:pPr>
              <a:buFontTx/>
              <a:buNone/>
            </a:pPr>
            <a:endParaRPr lang="en-US" sz="12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entry:      1920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date:       28 Feb 2006 13:52:39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user:       [CERDBA] - [root]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location:   aixccoon5/5296246/1543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source:     SRV0051_01_3//1349590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sourceref</a:t>
            </a: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:  1739394/1310000/1310000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event:     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DBAPI_Exception</a:t>
            </a:r>
            <a:endParaRPr lang="en-US" sz="12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level:      error</a:t>
            </a:r>
          </a:p>
          <a:p>
            <a:pPr>
              <a:buFontTx/>
              <a:buNone/>
            </a:pPr>
            <a:endParaRPr lang="en-US" sz="12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&lt;text&gt;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exception: CCL error 4294967295: CCLSET_DBRESET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724400"/>
            <a:ext cx="78486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Show gives us the detail of an entry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Use the number in the left hand column from the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dir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72780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sgview</a:t>
            </a:r>
            <a:r>
              <a:rPr lang="en-US" dirty="0" smtClean="0"/>
              <a:t> (search)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8001000" cy="203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36" tIns="45718" rIns="91436" bIns="45718">
            <a:spAutoFit/>
          </a:bodyPr>
          <a:lstStyle/>
          <a:p>
            <a:pPr>
              <a:buFontTx/>
              <a:buNone/>
              <a:defRPr/>
            </a:pP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msg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&gt; search –level error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[system]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--- searching, press &lt;ctrl-d&gt; to terminate ---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000586  03/31 15:03  err 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rad_rpt_packet_reprint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Invalid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printer:Exampleprinter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found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whil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000585  03/31 15:03  err 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rad_rpt_packet_reprint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Invalid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printer:Exampleprinter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found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whil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000562  03/31 15:01  err 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rad_rpt_packet_reprint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Invalid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printer:Exampleprinter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found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whil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000561  03/31 15:01  err 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rad_rpt_packet_reprint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Invalid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printer:Exampleprinter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found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whil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000560  03/31 15:00  err 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rad_rpt_packet_reprint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Invalid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printer:Exampleprinter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found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whil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000559  03/31 15:00  err 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rad_rpt_packet_reprint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Invalid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printer:Exampleprinter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found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whil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000558  03/31 14:55  err 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rad_rpt_packet_reprint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Invalid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printer:Exampleprinter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found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whil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  <a:defRPr/>
            </a:pP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000557  03/31 14:55  err 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rad_rpt_packet_reprint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Invalid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printer:Exampleprinter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found </a:t>
            </a:r>
            <a:r>
              <a:rPr lang="en-US" sz="105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whil</a:t>
            </a:r>
            <a:r>
              <a:rPr lang="en-US" sz="105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...</a:t>
            </a:r>
          </a:p>
          <a:p>
            <a:pPr>
              <a:buFontTx/>
              <a:buNone/>
              <a:defRPr/>
            </a:pPr>
            <a:endParaRPr lang="en-US" sz="105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797300"/>
            <a:ext cx="7848600" cy="18158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Search allows you to do that. Search (filter) through the selected MLG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Can search/filter using date ranges, message level (error, warning, and so on), or specific text that is found in the data/text column.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First search command (with options), begins search. To repeat (or page down) to see more results that match options, type “search” at prompt without option.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Search has reached the end of the log file when you see --- Done --- at the end of the list.</a:t>
            </a:r>
          </a:p>
        </p:txBody>
      </p:sp>
    </p:spTree>
    <p:extLst>
      <p:ext uri="{BB962C8B-B14F-4D97-AF65-F5344CB8AC3E}">
        <p14:creationId xmlns:p14="http://schemas.microsoft.com/office/powerpoint/2010/main" val="288879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CMB_TEMP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file of every step a server takes to process a message</a:t>
            </a:r>
          </a:p>
          <a:p>
            <a:r>
              <a:rPr lang="en-US" dirty="0"/>
              <a:t>Used when other troubleshooting tools fail to isolate the issue</a:t>
            </a:r>
          </a:p>
          <a:p>
            <a:r>
              <a:rPr lang="en-US" dirty="0"/>
              <a:t>Located in </a:t>
            </a:r>
            <a:r>
              <a:rPr lang="en-US" dirty="0" err="1"/>
              <a:t>cmb_temp</a:t>
            </a:r>
            <a:r>
              <a:rPr lang="en-US" dirty="0"/>
              <a:t>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DEF CMB_TEMP for </a:t>
            </a:r>
            <a:r>
              <a:rPr lang="en-US" dirty="0" smtClean="0"/>
              <a:t>VMS</a:t>
            </a:r>
          </a:p>
          <a:p>
            <a:pPr lvl="1"/>
            <a:r>
              <a:rPr lang="en-US" dirty="0" smtClean="0"/>
              <a:t>cd </a:t>
            </a:r>
            <a:r>
              <a:rPr lang="en-US" dirty="0"/>
              <a:t>$</a:t>
            </a:r>
            <a:r>
              <a:rPr lang="en-US" dirty="0" err="1"/>
              <a:t>cmb_temp</a:t>
            </a:r>
            <a:r>
              <a:rPr lang="en-US" dirty="0"/>
              <a:t> for AIX</a:t>
            </a:r>
          </a:p>
          <a:p>
            <a:r>
              <a:rPr lang="en-US" dirty="0"/>
              <a:t>File will be in the following </a:t>
            </a:r>
            <a:r>
              <a:rPr lang="en-US" dirty="0" smtClean="0"/>
              <a:t>format: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cmb</a:t>
            </a:r>
            <a:r>
              <a:rPr lang="en-US" sz="2400" dirty="0"/>
              <a:t>_####_</a:t>
            </a:r>
            <a:r>
              <a:rPr lang="en-US" sz="2400" dirty="0" err="1" smtClean="0"/>
              <a:t>xx.out</a:t>
            </a:r>
            <a:endParaRPr lang="en-US" dirty="0" smtClean="0"/>
          </a:p>
          <a:p>
            <a:pPr lvl="2"/>
            <a:r>
              <a:rPr lang="en-US" i="0" dirty="0" smtClean="0"/>
              <a:t>#### </a:t>
            </a:r>
            <a:r>
              <a:rPr lang="en-US" i="0" dirty="0"/>
              <a:t>= server’s </a:t>
            </a:r>
            <a:r>
              <a:rPr lang="en-US" b="1" i="0" dirty="0"/>
              <a:t>entry</a:t>
            </a:r>
            <a:r>
              <a:rPr lang="en-US" i="0" dirty="0"/>
              <a:t> ID padded with leading zeroes to equal 4 digits </a:t>
            </a:r>
            <a:r>
              <a:rPr lang="en-US" i="0" dirty="0" smtClean="0"/>
              <a:t>and</a:t>
            </a:r>
          </a:p>
          <a:p>
            <a:pPr lvl="2"/>
            <a:r>
              <a:rPr lang="en-US" i="0" dirty="0" smtClean="0"/>
              <a:t>xx </a:t>
            </a:r>
            <a:r>
              <a:rPr lang="en-US" i="0" dirty="0"/>
              <a:t>= which instance of the server the message processed through, padded with a leading zero to equal two digits</a:t>
            </a:r>
          </a:p>
          <a:p>
            <a:r>
              <a:rPr lang="en-US" dirty="0" smtClean="0"/>
              <a:t>cmb_0250_01.out </a:t>
            </a:r>
            <a:r>
              <a:rPr lang="en-US" dirty="0"/>
              <a:t>-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8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CMB_TEMP Files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104309"/>
            <a:ext cx="8001000" cy="40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---ESI START UP BEGIN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This new version of ESI utilizes the new SIRTL logging.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The new server properties are: 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debuglogging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-&gt; CMB file logging level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loglevel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-&gt; MSGVIEW logging level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08:41:41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LoadCodeValueAliasTable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08:42:04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End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LoadCodeValueAliasTable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08:42:04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LoadCodeValueExtTable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08:42:19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End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LoadCodeValueExtTable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08:42:19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{{function::LoadCodeValueExtTable2}}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08:42:20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End {{function::LoadCodeValueExtTable2}}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08:42:20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LoadCodeValueTable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08:42:34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End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LoadCodeValueTable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08:42:34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LoadCdfMeaningsAndDisplay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08:43:02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End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LoadCdfMeaningsAndDisplay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08:43:02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LoadContribSystemTable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08:43:02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End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LoadContribSystemTable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08:43:02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LoadEsiEnsParmsTable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08:43:03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End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LoadEsiEnsParmsTable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08:43:03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LoadEsiAliasTransTable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End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LoadEsiAliasTransTable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LoadCMRNPool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End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LoadCMRNPool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10/02 08:43:04 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dbg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ESI_HASHTABLE             Begin {{function::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LoadOeFieldMeaning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}}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Note:  This is just a portion of the whole file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5334000"/>
            <a:ext cx="78486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Look for errors or anything else that looks out of the ordinary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Will usually be requested when opening up a point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Can be viewed with any text editor</a:t>
            </a:r>
          </a:p>
        </p:txBody>
      </p:sp>
    </p:spTree>
    <p:extLst>
      <p:ext uri="{BB962C8B-B14F-4D97-AF65-F5344CB8AC3E}">
        <p14:creationId xmlns:p14="http://schemas.microsoft.com/office/powerpoint/2010/main" val="180500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REQLOGHL7.DAT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0" hangingPunct="0"/>
            <a:r>
              <a:rPr lang="en-US" sz="2000" dirty="0"/>
              <a:t>Will log exactly what was sent from the ESI </a:t>
            </a:r>
            <a:r>
              <a:rPr lang="en-US" sz="2000" dirty="0" err="1"/>
              <a:t>ComServer</a:t>
            </a:r>
            <a:r>
              <a:rPr lang="en-US" sz="2000" dirty="0"/>
              <a:t> to the CPM ESI server</a:t>
            </a:r>
          </a:p>
          <a:p>
            <a:pPr marL="347663" indent="-347663" eaLnBrk="0" hangingPunct="0"/>
            <a:r>
              <a:rPr lang="en-US" sz="2000" dirty="0"/>
              <a:t>Not generally used as activating this functionality degrades system performance</a:t>
            </a:r>
          </a:p>
          <a:p>
            <a:pPr marL="347663" indent="-347663" eaLnBrk="0" hangingPunct="0"/>
            <a:r>
              <a:rPr lang="en-US" sz="2000" dirty="0"/>
              <a:t>This file is created if the logical </a:t>
            </a:r>
            <a:r>
              <a:rPr lang="en-US" sz="2000" dirty="0" err="1"/>
              <a:t>cpm_global_logging</a:t>
            </a:r>
            <a:r>
              <a:rPr lang="en-US" sz="2000" dirty="0"/>
              <a:t> is assigned to anything (AIX).</a:t>
            </a:r>
          </a:p>
          <a:p>
            <a:pPr marL="347663" indent="-347663" eaLnBrk="0" hangingPunct="0"/>
            <a:r>
              <a:rPr lang="en-US" sz="2000" dirty="0"/>
              <a:t>To activate in VMS:</a:t>
            </a: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>
                <a:latin typeface="r_ansi" pitchFamily="49" charset="0"/>
              </a:rPr>
              <a:t>$show log </a:t>
            </a:r>
            <a:r>
              <a:rPr lang="en-US" sz="1600" dirty="0" err="1">
                <a:latin typeface="r_ansi" pitchFamily="49" charset="0"/>
              </a:rPr>
              <a:t>cpm_global_logging</a:t>
            </a:r>
            <a:endParaRPr lang="en-US" sz="1600" dirty="0">
              <a:latin typeface="r_ansi" pitchFamily="49" charset="0"/>
            </a:endParaRP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>
                <a:latin typeface="r_ansi" pitchFamily="49" charset="0"/>
              </a:rPr>
              <a:t> "CPM_GLOBAL_LOGGING" = "OFF" </a:t>
            </a: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>
                <a:latin typeface="r_ansi" pitchFamily="49" charset="0"/>
              </a:rPr>
              <a:t>$ define/group </a:t>
            </a:r>
            <a:r>
              <a:rPr lang="en-US" sz="1600" dirty="0" err="1">
                <a:latin typeface="r_ansi" pitchFamily="49" charset="0"/>
              </a:rPr>
              <a:t>cpm_global_logging</a:t>
            </a:r>
            <a:r>
              <a:rPr lang="en-US" sz="1600" dirty="0">
                <a:latin typeface="r_ansi" pitchFamily="49" charset="0"/>
              </a:rPr>
              <a:t> on</a:t>
            </a: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>
                <a:latin typeface="r_ansi" pitchFamily="49" charset="0"/>
              </a:rPr>
              <a:t>$ show log </a:t>
            </a:r>
            <a:r>
              <a:rPr lang="en-US" sz="1600" dirty="0" err="1">
                <a:latin typeface="r_ansi" pitchFamily="49" charset="0"/>
              </a:rPr>
              <a:t>cpm_global_logging</a:t>
            </a:r>
            <a:endParaRPr lang="en-US" sz="1600" dirty="0">
              <a:latin typeface="r_ansi" pitchFamily="49" charset="0"/>
            </a:endParaRP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>
                <a:latin typeface="r_ansi" pitchFamily="49" charset="0"/>
              </a:rPr>
              <a:t> “CPM_GLOBAL_LOGGING” = “ON”</a:t>
            </a:r>
            <a:r>
              <a:rPr lang="en-US" sz="1600" dirty="0"/>
              <a:t> </a:t>
            </a:r>
          </a:p>
          <a:p>
            <a:pPr marL="347663" indent="-347663" eaLnBrk="0" hangingPunct="0"/>
            <a:r>
              <a:rPr lang="en-US" sz="2000" dirty="0"/>
              <a:t>To activate in AIX:</a:t>
            </a: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>
                <a:latin typeface="r_ansi" pitchFamily="49" charset="0"/>
              </a:rPr>
              <a:t>$ </a:t>
            </a:r>
            <a:r>
              <a:rPr lang="en-US" sz="1600" dirty="0" err="1">
                <a:latin typeface="r_ansi" pitchFamily="49" charset="0"/>
              </a:rPr>
              <a:t>getlog</a:t>
            </a:r>
            <a:r>
              <a:rPr lang="en-US" sz="1600" dirty="0">
                <a:latin typeface="r_ansi" pitchFamily="49" charset="0"/>
              </a:rPr>
              <a:t> </a:t>
            </a:r>
            <a:r>
              <a:rPr lang="en-US" sz="1600" dirty="0" err="1">
                <a:latin typeface="r_ansi" pitchFamily="49" charset="0"/>
              </a:rPr>
              <a:t>cpm_global_logging</a:t>
            </a:r>
            <a:endParaRPr lang="en-US" sz="1600" dirty="0">
              <a:latin typeface="r_ansi" pitchFamily="49" charset="0"/>
            </a:endParaRP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>
                <a:latin typeface="r_ansi" pitchFamily="49" charset="0"/>
              </a:rPr>
              <a:t> </a:t>
            </a:r>
            <a:r>
              <a:rPr lang="en-US" sz="1600" dirty="0" err="1">
                <a:latin typeface="r_ansi" pitchFamily="49" charset="0"/>
              </a:rPr>
              <a:t>cpm_global_logging</a:t>
            </a:r>
            <a:r>
              <a:rPr lang="en-US" sz="1600" dirty="0">
                <a:latin typeface="r_ansi" pitchFamily="49" charset="0"/>
              </a:rPr>
              <a:t>: not defined</a:t>
            </a: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>
                <a:latin typeface="r_ansi" pitchFamily="49" charset="0"/>
              </a:rPr>
              <a:t>$ </a:t>
            </a:r>
            <a:r>
              <a:rPr lang="en-US" sz="1600" dirty="0" err="1">
                <a:latin typeface="r_ansi" pitchFamily="49" charset="0"/>
              </a:rPr>
              <a:t>setlog</a:t>
            </a:r>
            <a:r>
              <a:rPr lang="en-US" sz="1600" dirty="0">
                <a:latin typeface="r_ansi" pitchFamily="49" charset="0"/>
              </a:rPr>
              <a:t> -g </a:t>
            </a:r>
            <a:r>
              <a:rPr lang="en-US" sz="1600" dirty="0" err="1">
                <a:latin typeface="r_ansi" pitchFamily="49" charset="0"/>
              </a:rPr>
              <a:t>cpm_global_logging</a:t>
            </a:r>
            <a:r>
              <a:rPr lang="en-US" sz="1600" dirty="0">
                <a:latin typeface="r_ansi" pitchFamily="49" charset="0"/>
              </a:rPr>
              <a:t> on</a:t>
            </a: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>
                <a:latin typeface="r_ansi" pitchFamily="49" charset="0"/>
              </a:rPr>
              <a:t>$ </a:t>
            </a:r>
            <a:r>
              <a:rPr lang="en-US" sz="1600" dirty="0" err="1">
                <a:latin typeface="r_ansi" pitchFamily="49" charset="0"/>
              </a:rPr>
              <a:t>getlog</a:t>
            </a:r>
            <a:r>
              <a:rPr lang="en-US" sz="1600" dirty="0">
                <a:latin typeface="r_ansi" pitchFamily="49" charset="0"/>
              </a:rPr>
              <a:t> </a:t>
            </a:r>
            <a:r>
              <a:rPr lang="en-US" sz="1600" dirty="0" err="1">
                <a:latin typeface="r_ansi" pitchFamily="49" charset="0"/>
              </a:rPr>
              <a:t>cpm_global_logging</a:t>
            </a:r>
            <a:endParaRPr lang="en-US" sz="1600" dirty="0">
              <a:latin typeface="r_ansi" pitchFamily="49" charset="0"/>
            </a:endParaRPr>
          </a:p>
          <a:p>
            <a:pPr marL="796925" lvl="1" indent="-219075" eaLnBrk="0" hangingPunct="0">
              <a:spcBef>
                <a:spcPts val="0"/>
              </a:spcBef>
              <a:buNone/>
            </a:pPr>
            <a:r>
              <a:rPr lang="en-US" sz="1600" dirty="0" err="1">
                <a:latin typeface="r_ansi" pitchFamily="49" charset="0"/>
              </a:rPr>
              <a:t>cpm_global_logging</a:t>
            </a:r>
            <a:r>
              <a:rPr lang="en-US" sz="1600" dirty="0">
                <a:latin typeface="r_ansi" pitchFamily="49" charset="0"/>
              </a:rPr>
              <a:t> (global) --&gt; 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039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REQLOGHL7.DAT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219200"/>
            <a:ext cx="8001000" cy="384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Message Data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cerner</a:t>
            </a:r>
            <a:endParaRPr lang="en-US" sz="10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2 SRV_STRING[0]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msg_id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 CONTROL_GROUP(1)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CONTROL_GROUP(0)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2 MSH(1)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MSH(0)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SRV_STRING[4]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encoding_characters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^~\&amp;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SRV_STRING[8]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sending_application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OPF FEED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SRV_STRING[8]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sending_facility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OPF TEST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SRV_STRING[10]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receiving_application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Millennium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SRV_STRING[3]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receiving_facility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OCF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SRV_STRING[13]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message_time_stamp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1998007300900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SRV_STRING[8] security = security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message_type</a:t>
            </a:r>
            <a:endParaRPr lang="en-US" sz="10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4 SRV_STRING[3]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messg_type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ADT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4 SRV_STRING[3]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messg_trigger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A01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message_ctrl_id</a:t>
            </a:r>
            <a:endParaRPr lang="en-US" sz="10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4 SRV_STRING[7] ctrl_id1 = comb001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4 SRV_STRING[0] ctrl_id2 = 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SRV_STRING[13]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processing_id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processing id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SRV_STRING[3]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version_id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2.2</a:t>
            </a:r>
          </a:p>
          <a:p>
            <a:pPr>
              <a:buFontTx/>
              <a:buNone/>
            </a:pP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3 SRV_STRING[6]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sequence_nbr</a:t>
            </a:r>
            <a:r>
              <a:rPr lang="en-US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= </a:t>
            </a:r>
            <a:r>
              <a:rPr lang="en-US" sz="10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seqNbr</a:t>
            </a:r>
            <a:endParaRPr lang="en-US" sz="10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   Note:  This is just a portion of the entire file.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5167312"/>
            <a:ext cx="78486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Look to see that all fields have been filled out correctly.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Usually used in conjunction with a CMB_TEMP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Can be viewed with any text editor.</a:t>
            </a:r>
          </a:p>
        </p:txBody>
      </p:sp>
    </p:spTree>
    <p:extLst>
      <p:ext uri="{BB962C8B-B14F-4D97-AF65-F5344CB8AC3E}">
        <p14:creationId xmlns:p14="http://schemas.microsoft.com/office/powerpoint/2010/main" val="400787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ESI_AUDIT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0" hangingPunct="0"/>
            <a:r>
              <a:rPr lang="en-US" dirty="0"/>
              <a:t>Used to verify information posted to the database correctly.</a:t>
            </a:r>
          </a:p>
          <a:p>
            <a:pPr marL="347663" indent="-347663" eaLnBrk="0" hangingPunct="0"/>
            <a:r>
              <a:rPr lang="en-US" dirty="0"/>
              <a:t>In CCL, enter ESI_AUDIT GO.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6019800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1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 Troubleshooting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0" hangingPunct="0">
              <a:buFontTx/>
              <a:buAutoNum type="arabicPeriod"/>
            </a:pPr>
            <a:r>
              <a:rPr lang="en-US" dirty="0"/>
              <a:t>Use SCP or CEM500to determine if Inbound </a:t>
            </a:r>
            <a:r>
              <a:rPr lang="en-US" dirty="0" err="1"/>
              <a:t>Comservers</a:t>
            </a:r>
            <a:r>
              <a:rPr lang="en-US" dirty="0"/>
              <a:t> and CPM ESI processes are in a running state.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dirty="0"/>
              <a:t>Check for success or failure on the ESI_LOG table.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dirty="0"/>
              <a:t>Any helpful errors in </a:t>
            </a:r>
            <a:r>
              <a:rPr lang="en-US" dirty="0" err="1"/>
              <a:t>msgview</a:t>
            </a:r>
            <a:r>
              <a:rPr lang="en-US" dirty="0"/>
              <a:t>/System Message Viewer?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dirty="0"/>
              <a:t>CMB_TEMP file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dirty="0"/>
              <a:t>Other useful </a:t>
            </a:r>
            <a:r>
              <a:rPr lang="en-US" dirty="0" smtClean="0"/>
              <a:t>tools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2000" dirty="0" smtClean="0">
                <a:latin typeface="Franklin Gothic Demi" pitchFamily="34" charset="0"/>
              </a:rPr>
              <a:t>reqloghl7.dat file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2000" dirty="0" smtClean="0">
                <a:latin typeface="Franklin Gothic Demi" pitchFamily="34" charset="0"/>
              </a:rPr>
              <a:t>ESI_AUDIT go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2000" dirty="0" smtClean="0">
                <a:latin typeface="Franklin Gothic Demi" pitchFamily="34" charset="0"/>
              </a:rPr>
              <a:t>SRVRTLVIEW go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2000" dirty="0" smtClean="0">
                <a:latin typeface="Franklin Gothic Demi" pitchFamily="34" charset="0"/>
              </a:rPr>
              <a:t>Build </a:t>
            </a:r>
            <a:r>
              <a:rPr lang="en-US" sz="2000" dirty="0">
                <a:latin typeface="Franklin Gothic Demi" pitchFamily="34" charset="0"/>
              </a:rPr>
              <a:t>tools used for initial configuration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This list is helpful when first learning how to troubleshoot interfaces.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880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ESI_AUDIT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sz="2200" dirty="0"/>
              <a:t>Select / type the filename AUD_&lt;CONTROL_ID&gt;.DAT (the CONTROL_ID is taken from the MSH:10).</a:t>
            </a:r>
          </a:p>
          <a:p>
            <a:pPr marL="347663" indent="-347663"/>
            <a:r>
              <a:rPr lang="en-US" sz="2200" dirty="0"/>
              <a:t>List of </a:t>
            </a:r>
            <a:r>
              <a:rPr lang="en-US" sz="2200" dirty="0" err="1"/>
              <a:t>table_ids</a:t>
            </a:r>
            <a:r>
              <a:rPr lang="en-US" sz="2200" dirty="0"/>
              <a:t> updated with this transaction.  Select (V)</a:t>
            </a:r>
            <a:r>
              <a:rPr lang="en-US" sz="2200" dirty="0" err="1"/>
              <a:t>iew</a:t>
            </a:r>
            <a:r>
              <a:rPr lang="en-US" sz="2200" dirty="0"/>
              <a:t> to see attribute values of each table.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486400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518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ESI_AUDIT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35" y="1204913"/>
            <a:ext cx="6905993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14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rvrtlview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0" hangingPunct="0">
              <a:spcBef>
                <a:spcPts val="0"/>
              </a:spcBef>
            </a:pPr>
            <a:r>
              <a:rPr lang="en-US" sz="2000" dirty="0"/>
              <a:t>RTL files log CCL errors that occur when a server attempts to run a </a:t>
            </a:r>
            <a:r>
              <a:rPr lang="en-US" sz="2000" dirty="0" smtClean="0"/>
              <a:t>script</a:t>
            </a:r>
          </a:p>
          <a:p>
            <a:pPr marL="347663" indent="-347663" eaLnBrk="0" hangingPunct="0">
              <a:spcBef>
                <a:spcPts val="0"/>
              </a:spcBef>
            </a:pPr>
            <a:r>
              <a:rPr lang="en-US" sz="2000" dirty="0" err="1" smtClean="0"/>
              <a:t>srvrtlview</a:t>
            </a:r>
            <a:r>
              <a:rPr lang="en-US" sz="2000" dirty="0" smtClean="0"/>
              <a:t> </a:t>
            </a:r>
            <a:r>
              <a:rPr lang="en-US" sz="2000" dirty="0"/>
              <a:t>go in </a:t>
            </a:r>
            <a:r>
              <a:rPr lang="en-US" sz="2000" dirty="0" smtClean="0"/>
              <a:t>CCL</a:t>
            </a:r>
            <a:endParaRPr lang="en-US" sz="2000" dirty="0"/>
          </a:p>
          <a:p>
            <a:pPr marL="347663" indent="-347663" eaLnBrk="0" hangingPunct="0">
              <a:spcBef>
                <a:spcPts val="0"/>
              </a:spcBef>
            </a:pPr>
            <a:r>
              <a:rPr lang="en-US" sz="2000" dirty="0"/>
              <a:t>Select file name, press ENTER, and look for </a:t>
            </a:r>
            <a:r>
              <a:rPr lang="en-US" sz="2000" dirty="0" smtClean="0"/>
              <a:t>lines with %CCL% in them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58165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73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Troubleshoot ESI</a:t>
            </a:r>
            <a:r>
              <a:rPr lang="en-US" dirty="0" smtClean="0"/>
              <a:t> Reference Page</a:t>
            </a:r>
          </a:p>
          <a:p>
            <a:r>
              <a:rPr lang="en-US" dirty="0" smtClean="0">
                <a:hlinkClick r:id="rId3"/>
              </a:rPr>
              <a:t>ESI Troubleshooting Tools</a:t>
            </a:r>
            <a:r>
              <a:rPr lang="en-US" dirty="0" smtClean="0"/>
              <a:t> Reference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3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 Panel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0" hangingPunct="0"/>
            <a:r>
              <a:rPr lang="en-US" dirty="0">
                <a:solidFill>
                  <a:srgbClr val="081D58"/>
                </a:solidFill>
              </a:rPr>
              <a:t>Use SCP  to verify servers are </a:t>
            </a:r>
            <a:r>
              <a:rPr lang="en-US" dirty="0" smtClean="0">
                <a:solidFill>
                  <a:srgbClr val="081D58"/>
                </a:solidFill>
              </a:rPr>
              <a:t>running.</a:t>
            </a:r>
          </a:p>
          <a:p>
            <a:pPr marL="755651" lvl="1" indent="-347663" eaLnBrk="0" hangingPunct="0"/>
            <a:r>
              <a:rPr lang="en-US" dirty="0" smtClean="0">
                <a:solidFill>
                  <a:srgbClr val="081D58"/>
                </a:solidFill>
              </a:rPr>
              <a:t>CPM </a:t>
            </a:r>
            <a:r>
              <a:rPr lang="en-US" dirty="0">
                <a:solidFill>
                  <a:srgbClr val="081D58"/>
                </a:solidFill>
              </a:rPr>
              <a:t>ESI </a:t>
            </a:r>
            <a:r>
              <a:rPr lang="en-US" dirty="0" smtClean="0">
                <a:solidFill>
                  <a:srgbClr val="081D58"/>
                </a:solidFill>
              </a:rPr>
              <a:t>Server(s)</a:t>
            </a:r>
          </a:p>
          <a:p>
            <a:pPr marL="755651" lvl="1" indent="-347663" eaLnBrk="0" hangingPunct="0"/>
            <a:r>
              <a:rPr lang="en-US" dirty="0" smtClean="0">
                <a:solidFill>
                  <a:srgbClr val="081D58"/>
                </a:solidFill>
              </a:rPr>
              <a:t>OEN Router</a:t>
            </a:r>
          </a:p>
          <a:p>
            <a:pPr marL="755651" lvl="1" indent="-347663" eaLnBrk="0" hangingPunct="0"/>
            <a:r>
              <a:rPr lang="en-US" dirty="0" smtClean="0">
                <a:solidFill>
                  <a:srgbClr val="081D58"/>
                </a:solidFill>
              </a:rPr>
              <a:t>Inbound </a:t>
            </a:r>
            <a:r>
              <a:rPr lang="en-US" dirty="0">
                <a:solidFill>
                  <a:srgbClr val="081D58"/>
                </a:solidFill>
              </a:rPr>
              <a:t>Com-Servers (OP_ * </a:t>
            </a:r>
            <a:r>
              <a:rPr lang="en-US" dirty="0" smtClean="0">
                <a:solidFill>
                  <a:srgbClr val="081D58"/>
                </a:solidFill>
              </a:rPr>
              <a:t>)</a:t>
            </a:r>
          </a:p>
          <a:p>
            <a:pPr marL="755651" lvl="1" indent="-347663" eaLnBrk="0" hangingPunct="0"/>
            <a:r>
              <a:rPr lang="en-US" dirty="0" smtClean="0">
                <a:solidFill>
                  <a:srgbClr val="081D58"/>
                </a:solidFill>
              </a:rPr>
              <a:t>ESI </a:t>
            </a:r>
            <a:r>
              <a:rPr lang="en-US" dirty="0">
                <a:solidFill>
                  <a:srgbClr val="081D58"/>
                </a:solidFill>
              </a:rPr>
              <a:t>Com-Servers (OP_*)</a:t>
            </a:r>
          </a:p>
          <a:p>
            <a:pPr marL="347663" indent="-347663" eaLnBrk="0" hangingPunct="0"/>
            <a:r>
              <a:rPr lang="en-US" dirty="0">
                <a:solidFill>
                  <a:srgbClr val="081D58"/>
                </a:solidFill>
              </a:rPr>
              <a:t>Check </a:t>
            </a:r>
            <a:r>
              <a:rPr lang="en-US" dirty="0" err="1">
                <a:solidFill>
                  <a:srgbClr val="081D58"/>
                </a:solidFill>
              </a:rPr>
              <a:t>msgview</a:t>
            </a:r>
            <a:r>
              <a:rPr lang="en-US" dirty="0">
                <a:solidFill>
                  <a:srgbClr val="081D58"/>
                </a:solidFill>
              </a:rPr>
              <a:t> for error messages if server crashes when starting up.</a:t>
            </a:r>
          </a:p>
          <a:p>
            <a:pPr marL="347663" indent="-347663" eaLnBrk="0" hangingPunct="0"/>
            <a:r>
              <a:rPr lang="en-US" dirty="0">
                <a:solidFill>
                  <a:srgbClr val="081D58"/>
                </a:solidFill>
              </a:rPr>
              <a:t>To access </a:t>
            </a:r>
            <a:r>
              <a:rPr lang="en-US" dirty="0" smtClean="0">
                <a:solidFill>
                  <a:srgbClr val="081D58"/>
                </a:solidFill>
              </a:rPr>
              <a:t>SCP:</a:t>
            </a:r>
          </a:p>
          <a:p>
            <a:pPr marL="755651" lvl="1" indent="-347663" eaLnBrk="0" hangingPunct="0"/>
            <a:r>
              <a:rPr lang="en-US" dirty="0" smtClean="0">
                <a:solidFill>
                  <a:srgbClr val="081D58"/>
                </a:solidFill>
              </a:rPr>
              <a:t>Log </a:t>
            </a:r>
            <a:r>
              <a:rPr lang="en-US" dirty="0">
                <a:solidFill>
                  <a:srgbClr val="081D58"/>
                </a:solidFill>
              </a:rPr>
              <a:t>into the domain using domain account (i.e. </a:t>
            </a:r>
            <a:r>
              <a:rPr lang="en-US" dirty="0" err="1" smtClean="0">
                <a:solidFill>
                  <a:srgbClr val="081D58"/>
                </a:solidFill>
              </a:rPr>
              <a:t>d_build</a:t>
            </a:r>
            <a:r>
              <a:rPr lang="en-US" dirty="0" smtClean="0">
                <a:solidFill>
                  <a:srgbClr val="081D58"/>
                </a:solidFill>
              </a:rPr>
              <a:t>)</a:t>
            </a:r>
          </a:p>
          <a:p>
            <a:pPr marL="755651" lvl="1" indent="-347663" eaLnBrk="0" hangingPunct="0"/>
            <a:r>
              <a:rPr lang="en-US" dirty="0" smtClean="0">
                <a:solidFill>
                  <a:srgbClr val="081D58"/>
                </a:solidFill>
              </a:rPr>
              <a:t>Type </a:t>
            </a:r>
            <a:r>
              <a:rPr lang="en-US" b="1" dirty="0" err="1">
                <a:solidFill>
                  <a:srgbClr val="081D58"/>
                </a:solidFill>
              </a:rPr>
              <a:t>scp</a:t>
            </a:r>
            <a:r>
              <a:rPr lang="en-US" dirty="0">
                <a:solidFill>
                  <a:srgbClr val="081D58"/>
                </a:solidFill>
              </a:rPr>
              <a:t> at the at the AIX/VMS </a:t>
            </a:r>
            <a:r>
              <a:rPr lang="en-US" dirty="0" smtClean="0">
                <a:solidFill>
                  <a:srgbClr val="081D58"/>
                </a:solidFill>
              </a:rPr>
              <a:t>prompt.</a:t>
            </a:r>
          </a:p>
          <a:p>
            <a:pPr marL="755651" lvl="1" indent="-347663" eaLnBrk="0" hangingPunct="0"/>
            <a:r>
              <a:rPr lang="en-US" dirty="0" smtClean="0">
                <a:solidFill>
                  <a:srgbClr val="081D58"/>
                </a:solidFill>
              </a:rPr>
              <a:t>Enter </a:t>
            </a:r>
            <a:r>
              <a:rPr lang="en-US" dirty="0">
                <a:solidFill>
                  <a:srgbClr val="081D58"/>
                </a:solidFill>
              </a:rPr>
              <a:t>Cerner </a:t>
            </a:r>
            <a:r>
              <a:rPr lang="en-US" i="1" dirty="0">
                <a:solidFill>
                  <a:srgbClr val="081D58"/>
                </a:solidFill>
              </a:rPr>
              <a:t>Millennium</a:t>
            </a:r>
            <a:r>
              <a:rPr lang="en-US" i="1" dirty="0">
                <a:solidFill>
                  <a:srgbClr val="081D58"/>
                </a:solidFill>
                <a:cs typeface="Times New Roman" pitchFamily="18" charset="0"/>
              </a:rPr>
              <a:t>®</a:t>
            </a:r>
            <a:r>
              <a:rPr lang="en-US" dirty="0">
                <a:solidFill>
                  <a:srgbClr val="081D58"/>
                </a:solidFill>
              </a:rPr>
              <a:t> user name, domain, and password.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 Control Panel Tool (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990600" y="1676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/>
          <a:p>
            <a:pPr marL="347663" indent="-347663" eaLnBrk="0" hangingPunct="0"/>
            <a:endParaRPr lang="en-US" sz="2400">
              <a:solidFill>
                <a:srgbClr val="081D58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85800" y="1295400"/>
            <a:ext cx="7848600" cy="332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/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Server Control Panel (SCP) Viewer</a:t>
            </a:r>
          </a:p>
          <a:p>
            <a:pPr marL="457200" indent="-457200">
              <a:buFontTx/>
              <a:buNone/>
            </a:pPr>
            <a:r>
              <a:rPr lang="en-US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scp</a:t>
            </a: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&gt; </a:t>
            </a:r>
            <a:r>
              <a:rPr lang="en-US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dir</a:t>
            </a: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                                                                  </a:t>
            </a: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Servers on node [aixccoon5] in domain [ASCBD]</a:t>
            </a:r>
          </a:p>
          <a:p>
            <a:pPr marL="457200" indent="-457200">
              <a:buFontTx/>
              <a:buNone/>
            </a:pPr>
            <a:endParaRPr lang="en-US" sz="14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id     description</a:t>
            </a: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------------------</a:t>
            </a: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      Service Manager</a:t>
            </a: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      Shared Service Proxy</a:t>
            </a: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2      Connected Service Proxy</a:t>
            </a: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3      Shared Service Proxy (Batch)</a:t>
            </a: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32     Security Master</a:t>
            </a: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33     Server Control Panel</a:t>
            </a:r>
          </a:p>
          <a:p>
            <a:pPr marL="457200" indent="-457200">
              <a:buFontTx/>
              <a:buAutoNum type="arabicPlain" startAt="34"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Transaction Database Master</a:t>
            </a:r>
          </a:p>
          <a:p>
            <a:pPr marL="457200" indent="-457200">
              <a:buFontTx/>
              <a:buNone/>
            </a:pPr>
            <a:endParaRPr lang="en-US" sz="14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Note:  These are only some of the many servers in an actual domain.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53143" y="4648200"/>
            <a:ext cx="78486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Lists all servers that could be started in a domain.</a:t>
            </a:r>
          </a:p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Number listed is the server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entry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id.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Static number.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Used in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start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(activate an instance of a server),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modify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(change server properties), and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show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(view details of a server) commands.</a:t>
            </a:r>
          </a:p>
        </p:txBody>
      </p:sp>
    </p:spTree>
    <p:extLst>
      <p:ext uri="{BB962C8B-B14F-4D97-AF65-F5344CB8AC3E}">
        <p14:creationId xmlns:p14="http://schemas.microsoft.com/office/powerpoint/2010/main" val="8798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 Control Panel Tool (server)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990600" y="1676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/>
          <a:p>
            <a:pPr marL="347663" indent="-347663" eaLnBrk="0" hangingPunct="0"/>
            <a:endParaRPr lang="en-US" sz="2400">
              <a:solidFill>
                <a:srgbClr val="081D58"/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09600" y="1219200"/>
            <a:ext cx="7848600" cy="326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/>
          <a:p>
            <a:pPr marL="457200" indent="-457200">
              <a:buFontTx/>
              <a:buNone/>
            </a:pP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scp</a:t>
            </a: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&gt; server                                                                    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Servers running on node [aixccoon5] in domain [ASCBD]</a:t>
            </a:r>
          </a:p>
          <a:p>
            <a:pPr marL="457200" indent="-457200">
              <a:buFontTx/>
              <a:buNone/>
            </a:pPr>
            <a:endParaRPr lang="en-US" sz="1200" dirty="0">
              <a:solidFill>
                <a:schemeClr val="bg2">
                  <a:lumMod val="75000"/>
                  <a:lumOff val="25000"/>
                </a:schemeClr>
              </a:solidFill>
              <a:latin typeface="r_ansi" pitchFamily="49" charset="0"/>
            </a:endParaRP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id     description                              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msgs</a:t>
            </a: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     con  state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--------------------------------------------------------------------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0      Shared Service Proxy                      20692    87 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11     Connected Service Proxy                   0        0  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12     Shared Service Proxy (Batch)              0        0  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13     Security Master                           29170    185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14     Server Control Panel                      34101    12 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15     Message Agent                             0        0  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16     Time Service                              580      0  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24     Transaction Database Master               28564    63 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25     Authorize                                 52       1  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26     CPM HTTP Proxy Server                     0        0    running</a:t>
            </a:r>
          </a:p>
          <a:p>
            <a:pPr marL="457200" indent="-457200">
              <a:buFontTx/>
              <a:buNone/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r_ansi" pitchFamily="49" charset="0"/>
              </a:rPr>
              <a:t>27     CPM Script Private                        1128     0    running</a:t>
            </a:r>
          </a:p>
          <a:p>
            <a:pPr marL="457200" indent="-457200">
              <a:buFontTx/>
              <a:buNone/>
            </a:pPr>
            <a:r>
              <a:rPr lang="en-US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Note:  These are only some of the many servers in an actual domain.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609600" y="4495800"/>
            <a:ext cx="7848600" cy="17543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Lists all servers currently running in a domain.</a:t>
            </a:r>
          </a:p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Number listed is the server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instance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id.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Dynamically assigned number.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Used in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stop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(deactivate an instance of a server after it processes current message) and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kill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Demi" pitchFamily="34" charset="0"/>
              </a:rPr>
              <a:t> (immediately shutdown an instance of a server) commands.</a:t>
            </a:r>
          </a:p>
        </p:txBody>
      </p:sp>
    </p:spTree>
    <p:extLst>
      <p:ext uri="{BB962C8B-B14F-4D97-AF65-F5344CB8AC3E}">
        <p14:creationId xmlns:p14="http://schemas.microsoft.com/office/powerpoint/2010/main" val="13692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0" hangingPunct="0"/>
            <a:r>
              <a:rPr lang="en-US" sz="2200" dirty="0"/>
              <a:t>This is a table, but there is also a tool that reads the </a:t>
            </a:r>
            <a:r>
              <a:rPr lang="en-US" sz="2200" dirty="0" smtClean="0"/>
              <a:t>table.</a:t>
            </a:r>
          </a:p>
          <a:p>
            <a:pPr marL="755651" lvl="1" indent="-347663" eaLnBrk="0" hangingPunct="0"/>
            <a:r>
              <a:rPr lang="en-US" sz="1800" dirty="0" smtClean="0"/>
              <a:t>To </a:t>
            </a:r>
            <a:r>
              <a:rPr lang="en-US" sz="1800" dirty="0"/>
              <a:t>use the tool type ESI_LOG go in </a:t>
            </a:r>
            <a:r>
              <a:rPr lang="en-US" sz="1800" dirty="0" smtClean="0"/>
              <a:t>ccl.</a:t>
            </a:r>
          </a:p>
          <a:p>
            <a:pPr marL="755651" lvl="1" indent="-347663" eaLnBrk="0" hangingPunct="0"/>
            <a:r>
              <a:rPr lang="en-US" sz="1800" dirty="0" smtClean="0"/>
              <a:t>To </a:t>
            </a:r>
            <a:r>
              <a:rPr lang="en-US" sz="1800" dirty="0"/>
              <a:t>use the table type Select * from </a:t>
            </a:r>
            <a:r>
              <a:rPr lang="en-US" sz="1800" dirty="0" err="1"/>
              <a:t>esi_log</a:t>
            </a:r>
            <a:r>
              <a:rPr lang="en-US" sz="1800" dirty="0"/>
              <a:t> go in ccl. </a:t>
            </a:r>
          </a:p>
          <a:p>
            <a:pPr marL="347663" indent="-347663" eaLnBrk="0" hangingPunct="0"/>
            <a:r>
              <a:rPr lang="en-US" sz="2200" dirty="0"/>
              <a:t>Look for Success </a:t>
            </a:r>
            <a:r>
              <a:rPr lang="en-US" sz="2200" dirty="0" err="1"/>
              <a:t>vs</a:t>
            </a:r>
            <a:r>
              <a:rPr lang="en-US" sz="2200" dirty="0"/>
              <a:t> </a:t>
            </a:r>
            <a:r>
              <a:rPr lang="en-US" sz="2200" dirty="0" smtClean="0"/>
              <a:t>Error</a:t>
            </a:r>
          </a:p>
          <a:p>
            <a:pPr marL="755651" lvl="1" indent="-347663" eaLnBrk="0" hangingPunct="0"/>
            <a:r>
              <a:rPr lang="en-US" sz="1800" dirty="0" err="1" smtClean="0"/>
              <a:t>ESI_Error_Stat</a:t>
            </a:r>
            <a:r>
              <a:rPr lang="en-US" sz="1800" dirty="0" smtClean="0"/>
              <a:t>  </a:t>
            </a:r>
            <a:r>
              <a:rPr lang="en-US" sz="1800" dirty="0"/>
              <a:t>(success, warn, </a:t>
            </a:r>
            <a:r>
              <a:rPr lang="en-US" sz="1800" dirty="0" smtClean="0"/>
              <a:t>fail)</a:t>
            </a:r>
          </a:p>
          <a:p>
            <a:pPr marL="755651" lvl="1" indent="-347663" eaLnBrk="0" hangingPunct="0"/>
            <a:r>
              <a:rPr lang="en-US" sz="1800" dirty="0" err="1" smtClean="0"/>
              <a:t>Error_Text</a:t>
            </a:r>
            <a:endParaRPr lang="en-US" sz="1800" dirty="0"/>
          </a:p>
          <a:p>
            <a:pPr marL="347663" indent="-347663" eaLnBrk="0" hangingPunct="0"/>
            <a:r>
              <a:rPr lang="en-US" sz="2200" dirty="0"/>
              <a:t> Find </a:t>
            </a:r>
            <a:r>
              <a:rPr lang="en-US" sz="2200" dirty="0" smtClean="0"/>
              <a:t>Message</a:t>
            </a:r>
          </a:p>
          <a:p>
            <a:pPr marL="755651" lvl="1" indent="-347663" eaLnBrk="0" hangingPunct="0"/>
            <a:r>
              <a:rPr lang="en-US" sz="1800" dirty="0" err="1" smtClean="0"/>
              <a:t>MSH_sending_app</a:t>
            </a:r>
            <a:r>
              <a:rPr lang="en-US" sz="1800" dirty="0" smtClean="0"/>
              <a:t> </a:t>
            </a:r>
            <a:r>
              <a:rPr lang="en-US" sz="1800" dirty="0"/>
              <a:t>(MSH-3), </a:t>
            </a:r>
            <a:r>
              <a:rPr lang="en-US" sz="1800" dirty="0" err="1" smtClean="0"/>
              <a:t>contributor_system_cd</a:t>
            </a:r>
            <a:endParaRPr lang="en-US" sz="1800" dirty="0" smtClean="0"/>
          </a:p>
          <a:p>
            <a:pPr marL="755651" lvl="1" indent="-347663" eaLnBrk="0" hangingPunct="0"/>
            <a:r>
              <a:rPr lang="en-US" sz="1800" dirty="0" err="1" smtClean="0"/>
              <a:t>MSH_ctrl_ident</a:t>
            </a:r>
            <a:r>
              <a:rPr lang="en-US" sz="1800" dirty="0" smtClean="0"/>
              <a:t> </a:t>
            </a:r>
            <a:r>
              <a:rPr lang="en-US" sz="1800" dirty="0"/>
              <a:t>(MSH-10) </a:t>
            </a:r>
            <a:endParaRPr lang="en-US" sz="1800" dirty="0" smtClean="0"/>
          </a:p>
          <a:p>
            <a:pPr marL="755651" lvl="1" indent="-347663" eaLnBrk="0" hangingPunct="0"/>
            <a:r>
              <a:rPr lang="en-US" sz="1800" dirty="0" smtClean="0"/>
              <a:t>The </a:t>
            </a:r>
            <a:r>
              <a:rPr lang="en-US" sz="1800" dirty="0"/>
              <a:t>event -- </a:t>
            </a:r>
            <a:r>
              <a:rPr lang="en-US" sz="1800" dirty="0" err="1"/>
              <a:t>MSH_msg_type</a:t>
            </a:r>
            <a:r>
              <a:rPr lang="en-US" sz="1800" dirty="0"/>
              <a:t>, </a:t>
            </a:r>
            <a:r>
              <a:rPr lang="en-US" sz="1800" dirty="0" err="1"/>
              <a:t>MSH_msg_trig</a:t>
            </a:r>
            <a:r>
              <a:rPr lang="en-US" sz="1800" dirty="0"/>
              <a:t>, </a:t>
            </a:r>
            <a:r>
              <a:rPr lang="en-US" sz="1800" dirty="0" err="1" smtClean="0"/>
              <a:t>order_ctrl</a:t>
            </a:r>
            <a:endParaRPr lang="en-US" sz="1800" dirty="0" smtClean="0"/>
          </a:p>
          <a:p>
            <a:pPr marL="755651" lvl="1" indent="-347663" eaLnBrk="0" hangingPunct="0"/>
            <a:r>
              <a:rPr lang="en-US" sz="1800" dirty="0" smtClean="0"/>
              <a:t>Instance </a:t>
            </a:r>
            <a:r>
              <a:rPr lang="en-US" sz="1800" dirty="0"/>
              <a:t>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1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0" hangingPunct="0"/>
            <a:r>
              <a:rPr lang="en-US" dirty="0"/>
              <a:t>Check </a:t>
            </a:r>
            <a:r>
              <a:rPr lang="en-US" dirty="0" smtClean="0"/>
              <a:t>Performance</a:t>
            </a:r>
          </a:p>
          <a:p>
            <a:pPr marL="755651" lvl="1" indent="-347663" eaLnBrk="0" hangingPunct="0"/>
            <a:r>
              <a:rPr lang="en-US" sz="2000" dirty="0" err="1" smtClean="0"/>
              <a:t>MSH_date</a:t>
            </a:r>
            <a:r>
              <a:rPr lang="en-US" sz="2000" dirty="0"/>
              <a:t>, </a:t>
            </a:r>
            <a:r>
              <a:rPr lang="en-US" sz="2000" dirty="0" err="1"/>
              <a:t>Start_dt_tm</a:t>
            </a:r>
            <a:r>
              <a:rPr lang="en-US" sz="2000" dirty="0"/>
              <a:t>, </a:t>
            </a:r>
            <a:r>
              <a:rPr lang="en-US" sz="2000" dirty="0" err="1" smtClean="0"/>
              <a:t>end_dt_tm</a:t>
            </a:r>
            <a:endParaRPr lang="en-US" dirty="0" smtClean="0"/>
          </a:p>
          <a:p>
            <a:pPr marL="755651" lvl="1" indent="-347663" eaLnBrk="0" hangingPunct="0"/>
            <a:r>
              <a:rPr lang="en-US" sz="1800" dirty="0" smtClean="0"/>
              <a:t>Check </a:t>
            </a:r>
            <a:r>
              <a:rPr lang="en-US" sz="1800" dirty="0"/>
              <a:t>last message date/time</a:t>
            </a:r>
          </a:p>
          <a:p>
            <a:pPr marL="347663" indent="-347663" eaLnBrk="0" hangingPunct="0"/>
            <a:r>
              <a:rPr lang="en-US" dirty="0"/>
              <a:t>Check </a:t>
            </a:r>
            <a:r>
              <a:rPr lang="en-US" dirty="0" smtClean="0"/>
              <a:t>Outcome</a:t>
            </a:r>
          </a:p>
          <a:p>
            <a:pPr marL="755651" lvl="1" indent="-347663" eaLnBrk="0" hangingPunct="0"/>
            <a:r>
              <a:rPr lang="en-US" sz="2000" dirty="0" err="1" smtClean="0"/>
              <a:t>person_id</a:t>
            </a:r>
            <a:r>
              <a:rPr lang="en-US" sz="2000" dirty="0"/>
              <a:t>, </a:t>
            </a:r>
            <a:r>
              <a:rPr lang="en-US" sz="2000" dirty="0" err="1"/>
              <a:t>encntr_id</a:t>
            </a:r>
            <a:r>
              <a:rPr lang="en-US" sz="2000" dirty="0"/>
              <a:t>, </a:t>
            </a:r>
            <a:r>
              <a:rPr lang="en-US" sz="2000" dirty="0" err="1"/>
              <a:t>name_full_formatted</a:t>
            </a:r>
            <a:r>
              <a:rPr lang="en-US" sz="2000" dirty="0"/>
              <a:t>, </a:t>
            </a:r>
            <a:r>
              <a:rPr lang="en-US" sz="2000" dirty="0" err="1"/>
              <a:t>order_id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4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esi_log</a:t>
            </a:r>
            <a:r>
              <a:rPr lang="en-US" dirty="0" smtClean="0"/>
              <a:t> go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1520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27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Msgview</a:t>
            </a:r>
            <a:r>
              <a:rPr lang="en-US" dirty="0" smtClean="0"/>
              <a:t>/System </a:t>
            </a:r>
            <a:r>
              <a:rPr lang="en-US" dirty="0" err="1" smtClean="0"/>
              <a:t>Messge</a:t>
            </a:r>
            <a:r>
              <a:rPr lang="en-US" dirty="0" smtClean="0"/>
              <a:t>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servers, including </a:t>
            </a:r>
            <a:r>
              <a:rPr lang="en-US" dirty="0" err="1"/>
              <a:t>ComServers</a:t>
            </a:r>
            <a:r>
              <a:rPr lang="en-US" dirty="0"/>
              <a:t>, log messages to a .</a:t>
            </a:r>
            <a:r>
              <a:rPr lang="en-US" dirty="0" err="1"/>
              <a:t>mlg</a:t>
            </a:r>
            <a:r>
              <a:rPr lang="en-US" dirty="0"/>
              <a:t> file.</a:t>
            </a:r>
          </a:p>
          <a:p>
            <a:r>
              <a:rPr lang="en-US" dirty="0"/>
              <a:t>This file can be read using </a:t>
            </a:r>
            <a:r>
              <a:rPr lang="en-US" dirty="0" err="1"/>
              <a:t>msgview</a:t>
            </a:r>
            <a:r>
              <a:rPr lang="en-US" dirty="0"/>
              <a:t> from the AIX/VMS prompt or using System Message Viewer from the Cerner folder.</a:t>
            </a:r>
          </a:p>
          <a:p>
            <a:r>
              <a:rPr lang="en-US" dirty="0"/>
              <a:t>Troubleshoot any error or warning messages.</a:t>
            </a:r>
          </a:p>
          <a:p>
            <a:r>
              <a:rPr lang="en-US" dirty="0"/>
              <a:t>Question excessive audit messages.</a:t>
            </a:r>
          </a:p>
          <a:p>
            <a:r>
              <a:rPr lang="en-US" dirty="0"/>
              <a:t>Modify the </a:t>
            </a:r>
            <a:r>
              <a:rPr lang="en-US" dirty="0" err="1"/>
              <a:t>loglevel</a:t>
            </a:r>
            <a:r>
              <a:rPr lang="en-US" dirty="0"/>
              <a:t> property in SCP/CEM500.exe to hide info and debug level messages unless actively troubleshooting an issue.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92313"/>
      </p:ext>
    </p:extLst>
  </p:cSld>
  <p:clrMapOvr>
    <a:masterClrMapping/>
  </p:clrMapOvr>
</p:sld>
</file>

<file path=ppt/theme/theme1.xml><?xml version="1.0" encoding="utf-8"?>
<a:theme xmlns:a="http://schemas.openxmlformats.org/drawingml/2006/main" name="Cerner_Corporate_Theme_1.3">
  <a:themeElements>
    <a:clrScheme name="Cerner Custom 1">
      <a:dk1>
        <a:srgbClr val="0D94D2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BC143"/>
      </a:accent2>
      <a:accent3>
        <a:srgbClr val="00A8CB"/>
      </a:accent3>
      <a:accent4>
        <a:srgbClr val="6A737B"/>
      </a:accent4>
      <a:accent5>
        <a:srgbClr val="FDB913"/>
      </a:accent5>
      <a:accent6>
        <a:srgbClr val="7C2B83"/>
      </a:accent6>
      <a:hlink>
        <a:srgbClr val="0D94D2"/>
      </a:hlink>
      <a:folHlink>
        <a:srgbClr val="FDB913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Cerner_Corporate_Theme_1.3</Template>
  <TotalTime>254</TotalTime>
  <Words>2144</Words>
  <Application>Microsoft Office PowerPoint</Application>
  <PresentationFormat>On-screen Show (4:3)</PresentationFormat>
  <Paragraphs>293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Cerner_Corporate_Theme_1.3</vt:lpstr>
      <vt:lpstr>ESI Troubleshooting</vt:lpstr>
      <vt:lpstr>ESI Troubleshooting Checklist</vt:lpstr>
      <vt:lpstr>Server Control Panel Tool</vt:lpstr>
      <vt:lpstr>Server Control Panel Tool (dir)</vt:lpstr>
      <vt:lpstr>Server Control Panel Tool (server)</vt:lpstr>
      <vt:lpstr>ESI Log</vt:lpstr>
      <vt:lpstr>ESI Log</vt:lpstr>
      <vt:lpstr>ESI Log</vt:lpstr>
      <vt:lpstr>Msgview/System Messge Viewer</vt:lpstr>
      <vt:lpstr>msgview</vt:lpstr>
      <vt:lpstr>msgview (dir)</vt:lpstr>
      <vt:lpstr>msgview (select)</vt:lpstr>
      <vt:lpstr>msgview (show)</vt:lpstr>
      <vt:lpstr>msgview (search)</vt:lpstr>
      <vt:lpstr>CMB_TEMP Files</vt:lpstr>
      <vt:lpstr>CMB_TEMP Files</vt:lpstr>
      <vt:lpstr>REQLOGHL7.DAT</vt:lpstr>
      <vt:lpstr>REQLOGHL7.DAT</vt:lpstr>
      <vt:lpstr>ESI_AUDIT</vt:lpstr>
      <vt:lpstr>ESI_AUDIT</vt:lpstr>
      <vt:lpstr>ESI_AUDIT</vt:lpstr>
      <vt:lpstr>srvrtlview</vt:lpstr>
      <vt:lpstr>Additional Resources</vt:lpstr>
    </vt:vector>
  </TitlesOfParts>
  <Company>Cerner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Accurso,Katy</dc:creator>
  <cp:lastModifiedBy>LC021396</cp:lastModifiedBy>
  <cp:revision>27</cp:revision>
  <dcterms:created xsi:type="dcterms:W3CDTF">2012-07-13T13:19:19Z</dcterms:created>
  <dcterms:modified xsi:type="dcterms:W3CDTF">2012-07-25T20:17:32Z</dcterms:modified>
</cp:coreProperties>
</file>