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8e8614f0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8e8614f0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Alexis</a:t>
            </a:r>
            <a:endParaRPr/>
          </a:p>
          <a:p>
            <a:pPr indent="0" lvl="0" marL="0" rtl="0" algn="l">
              <a:spcBef>
                <a:spcPts val="0"/>
              </a:spcBef>
              <a:spcAft>
                <a:spcPts val="0"/>
              </a:spcAft>
              <a:buNone/>
            </a:pPr>
            <a:r>
              <a:rPr lang="en"/>
              <a:t>(pretty much read off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8e8614f0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8e8614f0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ER diagram we developed for our </a:t>
            </a:r>
            <a:r>
              <a:rPr lang="en"/>
              <a:t>database. The rectangles represent entities, which are each of the tables that are going to be in the database. The ovals connected to each entity are its attributes, which will be represented as columns in the table. The tables are related to each other with different relationships, seen in the diamonds. </a:t>
            </a:r>
            <a:endParaRPr/>
          </a:p>
          <a:p>
            <a:pPr indent="0" lvl="0" marL="0" rtl="0" algn="l">
              <a:spcBef>
                <a:spcPts val="0"/>
              </a:spcBef>
              <a:spcAft>
                <a:spcPts val="0"/>
              </a:spcAft>
              <a:buNone/>
            </a:pPr>
            <a:r>
              <a:rPr lang="en"/>
              <a:t>We will be analyzing the consumption, cost, and emissions of the energy. As well as comparing how efficient the green energy options with their cost and reduced emissions. </a:t>
            </a:r>
            <a:endParaRPr/>
          </a:p>
          <a:p>
            <a:pPr indent="0" lvl="0" marL="0" rtl="0" algn="l">
              <a:spcBef>
                <a:spcPts val="0"/>
              </a:spcBef>
              <a:spcAft>
                <a:spcPts val="0"/>
              </a:spcAft>
              <a:buNone/>
            </a:pPr>
            <a:r>
              <a:rPr lang="en"/>
              <a:t>(Robert Helck)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8e8614f0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8e8614f0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relational schema. It is created from our ER diagram and shows how the various tables in the database will be related to each other.</a:t>
            </a:r>
            <a:endParaRPr/>
          </a:p>
          <a:p>
            <a:pPr indent="0" lvl="0" marL="0" rtl="0" algn="l">
              <a:spcBef>
                <a:spcPts val="0"/>
              </a:spcBef>
              <a:spcAft>
                <a:spcPts val="0"/>
              </a:spcAft>
              <a:buNone/>
            </a:pPr>
            <a:r>
              <a:rPr lang="en">
                <a:solidFill>
                  <a:schemeClr val="dk1"/>
                </a:solidFill>
              </a:rPr>
              <a:t>The energy meter entity is our main table. The energy metrics, green energy, and emissions table are all related to the Meters table, this allows for us to join the data together in various ways to fulfil different queries.</a:t>
            </a:r>
            <a:endParaRPr>
              <a:solidFill>
                <a:schemeClr val="dk1"/>
              </a:solidFill>
            </a:endParaRPr>
          </a:p>
          <a:p>
            <a:pPr indent="0" lvl="0" marL="0" rtl="0" algn="l">
              <a:spcBef>
                <a:spcPts val="0"/>
              </a:spcBef>
              <a:spcAft>
                <a:spcPts val="0"/>
              </a:spcAft>
              <a:buNone/>
            </a:pPr>
            <a:r>
              <a:rPr lang="en">
                <a:solidFill>
                  <a:schemeClr val="dk1"/>
                </a:solidFill>
              </a:rPr>
              <a:t>Jeffrey</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8e8614f0d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8e8614f0d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supported user queries in our database will be… (read off slide) </a:t>
            </a:r>
            <a:endParaRPr/>
          </a:p>
          <a:p>
            <a:pPr indent="0" lvl="0" marL="0" rtl="0" algn="l">
              <a:spcBef>
                <a:spcPts val="0"/>
              </a:spcBef>
              <a:spcAft>
                <a:spcPts val="0"/>
              </a:spcAft>
              <a:buNone/>
            </a:pPr>
            <a:r>
              <a:rPr lang="en"/>
              <a:t>Adriana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8e8614f0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8e8614f0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a:t>
            </a:r>
            <a:r>
              <a:rPr lang="en"/>
              <a:t>initial</a:t>
            </a:r>
            <a:r>
              <a:rPr lang="en"/>
              <a:t> page from the user side. The user has the option to view the local, grid, and future green tables. There is also a search bar that allows for the user to enter their queries. We would like to include a feature that allows an Admin login which would allow for admins to access and edit the data, while users would only be able to view it.</a:t>
            </a:r>
            <a:endParaRPr/>
          </a:p>
          <a:p>
            <a:pPr indent="0" lvl="0" marL="0" rtl="0" algn="l">
              <a:spcBef>
                <a:spcPts val="0"/>
              </a:spcBef>
              <a:spcAft>
                <a:spcPts val="0"/>
              </a:spcAft>
              <a:buNone/>
            </a:pPr>
            <a:r>
              <a:rPr lang="en"/>
              <a:t>Rebecca</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8e8614f0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8e8614f0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clicking on the search bar, there will be options on how the data can be filtered. The user will be able to sort the data as well as compare it to other data. We would like to add a data visualization feature that would allow some of the Results to be graphs.</a:t>
            </a:r>
            <a:endParaRPr/>
          </a:p>
          <a:p>
            <a:pPr indent="0" lvl="0" marL="0" rtl="0" algn="l">
              <a:spcBef>
                <a:spcPts val="0"/>
              </a:spcBef>
              <a:spcAft>
                <a:spcPts val="0"/>
              </a:spcAft>
              <a:buNone/>
            </a:pPr>
            <a:r>
              <a:rPr lang="en"/>
              <a:t>Robert F.</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8e8614f0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8e8614f0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page is the Administrator profile page, the administrator would have the option to edit certain information in order to maintain the database and keep all information up to date. (Vivek)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 Semester Project Report:</a:t>
            </a:r>
            <a:endParaRPr/>
          </a:p>
          <a:p>
            <a:pPr indent="0" lvl="0" marL="0" rtl="0" algn="l">
              <a:spcBef>
                <a:spcPts val="0"/>
              </a:spcBef>
              <a:spcAft>
                <a:spcPts val="0"/>
              </a:spcAft>
              <a:buNone/>
            </a:pPr>
            <a:r>
              <a:rPr lang="en"/>
              <a:t>Energize TCNJ</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Adriana Barroqueiro, Robert Fenton, </a:t>
            </a:r>
            <a:r>
              <a:rPr lang="en"/>
              <a:t>Rebecca Goldberg, Alexis Gualario, Robert Helck, </a:t>
            </a:r>
            <a:r>
              <a:rPr lang="en"/>
              <a:t>Jeffrey Liu, </a:t>
            </a:r>
            <a:r>
              <a:rPr lang="en"/>
              <a:t>and Vivek Bharadwaj</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93" name="Google Shape;93;p14"/>
          <p:cNvSpPr txBox="1"/>
          <p:nvPr>
            <p:ph idx="1" type="body"/>
          </p:nvPr>
        </p:nvSpPr>
        <p:spPr>
          <a:xfrm>
            <a:off x="729450" y="1936575"/>
            <a:ext cx="8109600" cy="24033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sz="1800"/>
              <a:t>To create a comprehensive application that allows the institution to balance environmental concerns with their spending budget and energy costs.</a:t>
            </a:r>
            <a:endParaRPr sz="1800"/>
          </a:p>
          <a:p>
            <a:pPr indent="0" lvl="0" marL="0" rtl="0" algn="l">
              <a:lnSpc>
                <a:spcPct val="100000"/>
              </a:lnSpc>
              <a:spcBef>
                <a:spcPts val="1200"/>
              </a:spcBef>
              <a:spcAft>
                <a:spcPts val="0"/>
              </a:spcAft>
              <a:buNone/>
            </a:pPr>
            <a:r>
              <a:rPr lang="en" sz="1800"/>
              <a:t>Stage III</a:t>
            </a:r>
            <a:endParaRPr sz="1800"/>
          </a:p>
          <a:p>
            <a:pPr indent="-342900" lvl="0" marL="457200" rtl="0" algn="l">
              <a:lnSpc>
                <a:spcPct val="100000"/>
              </a:lnSpc>
              <a:spcBef>
                <a:spcPts val="1200"/>
              </a:spcBef>
              <a:spcAft>
                <a:spcPts val="0"/>
              </a:spcAft>
              <a:buSzPts val="1800"/>
              <a:buChar char="●"/>
            </a:pPr>
            <a:r>
              <a:rPr lang="en" sz="1800"/>
              <a:t>went into detail about database model </a:t>
            </a:r>
            <a:endParaRPr sz="1800"/>
          </a:p>
          <a:p>
            <a:pPr indent="-342900" lvl="0" marL="457200" rtl="0" algn="l">
              <a:lnSpc>
                <a:spcPct val="100000"/>
              </a:lnSpc>
              <a:spcBef>
                <a:spcPts val="0"/>
              </a:spcBef>
              <a:spcAft>
                <a:spcPts val="0"/>
              </a:spcAft>
              <a:buSzPts val="1800"/>
              <a:buChar char="●"/>
            </a:pPr>
            <a:r>
              <a:rPr lang="en" sz="1800"/>
              <a:t>completed an ER diagram</a:t>
            </a:r>
            <a:endParaRPr sz="1800"/>
          </a:p>
          <a:p>
            <a:pPr indent="-342900" lvl="0" marL="457200" rtl="0" algn="l">
              <a:lnSpc>
                <a:spcPct val="100000"/>
              </a:lnSpc>
              <a:spcBef>
                <a:spcPts val="0"/>
              </a:spcBef>
              <a:spcAft>
                <a:spcPts val="0"/>
              </a:spcAft>
              <a:buSzPts val="1800"/>
              <a:buChar char="●"/>
            </a:pPr>
            <a:r>
              <a:rPr lang="en" sz="1800"/>
              <a:t>created a relational schema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1767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 Diagram</a:t>
            </a:r>
            <a:endParaRPr/>
          </a:p>
        </p:txBody>
      </p:sp>
      <p:pic>
        <p:nvPicPr>
          <p:cNvPr id="99" name="Google Shape;99;p15"/>
          <p:cNvPicPr preferRelativeResize="0"/>
          <p:nvPr/>
        </p:nvPicPr>
        <p:blipFill rotWithShape="1">
          <a:blip r:embed="rId3">
            <a:alphaModFix/>
          </a:blip>
          <a:srcRect b="465" l="0" r="0" t="465"/>
          <a:stretch/>
        </p:blipFill>
        <p:spPr>
          <a:xfrm>
            <a:off x="2183750" y="482800"/>
            <a:ext cx="6960249" cy="45265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1887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Relational Schema</a:t>
            </a:r>
            <a:endParaRPr/>
          </a:p>
        </p:txBody>
      </p:sp>
      <p:pic>
        <p:nvPicPr>
          <p:cNvPr id="105" name="Google Shape;105;p16"/>
          <p:cNvPicPr preferRelativeResize="0"/>
          <p:nvPr/>
        </p:nvPicPr>
        <p:blipFill rotWithShape="1">
          <a:blip r:embed="rId3">
            <a:alphaModFix/>
          </a:blip>
          <a:srcRect b="33192" l="15831" r="47366" t="18944"/>
          <a:stretch/>
        </p:blipFill>
        <p:spPr>
          <a:xfrm>
            <a:off x="2815450" y="513575"/>
            <a:ext cx="6328556" cy="46299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Supported User Queries</a:t>
            </a:r>
            <a:endParaRPr/>
          </a:p>
        </p:txBody>
      </p:sp>
      <p:sp>
        <p:nvSpPr>
          <p:cNvPr id="111" name="Google Shape;111;p17"/>
          <p:cNvSpPr txBox="1"/>
          <p:nvPr>
            <p:ph idx="1" type="body"/>
          </p:nvPr>
        </p:nvSpPr>
        <p:spPr>
          <a:xfrm>
            <a:off x="729450" y="2078875"/>
            <a:ext cx="7688700" cy="249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Search for values to find data related within the database</a:t>
            </a:r>
            <a:endParaRPr sz="1800"/>
          </a:p>
          <a:p>
            <a:pPr indent="-342900" lvl="0" marL="457200" rtl="0" algn="l">
              <a:spcBef>
                <a:spcPts val="0"/>
              </a:spcBef>
              <a:spcAft>
                <a:spcPts val="0"/>
              </a:spcAft>
              <a:buSzPts val="1800"/>
              <a:buChar char="●"/>
            </a:pPr>
            <a:r>
              <a:rPr lang="en" sz="1800"/>
              <a:t>Generate graphical representations for current data or future projections of energy usage, cost, etc.</a:t>
            </a:r>
            <a:endParaRPr sz="1800"/>
          </a:p>
          <a:p>
            <a:pPr indent="-342900" lvl="0" marL="457200" rtl="0" algn="l">
              <a:spcBef>
                <a:spcPts val="0"/>
              </a:spcBef>
              <a:spcAft>
                <a:spcPts val="0"/>
              </a:spcAft>
              <a:buSzPts val="1800"/>
              <a:buChar char="●"/>
            </a:pPr>
            <a:r>
              <a:rPr lang="en" sz="1800"/>
              <a:t>Provide filters to sort tables by their attributes </a:t>
            </a:r>
            <a:endParaRPr sz="1800"/>
          </a:p>
          <a:p>
            <a:pPr indent="-342900" lvl="2" marL="1371600" rtl="0" algn="l">
              <a:spcBef>
                <a:spcPts val="0"/>
              </a:spcBef>
              <a:spcAft>
                <a:spcPts val="0"/>
              </a:spcAft>
              <a:buSzPts val="1800"/>
              <a:buChar char="■"/>
            </a:pPr>
            <a:r>
              <a:rPr lang="en" sz="1800"/>
              <a:t>Ex. Date -&gt; 2009-10-09 to 2022-03-08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rotWithShape="1">
          <a:blip r:embed="rId3">
            <a:alphaModFix/>
          </a:blip>
          <a:srcRect b="2524" l="0" r="0" t="0"/>
          <a:stretch/>
        </p:blipFill>
        <p:spPr>
          <a:xfrm>
            <a:off x="920225" y="0"/>
            <a:ext cx="7307150"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9"/>
          <p:cNvPicPr preferRelativeResize="0"/>
          <p:nvPr/>
        </p:nvPicPr>
        <p:blipFill rotWithShape="1">
          <a:blip r:embed="rId3">
            <a:alphaModFix/>
          </a:blip>
          <a:srcRect b="6134" l="0" r="0" t="6856"/>
          <a:stretch/>
        </p:blipFill>
        <p:spPr>
          <a:xfrm>
            <a:off x="559313" y="0"/>
            <a:ext cx="8025367"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0"/>
          <p:cNvPicPr preferRelativeResize="0"/>
          <p:nvPr/>
        </p:nvPicPr>
        <p:blipFill rotWithShape="1">
          <a:blip r:embed="rId3">
            <a:alphaModFix/>
          </a:blip>
          <a:srcRect b="5056" l="0" r="0" t="4331"/>
          <a:stretch/>
        </p:blipFill>
        <p:spPr>
          <a:xfrm>
            <a:off x="628400" y="1"/>
            <a:ext cx="7887188"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