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700" r:id="rId3"/>
    <p:sldMasterId id="2147483713" r:id="rId4"/>
    <p:sldMasterId id="2147483726" r:id="rId5"/>
    <p:sldMasterId id="2147483739" r:id="rId6"/>
  </p:sldMasterIdLst>
  <p:notesMasterIdLst>
    <p:notesMasterId r:id="rId15"/>
  </p:notesMasterIdLst>
  <p:sldIdLst>
    <p:sldId id="256" r:id="rId7"/>
    <p:sldId id="268" r:id="rId8"/>
    <p:sldId id="270" r:id="rId9"/>
    <p:sldId id="271" r:id="rId10"/>
    <p:sldId id="272" r:id="rId11"/>
    <p:sldId id="274" r:id="rId12"/>
    <p:sldId id="273" r:id="rId13"/>
    <p:sldId id="265"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A55B4CE-429C-405F-9217-95081CF12643}" type="datetimeFigureOut">
              <a:rPr lang="en-IN" smtClean="0"/>
              <a:t>08-07-2022</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4E2E185C-E62C-4E23-AD99-65CB3317CBA1}" type="slidenum">
              <a:rPr lang="en-IN" smtClean="0"/>
              <a:t>‹#›</a:t>
            </a:fld>
            <a:endParaRPr lang="en-IN"/>
          </a:p>
        </p:txBody>
      </p:sp>
    </p:spTree>
    <p:extLst>
      <p:ext uri="{BB962C8B-B14F-4D97-AF65-F5344CB8AC3E}">
        <p14:creationId xmlns:p14="http://schemas.microsoft.com/office/powerpoint/2010/main" val="191378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03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33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81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33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c620bbb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c620bbb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38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8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565154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9601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1.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4.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6.xml"/><Relationship Id="rId18" Type="http://schemas.openxmlformats.org/officeDocument/2006/relationships/image" Target="../media/image8.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image" Target="../media/image7.png"/><Relationship Id="rId2" Type="http://schemas.openxmlformats.org/officeDocument/2006/relationships/slideLayout" Target="../slideLayouts/slideLayout64.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5.png"/><Relationship Id="rId10" Type="http://schemas.openxmlformats.org/officeDocument/2006/relationships/slideLayout" Target="../slideLayouts/slideLayout72.xml"/><Relationship Id="rId19" Type="http://schemas.openxmlformats.org/officeDocument/2006/relationships/image" Target="../media/image9.pn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720" cy="459000"/>
          </a:xfrm>
          <a:prstGeom prst="rect">
            <a:avLst/>
          </a:prstGeom>
          <a:ln w="0">
            <a:noFill/>
          </a:ln>
        </p:spPr>
      </p:pic>
      <p:sp>
        <p:nvSpPr>
          <p:cNvPr id="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240" y="-3600"/>
            <a:ext cx="11298600" cy="6857280"/>
          </a:xfrm>
          <a:prstGeom prst="rect">
            <a:avLst/>
          </a:prstGeom>
          <a:ln w="0">
            <a:noFill/>
          </a:ln>
        </p:spPr>
      </p:pic>
      <p:pic>
        <p:nvPicPr>
          <p:cNvPr id="4" name="Graphic 9"/>
          <p:cNvPicPr/>
          <p:nvPr/>
        </p:nvPicPr>
        <p:blipFill>
          <a:blip r:embed="rId14"/>
          <a:stretch/>
        </p:blipFill>
        <p:spPr>
          <a:xfrm>
            <a:off x="407880" y="6101640"/>
            <a:ext cx="2285280" cy="509400"/>
          </a:xfrm>
          <a:prstGeom prst="rect">
            <a:avLst/>
          </a:prstGeom>
          <a:ln w="0">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720" cy="459000"/>
          </a:xfrm>
          <a:prstGeom prst="rect">
            <a:avLst/>
          </a:prstGeom>
          <a:ln w="0">
            <a:noFill/>
          </a:ln>
        </p:spPr>
      </p:pic>
      <p:sp>
        <p:nvSpPr>
          <p:cNvPr id="4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916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1"/>
          <a:stretch/>
        </p:blipFill>
        <p:spPr>
          <a:xfrm>
            <a:off x="4253760" y="-2160"/>
            <a:ext cx="7937640" cy="6897600"/>
          </a:xfrm>
          <a:prstGeom prst="rect">
            <a:avLst/>
          </a:prstGeom>
          <a:ln w="0">
            <a:noFill/>
          </a:ln>
        </p:spPr>
      </p:pic>
      <p:sp>
        <p:nvSpPr>
          <p:cNvPr id="68" name="CustomShape 24"/>
          <p:cNvSpPr/>
          <p:nvPr/>
        </p:nvSpPr>
        <p:spPr>
          <a:xfrm>
            <a:off x="1147428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CFC4B92-8C80-40F3-B300-27ECBB16F01F}"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6"/>
          <a:srcRect l="81836" t="-4712" b="16530"/>
          <a:stretch/>
        </p:blipFill>
        <p:spPr>
          <a:xfrm>
            <a:off x="11547720" y="188640"/>
            <a:ext cx="423720" cy="459000"/>
          </a:xfrm>
          <a:prstGeom prst="rect">
            <a:avLst/>
          </a:prstGeom>
          <a:ln w="0">
            <a:noFill/>
          </a:ln>
        </p:spPr>
      </p:pic>
      <p:sp>
        <p:nvSpPr>
          <p:cNvPr id="22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BEA75392-7A65-4A3B-B5C9-23A8CFDA2F4A}"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53" r:id="rId13"/>
    <p:sldLayoutId id="214748375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Graphic 4"/>
          <p:cNvPicPr/>
          <p:nvPr/>
        </p:nvPicPr>
        <p:blipFill>
          <a:blip r:embed="rId14"/>
          <a:srcRect l="81836" t="-4712" b="16530"/>
          <a:stretch/>
        </p:blipFill>
        <p:spPr>
          <a:xfrm>
            <a:off x="11547720" y="188640"/>
            <a:ext cx="423720" cy="459000"/>
          </a:xfrm>
          <a:prstGeom prst="rect">
            <a:avLst/>
          </a:prstGeom>
          <a:ln w="0">
            <a:noFill/>
          </a:ln>
        </p:spPr>
      </p:pic>
      <p:sp>
        <p:nvSpPr>
          <p:cNvPr id="289"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90"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91"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92"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93"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4"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95"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96"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97"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98"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9"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00"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01"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02"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03"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04"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05"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06"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07"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08"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09"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10"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311" name="CustomShape 23"/>
          <p:cNvSpPr/>
          <p:nvPr/>
        </p:nvSpPr>
        <p:spPr>
          <a:xfrm>
            <a:off x="1153332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C1490490-C432-4A79-AA69-D61A87D7AF98}" type="slidenum">
              <a:rPr lang="en-US" sz="800" b="0" strike="noStrike" spc="-1">
                <a:solidFill>
                  <a:srgbClr val="808080"/>
                </a:solidFill>
                <a:latin typeface="Verdana"/>
                <a:ea typeface="DejaVu Sans"/>
              </a:rPr>
              <a:t>‹#›</a:t>
            </a:fld>
            <a:endParaRPr lang="en-US" sz="800" b="0" strike="noStrike" spc="-1">
              <a:latin typeface="Arial"/>
            </a:endParaRPr>
          </a:p>
        </p:txBody>
      </p:sp>
      <p:sp>
        <p:nvSpPr>
          <p:cNvPr id="312" name="PlaceHolder 2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3"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720" cy="459000"/>
          </a:xfrm>
          <a:prstGeom prst="rect">
            <a:avLst/>
          </a:prstGeom>
          <a:ln w="0">
            <a:noFill/>
          </a:ln>
        </p:spPr>
      </p:pic>
      <p:sp>
        <p:nvSpPr>
          <p:cNvPr id="351"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79560"/>
            <a:ext cx="6857280" cy="6699240"/>
          </a:xfrm>
          <a:prstGeom prst="rect">
            <a:avLst/>
          </a:prstGeom>
          <a:ln w="0">
            <a:noFill/>
          </a:ln>
        </p:spPr>
      </p:pic>
      <p:pic>
        <p:nvPicPr>
          <p:cNvPr id="374" name="Graphic 4"/>
          <p:cNvPicPr/>
          <p:nvPr/>
        </p:nvPicPr>
        <p:blipFill>
          <a:blip r:embed="rId14"/>
          <a:srcRect l="81836" t="-4712" b="16530"/>
          <a:stretch/>
        </p:blipFill>
        <p:spPr>
          <a:xfrm>
            <a:off x="11491560" y="164880"/>
            <a:ext cx="423720" cy="459000"/>
          </a:xfrm>
          <a:prstGeom prst="rect">
            <a:avLst/>
          </a:prstGeom>
          <a:ln w="0">
            <a:noFill/>
          </a:ln>
        </p:spPr>
      </p:pic>
      <p:sp>
        <p:nvSpPr>
          <p:cNvPr id="375" name="Line 23"/>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81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8061218-509D-45E9-B034-D01EEF25AC73}"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3000" cy="2188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720" cy="459000"/>
          </a:xfrm>
          <a:prstGeom prst="rect">
            <a:avLst/>
          </a:prstGeom>
          <a:ln w="0">
            <a:noFill/>
          </a:ln>
        </p:spPr>
      </p:pic>
      <p:sp>
        <p:nvSpPr>
          <p:cNvPr id="418"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7240" cy="1144260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4400" cy="681840"/>
            <a:chOff x="4979160" y="2404080"/>
            <a:chExt cx="734400" cy="681840"/>
          </a:xfrm>
        </p:grpSpPr>
        <p:sp>
          <p:nvSpPr>
            <p:cNvPr id="443" name="CustomShape 26"/>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96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940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descr="D:\My Work\Template\Icons\Social Media\LinkedIN.png"/>
          <p:cNvPicPr/>
          <p:nvPr/>
        </p:nvPicPr>
        <p:blipFill>
          <a:blip r:embed="rId15"/>
          <a:stretch/>
        </p:blipFill>
        <p:spPr>
          <a:xfrm>
            <a:off x="798480" y="3979080"/>
            <a:ext cx="332640" cy="332640"/>
          </a:xfrm>
          <a:prstGeom prst="rect">
            <a:avLst/>
          </a:prstGeom>
          <a:ln w="0">
            <a:noFill/>
          </a:ln>
        </p:spPr>
      </p:pic>
      <p:pic>
        <p:nvPicPr>
          <p:cNvPr id="449" name="Picture 4" descr="D:\My Work\Template\Icons\Social Media\SlideShare.png"/>
          <p:cNvPicPr/>
          <p:nvPr/>
        </p:nvPicPr>
        <p:blipFill>
          <a:blip r:embed="rId16"/>
          <a:stretch/>
        </p:blipFill>
        <p:spPr>
          <a:xfrm>
            <a:off x="1181880" y="3979080"/>
            <a:ext cx="332640" cy="332640"/>
          </a:xfrm>
          <a:prstGeom prst="rect">
            <a:avLst/>
          </a:prstGeom>
          <a:ln w="0">
            <a:noFill/>
          </a:ln>
        </p:spPr>
      </p:pic>
      <p:pic>
        <p:nvPicPr>
          <p:cNvPr id="450" name="Picture 5" descr="D:\My Work\Template\Icons\Social Media\Twitter.png"/>
          <p:cNvPicPr/>
          <p:nvPr/>
        </p:nvPicPr>
        <p:blipFill>
          <a:blip r:embed="rId17"/>
          <a:stretch/>
        </p:blipFill>
        <p:spPr>
          <a:xfrm>
            <a:off x="1565280" y="3979080"/>
            <a:ext cx="332640" cy="332640"/>
          </a:xfrm>
          <a:prstGeom prst="rect">
            <a:avLst/>
          </a:prstGeom>
          <a:ln w="0">
            <a:noFill/>
          </a:ln>
        </p:spPr>
      </p:pic>
      <p:pic>
        <p:nvPicPr>
          <p:cNvPr id="451" name="Picture 6" descr="D:\My Work\Template\Icons\Social Media\YouTube.png"/>
          <p:cNvPicPr/>
          <p:nvPr/>
        </p:nvPicPr>
        <p:blipFill>
          <a:blip r:embed="rId18"/>
          <a:stretch/>
        </p:blipFill>
        <p:spPr>
          <a:xfrm>
            <a:off x="1948680" y="3979080"/>
            <a:ext cx="332640" cy="332640"/>
          </a:xfrm>
          <a:prstGeom prst="rect">
            <a:avLst/>
          </a:prstGeom>
          <a:ln w="0">
            <a:noFill/>
          </a:ln>
        </p:spPr>
      </p:pic>
      <p:pic>
        <p:nvPicPr>
          <p:cNvPr id="452" name="Picture 7" descr="D:\My Work\Template\Icons\Social Media\Facebook.png"/>
          <p:cNvPicPr/>
          <p:nvPr/>
        </p:nvPicPr>
        <p:blipFill>
          <a:blip r:embed="rId19"/>
          <a:stretch/>
        </p:blipFill>
        <p:spPr>
          <a:xfrm>
            <a:off x="415080" y="3979080"/>
            <a:ext cx="332640" cy="332640"/>
          </a:xfrm>
          <a:prstGeom prst="rect">
            <a:avLst/>
          </a:prstGeom>
          <a:ln w="0">
            <a:noFill/>
          </a:ln>
        </p:spPr>
      </p:pic>
      <p:sp>
        <p:nvSpPr>
          <p:cNvPr id="453" name="CustomShape 31"/>
          <p:cNvSpPr/>
          <p:nvPr/>
        </p:nvSpPr>
        <p:spPr>
          <a:xfrm>
            <a:off x="415080" y="5646600"/>
            <a:ext cx="4197960" cy="56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r>
              <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960"/>
            <a:ext cx="5218920" cy="274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1120" cy="18288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9600" cy="200160"/>
          </a:xfrm>
          <a:prstGeom prst="rect">
            <a:avLst/>
          </a:prstGeom>
          <a:ln w="0">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iliconrepublic.com/people/data-science-sarah-jarvis-secondmind"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python/numpy/default.asp"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hyperlink" Target="https://www.w3schools.com/python/pandas/default.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4532671" y="1933303"/>
            <a:ext cx="7311449" cy="329745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rmAutofit/>
          </a:bodyPr>
          <a:lstStyle/>
          <a:p>
            <a:pPr algn="r">
              <a:lnSpc>
                <a:spcPct val="150000"/>
              </a:lnSpc>
              <a:spcAft>
                <a:spcPts val="601"/>
              </a:spcAft>
              <a:tabLst>
                <a:tab pos="0" algn="l"/>
              </a:tabLst>
            </a:pPr>
            <a:r>
              <a:rPr lang="en-US" sz="4000" spc="-1" dirty="0" smtClean="0">
                <a:solidFill>
                  <a:srgbClr val="12ABDB"/>
                </a:solidFill>
                <a:latin typeface="Verdana"/>
              </a:rPr>
              <a:t>Introduction to</a:t>
            </a:r>
          </a:p>
          <a:p>
            <a:pPr algn="r">
              <a:lnSpc>
                <a:spcPct val="150000"/>
              </a:lnSpc>
              <a:spcAft>
                <a:spcPts val="601"/>
              </a:spcAft>
              <a:tabLst>
                <a:tab pos="0" algn="l"/>
              </a:tabLst>
            </a:pPr>
            <a:r>
              <a:rPr lang="en-US" sz="4000" b="0" strike="noStrike" spc="-1" dirty="0" smtClean="0">
                <a:solidFill>
                  <a:srgbClr val="12ABDB"/>
                </a:solidFill>
                <a:latin typeface="Verdana"/>
              </a:rPr>
              <a:t>Numpy, Pandas &amp;</a:t>
            </a:r>
          </a:p>
          <a:p>
            <a:pPr algn="r">
              <a:lnSpc>
                <a:spcPct val="150000"/>
              </a:lnSpc>
              <a:spcAft>
                <a:spcPts val="601"/>
              </a:spcAft>
              <a:tabLst>
                <a:tab pos="0" algn="l"/>
              </a:tabLst>
            </a:pPr>
            <a:r>
              <a:rPr lang="en-US" sz="4000" spc="-1" dirty="0" smtClean="0">
                <a:solidFill>
                  <a:srgbClr val="12ABDB"/>
                </a:solidFill>
                <a:latin typeface="Verdana"/>
              </a:rPr>
              <a:t>Matplotlib</a:t>
            </a:r>
            <a:endParaRPr lang="en-US" sz="4000" b="0" strike="noStrike" spc="-1" dirty="0">
              <a:solidFill>
                <a:srgbClr val="12ABDB"/>
              </a:solidFill>
              <a:latin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914400" y="2093400"/>
            <a:ext cx="5157200" cy="1546400"/>
          </a:xfrm>
          <a:prstGeom prst="rect">
            <a:avLst/>
          </a:prstGeom>
        </p:spPr>
        <p:txBody>
          <a:bodyPr spcFirstLastPara="1" vert="horz" wrap="square" lIns="0" tIns="0" rIns="0" bIns="0" rtlCol="0" anchor="b" anchorCtr="0">
            <a:noAutofit/>
          </a:bodyPr>
          <a:lstStyle/>
          <a:p>
            <a:pPr>
              <a:spcBef>
                <a:spcPts val="0"/>
              </a:spcBef>
            </a:pPr>
            <a:r>
              <a:rPr lang="en-IN" sz="8000" dirty="0" smtClean="0">
                <a:solidFill>
                  <a:schemeClr val="accent1"/>
                </a:solidFill>
              </a:rPr>
              <a:t>Data Science</a:t>
            </a:r>
            <a:endParaRPr sz="8000" dirty="0">
              <a:solidFill>
                <a:schemeClr val="accent1"/>
              </a:solidFill>
            </a:endParaRPr>
          </a:p>
        </p:txBody>
      </p:sp>
      <p:sp>
        <p:nvSpPr>
          <p:cNvPr id="742" name="Google Shape;742;p18"/>
          <p:cNvSpPr txBox="1">
            <a:spLocks noGrp="1"/>
          </p:cNvSpPr>
          <p:nvPr>
            <p:ph type="subTitle" idx="4294967295"/>
          </p:nvPr>
        </p:nvSpPr>
        <p:spPr>
          <a:xfrm>
            <a:off x="914400" y="3718203"/>
            <a:ext cx="5157200" cy="2464130"/>
          </a:xfrm>
          <a:prstGeom prst="rect">
            <a:avLst/>
          </a:prstGeom>
        </p:spPr>
        <p:txBody>
          <a:bodyPr spcFirstLastPara="1" vert="horz" wrap="square" lIns="0" tIns="0" rIns="0" bIns="0" rtlCol="0" anchor="t" anchorCtr="0">
            <a:noAutofit/>
          </a:bodyPr>
          <a:lstStyle/>
          <a:p>
            <a:pPr marL="0" indent="0">
              <a:buNone/>
            </a:pPr>
            <a:r>
              <a:rPr lang="en-IN" dirty="0" smtClean="0"/>
              <a:t>“Data </a:t>
            </a:r>
            <a:r>
              <a:rPr lang="en-IN" dirty="0"/>
              <a:t>science is all about asking interesting questions based on the data you have—or often the data you don’t have."</a:t>
            </a:r>
          </a:p>
          <a:p>
            <a:pPr marL="0" indent="0">
              <a:buNone/>
            </a:pPr>
            <a:r>
              <a:rPr lang="en-IN" dirty="0" smtClean="0"/>
              <a:t> ―</a:t>
            </a:r>
            <a:r>
              <a:rPr lang="en-IN" dirty="0"/>
              <a:t>Sarah Jarvis (</a:t>
            </a:r>
            <a:r>
              <a:rPr lang="en-IN" u="sng" dirty="0" err="1">
                <a:hlinkClick r:id="rId3"/>
              </a:rPr>
              <a:t>Darmody</a:t>
            </a:r>
            <a:r>
              <a:rPr lang="en-IN" u="sng" dirty="0">
                <a:hlinkClick r:id="rId3"/>
              </a:rPr>
              <a:t> 2020</a:t>
            </a:r>
            <a:r>
              <a:rPr lang="en-IN" dirty="0"/>
              <a:t>)</a:t>
            </a:r>
          </a:p>
          <a:p>
            <a:pPr marL="0" indent="0">
              <a:spcBef>
                <a:spcPts val="800"/>
              </a:spcBef>
              <a:buNone/>
            </a:pPr>
            <a:endParaRPr dirty="0"/>
          </a:p>
        </p:txBody>
      </p:sp>
      <p:sp>
        <p:nvSpPr>
          <p:cNvPr id="743" name="Google Shape;743;p18"/>
          <p:cNvSpPr txBox="1">
            <a:spLocks noGrp="1"/>
          </p:cNvSpPr>
          <p:nvPr>
            <p:ph type="sldNum" idx="4294967295"/>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2412606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r>
              <a:rPr lang="en" dirty="0" smtClean="0"/>
              <a:t>The three pillars of storytelling</a:t>
            </a:r>
            <a:endParaRPr dirty="0"/>
          </a:p>
        </p:txBody>
      </p:sp>
      <p:sp>
        <p:nvSpPr>
          <p:cNvPr id="998" name="Google Shape;998;p20"/>
          <p:cNvSpPr txBox="1">
            <a:spLocks noGrp="1"/>
          </p:cNvSpPr>
          <p:nvPr>
            <p:ph type="body" idx="1"/>
          </p:nvPr>
        </p:nvSpPr>
        <p:spPr>
          <a:xfrm>
            <a:off x="609600" y="2661000"/>
            <a:ext cx="3418000" cy="3572000"/>
          </a:xfrm>
          <a:prstGeom prst="rect">
            <a:avLst/>
          </a:prstGeom>
        </p:spPr>
        <p:txBody>
          <a:bodyPr spcFirstLastPara="1" vert="horz" wrap="square" lIns="0" tIns="0" rIns="0" bIns="0" rtlCol="0" anchor="t" anchorCtr="0">
            <a:noAutofit/>
          </a:bodyPr>
          <a:lstStyle/>
          <a:p>
            <a:pPr marL="0" indent="0">
              <a:buNone/>
            </a:pPr>
            <a:r>
              <a:rPr lang="en" b="1" dirty="0" smtClean="0"/>
              <a:t>Numpy (Mathematics Professor)</a:t>
            </a:r>
            <a:endParaRPr b="1" dirty="0"/>
          </a:p>
          <a:p>
            <a:pPr marL="0" indent="0">
              <a:buNone/>
            </a:pPr>
            <a:r>
              <a:rPr lang="en" dirty="0" smtClean="0"/>
              <a:t>Is t</a:t>
            </a:r>
            <a:r>
              <a:rPr lang="en-IN" dirty="0" smtClean="0"/>
              <a:t>he</a:t>
            </a:r>
            <a:r>
              <a:rPr lang="en" dirty="0" smtClean="0"/>
              <a:t> mathematical backup provided for us to speed up our interaction with data and apply the complex algorithms easily.</a:t>
            </a:r>
            <a:endParaRPr dirty="0"/>
          </a:p>
        </p:txBody>
      </p:sp>
      <p:sp>
        <p:nvSpPr>
          <p:cNvPr id="999" name="Google Shape;999;p20"/>
          <p:cNvSpPr txBox="1">
            <a:spLocks noGrp="1"/>
          </p:cNvSpPr>
          <p:nvPr>
            <p:ph type="body" idx="2"/>
          </p:nvPr>
        </p:nvSpPr>
        <p:spPr>
          <a:xfrm>
            <a:off x="4387000" y="2661000"/>
            <a:ext cx="3418000" cy="3572000"/>
          </a:xfrm>
          <a:prstGeom prst="rect">
            <a:avLst/>
          </a:prstGeom>
        </p:spPr>
        <p:txBody>
          <a:bodyPr spcFirstLastPara="1" vert="horz" wrap="square" lIns="0" tIns="0" rIns="0" bIns="0" rtlCol="0" anchor="t" anchorCtr="0">
            <a:noAutofit/>
          </a:bodyPr>
          <a:lstStyle/>
          <a:p>
            <a:pPr marL="0" indent="0">
              <a:buNone/>
            </a:pPr>
            <a:r>
              <a:rPr lang="en" b="1" dirty="0" smtClean="0"/>
              <a:t>Pandas(Organized Storehouse Manager)</a:t>
            </a:r>
            <a:endParaRPr b="1" dirty="0"/>
          </a:p>
          <a:p>
            <a:pPr marL="0" indent="0">
              <a:buNone/>
            </a:pPr>
            <a:r>
              <a:rPr lang="en" dirty="0"/>
              <a:t>Is </a:t>
            </a:r>
            <a:r>
              <a:rPr lang="en" dirty="0" smtClean="0"/>
              <a:t>the data handling library provided to us for the transformation and gaining insights from the massive amount of data.</a:t>
            </a:r>
            <a:endParaRPr dirty="0"/>
          </a:p>
        </p:txBody>
      </p:sp>
      <p:sp>
        <p:nvSpPr>
          <p:cNvPr id="1000" name="Google Shape;1000;p20"/>
          <p:cNvSpPr txBox="1">
            <a:spLocks noGrp="1"/>
          </p:cNvSpPr>
          <p:nvPr>
            <p:ph type="body" idx="3"/>
          </p:nvPr>
        </p:nvSpPr>
        <p:spPr>
          <a:xfrm>
            <a:off x="8164400" y="2661000"/>
            <a:ext cx="3418000" cy="3572000"/>
          </a:xfrm>
          <a:prstGeom prst="rect">
            <a:avLst/>
          </a:prstGeom>
        </p:spPr>
        <p:txBody>
          <a:bodyPr spcFirstLastPara="1" vert="horz" wrap="square" lIns="0" tIns="0" rIns="0" bIns="0" rtlCol="0" anchor="t" anchorCtr="0">
            <a:noAutofit/>
          </a:bodyPr>
          <a:lstStyle/>
          <a:p>
            <a:pPr marL="0" indent="0">
              <a:buNone/>
            </a:pPr>
            <a:r>
              <a:rPr lang="en" b="1" dirty="0" smtClean="0"/>
              <a:t>Matplotlib(Artist)</a:t>
            </a:r>
            <a:endParaRPr b="1" dirty="0"/>
          </a:p>
          <a:p>
            <a:pPr marL="0" indent="0">
              <a:buNone/>
            </a:pPr>
            <a:r>
              <a:rPr lang="en" dirty="0" smtClean="0"/>
              <a:t>Is the visual of this group.The insights which are available in numbers being shown into various types of graphs is done by use of Matplotlib.</a:t>
            </a:r>
            <a:endParaRPr dirty="0"/>
          </a:p>
        </p:txBody>
      </p:sp>
      <p:sp>
        <p:nvSpPr>
          <p:cNvPr id="1001" name="Google Shape;1001;p20"/>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141918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609600" y="807467"/>
            <a:ext cx="7521200" cy="1443600"/>
          </a:xfrm>
          <a:prstGeom prst="rect">
            <a:avLst/>
          </a:prstGeom>
        </p:spPr>
        <p:txBody>
          <a:bodyPr spcFirstLastPara="1" vert="horz" wrap="square" lIns="0" tIns="0" rIns="0" bIns="0" rtlCol="0" anchor="t" anchorCtr="0">
            <a:noAutofit/>
          </a:bodyPr>
          <a:lstStyle/>
          <a:p>
            <a:pPr>
              <a:spcBef>
                <a:spcPts val="0"/>
              </a:spcBef>
            </a:pPr>
            <a:r>
              <a:rPr lang="en" dirty="0" smtClean="0"/>
              <a:t>RoadMap</a:t>
            </a:r>
            <a:br>
              <a:rPr lang="en" dirty="0" smtClean="0"/>
            </a:br>
            <a:endParaRPr dirty="0"/>
          </a:p>
        </p:txBody>
      </p:sp>
      <p:sp>
        <p:nvSpPr>
          <p:cNvPr id="1701" name="Google Shape;1701;p28"/>
          <p:cNvSpPr txBox="1">
            <a:spLocks noGrp="1"/>
          </p:cNvSpPr>
          <p:nvPr>
            <p:ph type="sldNum" idx="4294967295"/>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4</a:t>
            </a:fld>
            <a:endParaRPr/>
          </a:p>
        </p:txBody>
      </p:sp>
      <p:grpSp>
        <p:nvGrpSpPr>
          <p:cNvPr id="1702" name="Google Shape;1702;p28"/>
          <p:cNvGrpSpPr/>
          <p:nvPr/>
        </p:nvGrpSpPr>
        <p:grpSpPr>
          <a:xfrm>
            <a:off x="637284" y="2381440"/>
            <a:ext cx="2735224" cy="3270231"/>
            <a:chOff x="1083025" y="1695421"/>
            <a:chExt cx="1834900" cy="2193804"/>
          </a:xfrm>
        </p:grpSpPr>
        <p:sp>
          <p:nvSpPr>
            <p:cNvPr id="1704" name="Google Shape;1704;p28"/>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smtClean="0">
                  <a:solidFill>
                    <a:schemeClr val="accent2"/>
                  </a:solidFill>
                  <a:latin typeface="Barlow"/>
                  <a:ea typeface="Barlow"/>
                  <a:cs typeface="Barlow"/>
                  <a:sym typeface="Barlow"/>
                </a:rPr>
                <a:t>Raw data</a:t>
              </a:r>
              <a:endParaRPr sz="1600" b="1" dirty="0">
                <a:solidFill>
                  <a:schemeClr val="accent2"/>
                </a:solidFill>
                <a:latin typeface="Barlow"/>
                <a:ea typeface="Barlow"/>
                <a:cs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1600" dirty="0" smtClean="0">
                  <a:solidFill>
                    <a:schemeClr val="accent2"/>
                  </a:solidFill>
                  <a:latin typeface="Barlow"/>
                  <a:ea typeface="Barlow"/>
                  <a:cs typeface="Barlow"/>
                  <a:sym typeface="Barlow"/>
                </a:rPr>
                <a:t>Data scrapped from the web,APIs,datasets.</a:t>
              </a:r>
              <a:endParaRPr sz="1600" dirty="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121900" tIns="121900" rIns="121900" bIns="121900" anchor="ctr" anchorCtr="0">
              <a:noAutofit/>
            </a:bodyPr>
            <a:lstStyle/>
            <a:p>
              <a:r>
                <a:rPr lang="en" sz="2400"/>
                <a:t>  </a:t>
              </a:r>
              <a:endParaRPr sz="2400"/>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1709" name="Google Shape;1709;p28"/>
          <p:cNvGrpSpPr/>
          <p:nvPr/>
        </p:nvGrpSpPr>
        <p:grpSpPr>
          <a:xfrm>
            <a:off x="3184677" y="2200479"/>
            <a:ext cx="2735224" cy="3451192"/>
            <a:chOff x="1083025" y="1574025"/>
            <a:chExt cx="1834900" cy="2315200"/>
          </a:xfrm>
        </p:grpSpPr>
        <p:sp>
          <p:nvSpPr>
            <p:cNvPr id="1710" name="Google Shape;1710;p28"/>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algn="r">
                <a:lnSpc>
                  <a:spcPct val="115000"/>
                </a:lnSpc>
                <a:spcAft>
                  <a:spcPts val="2133"/>
                </a:spcAft>
              </a:pPr>
              <a:endParaRPr sz="1067" dirty="0">
                <a:solidFill>
                  <a:schemeClr val="accent2"/>
                </a:solidFill>
                <a:latin typeface="Barlow"/>
                <a:ea typeface="Barlow"/>
                <a:cs typeface="Barlow"/>
                <a:sym typeface="Barlow"/>
              </a:endParaRPr>
            </a:p>
          </p:txBody>
        </p:sp>
        <p:sp>
          <p:nvSpPr>
            <p:cNvPr id="1711" name="Google Shape;1711;p28"/>
            <p:cNvSpPr txBox="1"/>
            <p:nvPr/>
          </p:nvSpPr>
          <p:spPr>
            <a:xfrm>
              <a:off x="1188352" y="2689585"/>
              <a:ext cx="1505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smtClean="0">
                  <a:solidFill>
                    <a:schemeClr val="accent2"/>
                  </a:solidFill>
                  <a:latin typeface="Barlow"/>
                  <a:ea typeface="Barlow"/>
                  <a:cs typeface="Barlow"/>
                  <a:sym typeface="Barlow"/>
                </a:rPr>
                <a:t>EDA</a:t>
              </a:r>
              <a:endParaRPr sz="1600" b="1" dirty="0">
                <a:solidFill>
                  <a:schemeClr val="accent2"/>
                </a:solidFill>
                <a:latin typeface="Barlow"/>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1600" dirty="0" smtClean="0">
                  <a:solidFill>
                    <a:schemeClr val="accent2"/>
                  </a:solidFill>
                  <a:latin typeface="Barlow"/>
                  <a:ea typeface="Barlow"/>
                  <a:cs typeface="Barlow"/>
                  <a:sym typeface="Barlow"/>
                </a:rPr>
                <a:t>Transforming data into the useful information.</a:t>
              </a:r>
              <a:endParaRPr sz="1600" dirty="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121900" tIns="121900" rIns="121900" bIns="121900" anchor="ctr" anchorCtr="0">
              <a:noAutofit/>
            </a:bodyPr>
            <a:lstStyle/>
            <a:p>
              <a:r>
                <a:rPr lang="en" sz="2400"/>
                <a:t>  </a:t>
              </a:r>
              <a:endParaRPr sz="2400"/>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1716" name="Google Shape;1716;p28"/>
          <p:cNvGrpSpPr/>
          <p:nvPr/>
        </p:nvGrpSpPr>
        <p:grpSpPr>
          <a:xfrm>
            <a:off x="5736388" y="2199419"/>
            <a:ext cx="2735224" cy="3451192"/>
            <a:chOff x="1083025" y="1574025"/>
            <a:chExt cx="1834900" cy="2315200"/>
          </a:xfrm>
        </p:grpSpPr>
        <p:sp>
          <p:nvSpPr>
            <p:cNvPr id="1717" name="Google Shape;1717;p28"/>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algn="r">
                <a:lnSpc>
                  <a:spcPct val="115000"/>
                </a:lnSpc>
                <a:spcAft>
                  <a:spcPts val="2133"/>
                </a:spcAft>
              </a:pPr>
              <a:endParaRPr sz="1067" dirty="0">
                <a:solidFill>
                  <a:schemeClr val="dk2"/>
                </a:solidFill>
                <a:latin typeface="Barlow"/>
                <a:ea typeface="Barlow"/>
                <a:cs typeface="Barlow"/>
                <a:sym typeface="Barlow"/>
              </a:endParaRPr>
            </a:p>
          </p:txBody>
        </p:sp>
        <p:sp>
          <p:nvSpPr>
            <p:cNvPr id="1718" name="Google Shape;1718;p28"/>
            <p:cNvSpPr txBox="1"/>
            <p:nvPr/>
          </p:nvSpPr>
          <p:spPr>
            <a:xfrm>
              <a:off x="1114065" y="2695013"/>
              <a:ext cx="1505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smtClean="0">
                  <a:solidFill>
                    <a:schemeClr val="dk2"/>
                  </a:solidFill>
                  <a:latin typeface="Barlow"/>
                  <a:ea typeface="Barlow"/>
                  <a:cs typeface="Barlow"/>
                  <a:sym typeface="Barlow"/>
                </a:rPr>
                <a:t>Data Visualization</a:t>
              </a:r>
              <a:endParaRPr sz="1600" b="1" dirty="0">
                <a:solidFill>
                  <a:schemeClr val="dk2"/>
                </a:solidFill>
                <a:latin typeface="Barlow"/>
                <a:ea typeface="Barlow"/>
                <a:cs typeface="Barlow"/>
                <a:sym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1600" dirty="0" smtClean="0">
                  <a:solidFill>
                    <a:schemeClr val="dk2"/>
                  </a:solidFill>
                  <a:latin typeface="Barlow"/>
                  <a:ea typeface="Barlow"/>
                  <a:cs typeface="Barlow"/>
                  <a:sym typeface="Barlow"/>
                </a:rPr>
                <a:t>Creating interactive Dashboards to showcase the insights.</a:t>
              </a:r>
              <a:endParaRPr sz="1600" dirty="0">
                <a:solidFill>
                  <a:schemeClr val="dk2"/>
                </a:solidFill>
                <a:latin typeface="Barlow"/>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121900" tIns="121900" rIns="121900" bIns="121900" anchor="ctr" anchorCtr="0">
              <a:noAutofit/>
            </a:bodyPr>
            <a:lstStyle/>
            <a:p>
              <a:r>
                <a:rPr lang="en" sz="2400"/>
                <a:t>  </a:t>
              </a:r>
              <a:endParaRPr sz="2400"/>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121900" tIns="121900" rIns="121900" bIns="121900" anchor="ctr" anchorCtr="0">
              <a:noAutofit/>
            </a:bodyPr>
            <a:lstStyle/>
            <a:p>
              <a:endParaRPr sz="2400"/>
            </a:p>
          </p:txBody>
        </p:sp>
      </p:grpSp>
      <p:grpSp>
        <p:nvGrpSpPr>
          <p:cNvPr id="1723" name="Google Shape;1723;p28"/>
          <p:cNvGrpSpPr/>
          <p:nvPr/>
        </p:nvGrpSpPr>
        <p:grpSpPr>
          <a:xfrm>
            <a:off x="8290212" y="2380362"/>
            <a:ext cx="2735224" cy="3270231"/>
            <a:chOff x="1083025" y="1695421"/>
            <a:chExt cx="1834900" cy="2193804"/>
          </a:xfrm>
        </p:grpSpPr>
        <p:sp>
          <p:nvSpPr>
            <p:cNvPr id="1725" name="Google Shape;1725;p28"/>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a:lnSpc>
                  <a:spcPct val="115000"/>
                </a:lnSpc>
              </a:pPr>
              <a:r>
                <a:rPr lang="en" sz="1600" b="1" dirty="0" smtClean="0">
                  <a:solidFill>
                    <a:schemeClr val="dk2"/>
                  </a:solidFill>
                  <a:latin typeface="Barlow"/>
                  <a:ea typeface="Barlow"/>
                  <a:cs typeface="Barlow"/>
                  <a:sym typeface="Barlow"/>
                </a:rPr>
                <a:t>Model Building</a:t>
              </a:r>
              <a:endParaRPr sz="1600" b="1" dirty="0">
                <a:solidFill>
                  <a:schemeClr val="dk2"/>
                </a:solidFill>
                <a:latin typeface="Barlow"/>
                <a:ea typeface="Barlow"/>
                <a:cs typeface="Barlow"/>
                <a:sym typeface="Barlow"/>
              </a:endParaRPr>
            </a:p>
          </p:txBody>
        </p:sp>
        <p:sp>
          <p:nvSpPr>
            <p:cNvPr id="1726" name="Google Shape;1726;p28"/>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IN" sz="1600" dirty="0" smtClean="0">
                  <a:solidFill>
                    <a:schemeClr val="dk2"/>
                  </a:solidFill>
                  <a:latin typeface="Barlow"/>
                  <a:ea typeface="Barlow"/>
                  <a:cs typeface="Barlow"/>
                  <a:sym typeface="Barlow"/>
                </a:rPr>
                <a:t>On the basis of different requirements build ML models.</a:t>
              </a:r>
              <a:endParaRPr sz="1600" dirty="0">
                <a:solidFill>
                  <a:schemeClr val="dk2"/>
                </a:solidFill>
                <a:latin typeface="Barlow"/>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121900" tIns="121900" rIns="121900" bIns="121900" anchor="ctr" anchorCtr="0">
              <a:noAutofit/>
            </a:bodyPr>
            <a:lstStyle/>
            <a:p>
              <a:r>
                <a:rPr lang="en" sz="2400"/>
                <a:t>  </a:t>
              </a:r>
              <a:endParaRPr sz="2400"/>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89537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914400" y="2093400"/>
            <a:ext cx="5157200" cy="1546400"/>
          </a:xfrm>
          <a:prstGeom prst="rect">
            <a:avLst/>
          </a:prstGeom>
        </p:spPr>
        <p:txBody>
          <a:bodyPr spcFirstLastPara="1" vert="horz" wrap="square" lIns="0" tIns="0" rIns="0" bIns="0" rtlCol="0" anchor="b" anchorCtr="0">
            <a:noAutofit/>
          </a:bodyPr>
          <a:lstStyle/>
          <a:p>
            <a:pPr>
              <a:spcBef>
                <a:spcPts val="0"/>
              </a:spcBef>
            </a:pPr>
            <a:r>
              <a:rPr lang="en-IN" sz="6600" dirty="0" smtClean="0">
                <a:solidFill>
                  <a:schemeClr val="accent1"/>
                </a:solidFill>
              </a:rPr>
              <a:t>Let’s look into some examples….</a:t>
            </a:r>
            <a:endParaRPr sz="6600" dirty="0">
              <a:solidFill>
                <a:schemeClr val="accent1"/>
              </a:solidFill>
            </a:endParaRPr>
          </a:p>
        </p:txBody>
      </p:sp>
      <p:sp>
        <p:nvSpPr>
          <p:cNvPr id="743" name="Google Shape;743;p18"/>
          <p:cNvSpPr txBox="1">
            <a:spLocks noGrp="1"/>
          </p:cNvSpPr>
          <p:nvPr>
            <p:ph type="sldNum" idx="4294967295"/>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5</a:t>
            </a:fld>
            <a:endParaRPr/>
          </a:p>
        </p:txBody>
      </p:sp>
      <p:grpSp>
        <p:nvGrpSpPr>
          <p:cNvPr id="744" name="Google Shape;744;p18"/>
          <p:cNvGrpSpPr/>
          <p:nvPr/>
        </p:nvGrpSpPr>
        <p:grpSpPr>
          <a:xfrm>
            <a:off x="6718583" y="832342"/>
            <a:ext cx="4571992" cy="5071109"/>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623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4" name="Google Shape;2244;p37"/>
          <p:cNvSpPr txBox="1">
            <a:spLocks noGrp="1"/>
          </p:cNvSpPr>
          <p:nvPr>
            <p:ph type="ctrTitle"/>
          </p:nvPr>
        </p:nvSpPr>
        <p:spPr>
          <a:xfrm>
            <a:off x="616528" y="528251"/>
            <a:ext cx="5966400" cy="1546400"/>
          </a:xfrm>
          <a:prstGeom prst="rect">
            <a:avLst/>
          </a:prstGeom>
        </p:spPr>
        <p:txBody>
          <a:bodyPr spcFirstLastPara="1" vert="horz" wrap="square" lIns="0" tIns="0" rIns="0" bIns="0" rtlCol="0" anchor="b" anchorCtr="0">
            <a:noAutofit/>
          </a:bodyPr>
          <a:lstStyle/>
          <a:p>
            <a:r>
              <a:rPr lang="en" dirty="0">
                <a:solidFill>
                  <a:schemeClr val="tx2"/>
                </a:solidFill>
              </a:rPr>
              <a:t>Extra Resources</a:t>
            </a:r>
            <a:endParaRPr dirty="0">
              <a:solidFill>
                <a:schemeClr val="tx2"/>
              </a:solidFill>
            </a:endParaRPr>
          </a:p>
        </p:txBody>
      </p:sp>
      <p:sp>
        <p:nvSpPr>
          <p:cNvPr id="2245" name="Google Shape;2245;p37"/>
          <p:cNvSpPr txBox="1">
            <a:spLocks noGrp="1"/>
          </p:cNvSpPr>
          <p:nvPr>
            <p:ph type="subTitle" idx="1"/>
          </p:nvPr>
        </p:nvSpPr>
        <p:spPr>
          <a:xfrm>
            <a:off x="1420091" y="2342397"/>
            <a:ext cx="9432636" cy="4104585"/>
          </a:xfrm>
          <a:prstGeom prst="rect">
            <a:avLst/>
          </a:prstGeom>
        </p:spPr>
        <p:txBody>
          <a:bodyPr spcFirstLastPara="1" vert="horz" wrap="square" lIns="0" tIns="0" rIns="0" bIns="0" rtlCol="0" anchor="t" anchorCtr="0">
            <a:noAutofit/>
          </a:bodyPr>
          <a:lstStyle/>
          <a:p>
            <a:pPr marL="457200" indent="-457200">
              <a:buFont typeface="Arial" panose="020B0604020202020204" pitchFamily="34" charset="0"/>
              <a:buChar char="•"/>
            </a:pPr>
            <a:r>
              <a:rPr lang="en-IN" dirty="0" smtClean="0">
                <a:solidFill>
                  <a:schemeClr val="tx1">
                    <a:lumMod val="85000"/>
                    <a:lumOff val="15000"/>
                  </a:schemeClr>
                </a:solidFill>
              </a:rPr>
              <a:t>Course Names:</a:t>
            </a:r>
          </a:p>
          <a:p>
            <a:pPr marL="0" indent="0"/>
            <a:r>
              <a:rPr lang="en-IN" sz="2400" dirty="0" smtClean="0">
                <a:solidFill>
                  <a:schemeClr val="tx1">
                    <a:lumMod val="85000"/>
                    <a:lumOff val="15000"/>
                  </a:schemeClr>
                </a:solidFill>
              </a:rPr>
              <a:t>       IBM – Python for Data Science AI &amp; Development</a:t>
            </a:r>
          </a:p>
          <a:p>
            <a:pPr marL="0" indent="0"/>
            <a:r>
              <a:rPr lang="en-IN" sz="2400" dirty="0">
                <a:solidFill>
                  <a:schemeClr val="tx1">
                    <a:lumMod val="85000"/>
                    <a:lumOff val="15000"/>
                  </a:schemeClr>
                </a:solidFill>
              </a:rPr>
              <a:t> </a:t>
            </a:r>
            <a:r>
              <a:rPr lang="en-IN" sz="2400" dirty="0" smtClean="0">
                <a:solidFill>
                  <a:schemeClr val="tx1">
                    <a:lumMod val="85000"/>
                    <a:lumOff val="15000"/>
                  </a:schemeClr>
                </a:solidFill>
              </a:rPr>
              <a:t>      Python Project for Data Science</a:t>
            </a:r>
          </a:p>
          <a:p>
            <a:pPr marL="457200" indent="-457200">
              <a:buFont typeface="Arial" panose="020B0604020202020204" pitchFamily="34" charset="0"/>
              <a:buChar char="•"/>
            </a:pPr>
            <a:r>
              <a:rPr lang="en-IN" dirty="0" smtClean="0">
                <a:solidFill>
                  <a:schemeClr val="tx1">
                    <a:lumMod val="85000"/>
                    <a:lumOff val="15000"/>
                  </a:schemeClr>
                </a:solidFill>
              </a:rPr>
              <a:t>W3Schools:</a:t>
            </a:r>
          </a:p>
          <a:p>
            <a:pPr marL="0" indent="0"/>
            <a:r>
              <a:rPr lang="en-IN" dirty="0">
                <a:solidFill>
                  <a:schemeClr val="tx1">
                    <a:lumMod val="85000"/>
                    <a:lumOff val="15000"/>
                  </a:schemeClr>
                </a:solidFill>
              </a:rPr>
              <a:t> </a:t>
            </a:r>
            <a:r>
              <a:rPr lang="en-IN" dirty="0" smtClean="0">
                <a:solidFill>
                  <a:schemeClr val="tx1">
                    <a:lumMod val="85000"/>
                    <a:lumOff val="15000"/>
                  </a:schemeClr>
                </a:solidFill>
              </a:rPr>
              <a:t>         </a:t>
            </a:r>
            <a:r>
              <a:rPr lang="en-IN" sz="2400" dirty="0" smtClean="0">
                <a:solidFill>
                  <a:schemeClr val="tx1">
                    <a:lumMod val="85000"/>
                    <a:lumOff val="15000"/>
                  </a:schemeClr>
                </a:solidFill>
                <a:hlinkClick r:id="rId3"/>
              </a:rPr>
              <a:t>https://www.w3schools.com/python/numpy/default.asp</a:t>
            </a:r>
            <a:endParaRPr lang="en-IN" sz="2400" dirty="0" smtClean="0">
              <a:solidFill>
                <a:schemeClr val="tx1">
                  <a:lumMod val="85000"/>
                  <a:lumOff val="15000"/>
                </a:schemeClr>
              </a:solidFill>
            </a:endParaRPr>
          </a:p>
          <a:p>
            <a:pPr marL="0" indent="0"/>
            <a:r>
              <a:rPr lang="en-IN" sz="2400" dirty="0" smtClean="0">
                <a:solidFill>
                  <a:schemeClr val="tx1">
                    <a:lumMod val="85000"/>
                    <a:lumOff val="15000"/>
                  </a:schemeClr>
                </a:solidFill>
              </a:rPr>
              <a:t>            </a:t>
            </a:r>
            <a:r>
              <a:rPr lang="en-IN" sz="2400" dirty="0" smtClean="0">
                <a:solidFill>
                  <a:schemeClr val="tx1">
                    <a:lumMod val="85000"/>
                    <a:lumOff val="15000"/>
                  </a:schemeClr>
                </a:solidFill>
                <a:hlinkClick r:id="rId4"/>
              </a:rPr>
              <a:t>https://www.w3schools.com/python/pandas/default.asp</a:t>
            </a:r>
            <a:r>
              <a:rPr lang="en-IN" sz="2400" dirty="0" smtClean="0">
                <a:solidFill>
                  <a:schemeClr val="tx1">
                    <a:lumMod val="85000"/>
                    <a:lumOff val="15000"/>
                  </a:schemeClr>
                </a:solidFill>
              </a:rPr>
              <a:t>          </a:t>
            </a:r>
            <a:endParaRPr sz="2400" dirty="0">
              <a:solidFill>
                <a:schemeClr val="tx1">
                  <a:lumMod val="85000"/>
                  <a:lumOff val="15000"/>
                </a:schemeClr>
              </a:solidFill>
            </a:endParaRPr>
          </a:p>
        </p:txBody>
      </p:sp>
    </p:spTree>
    <p:extLst>
      <p:ext uri="{BB962C8B-B14F-4D97-AF65-F5344CB8AC3E}">
        <p14:creationId xmlns:p14="http://schemas.microsoft.com/office/powerpoint/2010/main" val="4098479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4294967295"/>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7</a:t>
            </a:fld>
            <a:endParaRPr/>
          </a:p>
        </p:txBody>
      </p:sp>
      <p:grpSp>
        <p:nvGrpSpPr>
          <p:cNvPr id="2077" name="Google Shape;2077;p34"/>
          <p:cNvGrpSpPr/>
          <p:nvPr/>
        </p:nvGrpSpPr>
        <p:grpSpPr>
          <a:xfrm>
            <a:off x="7213735" y="959320"/>
            <a:ext cx="4474832" cy="5105395"/>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393290" y="1603251"/>
            <a:ext cx="6312710" cy="1110400"/>
          </a:xfrm>
          <a:prstGeom prst="rect">
            <a:avLst/>
          </a:prstGeom>
        </p:spPr>
        <p:txBody>
          <a:bodyPr spcFirstLastPara="1" vert="horz" wrap="square" lIns="0" tIns="0" rIns="0" bIns="0" rtlCol="0" anchor="t" anchorCtr="0">
            <a:noAutofit/>
          </a:bodyPr>
          <a:lstStyle/>
          <a:p>
            <a:pPr>
              <a:spcBef>
                <a:spcPts val="0"/>
              </a:spcBef>
            </a:pPr>
            <a:r>
              <a:rPr lang="en" sz="9600" dirty="0"/>
              <a:t>THANKS!</a:t>
            </a:r>
            <a:endParaRPr sz="9600" dirty="0"/>
          </a:p>
        </p:txBody>
      </p:sp>
      <p:sp>
        <p:nvSpPr>
          <p:cNvPr id="2224" name="Google Shape;2224;p34"/>
          <p:cNvSpPr txBox="1">
            <a:spLocks noGrp="1"/>
          </p:cNvSpPr>
          <p:nvPr>
            <p:ph type="subTitle" idx="4294967295"/>
          </p:nvPr>
        </p:nvSpPr>
        <p:spPr>
          <a:xfrm>
            <a:off x="393290" y="2694745"/>
            <a:ext cx="6312710" cy="2560000"/>
          </a:xfrm>
          <a:prstGeom prst="rect">
            <a:avLst/>
          </a:prstGeom>
        </p:spPr>
        <p:txBody>
          <a:bodyPr spcFirstLastPara="1" vert="horz" wrap="square" lIns="0" tIns="0" rIns="0" bIns="0" rtlCol="0" anchor="t" anchorCtr="0">
            <a:noAutofit/>
          </a:bodyPr>
          <a:lstStyle/>
          <a:p>
            <a:pPr marL="0" indent="0">
              <a:spcBef>
                <a:spcPts val="800"/>
              </a:spcBef>
              <a:buNone/>
            </a:pPr>
            <a:r>
              <a:rPr lang="en" sz="4800" b="1" dirty="0">
                <a:solidFill>
                  <a:schemeClr val="accent1"/>
                </a:solidFill>
                <a:latin typeface="Barlow"/>
                <a:ea typeface="Barlow"/>
                <a:cs typeface="Barlow"/>
                <a:sym typeface="Barlow"/>
              </a:rPr>
              <a:t>Any questions?</a:t>
            </a:r>
            <a:endParaRPr sz="4800" b="1" dirty="0">
              <a:solidFill>
                <a:schemeClr val="accent1"/>
              </a:solidFill>
              <a:latin typeface="Barlow"/>
              <a:ea typeface="Barlow"/>
              <a:cs typeface="Barlow"/>
              <a:sym typeface="Barlow"/>
            </a:endParaRPr>
          </a:p>
          <a:p>
            <a:pPr marL="0" indent="0">
              <a:spcBef>
                <a:spcPts val="800"/>
              </a:spcBef>
              <a:buClr>
                <a:schemeClr val="dk1"/>
              </a:buClr>
              <a:buSzPts val="1100"/>
              <a:buNone/>
            </a:pPr>
            <a:r>
              <a:rPr lang="en" dirty="0"/>
              <a:t>You can find me at: </a:t>
            </a:r>
            <a:endParaRPr dirty="0"/>
          </a:p>
          <a:p>
            <a:pPr marL="609585" indent="-457189">
              <a:spcBef>
                <a:spcPts val="0"/>
              </a:spcBef>
              <a:buSzPts val="1800"/>
              <a:buChar char="▸"/>
            </a:pPr>
            <a:r>
              <a:rPr lang="en-IN" dirty="0"/>
              <a:t>v</a:t>
            </a:r>
            <a:r>
              <a:rPr lang="en" dirty="0" smtClean="0"/>
              <a:t>aishnavi.tiwari@capgemini.com</a:t>
            </a:r>
            <a:endParaRPr dirty="0"/>
          </a:p>
        </p:txBody>
      </p:sp>
    </p:spTree>
    <p:extLst>
      <p:ext uri="{BB962C8B-B14F-4D97-AF65-F5344CB8AC3E}">
        <p14:creationId xmlns:p14="http://schemas.microsoft.com/office/powerpoint/2010/main" val="267337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12933</TotalTime>
  <Words>223</Words>
  <Application>Microsoft Office PowerPoint</Application>
  <PresentationFormat>Widescreen</PresentationFormat>
  <Paragraphs>43</Paragraphs>
  <Slides>8</Slides>
  <Notes>6</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8</vt:i4>
      </vt:variant>
    </vt:vector>
  </HeadingPairs>
  <TitlesOfParts>
    <vt:vector size="21" baseType="lpstr">
      <vt:lpstr>Arial</vt:lpstr>
      <vt:lpstr>Barlow</vt:lpstr>
      <vt:lpstr>Calibri</vt:lpstr>
      <vt:lpstr>DejaVu Sans</vt:lpstr>
      <vt:lpstr>Symbol</vt:lpstr>
      <vt:lpstr>Verdana</vt:lpstr>
      <vt:lpstr>Wingdings</vt:lpstr>
      <vt:lpstr>Office Theme</vt:lpstr>
      <vt:lpstr>Office Theme</vt:lpstr>
      <vt:lpstr>Office Theme</vt:lpstr>
      <vt:lpstr>Office Theme</vt:lpstr>
      <vt:lpstr>Office Theme</vt:lpstr>
      <vt:lpstr>Office Theme</vt:lpstr>
      <vt:lpstr>PowerPoint Presentation</vt:lpstr>
      <vt:lpstr>Data Science</vt:lpstr>
      <vt:lpstr>The three pillars of storytelling</vt:lpstr>
      <vt:lpstr>RoadMap </vt:lpstr>
      <vt:lpstr>Let’s look into some examples….</vt:lpstr>
      <vt:lpstr>Extra Resources</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Tiwari, Vaishnavi</cp:lastModifiedBy>
  <cp:revision>92</cp:revision>
  <dcterms:created xsi:type="dcterms:W3CDTF">2018-05-28T05:37:39Z</dcterms:created>
  <dcterms:modified xsi:type="dcterms:W3CDTF">2022-07-08T06:31:33Z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