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notesMasterIdLst>
    <p:notesMasterId r:id="rId19"/>
  </p:notesMasterIdLst>
  <p:sldIdLst>
    <p:sldId id="256" r:id="rId2"/>
    <p:sldId id="258" r:id="rId3"/>
    <p:sldId id="259" r:id="rId4"/>
    <p:sldId id="260" r:id="rId5"/>
    <p:sldId id="266" r:id="rId6"/>
    <p:sldId id="263" r:id="rId7"/>
    <p:sldId id="261" r:id="rId8"/>
    <p:sldId id="264" r:id="rId9"/>
    <p:sldId id="265" r:id="rId10"/>
    <p:sldId id="267" r:id="rId11"/>
    <p:sldId id="271" r:id="rId12"/>
    <p:sldId id="272" r:id="rId13"/>
    <p:sldId id="273" r:id="rId14"/>
    <p:sldId id="268" r:id="rId15"/>
    <p:sldId id="269" r:id="rId16"/>
    <p:sldId id="274" r:id="rId17"/>
    <p:sldId id="270"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81" d="100"/>
          <a:sy n="81" d="100"/>
        </p:scale>
        <p:origin x="754"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1CAF17A-F714-472E-9071-EE81D93CB056}" type="datetimeFigureOut">
              <a:rPr lang="en-IN" smtClean="0"/>
              <a:t>15-07-2024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601729B-E53A-4231-9679-FF911F893CE1}" type="slidenum">
              <a:rPr lang="en-IN" smtClean="0"/>
              <a:t>‹#›</a:t>
            </a:fld>
            <a:endParaRPr lang="en-IN"/>
          </a:p>
        </p:txBody>
      </p:sp>
    </p:spTree>
    <p:extLst>
      <p:ext uri="{BB962C8B-B14F-4D97-AF65-F5344CB8AC3E}">
        <p14:creationId xmlns:p14="http://schemas.microsoft.com/office/powerpoint/2010/main" val="23857747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601729B-E53A-4231-9679-FF911F893CE1}" type="slidenum">
              <a:rPr lang="en-IN" smtClean="0"/>
              <a:t>1</a:t>
            </a:fld>
            <a:endParaRPr lang="en-IN"/>
          </a:p>
        </p:txBody>
      </p:sp>
    </p:spTree>
    <p:extLst>
      <p:ext uri="{BB962C8B-B14F-4D97-AF65-F5344CB8AC3E}">
        <p14:creationId xmlns:p14="http://schemas.microsoft.com/office/powerpoint/2010/main" val="36592372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2C9804A-61A6-4F1A-9538-4290486F3CEA}" type="datetimeFigureOut">
              <a:rPr lang="en-IN" smtClean="0"/>
              <a:t>15-07-2024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D3C136-1195-4B4D-A02C-83C2D05B3E70}"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796994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2C9804A-61A6-4F1A-9538-4290486F3CEA}" type="datetimeFigureOut">
              <a:rPr lang="en-IN" smtClean="0"/>
              <a:t>15-07-2024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D3C136-1195-4B4D-A02C-83C2D05B3E70}" type="slidenum">
              <a:rPr lang="en-IN" smtClean="0"/>
              <a:t>‹#›</a:t>
            </a:fld>
            <a:endParaRPr lang="en-IN"/>
          </a:p>
        </p:txBody>
      </p:sp>
    </p:spTree>
    <p:extLst>
      <p:ext uri="{BB962C8B-B14F-4D97-AF65-F5344CB8AC3E}">
        <p14:creationId xmlns:p14="http://schemas.microsoft.com/office/powerpoint/2010/main" val="6701949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2C9804A-61A6-4F1A-9538-4290486F3CEA}" type="datetimeFigureOut">
              <a:rPr lang="en-IN" smtClean="0"/>
              <a:t>15-07-2024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D3C136-1195-4B4D-A02C-83C2D05B3E70}" type="slidenum">
              <a:rPr lang="en-IN" smtClean="0"/>
              <a:t>‹#›</a:t>
            </a:fld>
            <a:endParaRPr lang="en-IN"/>
          </a:p>
        </p:txBody>
      </p:sp>
    </p:spTree>
    <p:extLst>
      <p:ext uri="{BB962C8B-B14F-4D97-AF65-F5344CB8AC3E}">
        <p14:creationId xmlns:p14="http://schemas.microsoft.com/office/powerpoint/2010/main" val="19062819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2C9804A-61A6-4F1A-9538-4290486F3CEA}" type="datetimeFigureOut">
              <a:rPr lang="en-IN" smtClean="0"/>
              <a:t>15-07-2024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D3C136-1195-4B4D-A02C-83C2D05B3E70}" type="slidenum">
              <a:rPr lang="en-IN" smtClean="0"/>
              <a:t>‹#›</a:t>
            </a:fld>
            <a:endParaRPr lang="en-IN"/>
          </a:p>
        </p:txBody>
      </p:sp>
    </p:spTree>
    <p:extLst>
      <p:ext uri="{BB962C8B-B14F-4D97-AF65-F5344CB8AC3E}">
        <p14:creationId xmlns:p14="http://schemas.microsoft.com/office/powerpoint/2010/main" val="31577734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2C9804A-61A6-4F1A-9538-4290486F3CEA}" type="datetimeFigureOut">
              <a:rPr lang="en-IN" smtClean="0"/>
              <a:t>15-07-2024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D3C136-1195-4B4D-A02C-83C2D05B3E70}"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194730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2C9804A-61A6-4F1A-9538-4290486F3CEA}" type="datetimeFigureOut">
              <a:rPr lang="en-IN" smtClean="0"/>
              <a:t>15-07-2024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1D3C136-1195-4B4D-A02C-83C2D05B3E70}" type="slidenum">
              <a:rPr lang="en-IN" smtClean="0"/>
              <a:t>‹#›</a:t>
            </a:fld>
            <a:endParaRPr lang="en-IN"/>
          </a:p>
        </p:txBody>
      </p:sp>
    </p:spTree>
    <p:extLst>
      <p:ext uri="{BB962C8B-B14F-4D97-AF65-F5344CB8AC3E}">
        <p14:creationId xmlns:p14="http://schemas.microsoft.com/office/powerpoint/2010/main" val="883449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2C9804A-61A6-4F1A-9538-4290486F3CEA}" type="datetimeFigureOut">
              <a:rPr lang="en-IN" smtClean="0"/>
              <a:t>15-07-2024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1D3C136-1195-4B4D-A02C-83C2D05B3E70}" type="slidenum">
              <a:rPr lang="en-IN" smtClean="0"/>
              <a:t>‹#›</a:t>
            </a:fld>
            <a:endParaRPr lang="en-IN"/>
          </a:p>
        </p:txBody>
      </p:sp>
    </p:spTree>
    <p:extLst>
      <p:ext uri="{BB962C8B-B14F-4D97-AF65-F5344CB8AC3E}">
        <p14:creationId xmlns:p14="http://schemas.microsoft.com/office/powerpoint/2010/main" val="18570786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2C9804A-61A6-4F1A-9538-4290486F3CEA}" type="datetimeFigureOut">
              <a:rPr lang="en-IN" smtClean="0"/>
              <a:t>15-07-2024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1D3C136-1195-4B4D-A02C-83C2D05B3E70}" type="slidenum">
              <a:rPr lang="en-IN" smtClean="0"/>
              <a:t>‹#›</a:t>
            </a:fld>
            <a:endParaRPr lang="en-IN"/>
          </a:p>
        </p:txBody>
      </p:sp>
    </p:spTree>
    <p:extLst>
      <p:ext uri="{BB962C8B-B14F-4D97-AF65-F5344CB8AC3E}">
        <p14:creationId xmlns:p14="http://schemas.microsoft.com/office/powerpoint/2010/main" val="26406264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32C9804A-61A6-4F1A-9538-4290486F3CEA}" type="datetimeFigureOut">
              <a:rPr lang="en-IN" smtClean="0"/>
              <a:t>15-07-2024</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41D3C136-1195-4B4D-A02C-83C2D05B3E70}" type="slidenum">
              <a:rPr lang="en-IN" smtClean="0"/>
              <a:t>‹#›</a:t>
            </a:fld>
            <a:endParaRPr lang="en-IN"/>
          </a:p>
        </p:txBody>
      </p:sp>
    </p:spTree>
    <p:extLst>
      <p:ext uri="{BB962C8B-B14F-4D97-AF65-F5344CB8AC3E}">
        <p14:creationId xmlns:p14="http://schemas.microsoft.com/office/powerpoint/2010/main" val="18875520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2C9804A-61A6-4F1A-9538-4290486F3CEA}" type="datetimeFigureOut">
              <a:rPr lang="en-IN" smtClean="0"/>
              <a:t>15-07-2024</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1D3C136-1195-4B4D-A02C-83C2D05B3E70}" type="slidenum">
              <a:rPr lang="en-IN" smtClean="0"/>
              <a:t>‹#›</a:t>
            </a:fld>
            <a:endParaRPr lang="en-IN"/>
          </a:p>
        </p:txBody>
      </p:sp>
    </p:spTree>
    <p:extLst>
      <p:ext uri="{BB962C8B-B14F-4D97-AF65-F5344CB8AC3E}">
        <p14:creationId xmlns:p14="http://schemas.microsoft.com/office/powerpoint/2010/main" val="4493692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2C9804A-61A6-4F1A-9538-4290486F3CEA}" type="datetimeFigureOut">
              <a:rPr lang="en-IN" smtClean="0"/>
              <a:t>15-07-2024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1D3C136-1195-4B4D-A02C-83C2D05B3E70}" type="slidenum">
              <a:rPr lang="en-IN" smtClean="0"/>
              <a:t>‹#›</a:t>
            </a:fld>
            <a:endParaRPr lang="en-IN"/>
          </a:p>
        </p:txBody>
      </p:sp>
    </p:spTree>
    <p:extLst>
      <p:ext uri="{BB962C8B-B14F-4D97-AF65-F5344CB8AC3E}">
        <p14:creationId xmlns:p14="http://schemas.microsoft.com/office/powerpoint/2010/main" val="38208963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32C9804A-61A6-4F1A-9538-4290486F3CEA}" type="datetimeFigureOut">
              <a:rPr lang="en-IN" smtClean="0"/>
              <a:t>15-07-2024</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1D3C136-1195-4B4D-A02C-83C2D05B3E70}"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26822979"/>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BCD324-108B-9447-68BD-D184E32A7719}"/>
              </a:ext>
            </a:extLst>
          </p:cNvPr>
          <p:cNvSpPr>
            <a:spLocks noGrp="1"/>
          </p:cNvSpPr>
          <p:nvPr>
            <p:ph type="ctrTitle"/>
          </p:nvPr>
        </p:nvSpPr>
        <p:spPr/>
        <p:txBody>
          <a:bodyPr>
            <a:normAutofit/>
          </a:bodyPr>
          <a:lstStyle/>
          <a:p>
            <a:r>
              <a:rPr lang="en-US" sz="6000" dirty="0">
                <a:solidFill>
                  <a:srgbClr val="0070C0"/>
                </a:solidFill>
              </a:rPr>
              <a:t>Business Contract Validation </a:t>
            </a:r>
            <a:r>
              <a:rPr lang="en-US" sz="6000" dirty="0"/>
              <a:t>–</a:t>
            </a:r>
            <a:br>
              <a:rPr lang="en-US" sz="6000" dirty="0"/>
            </a:br>
            <a:r>
              <a:rPr lang="en-US" sz="4400" dirty="0"/>
              <a:t>To Classify Content within the Contract Clauses and Determine Deviations from Templates and highlight them.</a:t>
            </a:r>
            <a:endParaRPr lang="en-IN" sz="4400" dirty="0"/>
          </a:p>
        </p:txBody>
      </p:sp>
    </p:spTree>
    <p:extLst>
      <p:ext uri="{BB962C8B-B14F-4D97-AF65-F5344CB8AC3E}">
        <p14:creationId xmlns:p14="http://schemas.microsoft.com/office/powerpoint/2010/main" val="35751090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677C46-D28C-A2AA-2BAC-2CECEF6D8535}"/>
              </a:ext>
            </a:extLst>
          </p:cNvPr>
          <p:cNvSpPr>
            <a:spLocks noGrp="1"/>
          </p:cNvSpPr>
          <p:nvPr>
            <p:ph type="title"/>
          </p:nvPr>
        </p:nvSpPr>
        <p:spPr/>
        <p:txBody>
          <a:bodyPr/>
          <a:lstStyle/>
          <a:p>
            <a:r>
              <a:rPr lang="en-IN" dirty="0">
                <a:solidFill>
                  <a:srgbClr val="0070C0"/>
                </a:solidFill>
              </a:rPr>
              <a:t>Team members and contribution</a:t>
            </a:r>
            <a:r>
              <a:rPr lang="en-IN" dirty="0"/>
              <a:t>:</a:t>
            </a:r>
          </a:p>
        </p:txBody>
      </p:sp>
      <p:sp>
        <p:nvSpPr>
          <p:cNvPr id="3" name="Content Placeholder 2">
            <a:extLst>
              <a:ext uri="{FF2B5EF4-FFF2-40B4-BE49-F238E27FC236}">
                <a16:creationId xmlns:a16="http://schemas.microsoft.com/office/drawing/2014/main" id="{062BA033-4393-89E9-D7F4-1E8CFC79EF31}"/>
              </a:ext>
            </a:extLst>
          </p:cNvPr>
          <p:cNvSpPr>
            <a:spLocks noGrp="1"/>
          </p:cNvSpPr>
          <p:nvPr>
            <p:ph idx="1"/>
          </p:nvPr>
        </p:nvSpPr>
        <p:spPr/>
        <p:txBody>
          <a:bodyPr>
            <a:normAutofit fontScale="92500" lnSpcReduction="20000"/>
          </a:bodyPr>
          <a:lstStyle/>
          <a:p>
            <a:pPr marL="0" indent="0">
              <a:buNone/>
            </a:pPr>
            <a:r>
              <a:rPr lang="en-IN" dirty="0"/>
              <a:t>1.VELURI BHANU TEJA SAHU: Flask App Setup and File Handling</a:t>
            </a:r>
          </a:p>
          <a:p>
            <a:r>
              <a:rPr lang="en-IN" dirty="0"/>
              <a:t>Tasks:</a:t>
            </a:r>
          </a:p>
          <a:p>
            <a:pPr marL="0" indent="0">
              <a:buNone/>
            </a:pPr>
            <a:r>
              <a:rPr lang="en-IN" dirty="0">
                <a:sym typeface="Wingdings" panose="05000000000000000000" pitchFamily="2" charset="2"/>
              </a:rPr>
              <a:t>    </a:t>
            </a:r>
            <a:r>
              <a:rPr lang="en-US" dirty="0"/>
              <a:t>Set up the Flask application.</a:t>
            </a:r>
          </a:p>
          <a:p>
            <a:r>
              <a:rPr lang="en-US" dirty="0"/>
              <a:t>  </a:t>
            </a:r>
            <a:r>
              <a:rPr lang="en-US" dirty="0">
                <a:sym typeface="Wingdings" panose="05000000000000000000" pitchFamily="2" charset="2"/>
              </a:rPr>
              <a:t></a:t>
            </a:r>
            <a:r>
              <a:rPr lang="en-US" dirty="0"/>
              <a:t>Implement the file upload functionality.</a:t>
            </a:r>
          </a:p>
          <a:p>
            <a:r>
              <a:rPr lang="en-US" dirty="0"/>
              <a:t>  </a:t>
            </a:r>
            <a:r>
              <a:rPr lang="en-US" dirty="0">
                <a:sym typeface="Wingdings" panose="05000000000000000000" pitchFamily="2" charset="2"/>
              </a:rPr>
              <a:t></a:t>
            </a:r>
            <a:r>
              <a:rPr lang="en-US" dirty="0"/>
              <a:t>Save uploaded files to the appropriate directory.</a:t>
            </a:r>
          </a:p>
          <a:p>
            <a:r>
              <a:rPr lang="en-US" dirty="0"/>
              <a:t>  </a:t>
            </a:r>
            <a:r>
              <a:rPr lang="en-US" dirty="0">
                <a:sym typeface="Wingdings" panose="05000000000000000000" pitchFamily="2" charset="2"/>
              </a:rPr>
              <a:t></a:t>
            </a:r>
            <a:r>
              <a:rPr lang="en-US" dirty="0"/>
              <a:t>Extract text from uploaded PDF and image files.</a:t>
            </a:r>
            <a:endParaRPr lang="en-IN" dirty="0"/>
          </a:p>
          <a:p>
            <a:pPr marL="0" indent="0">
              <a:buNone/>
            </a:pPr>
            <a:r>
              <a:rPr lang="en-IN" dirty="0"/>
              <a:t>2.A.SARAYU REDDY: Text Extraction and Processing</a:t>
            </a:r>
          </a:p>
          <a:p>
            <a:pPr marL="0" indent="0">
              <a:buNone/>
            </a:pPr>
            <a:r>
              <a:rPr lang="en-IN" dirty="0"/>
              <a:t>  Tasks:</a:t>
            </a:r>
          </a:p>
          <a:p>
            <a:pPr marL="0" indent="0">
              <a:buNone/>
            </a:pPr>
            <a:r>
              <a:rPr lang="en-IN" dirty="0"/>
              <a:t>  </a:t>
            </a:r>
            <a:r>
              <a:rPr lang="en-IN" dirty="0">
                <a:sym typeface="Wingdings" panose="05000000000000000000" pitchFamily="2" charset="2"/>
              </a:rPr>
              <a:t></a:t>
            </a:r>
            <a:r>
              <a:rPr lang="en-US" dirty="0"/>
              <a:t>Implement text extraction from PDF using </a:t>
            </a:r>
            <a:r>
              <a:rPr lang="en-US" dirty="0" err="1"/>
              <a:t>PyMuPDF</a:t>
            </a:r>
            <a:r>
              <a:rPr lang="en-US" dirty="0"/>
              <a:t>.</a:t>
            </a:r>
          </a:p>
          <a:p>
            <a:pPr marL="0" indent="0">
              <a:buNone/>
            </a:pPr>
            <a:r>
              <a:rPr lang="en-US" dirty="0"/>
              <a:t>  </a:t>
            </a:r>
            <a:r>
              <a:rPr lang="en-US" dirty="0">
                <a:sym typeface="Wingdings" panose="05000000000000000000" pitchFamily="2" charset="2"/>
              </a:rPr>
              <a:t></a:t>
            </a:r>
            <a:r>
              <a:rPr lang="en-US" dirty="0"/>
              <a:t>Ensure that the extracted text is in a clean and readable format.</a:t>
            </a:r>
            <a:endParaRPr lang="en-IN" dirty="0"/>
          </a:p>
          <a:p>
            <a:pPr marL="0" indent="0">
              <a:buNone/>
            </a:pPr>
            <a:endParaRPr lang="en-IN" dirty="0"/>
          </a:p>
          <a:p>
            <a:endParaRPr lang="en-IN" dirty="0"/>
          </a:p>
        </p:txBody>
      </p:sp>
    </p:spTree>
    <p:extLst>
      <p:ext uri="{BB962C8B-B14F-4D97-AF65-F5344CB8AC3E}">
        <p14:creationId xmlns:p14="http://schemas.microsoft.com/office/powerpoint/2010/main" val="31171003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5900A4C-5659-3765-D944-C70E913DFB5A}"/>
              </a:ext>
            </a:extLst>
          </p:cNvPr>
          <p:cNvSpPr>
            <a:spLocks noGrp="1"/>
          </p:cNvSpPr>
          <p:nvPr>
            <p:ph idx="1"/>
          </p:nvPr>
        </p:nvSpPr>
        <p:spPr>
          <a:xfrm>
            <a:off x="1134987" y="1883442"/>
            <a:ext cx="10058400" cy="4023360"/>
          </a:xfrm>
        </p:spPr>
        <p:txBody>
          <a:bodyPr>
            <a:normAutofit fontScale="92500" lnSpcReduction="20000"/>
          </a:bodyPr>
          <a:lstStyle/>
          <a:p>
            <a:r>
              <a:rPr lang="en-US" dirty="0"/>
              <a:t>3. </a:t>
            </a:r>
            <a:r>
              <a:rPr lang="en-US" dirty="0" err="1"/>
              <a:t>Madineni</a:t>
            </a:r>
            <a:r>
              <a:rPr lang="en-US" dirty="0"/>
              <a:t> Keerthi Varshini: Comparison with Template</a:t>
            </a:r>
          </a:p>
          <a:p>
            <a:r>
              <a:rPr lang="en-US" dirty="0"/>
              <a:t> Tasks:</a:t>
            </a:r>
          </a:p>
          <a:p>
            <a:r>
              <a:rPr lang="en-US" dirty="0"/>
              <a:t>   </a:t>
            </a:r>
            <a:r>
              <a:rPr lang="en-US" dirty="0">
                <a:sym typeface="Wingdings" panose="05000000000000000000" pitchFamily="2" charset="2"/>
              </a:rPr>
              <a:t></a:t>
            </a:r>
            <a:r>
              <a:rPr lang="en-US" dirty="0"/>
              <a:t>Implement the function to compare extracted text with the contract template.</a:t>
            </a:r>
          </a:p>
          <a:p>
            <a:r>
              <a:rPr lang="en-US" dirty="0"/>
              <a:t>   </a:t>
            </a:r>
            <a:r>
              <a:rPr lang="en-US" dirty="0">
                <a:sym typeface="Wingdings" panose="05000000000000000000" pitchFamily="2" charset="2"/>
              </a:rPr>
              <a:t></a:t>
            </a:r>
            <a:r>
              <a:rPr lang="en-US" dirty="0"/>
              <a:t>Highlight deviations using CSS classes (highlight-red and highlight-green).</a:t>
            </a:r>
          </a:p>
          <a:p>
            <a:r>
              <a:rPr lang="en-US" dirty="0"/>
              <a:t>   </a:t>
            </a:r>
            <a:r>
              <a:rPr lang="en-US" dirty="0">
                <a:sym typeface="Wingdings" panose="05000000000000000000" pitchFamily="2" charset="2"/>
              </a:rPr>
              <a:t></a:t>
            </a:r>
            <a:r>
              <a:rPr lang="en-US" dirty="0"/>
              <a:t>Extract and format important contents to display deviations.</a:t>
            </a:r>
          </a:p>
          <a:p>
            <a:pPr marL="0" indent="0">
              <a:buNone/>
            </a:pPr>
            <a:r>
              <a:rPr lang="en-US" dirty="0"/>
              <a:t>4. K Preethi: Highlighted Contract Terms</a:t>
            </a:r>
          </a:p>
          <a:p>
            <a:pPr marL="0" indent="0">
              <a:buNone/>
            </a:pPr>
            <a:r>
              <a:rPr lang="en-US" dirty="0"/>
              <a:t>  Tasks:</a:t>
            </a:r>
          </a:p>
          <a:p>
            <a:pPr marL="0" indent="0">
              <a:buNone/>
            </a:pPr>
            <a:r>
              <a:rPr lang="en-US" dirty="0"/>
              <a:t>   </a:t>
            </a:r>
            <a:r>
              <a:rPr lang="en-US" dirty="0">
                <a:sym typeface="Wingdings" panose="05000000000000000000" pitchFamily="2" charset="2"/>
              </a:rPr>
              <a:t></a:t>
            </a:r>
            <a:r>
              <a:rPr lang="en-US" dirty="0"/>
              <a:t>Implement the function to highlight specific terms in the contract text.</a:t>
            </a:r>
          </a:p>
          <a:p>
            <a:pPr marL="0" indent="0">
              <a:buNone/>
            </a:pPr>
            <a:r>
              <a:rPr lang="en-US" dirty="0"/>
              <a:t>   </a:t>
            </a:r>
            <a:r>
              <a:rPr lang="en-US" dirty="0">
                <a:sym typeface="Wingdings" panose="05000000000000000000" pitchFamily="2" charset="2"/>
              </a:rPr>
              <a:t></a:t>
            </a:r>
            <a:r>
              <a:rPr lang="en-US" dirty="0"/>
              <a:t>Ensure that "party," "agreement," "confidentiality," "Party A," and "Party B" are highlighted in the text.</a:t>
            </a:r>
          </a:p>
          <a:p>
            <a:pPr marL="0" indent="0">
              <a:buNone/>
            </a:pPr>
            <a:r>
              <a:rPr lang="en-US" dirty="0"/>
              <a:t>   </a:t>
            </a:r>
            <a:r>
              <a:rPr lang="en-US" dirty="0">
                <a:sym typeface="Wingdings" panose="05000000000000000000" pitchFamily="2" charset="2"/>
              </a:rPr>
              <a:t></a:t>
            </a:r>
            <a:r>
              <a:rPr lang="en-US" dirty="0"/>
              <a:t>Format the highlighted contract for display.</a:t>
            </a:r>
            <a:endParaRPr lang="en-IN" dirty="0"/>
          </a:p>
        </p:txBody>
      </p:sp>
    </p:spTree>
    <p:extLst>
      <p:ext uri="{BB962C8B-B14F-4D97-AF65-F5344CB8AC3E}">
        <p14:creationId xmlns:p14="http://schemas.microsoft.com/office/powerpoint/2010/main" val="26857924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F2F3B15-96FB-BDD1-7B5E-0DC6F1D1A1D9}"/>
              </a:ext>
            </a:extLst>
          </p:cNvPr>
          <p:cNvSpPr>
            <a:spLocks noGrp="1"/>
          </p:cNvSpPr>
          <p:nvPr>
            <p:ph idx="1"/>
          </p:nvPr>
        </p:nvSpPr>
        <p:spPr/>
        <p:txBody>
          <a:bodyPr/>
          <a:lstStyle/>
          <a:p>
            <a:r>
              <a:rPr lang="en-US" dirty="0"/>
              <a:t>5.PATAN SYED SAB VALI: Entities Extraction and Results Display</a:t>
            </a:r>
          </a:p>
          <a:p>
            <a:r>
              <a:rPr lang="en-US" dirty="0"/>
              <a:t> Tasks:</a:t>
            </a:r>
          </a:p>
          <a:p>
            <a:r>
              <a:rPr lang="en-US" dirty="0"/>
              <a:t>   </a:t>
            </a:r>
            <a:r>
              <a:rPr lang="en-US" dirty="0">
                <a:sym typeface="Wingdings" panose="05000000000000000000" pitchFamily="2" charset="2"/>
              </a:rPr>
              <a:t></a:t>
            </a:r>
            <a:r>
              <a:rPr lang="en-US" dirty="0"/>
              <a:t>Implement the function to extract entities using spacy.</a:t>
            </a:r>
          </a:p>
          <a:p>
            <a:r>
              <a:rPr lang="en-US" dirty="0"/>
              <a:t>   </a:t>
            </a:r>
            <a:r>
              <a:rPr lang="en-US" dirty="0">
                <a:sym typeface="Wingdings" panose="05000000000000000000" pitchFamily="2" charset="2"/>
              </a:rPr>
              <a:t></a:t>
            </a:r>
            <a:r>
              <a:rPr lang="en-US" dirty="0"/>
              <a:t>Format the extracted entities for display in a </a:t>
            </a:r>
            <a:r>
              <a:rPr lang="en-US" dirty="0" err="1"/>
              <a:t>table.Create</a:t>
            </a:r>
            <a:r>
              <a:rPr lang="en-US" dirty="0"/>
              <a:t> the HTML templates (upload.html and results.html) to display results.</a:t>
            </a:r>
          </a:p>
          <a:p>
            <a:r>
              <a:rPr lang="en-US" dirty="0"/>
              <a:t>  </a:t>
            </a:r>
            <a:r>
              <a:rPr lang="en-US" dirty="0">
                <a:sym typeface="Wingdings" panose="05000000000000000000" pitchFamily="2" charset="2"/>
              </a:rPr>
              <a:t></a:t>
            </a:r>
            <a:r>
              <a:rPr lang="en-US" dirty="0"/>
              <a:t>Ensure proper CSS styling for highlighting and tables.</a:t>
            </a:r>
            <a:endParaRPr lang="en-IN" dirty="0"/>
          </a:p>
        </p:txBody>
      </p:sp>
    </p:spTree>
    <p:extLst>
      <p:ext uri="{BB962C8B-B14F-4D97-AF65-F5344CB8AC3E}">
        <p14:creationId xmlns:p14="http://schemas.microsoft.com/office/powerpoint/2010/main" val="32778605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99DC28-64CE-8088-C88E-42F434CAE654}"/>
              </a:ext>
            </a:extLst>
          </p:cNvPr>
          <p:cNvSpPr>
            <a:spLocks noGrp="1"/>
          </p:cNvSpPr>
          <p:nvPr>
            <p:ph type="title"/>
          </p:nvPr>
        </p:nvSpPr>
        <p:spPr/>
        <p:txBody>
          <a:bodyPr/>
          <a:lstStyle/>
          <a:p>
            <a:r>
              <a:rPr lang="en-IN" dirty="0">
                <a:solidFill>
                  <a:srgbClr val="0070C0"/>
                </a:solidFill>
              </a:rPr>
              <a:t>Conclusion</a:t>
            </a:r>
            <a:endParaRPr lang="en-IN" dirty="0"/>
          </a:p>
        </p:txBody>
      </p:sp>
      <p:pic>
        <p:nvPicPr>
          <p:cNvPr id="5" name="Content Placeholder 4">
            <a:extLst>
              <a:ext uri="{FF2B5EF4-FFF2-40B4-BE49-F238E27FC236}">
                <a16:creationId xmlns:a16="http://schemas.microsoft.com/office/drawing/2014/main" id="{3C1D0951-1E4E-6A8B-B3D7-6D877852EB1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40801" y="1846263"/>
            <a:ext cx="7970724" cy="4022725"/>
          </a:xfrm>
        </p:spPr>
      </p:pic>
    </p:spTree>
    <p:extLst>
      <p:ext uri="{BB962C8B-B14F-4D97-AF65-F5344CB8AC3E}">
        <p14:creationId xmlns:p14="http://schemas.microsoft.com/office/powerpoint/2010/main" val="6266088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1DF3D-0FA6-D846-C17A-66E0C85C643F}"/>
              </a:ext>
            </a:extLst>
          </p:cNvPr>
          <p:cNvSpPr>
            <a:spLocks noGrp="1"/>
          </p:cNvSpPr>
          <p:nvPr>
            <p:ph type="title"/>
          </p:nvPr>
        </p:nvSpPr>
        <p:spPr>
          <a:xfrm>
            <a:off x="1168924" y="263527"/>
            <a:ext cx="10058400" cy="1450757"/>
          </a:xfrm>
        </p:spPr>
        <p:txBody>
          <a:bodyPr/>
          <a:lstStyle/>
          <a:p>
            <a:endParaRPr lang="en-IN" dirty="0">
              <a:solidFill>
                <a:srgbClr val="0070C0"/>
              </a:solidFill>
            </a:endParaRPr>
          </a:p>
        </p:txBody>
      </p:sp>
      <p:sp>
        <p:nvSpPr>
          <p:cNvPr id="3" name="Content Placeholder 2">
            <a:extLst>
              <a:ext uri="{FF2B5EF4-FFF2-40B4-BE49-F238E27FC236}">
                <a16:creationId xmlns:a16="http://schemas.microsoft.com/office/drawing/2014/main" id="{89F5FA4E-59B5-8BCF-7CD4-0D943D5F4049}"/>
              </a:ext>
            </a:extLst>
          </p:cNvPr>
          <p:cNvSpPr>
            <a:spLocks noGrp="1"/>
          </p:cNvSpPr>
          <p:nvPr>
            <p:ph idx="1"/>
          </p:nvPr>
        </p:nvSpPr>
        <p:spPr/>
        <p:txBody>
          <a:bodyPr/>
          <a:lstStyle/>
          <a:p>
            <a:r>
              <a:rPr lang="en-IN" dirty="0"/>
              <a:t>SAMPLE OUTPUT:</a:t>
            </a:r>
          </a:p>
          <a:p>
            <a:endParaRPr lang="en-IN" dirty="0"/>
          </a:p>
        </p:txBody>
      </p:sp>
      <p:pic>
        <p:nvPicPr>
          <p:cNvPr id="5" name="Picture 4">
            <a:extLst>
              <a:ext uri="{FF2B5EF4-FFF2-40B4-BE49-F238E27FC236}">
                <a16:creationId xmlns:a16="http://schemas.microsoft.com/office/drawing/2014/main" id="{C7DC5C18-19CD-4AB2-8BB6-15331D7F37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8924" y="2263138"/>
            <a:ext cx="10058400" cy="4023361"/>
          </a:xfrm>
          <a:prstGeom prst="rect">
            <a:avLst/>
          </a:prstGeom>
        </p:spPr>
      </p:pic>
    </p:spTree>
    <p:extLst>
      <p:ext uri="{BB962C8B-B14F-4D97-AF65-F5344CB8AC3E}">
        <p14:creationId xmlns:p14="http://schemas.microsoft.com/office/powerpoint/2010/main" val="3278816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EA457C4-36E2-511B-0952-0D086FDD83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5862" y="19050"/>
            <a:ext cx="9820275" cy="6296909"/>
          </a:xfrm>
          <a:prstGeom prst="rect">
            <a:avLst/>
          </a:prstGeom>
        </p:spPr>
      </p:pic>
    </p:spTree>
    <p:extLst>
      <p:ext uri="{BB962C8B-B14F-4D97-AF65-F5344CB8AC3E}">
        <p14:creationId xmlns:p14="http://schemas.microsoft.com/office/powerpoint/2010/main" val="13445419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2CDA655-1207-509B-8D2A-DBF76F815D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85800"/>
            <a:ext cx="12192000" cy="5486400"/>
          </a:xfrm>
          <a:prstGeom prst="rect">
            <a:avLst/>
          </a:prstGeom>
        </p:spPr>
      </p:pic>
    </p:spTree>
    <p:extLst>
      <p:ext uri="{BB962C8B-B14F-4D97-AF65-F5344CB8AC3E}">
        <p14:creationId xmlns:p14="http://schemas.microsoft.com/office/powerpoint/2010/main" val="9822701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EF5A760-FE1C-94DB-E76A-5B94B864DB80}"/>
              </a:ext>
            </a:extLst>
          </p:cNvPr>
          <p:cNvSpPr>
            <a:spLocks noGrp="1"/>
          </p:cNvSpPr>
          <p:nvPr>
            <p:ph idx="1"/>
          </p:nvPr>
        </p:nvSpPr>
        <p:spPr/>
        <p:txBody>
          <a:bodyPr/>
          <a:lstStyle/>
          <a:p>
            <a:r>
              <a:rPr lang="en-US" dirty="0"/>
              <a:t>This project demonstrates the potential of combining various technologies to solve real-world problems effectively. By automating the tedious and error-prone process of contract validation, the application not only saves time and resources but also ensures higher accuracy and reliability. The collaborative effort of the team members, each bringing their expertise to the table, has resulted in a robust and user-friendly application that meets the needs of businesses dealing with complex contracts.</a:t>
            </a:r>
          </a:p>
          <a:p>
            <a:r>
              <a:rPr lang="en-US" dirty="0"/>
              <a:t>The successful implementation of this project showcases the importance of integrating machine learning and natural language processing in business applications, paving the way for more innovative solutions in the future.</a:t>
            </a:r>
            <a:endParaRPr lang="en-IN" dirty="0"/>
          </a:p>
        </p:txBody>
      </p:sp>
    </p:spTree>
    <p:extLst>
      <p:ext uri="{BB962C8B-B14F-4D97-AF65-F5344CB8AC3E}">
        <p14:creationId xmlns:p14="http://schemas.microsoft.com/office/powerpoint/2010/main" val="22262601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413B9D-EDFD-7033-9859-F0B71501DEAB}"/>
              </a:ext>
            </a:extLst>
          </p:cNvPr>
          <p:cNvSpPr>
            <a:spLocks noGrp="1"/>
          </p:cNvSpPr>
          <p:nvPr>
            <p:ph type="title"/>
          </p:nvPr>
        </p:nvSpPr>
        <p:spPr/>
        <p:txBody>
          <a:bodyPr/>
          <a:lstStyle/>
          <a:p>
            <a:r>
              <a:rPr lang="en-IN" dirty="0">
                <a:solidFill>
                  <a:srgbClr val="0070C0"/>
                </a:solidFill>
              </a:rPr>
              <a:t>Problem Statement</a:t>
            </a:r>
          </a:p>
        </p:txBody>
      </p:sp>
      <p:sp>
        <p:nvSpPr>
          <p:cNvPr id="5" name="Rectangle 2">
            <a:extLst>
              <a:ext uri="{FF2B5EF4-FFF2-40B4-BE49-F238E27FC236}">
                <a16:creationId xmlns:a16="http://schemas.microsoft.com/office/drawing/2014/main" id="{3B8B5C4A-CDAF-0D6E-4704-3C01BCD7A6F1}"/>
              </a:ext>
            </a:extLst>
          </p:cNvPr>
          <p:cNvSpPr>
            <a:spLocks noChangeArrowheads="1"/>
          </p:cNvSpPr>
          <p:nvPr/>
        </p:nvSpPr>
        <p:spPr bwMode="auto">
          <a:xfrm>
            <a:off x="0" y="0"/>
            <a:ext cx="44386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200" b="0" i="0" u="none" strike="noStrike" cap="none" normalizeH="0" baseline="0">
                <a:ln>
                  <a:noFill/>
                </a:ln>
                <a:solidFill>
                  <a:srgbClr val="000000"/>
                </a:solidFill>
                <a:effectLst/>
                <a:latin typeface="ui-sans-serif"/>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 name="Rectangle 1">
            <a:extLst>
              <a:ext uri="{FF2B5EF4-FFF2-40B4-BE49-F238E27FC236}">
                <a16:creationId xmlns:a16="http://schemas.microsoft.com/office/drawing/2014/main" id="{32DA737B-F4A3-0D72-8240-235DFEE436F0}"/>
              </a:ext>
            </a:extLst>
          </p:cNvPr>
          <p:cNvSpPr>
            <a:spLocks noGrp="1" noChangeArrowheads="1"/>
          </p:cNvSpPr>
          <p:nvPr>
            <p:ph idx="1"/>
          </p:nvPr>
        </p:nvSpPr>
        <p:spPr bwMode="auto">
          <a:xfrm>
            <a:off x="888620" y="2247215"/>
            <a:ext cx="10058400"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When validating a business contract by classifying content within clauses and identifying</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deviations from templates, the process involves meticulous scrutiny.</a:t>
            </a:r>
            <a:r>
              <a:rPr lang="en-US" altLang="en-US" sz="1800" dirty="0">
                <a:solidFill>
                  <a:schemeClr val="tx1"/>
                </a:solidFill>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rPr>
              <a:t>Each clause is categorized</a:t>
            </a:r>
            <a:r>
              <a:rPr lang="en-US" altLang="en-US" sz="1800" dirty="0">
                <a:solidFill>
                  <a:schemeClr val="tx1"/>
                </a:solidFill>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rPr>
              <a:t>according to its purpose, such as defining obligations, specifying terms, or outlining responsibilities. By comparing these clauses against established templates or standard industry practices,</a:t>
            </a:r>
            <a:r>
              <a:rPr lang="en-US" altLang="en-US" sz="1800" dirty="0">
                <a:solidFill>
                  <a:schemeClr val="tx1"/>
                </a:solidFill>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rPr>
              <a:t>any discrepancies or variations can be pinpointed and highlighted. This method ensures that the contract is not only comprehensive but also aligns closely with best practices, enhancing its clarity, enforceability, and legal compliance.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Through this systematic approach, potential risks and ambiguities are minimized, facilitating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smoother negotiations and clearer expectations between parties involved.</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279345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EB89A6-9B4D-4A1F-6218-600F57ED4AA3}"/>
              </a:ext>
            </a:extLst>
          </p:cNvPr>
          <p:cNvSpPr>
            <a:spLocks noGrp="1"/>
          </p:cNvSpPr>
          <p:nvPr>
            <p:ph type="title"/>
          </p:nvPr>
        </p:nvSpPr>
        <p:spPr/>
        <p:txBody>
          <a:bodyPr/>
          <a:lstStyle/>
          <a:p>
            <a:r>
              <a:rPr lang="en-IN" dirty="0">
                <a:solidFill>
                  <a:srgbClr val="0070C0"/>
                </a:solidFill>
              </a:rPr>
              <a:t>Unique Idea Brief (Solution)</a:t>
            </a:r>
            <a:br>
              <a:rPr lang="en-IN" dirty="0">
                <a:solidFill>
                  <a:srgbClr val="0070C0"/>
                </a:solidFill>
              </a:rPr>
            </a:br>
            <a:endParaRPr lang="en-IN" dirty="0">
              <a:solidFill>
                <a:srgbClr val="0070C0"/>
              </a:solidFill>
            </a:endParaRPr>
          </a:p>
        </p:txBody>
      </p:sp>
      <p:sp>
        <p:nvSpPr>
          <p:cNvPr id="4" name="Rectangle 1">
            <a:extLst>
              <a:ext uri="{FF2B5EF4-FFF2-40B4-BE49-F238E27FC236}">
                <a16:creationId xmlns:a16="http://schemas.microsoft.com/office/drawing/2014/main" id="{138FB586-2E98-36E8-21AB-E83611B63BE2}"/>
              </a:ext>
            </a:extLst>
          </p:cNvPr>
          <p:cNvSpPr>
            <a:spLocks noChangeArrowheads="1"/>
          </p:cNvSpPr>
          <p:nvPr/>
        </p:nvSpPr>
        <p:spPr bwMode="auto">
          <a:xfrm>
            <a:off x="1253765" y="2212897"/>
            <a:ext cx="8321828"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The application is designed to assist in validating business contracts by classifying the content within the contract clauses, determining deviations from predefined templates, and highlighting these deviations. This unique idea leverages natural language processing (NLP) and text comparison algorithms to automate the contract review process, ensuring consistency and accuracy while reducing the time and effort required for manual reviews.</a:t>
            </a:r>
          </a:p>
        </p:txBody>
      </p:sp>
      <p:sp>
        <p:nvSpPr>
          <p:cNvPr id="5" name="Rectangle 2">
            <a:extLst>
              <a:ext uri="{FF2B5EF4-FFF2-40B4-BE49-F238E27FC236}">
                <a16:creationId xmlns:a16="http://schemas.microsoft.com/office/drawing/2014/main" id="{B4EC5E9B-EC8A-5BD2-E6B2-36297FE204F3}"/>
              </a:ext>
            </a:extLst>
          </p:cNvPr>
          <p:cNvSpPr>
            <a:spLocks noChangeArrowheads="1"/>
          </p:cNvSpPr>
          <p:nvPr/>
        </p:nvSpPr>
        <p:spPr bwMode="auto">
          <a:xfrm>
            <a:off x="0" y="0"/>
            <a:ext cx="43878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200" b="0" i="0" u="none" strike="noStrike" cap="none" normalizeH="0" baseline="0">
                <a:ln>
                  <a:noFill/>
                </a:ln>
                <a:solidFill>
                  <a:srgbClr val="000000"/>
                </a:solidFill>
                <a:effectLst/>
                <a:latin typeface="ui-sans-serif"/>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381682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41EB1-8D53-F605-885A-DF4778BB6A7D}"/>
              </a:ext>
            </a:extLst>
          </p:cNvPr>
          <p:cNvSpPr>
            <a:spLocks noGrp="1"/>
          </p:cNvSpPr>
          <p:nvPr>
            <p:ph type="title"/>
          </p:nvPr>
        </p:nvSpPr>
        <p:spPr/>
        <p:txBody>
          <a:bodyPr/>
          <a:lstStyle/>
          <a:p>
            <a:r>
              <a:rPr lang="en-IN" dirty="0">
                <a:solidFill>
                  <a:srgbClr val="0070C0"/>
                </a:solidFill>
              </a:rPr>
              <a:t>Features Offered</a:t>
            </a:r>
          </a:p>
        </p:txBody>
      </p:sp>
      <p:sp>
        <p:nvSpPr>
          <p:cNvPr id="3" name="Content Placeholder 2">
            <a:extLst>
              <a:ext uri="{FF2B5EF4-FFF2-40B4-BE49-F238E27FC236}">
                <a16:creationId xmlns:a16="http://schemas.microsoft.com/office/drawing/2014/main" id="{48EE1984-D4A1-C1F6-444B-AE0B30FC2D6B}"/>
              </a:ext>
            </a:extLst>
          </p:cNvPr>
          <p:cNvSpPr>
            <a:spLocks noGrp="1"/>
          </p:cNvSpPr>
          <p:nvPr>
            <p:ph idx="1"/>
          </p:nvPr>
        </p:nvSpPr>
        <p:spPr>
          <a:xfrm>
            <a:off x="1097280" y="1894896"/>
            <a:ext cx="10058400" cy="4023360"/>
          </a:xfrm>
        </p:spPr>
        <p:txBody>
          <a:bodyPr>
            <a:normAutofit/>
          </a:bodyPr>
          <a:lstStyle/>
          <a:p>
            <a:pPr marL="0" indent="0" algn="l">
              <a:buNone/>
            </a:pPr>
            <a:r>
              <a:rPr lang="en-US" b="0" i="0" dirty="0">
                <a:solidFill>
                  <a:srgbClr val="ECECEC"/>
                </a:solidFill>
                <a:effectLst/>
                <a:highlight>
                  <a:srgbClr val="212121"/>
                </a:highlight>
                <a:latin typeface="ui-sans-serif"/>
              </a:rPr>
              <a:t>.</a:t>
            </a:r>
          </a:p>
          <a:p>
            <a:pPr marL="0" indent="0">
              <a:buNone/>
            </a:pPr>
            <a:endParaRPr lang="en-IN" dirty="0"/>
          </a:p>
        </p:txBody>
      </p:sp>
      <p:sp>
        <p:nvSpPr>
          <p:cNvPr id="5" name="TextBox 4">
            <a:extLst>
              <a:ext uri="{FF2B5EF4-FFF2-40B4-BE49-F238E27FC236}">
                <a16:creationId xmlns:a16="http://schemas.microsoft.com/office/drawing/2014/main" id="{367AB531-000D-B5BD-850C-CA12C311F4B8}"/>
              </a:ext>
            </a:extLst>
          </p:cNvPr>
          <p:cNvSpPr txBox="1"/>
          <p:nvPr/>
        </p:nvSpPr>
        <p:spPr>
          <a:xfrm>
            <a:off x="1216058" y="1737360"/>
            <a:ext cx="7662472" cy="3016210"/>
          </a:xfrm>
          <a:prstGeom prst="rect">
            <a:avLst/>
          </a:prstGeom>
          <a:noFill/>
        </p:spPr>
        <p:txBody>
          <a:bodyPr wrap="square">
            <a:spAutoFit/>
          </a:bodyPr>
          <a:lstStyle/>
          <a:p>
            <a:endParaRPr lang="en-US" sz="2000" b="1" dirty="0"/>
          </a:p>
          <a:p>
            <a:r>
              <a:rPr lang="en-US" sz="2000" b="1" dirty="0"/>
              <a:t>PDF File Upload</a:t>
            </a:r>
            <a:r>
              <a:rPr lang="en-US" b="1" dirty="0"/>
              <a:t>: </a:t>
            </a:r>
          </a:p>
          <a:p>
            <a:r>
              <a:rPr lang="en-US" dirty="0"/>
              <a:t>Allows users to upload PDF files of business contracts.</a:t>
            </a:r>
          </a:p>
          <a:p>
            <a:r>
              <a:rPr lang="en-US" sz="2000" b="1" dirty="0"/>
              <a:t>Text Extraction</a:t>
            </a:r>
            <a:r>
              <a:rPr lang="en-US" dirty="0"/>
              <a:t>: </a:t>
            </a:r>
          </a:p>
          <a:p>
            <a:r>
              <a:rPr lang="en-US" dirty="0"/>
              <a:t>Extracts text from the uploaded PDF files using </a:t>
            </a:r>
            <a:r>
              <a:rPr lang="en-US" dirty="0" err="1"/>
              <a:t>PyMuPDF</a:t>
            </a:r>
            <a:r>
              <a:rPr lang="en-US" dirty="0"/>
              <a:t>.</a:t>
            </a:r>
          </a:p>
          <a:p>
            <a:r>
              <a:rPr lang="en-US" sz="2000" b="1" dirty="0"/>
              <a:t>Template Comparison: </a:t>
            </a:r>
          </a:p>
          <a:p>
            <a:r>
              <a:rPr lang="en-US" dirty="0"/>
              <a:t>Compares the extracted text against a predefined contract template to identify deviations.</a:t>
            </a:r>
          </a:p>
          <a:p>
            <a:r>
              <a:rPr lang="en-US" sz="2000" b="1" dirty="0"/>
              <a:t>Clause Highlighting</a:t>
            </a:r>
            <a:r>
              <a:rPr lang="en-US" dirty="0"/>
              <a:t>: </a:t>
            </a:r>
          </a:p>
          <a:p>
            <a:r>
              <a:rPr lang="en-US" dirty="0"/>
              <a:t>Highlights important clauses and terms within the contract text.</a:t>
            </a:r>
          </a:p>
        </p:txBody>
      </p:sp>
    </p:spTree>
    <p:extLst>
      <p:ext uri="{BB962C8B-B14F-4D97-AF65-F5344CB8AC3E}">
        <p14:creationId xmlns:p14="http://schemas.microsoft.com/office/powerpoint/2010/main" val="18426628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B451A7E-50A5-72DF-C046-61E99CE175FE}"/>
              </a:ext>
            </a:extLst>
          </p:cNvPr>
          <p:cNvSpPr>
            <a:spLocks noGrp="1"/>
          </p:cNvSpPr>
          <p:nvPr>
            <p:ph idx="1"/>
          </p:nvPr>
        </p:nvSpPr>
        <p:spPr/>
        <p:txBody>
          <a:bodyPr/>
          <a:lstStyle/>
          <a:p>
            <a:r>
              <a:rPr lang="en-US" sz="2400" b="1" dirty="0"/>
              <a:t>Deviation Highlighting</a:t>
            </a:r>
            <a:r>
              <a:rPr lang="en-US" dirty="0"/>
              <a:t>: </a:t>
            </a:r>
          </a:p>
          <a:p>
            <a:r>
              <a:rPr lang="en-US" dirty="0"/>
              <a:t>Highlights deviations from the template in different colors for easy identification (e.g., red for missing clauses, green for added clauses).</a:t>
            </a:r>
          </a:p>
          <a:p>
            <a:r>
              <a:rPr lang="en-US" sz="2400" b="1" dirty="0"/>
              <a:t>Named Entity Recognition (NER):</a:t>
            </a:r>
          </a:p>
          <a:p>
            <a:r>
              <a:rPr lang="en-US" sz="2400" b="1" dirty="0"/>
              <a:t> </a:t>
            </a:r>
            <a:r>
              <a:rPr lang="en-US" dirty="0"/>
              <a:t>Identifies and extracts key entities (e.g., names, dates, addresses) from the contract text using </a:t>
            </a:r>
            <a:r>
              <a:rPr lang="en-US" dirty="0" err="1"/>
              <a:t>spaCy</a:t>
            </a:r>
            <a:r>
              <a:rPr lang="en-US" dirty="0"/>
              <a:t>.</a:t>
            </a:r>
          </a:p>
          <a:p>
            <a:r>
              <a:rPr lang="en-US" dirty="0"/>
              <a:t>Web Interface: Provides a user-friendly web interface for uploading files and displaying results.</a:t>
            </a:r>
          </a:p>
          <a:p>
            <a:endParaRPr lang="en-IN" dirty="0"/>
          </a:p>
        </p:txBody>
      </p:sp>
    </p:spTree>
    <p:extLst>
      <p:ext uri="{BB962C8B-B14F-4D97-AF65-F5344CB8AC3E}">
        <p14:creationId xmlns:p14="http://schemas.microsoft.com/office/powerpoint/2010/main" val="7416137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A07ABD-F0EC-0301-D812-A171D13CE542}"/>
              </a:ext>
            </a:extLst>
          </p:cNvPr>
          <p:cNvSpPr>
            <a:spLocks noGrp="1"/>
          </p:cNvSpPr>
          <p:nvPr>
            <p:ph type="title"/>
          </p:nvPr>
        </p:nvSpPr>
        <p:spPr/>
        <p:txBody>
          <a:bodyPr/>
          <a:lstStyle/>
          <a:p>
            <a:r>
              <a:rPr lang="en-IN" dirty="0" err="1">
                <a:solidFill>
                  <a:srgbClr val="0070C0"/>
                </a:solidFill>
              </a:rPr>
              <a:t>Processflow</a:t>
            </a:r>
            <a:endParaRPr lang="en-IN" dirty="0">
              <a:solidFill>
                <a:srgbClr val="0070C0"/>
              </a:solidFill>
            </a:endParaRPr>
          </a:p>
        </p:txBody>
      </p:sp>
      <p:sp>
        <p:nvSpPr>
          <p:cNvPr id="3" name="Content Placeholder 2">
            <a:extLst>
              <a:ext uri="{FF2B5EF4-FFF2-40B4-BE49-F238E27FC236}">
                <a16:creationId xmlns:a16="http://schemas.microsoft.com/office/drawing/2014/main" id="{2EFEB8D4-9C7C-F352-6BC3-D84A2643A6B8}"/>
              </a:ext>
            </a:extLst>
          </p:cNvPr>
          <p:cNvSpPr>
            <a:spLocks noGrp="1"/>
          </p:cNvSpPr>
          <p:nvPr>
            <p:ph idx="1"/>
          </p:nvPr>
        </p:nvSpPr>
        <p:spPr/>
        <p:txBody>
          <a:bodyPr>
            <a:noAutofit/>
          </a:bodyPr>
          <a:lstStyle/>
          <a:p>
            <a:r>
              <a:rPr lang="en-US" b="1" dirty="0"/>
              <a:t>User Uploads Contract:</a:t>
            </a:r>
          </a:p>
          <a:p>
            <a:pPr marL="0" indent="0">
              <a:buNone/>
            </a:pPr>
            <a:r>
              <a:rPr lang="en-US" dirty="0"/>
              <a:t> The user navigates to the web application and uploads a PDF file of the business contract.</a:t>
            </a:r>
          </a:p>
          <a:p>
            <a:r>
              <a:rPr lang="en-US" b="1" dirty="0"/>
              <a:t>Text Extraction:</a:t>
            </a:r>
          </a:p>
          <a:p>
            <a:r>
              <a:rPr lang="en-US" dirty="0"/>
              <a:t>The uploaded PDF is processed to extract its text content using the </a:t>
            </a:r>
            <a:r>
              <a:rPr lang="en-US" dirty="0" err="1"/>
              <a:t>extract_text_from_pdf</a:t>
            </a:r>
            <a:r>
              <a:rPr lang="en-US" dirty="0"/>
              <a:t> function, which utilizes </a:t>
            </a:r>
            <a:r>
              <a:rPr lang="en-US" dirty="0" err="1"/>
              <a:t>PyMuPDF</a:t>
            </a:r>
            <a:r>
              <a:rPr lang="en-US" dirty="0"/>
              <a:t>.</a:t>
            </a:r>
          </a:p>
          <a:p>
            <a:r>
              <a:rPr lang="en-US" b="1" dirty="0"/>
              <a:t>Template Comparison:</a:t>
            </a:r>
          </a:p>
          <a:p>
            <a:pPr marL="0" indent="0">
              <a:buNone/>
            </a:pPr>
            <a:r>
              <a:rPr lang="en-US" b="1" dirty="0"/>
              <a:t>  </a:t>
            </a:r>
            <a:r>
              <a:rPr lang="en-US" dirty="0"/>
              <a:t>The extracted text is compared with a predefined template using the </a:t>
            </a:r>
            <a:r>
              <a:rPr lang="en-US" dirty="0" err="1"/>
              <a:t>extract_important_contents</a:t>
            </a:r>
            <a:r>
              <a:rPr lang="en-US" dirty="0"/>
              <a:t> function. The differences are highlighted to show deviations.</a:t>
            </a:r>
          </a:p>
          <a:p>
            <a:endParaRPr lang="en-US" dirty="0"/>
          </a:p>
          <a:p>
            <a:endParaRPr lang="en-US" dirty="0"/>
          </a:p>
        </p:txBody>
      </p:sp>
    </p:spTree>
    <p:extLst>
      <p:ext uri="{BB962C8B-B14F-4D97-AF65-F5344CB8AC3E}">
        <p14:creationId xmlns:p14="http://schemas.microsoft.com/office/powerpoint/2010/main" val="32216249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DD8D56B-9A90-D2A6-CE4A-A4392696AAC6}"/>
              </a:ext>
            </a:extLst>
          </p:cNvPr>
          <p:cNvSpPr>
            <a:spLocks noGrp="1"/>
          </p:cNvSpPr>
          <p:nvPr>
            <p:ph idx="1"/>
          </p:nvPr>
        </p:nvSpPr>
        <p:spPr/>
        <p:txBody>
          <a:bodyPr>
            <a:normAutofit/>
          </a:bodyPr>
          <a:lstStyle/>
          <a:p>
            <a:endParaRPr lang="en-US" dirty="0"/>
          </a:p>
          <a:p>
            <a:r>
              <a:rPr lang="en-US" b="1" dirty="0"/>
              <a:t>Highlighting Terms:</a:t>
            </a:r>
          </a:p>
          <a:p>
            <a:pPr marL="0" indent="0">
              <a:buNone/>
            </a:pPr>
            <a:r>
              <a:rPr lang="en-US" dirty="0"/>
              <a:t>  Specific important terms and clauses within the contract text are highlighted using the       </a:t>
            </a:r>
            <a:r>
              <a:rPr lang="en-US" dirty="0" err="1"/>
              <a:t>highlight_contract_terms</a:t>
            </a:r>
            <a:r>
              <a:rPr lang="en-US" dirty="0"/>
              <a:t> function.</a:t>
            </a:r>
          </a:p>
          <a:p>
            <a:r>
              <a:rPr lang="en-US" b="1" dirty="0"/>
              <a:t>Entity Extraction:</a:t>
            </a:r>
          </a:p>
          <a:p>
            <a:pPr marL="0" indent="0">
              <a:buNone/>
            </a:pPr>
            <a:r>
              <a:rPr lang="en-US" dirty="0"/>
              <a:t>  The text is processed with </a:t>
            </a:r>
            <a:r>
              <a:rPr lang="en-US" dirty="0" err="1"/>
              <a:t>spaCy</a:t>
            </a:r>
            <a:r>
              <a:rPr lang="en-US" dirty="0"/>
              <a:t> to extract named entities (such as names, addresses, dates)  using the </a:t>
            </a:r>
            <a:r>
              <a:rPr lang="en-US" dirty="0" err="1"/>
              <a:t>extract_entities</a:t>
            </a:r>
            <a:r>
              <a:rPr lang="en-US" dirty="0"/>
              <a:t> function.</a:t>
            </a:r>
          </a:p>
          <a:p>
            <a:r>
              <a:rPr lang="en-US" b="1" dirty="0"/>
              <a:t>Results Displayed:</a:t>
            </a:r>
          </a:p>
          <a:p>
            <a:pPr marL="0" indent="0">
              <a:buNone/>
            </a:pPr>
            <a:r>
              <a:rPr lang="en-US" dirty="0"/>
              <a:t>The processed text, highlighted terms, deviations, and extracted entities are displayed on the results page.</a:t>
            </a:r>
            <a:endParaRPr lang="en-IN" dirty="0"/>
          </a:p>
        </p:txBody>
      </p:sp>
    </p:spTree>
    <p:extLst>
      <p:ext uri="{BB962C8B-B14F-4D97-AF65-F5344CB8AC3E}">
        <p14:creationId xmlns:p14="http://schemas.microsoft.com/office/powerpoint/2010/main" val="40982946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7374F7-DED4-8A97-8A23-933F80C8006E}"/>
              </a:ext>
            </a:extLst>
          </p:cNvPr>
          <p:cNvSpPr>
            <a:spLocks noGrp="1"/>
          </p:cNvSpPr>
          <p:nvPr>
            <p:ph type="title"/>
          </p:nvPr>
        </p:nvSpPr>
        <p:spPr/>
        <p:txBody>
          <a:bodyPr/>
          <a:lstStyle/>
          <a:p>
            <a:r>
              <a:rPr lang="en-IN" dirty="0">
                <a:solidFill>
                  <a:srgbClr val="0070C0"/>
                </a:solidFill>
              </a:rPr>
              <a:t>Technologies Used</a:t>
            </a:r>
          </a:p>
        </p:txBody>
      </p:sp>
      <p:sp>
        <p:nvSpPr>
          <p:cNvPr id="3" name="Content Placeholder 2">
            <a:extLst>
              <a:ext uri="{FF2B5EF4-FFF2-40B4-BE49-F238E27FC236}">
                <a16:creationId xmlns:a16="http://schemas.microsoft.com/office/drawing/2014/main" id="{B70225C0-36E6-A495-84C5-9411BDA4F727}"/>
              </a:ext>
            </a:extLst>
          </p:cNvPr>
          <p:cNvSpPr>
            <a:spLocks noGrp="1"/>
          </p:cNvSpPr>
          <p:nvPr>
            <p:ph idx="1"/>
          </p:nvPr>
        </p:nvSpPr>
        <p:spPr/>
        <p:txBody>
          <a:bodyPr>
            <a:normAutofit/>
          </a:bodyPr>
          <a:lstStyle/>
          <a:p>
            <a:r>
              <a:rPr lang="en-US" sz="2200" b="1" dirty="0"/>
              <a:t>Flask:</a:t>
            </a:r>
            <a:r>
              <a:rPr lang="en-US" dirty="0"/>
              <a:t> </a:t>
            </a:r>
          </a:p>
          <a:p>
            <a:r>
              <a:rPr lang="en-US" dirty="0"/>
              <a:t>A lightweight WSGI web application framework in Python used for building the web interface.</a:t>
            </a:r>
          </a:p>
          <a:p>
            <a:r>
              <a:rPr lang="en-US" b="1" dirty="0" err="1"/>
              <a:t>PyMuPDF</a:t>
            </a:r>
            <a:r>
              <a:rPr lang="en-US" b="1" dirty="0"/>
              <a:t> (</a:t>
            </a:r>
            <a:r>
              <a:rPr lang="en-US" b="1" dirty="0" err="1"/>
              <a:t>fitz</a:t>
            </a:r>
            <a:r>
              <a:rPr lang="en-US" b="1" dirty="0"/>
              <a:t>): </a:t>
            </a:r>
          </a:p>
          <a:p>
            <a:r>
              <a:rPr lang="en-US" dirty="0"/>
              <a:t>A library used for reading and extracting text from PDF files.</a:t>
            </a:r>
          </a:p>
          <a:p>
            <a:endParaRPr lang="en-US" dirty="0"/>
          </a:p>
          <a:p>
            <a:endParaRPr lang="en-US" dirty="0"/>
          </a:p>
          <a:p>
            <a:endParaRPr lang="en-US" dirty="0"/>
          </a:p>
          <a:p>
            <a:endParaRPr lang="en-US" dirty="0"/>
          </a:p>
          <a:p>
            <a:endParaRPr lang="en-US" dirty="0"/>
          </a:p>
          <a:p>
            <a:endParaRPr lang="en-US" dirty="0"/>
          </a:p>
          <a:p>
            <a:endParaRPr lang="en-IN" dirty="0"/>
          </a:p>
        </p:txBody>
      </p:sp>
    </p:spTree>
    <p:extLst>
      <p:ext uri="{BB962C8B-B14F-4D97-AF65-F5344CB8AC3E}">
        <p14:creationId xmlns:p14="http://schemas.microsoft.com/office/powerpoint/2010/main" val="16434400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9B59B15-C2C8-4C34-365E-8F689137C755}"/>
              </a:ext>
            </a:extLst>
          </p:cNvPr>
          <p:cNvSpPr>
            <a:spLocks noGrp="1"/>
          </p:cNvSpPr>
          <p:nvPr>
            <p:ph idx="1"/>
          </p:nvPr>
        </p:nvSpPr>
        <p:spPr/>
        <p:txBody>
          <a:bodyPr/>
          <a:lstStyle/>
          <a:p>
            <a:r>
              <a:rPr lang="en-US" b="1" dirty="0" err="1"/>
              <a:t>spaCy</a:t>
            </a:r>
            <a:r>
              <a:rPr lang="en-US" b="1" dirty="0"/>
              <a:t>:</a:t>
            </a:r>
          </a:p>
          <a:p>
            <a:r>
              <a:rPr lang="en-US" dirty="0"/>
              <a:t> An advanced NLP library in Python used for named entity recognition.</a:t>
            </a:r>
          </a:p>
          <a:p>
            <a:r>
              <a:rPr lang="en-US" b="1" dirty="0" err="1"/>
              <a:t>difflib</a:t>
            </a:r>
            <a:r>
              <a:rPr lang="en-US" b="1" dirty="0"/>
              <a:t>: </a:t>
            </a:r>
          </a:p>
          <a:p>
            <a:r>
              <a:rPr lang="en-US" dirty="0"/>
              <a:t>A module for comparing sequences, used to compare contract text with the template and highlight differences.</a:t>
            </a:r>
          </a:p>
          <a:p>
            <a:r>
              <a:rPr lang="en-US" b="1" dirty="0"/>
              <a:t>HTML/CSS</a:t>
            </a:r>
            <a:r>
              <a:rPr lang="en-US" dirty="0"/>
              <a:t>:</a:t>
            </a:r>
          </a:p>
          <a:p>
            <a:r>
              <a:rPr lang="en-US" dirty="0"/>
              <a:t> Used for creating the web interface and styling the highlighted text and results.</a:t>
            </a:r>
          </a:p>
          <a:p>
            <a:r>
              <a:rPr lang="en-US" dirty="0"/>
              <a:t>The combination of these technologies allows for a robust and efficient system to automate the contract validation process, enhancing accuracy and saving time.</a:t>
            </a:r>
          </a:p>
          <a:p>
            <a:endParaRPr lang="en-IN" dirty="0"/>
          </a:p>
        </p:txBody>
      </p:sp>
    </p:spTree>
    <p:extLst>
      <p:ext uri="{BB962C8B-B14F-4D97-AF65-F5344CB8AC3E}">
        <p14:creationId xmlns:p14="http://schemas.microsoft.com/office/powerpoint/2010/main" val="2973696502"/>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101</TotalTime>
  <Words>1004</Words>
  <Application>Microsoft Office PowerPoint</Application>
  <PresentationFormat>Widescreen</PresentationFormat>
  <Paragraphs>88</Paragraphs>
  <Slides>17</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Calibri Light</vt:lpstr>
      <vt:lpstr>ui-sans-serif</vt:lpstr>
      <vt:lpstr>Wingdings</vt:lpstr>
      <vt:lpstr>Retrospect</vt:lpstr>
      <vt:lpstr>Business Contract Validation – To Classify Content within the Contract Clauses and Determine Deviations from Templates and highlight them.</vt:lpstr>
      <vt:lpstr>Problem Statement</vt:lpstr>
      <vt:lpstr>Unique Idea Brief (Solution) </vt:lpstr>
      <vt:lpstr>Features Offered</vt:lpstr>
      <vt:lpstr>PowerPoint Presentation</vt:lpstr>
      <vt:lpstr>Processflow</vt:lpstr>
      <vt:lpstr>PowerPoint Presentation</vt:lpstr>
      <vt:lpstr>Technologies Used</vt:lpstr>
      <vt:lpstr>PowerPoint Presentation</vt:lpstr>
      <vt:lpstr>Team members and contribution:</vt:lpstr>
      <vt:lpstr>PowerPoint Presentation</vt:lpstr>
      <vt:lpstr>PowerPoint Presentation</vt:lpstr>
      <vt:lpstr>Conclusion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Avutala SarayuReddy</dc:creator>
  <cp:lastModifiedBy>Veluri Bhanu Teja Sahu</cp:lastModifiedBy>
  <cp:revision>2</cp:revision>
  <dcterms:created xsi:type="dcterms:W3CDTF">2024-07-11T17:28:57Z</dcterms:created>
  <dcterms:modified xsi:type="dcterms:W3CDTF">2024-07-15T07:01:00Z</dcterms:modified>
</cp:coreProperties>
</file>