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8" r:id="rId2"/>
    <p:sldId id="260" r:id="rId3"/>
    <p:sldId id="271" r:id="rId4"/>
    <p:sldId id="261" r:id="rId5"/>
    <p:sldId id="273" r:id="rId6"/>
    <p:sldId id="274" r:id="rId7"/>
    <p:sldId id="268" r:id="rId8"/>
    <p:sldId id="263" r:id="rId9"/>
    <p:sldId id="275" r:id="rId10"/>
    <p:sldId id="276" r:id="rId11"/>
    <p:sldId id="277" r:id="rId12"/>
    <p:sldId id="278" r:id="rId13"/>
    <p:sldId id="264" r:id="rId14"/>
    <p:sldId id="280" r:id="rId15"/>
    <p:sldId id="279" r:id="rId16"/>
    <p:sldId id="265" r:id="rId17"/>
    <p:sldId id="282" r:id="rId18"/>
    <p:sldId id="281" r:id="rId19"/>
    <p:sldId id="283" r:id="rId20"/>
    <p:sldId id="266" r:id="rId21"/>
    <p:sldId id="284" r:id="rId22"/>
    <p:sldId id="285" r:id="rId23"/>
    <p:sldId id="267" r:id="rId24"/>
    <p:sldId id="286" r:id="rId25"/>
    <p:sldId id="287" r:id="rId26"/>
    <p:sldId id="288" r:id="rId27"/>
    <p:sldId id="262" r:id="rId28"/>
    <p:sldId id="290" r:id="rId29"/>
    <p:sldId id="289" r:id="rId30"/>
    <p:sldId id="292" r:id="rId31"/>
    <p:sldId id="291" r:id="rId32"/>
    <p:sldId id="272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1455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2109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>
                <a:solidFill>
                  <a:prstClr val="white">
                    <a:alpha val="99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8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0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sz="480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4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199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51698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38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034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259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8250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7465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Ethics</a:t>
            </a:r>
            <a:br>
              <a:rPr lang="en-US" dirty="0"/>
            </a:br>
            <a:r>
              <a:rPr lang="en-US" dirty="0"/>
              <a:t>&amp; the use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1, 2018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 related to their demise?  </a:t>
            </a:r>
          </a:p>
        </p:txBody>
      </p:sp>
      <p:pic>
        <p:nvPicPr>
          <p:cNvPr id="1026" name="Picture 2" descr="Image result for knight cap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635911"/>
            <a:ext cx="4257676" cy="16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67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 related to their demise?  </a:t>
            </a:r>
          </a:p>
        </p:txBody>
      </p:sp>
      <p:pic>
        <p:nvPicPr>
          <p:cNvPr id="1026" name="Picture 2" descr="Image result for knight cap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635911"/>
            <a:ext cx="4257676" cy="16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E008B6-C13B-4431-A09A-604F59B8A6AA}"/>
              </a:ext>
            </a:extLst>
          </p:cNvPr>
          <p:cNvSpPr txBox="1"/>
          <p:nvPr/>
        </p:nvSpPr>
        <p:spPr>
          <a:xfrm>
            <a:off x="500064" y="5169528"/>
            <a:ext cx="5357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was impacted?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did the practitioners and leaders miss?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could have been done to mitigate the impact?</a:t>
            </a:r>
          </a:p>
        </p:txBody>
      </p:sp>
    </p:spTree>
    <p:extLst>
      <p:ext uri="{BB962C8B-B14F-4D97-AF65-F5344CB8AC3E}">
        <p14:creationId xmlns:p14="http://schemas.microsoft.com/office/powerpoint/2010/main" val="123485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targ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573360"/>
            <a:ext cx="1828800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happened to Target?</a:t>
            </a:r>
          </a:p>
        </p:txBody>
      </p:sp>
    </p:spTree>
    <p:extLst>
      <p:ext uri="{BB962C8B-B14F-4D97-AF65-F5344CB8AC3E}">
        <p14:creationId xmlns:p14="http://schemas.microsoft.com/office/powerpoint/2010/main" val="146564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targ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573360"/>
            <a:ext cx="1828800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</p:spTree>
    <p:extLst>
      <p:ext uri="{BB962C8B-B14F-4D97-AF65-F5344CB8AC3E}">
        <p14:creationId xmlns:p14="http://schemas.microsoft.com/office/powerpoint/2010/main" val="50455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targ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573360"/>
            <a:ext cx="1828800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5200650"/>
            <a:ext cx="8086725" cy="871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how Target originally wanted to brag about their good modeling &amp; accuracy?  Why did they stop letting the data scientist talk to reporters?</a:t>
            </a:r>
          </a:p>
        </p:txBody>
      </p:sp>
    </p:spTree>
    <p:extLst>
      <p:ext uri="{BB962C8B-B14F-4D97-AF65-F5344CB8AC3E}">
        <p14:creationId xmlns:p14="http://schemas.microsoft.com/office/powerpoint/2010/main" val="12075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targ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573360"/>
            <a:ext cx="1828800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4916602"/>
            <a:ext cx="8086725" cy="1155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predicting simply spying and a form of privacy invasion?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Target being underhanded by masking their intent with non pregnancy coupons?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Are consumers manipulated by these tactics or is it a benefit?</a:t>
            </a:r>
          </a:p>
        </p:txBody>
      </p:sp>
    </p:spTree>
    <p:extLst>
      <p:ext uri="{BB962C8B-B14F-4D97-AF65-F5344CB8AC3E}">
        <p14:creationId xmlns:p14="http://schemas.microsoft.com/office/powerpoint/2010/main" val="334101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706689"/>
            <a:ext cx="1828800" cy="18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Starbuck’s doing?</a:t>
            </a:r>
          </a:p>
        </p:txBody>
      </p:sp>
    </p:spTree>
    <p:extLst>
      <p:ext uri="{BB962C8B-B14F-4D97-AF65-F5344CB8AC3E}">
        <p14:creationId xmlns:p14="http://schemas.microsoft.com/office/powerpoint/2010/main" val="277609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706689"/>
            <a:ext cx="1828800" cy="18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Isn’t scheduling a normal operation of most businesses?</a:t>
            </a:r>
          </a:p>
        </p:txBody>
      </p:sp>
    </p:spTree>
    <p:extLst>
      <p:ext uri="{BB962C8B-B14F-4D97-AF65-F5344CB8AC3E}">
        <p14:creationId xmlns:p14="http://schemas.microsoft.com/office/powerpoint/2010/main" val="309340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706689"/>
            <a:ext cx="1828800" cy="18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</p:spTree>
    <p:extLst>
      <p:ext uri="{BB962C8B-B14F-4D97-AF65-F5344CB8AC3E}">
        <p14:creationId xmlns:p14="http://schemas.microsoft.com/office/powerpoint/2010/main" val="245375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706689"/>
            <a:ext cx="1828800" cy="18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4886326"/>
            <a:ext cx="8086725" cy="118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optimizing a schedule for near term hardship ultimately ensure success of the company and leads to job stability?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SBUX have a duty to employees as human beings with varying social-economic situations?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Are customers willing to wait a few minutes longer to less than fully optimized schedules?</a:t>
            </a:r>
          </a:p>
        </p:txBody>
      </p:sp>
    </p:spTree>
    <p:extLst>
      <p:ext uri="{BB962C8B-B14F-4D97-AF65-F5344CB8AC3E}">
        <p14:creationId xmlns:p14="http://schemas.microsoft.com/office/powerpoint/2010/main" val="3947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Does anyone have a definition of business ethics?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 descr="Image result for business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497012"/>
            <a:ext cx="29622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8626" y="5172075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1970, Milton Friedman famously argued that the only social responsibility of business was to maximize profits. </a:t>
            </a:r>
          </a:p>
          <a:p>
            <a:pPr algn="ctr"/>
            <a:r>
              <a:rPr lang="en-US" dirty="0"/>
              <a:t>“The only business of business is business” -President </a:t>
            </a:r>
            <a:r>
              <a:rPr lang="en-US" b="1" dirty="0"/>
              <a:t>Calvin Coolidge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Watson amazing technology free from moral obligation?</a:t>
            </a:r>
          </a:p>
        </p:txBody>
      </p:sp>
    </p:spTree>
    <p:extLst>
      <p:ext uri="{BB962C8B-B14F-4D97-AF65-F5344CB8AC3E}">
        <p14:creationId xmlns:p14="http://schemas.microsoft.com/office/powerpoint/2010/main" val="861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</p:spTree>
    <p:extLst>
      <p:ext uri="{BB962C8B-B14F-4D97-AF65-F5344CB8AC3E}">
        <p14:creationId xmlns:p14="http://schemas.microsoft.com/office/powerpoint/2010/main" val="50085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3858" y="4836255"/>
            <a:ext cx="8086725" cy="140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Was it marketing ignorance, merely aspirational claims, or truly conscience deceptive?  Does that matter to patients?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duty do the technical folks have to inform of limitations to sales, business and customers?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 business leaders have a duty to question the choices and practices of technical creators?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duty do the customers have to thoroughly review the underlying technology?</a:t>
            </a:r>
          </a:p>
        </p:txBody>
      </p:sp>
    </p:spTree>
    <p:extLst>
      <p:ext uri="{BB962C8B-B14F-4D97-AF65-F5344CB8AC3E}">
        <p14:creationId xmlns:p14="http://schemas.microsoft.com/office/powerpoint/2010/main" val="31551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</p:spTree>
    <p:extLst>
      <p:ext uri="{BB962C8B-B14F-4D97-AF65-F5344CB8AC3E}">
        <p14:creationId xmlns:p14="http://schemas.microsoft.com/office/powerpoint/2010/main" val="251740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5332491"/>
            <a:ext cx="8086725" cy="739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Harmless marketing stunt that turned ugly?  If we have to filter the training data and provide guardrails do we invite censorship &amp; bias?  </a:t>
            </a:r>
          </a:p>
        </p:txBody>
      </p:sp>
    </p:spTree>
    <p:extLst>
      <p:ext uri="{BB962C8B-B14F-4D97-AF65-F5344CB8AC3E}">
        <p14:creationId xmlns:p14="http://schemas.microsoft.com/office/powerpoint/2010/main" val="3959883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4843462"/>
            <a:ext cx="8086725" cy="122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What if Tay was supposed to make cancer recommendations,  pick stocks for your retirement, recommend purchases, or schedule an appointment?  </a:t>
            </a:r>
          </a:p>
        </p:txBody>
      </p:sp>
    </p:spTree>
    <p:extLst>
      <p:ext uri="{BB962C8B-B14F-4D97-AF65-F5344CB8AC3E}">
        <p14:creationId xmlns:p14="http://schemas.microsoft.com/office/powerpoint/2010/main" val="204856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4843462"/>
            <a:ext cx="8086725" cy="122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Letting it loose with public info allowed the technology to be corrupted almost immediately.  However, once the scientist applies limitations to inputs, bias is introduced.</a:t>
            </a:r>
          </a:p>
        </p:txBody>
      </p:sp>
    </p:spTree>
    <p:extLst>
      <p:ext uri="{BB962C8B-B14F-4D97-AF65-F5344CB8AC3E}">
        <p14:creationId xmlns:p14="http://schemas.microsoft.com/office/powerpoint/2010/main" val="1025418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92146"/>
              </p:ext>
            </p:extLst>
          </p:nvPr>
        </p:nvGraphicFramePr>
        <p:xfrm>
          <a:off x="300036" y="1139817"/>
          <a:ext cx="84867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 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your action a</a:t>
                      </a:r>
                      <a:r>
                        <a:rPr lang="en-US" baseline="0" dirty="0"/>
                        <a:t> universal law to see if it is ethical.  </a:t>
                      </a:r>
                      <a:r>
                        <a:rPr lang="en-US" dirty="0"/>
                        <a:t>Taken to an extreme, if</a:t>
                      </a:r>
                      <a:r>
                        <a:rPr lang="en-US" baseline="0" dirty="0"/>
                        <a:t> the action becomes illogical, then it is immoral.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stealing property…if everyone stole all property whenever they wanted then property itself loses all value making your act illogical.  Therefore stealing is unethical.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immanuel kant meme">
            <a:extLst>
              <a:ext uri="{FF2B5EF4-FFF2-40B4-BE49-F238E27FC236}">
                <a16:creationId xmlns:a16="http://schemas.microsoft.com/office/drawing/2014/main" id="{BE394D6C-2838-4D91-9E93-4BE2E356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19" y="2546351"/>
            <a:ext cx="2829962" cy="296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61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96434"/>
              </p:ext>
            </p:extLst>
          </p:nvPr>
        </p:nvGraphicFramePr>
        <p:xfrm>
          <a:off x="300036" y="1139817"/>
          <a:ext cx="8486778" cy="149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Golden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Plato/Socrates/Aristotle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Virtuous</a:t>
                      </a:r>
                      <a:r>
                        <a:rPr lang="en-US" baseline="0" dirty="0"/>
                        <a:t> actions are between two extremes, deficiency and excess.  At times, extremities are needed but mostly the middle (mean) is the moral choice.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Sometimes you should be courageous but not always…that would lead to a reckless death.  Sometimes you need to be fearful but not always that would lead to unfulfilled opportunity as a coward.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aristotle meme">
            <a:extLst>
              <a:ext uri="{FF2B5EF4-FFF2-40B4-BE49-F238E27FC236}">
                <a16:creationId xmlns:a16="http://schemas.microsoft.com/office/drawing/2014/main" id="{CC754B6F-F4B5-4872-95BA-5A217B87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42" y="3056418"/>
            <a:ext cx="1889115" cy="28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0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25691"/>
              </p:ext>
            </p:extLst>
          </p:nvPr>
        </p:nvGraphicFramePr>
        <p:xfrm>
          <a:off x="300036" y="1139817"/>
          <a:ext cx="8486778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Utilitarianism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Self –interest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Common</a:t>
                      </a:r>
                      <a:r>
                        <a:rPr lang="en-US" baseline="0" dirty="0"/>
                        <a:t> Good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Ethical</a:t>
                      </a:r>
                      <a:r>
                        <a:rPr lang="en-US" baseline="0" dirty="0"/>
                        <a:t> decisions are those that maximize happiness and minimize pain.</a:t>
                      </a:r>
                      <a:r>
                        <a:rPr lang="en-US" dirty="0"/>
                        <a:t> “it’s ok to hurt a small group to maximize the gain for the larger group.”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 can cause significant problems so the government set up a fund to help victims of vaccine</a:t>
                      </a:r>
                      <a:r>
                        <a:rPr lang="en-US" baseline="0" dirty="0"/>
                        <a:t> side affects.  Vaccines benefit society by eradicating disease.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utilitarianism meme">
            <a:extLst>
              <a:ext uri="{FF2B5EF4-FFF2-40B4-BE49-F238E27FC236}">
                <a16:creationId xmlns:a16="http://schemas.microsoft.com/office/drawing/2014/main" id="{40E72E3C-DD01-4152-9782-CB4F429E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" y="3316510"/>
            <a:ext cx="3400180" cy="255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utilitarianism meme">
            <a:extLst>
              <a:ext uri="{FF2B5EF4-FFF2-40B4-BE49-F238E27FC236}">
                <a16:creationId xmlns:a16="http://schemas.microsoft.com/office/drawing/2014/main" id="{89B3A293-572E-4065-A7A9-29027565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4" y="3316510"/>
            <a:ext cx="3649786" cy="258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Does anyone have a definition of business ethics?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2926" y="2971800"/>
            <a:ext cx="8086725" cy="542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set of behavioral standards informing and justifying your actions while transacting business, commerce etc.</a:t>
            </a:r>
          </a:p>
        </p:txBody>
      </p:sp>
    </p:spTree>
    <p:extLst>
      <p:ext uri="{BB962C8B-B14F-4D97-AF65-F5344CB8AC3E}">
        <p14:creationId xmlns:p14="http://schemas.microsoft.com/office/powerpoint/2010/main" val="3238691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00462"/>
              </p:ext>
            </p:extLst>
          </p:nvPr>
        </p:nvGraphicFramePr>
        <p:xfrm>
          <a:off x="300036" y="1139817"/>
          <a:ext cx="8486778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Rights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Humans beings are an</a:t>
                      </a:r>
                      <a:r>
                        <a:rPr lang="en-US" baseline="0" dirty="0"/>
                        <a:t> “end” not a “means”  and should be treated that way.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human being have the right to dignity and other debated rights.  Does this extend to animals?  Conscience robots?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locke meme">
            <a:extLst>
              <a:ext uri="{FF2B5EF4-FFF2-40B4-BE49-F238E27FC236}">
                <a16:creationId xmlns:a16="http://schemas.microsoft.com/office/drawing/2014/main" id="{C0A8D927-5BEC-4157-8A95-C82F3568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5" y="3007306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ocke meme">
            <a:extLst>
              <a:ext uri="{FF2B5EF4-FFF2-40B4-BE49-F238E27FC236}">
                <a16:creationId xmlns:a16="http://schemas.microsoft.com/office/drawing/2014/main" id="{DA0FA8E0-E054-4D51-8B6F-A70A317D6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007306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john locke meme">
            <a:extLst>
              <a:ext uri="{FF2B5EF4-FFF2-40B4-BE49-F238E27FC236}">
                <a16:creationId xmlns:a16="http://schemas.microsoft.com/office/drawing/2014/main" id="{27FE87DB-80E7-4198-84C7-6F35B146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67" y="2513562"/>
            <a:ext cx="2110851" cy="26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1E3EC4-5611-4241-B153-0FD4799CC6FC}"/>
              </a:ext>
            </a:extLst>
          </p:cNvPr>
          <p:cNvSpPr/>
          <p:nvPr/>
        </p:nvSpPr>
        <p:spPr>
          <a:xfrm>
            <a:off x="423858" y="5595042"/>
            <a:ext cx="8086725" cy="477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some time to reflect on how you would react and which of these (and others perspectives) resonate with you.</a:t>
            </a:r>
          </a:p>
        </p:txBody>
      </p:sp>
      <p:pic>
        <p:nvPicPr>
          <p:cNvPr id="4098" name="Picture 2" descr="Image result for philosophy  meme">
            <a:extLst>
              <a:ext uri="{FF2B5EF4-FFF2-40B4-BE49-F238E27FC236}">
                <a16:creationId xmlns:a16="http://schemas.microsoft.com/office/drawing/2014/main" id="{70EDCE4F-1B77-4CD6-8D40-AF9F8E20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4" y="1149934"/>
            <a:ext cx="1410034" cy="1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hilosophy  meme">
            <a:extLst>
              <a:ext uri="{FF2B5EF4-FFF2-40B4-BE49-F238E27FC236}">
                <a16:creationId xmlns:a16="http://schemas.microsoft.com/office/drawing/2014/main" id="{AE371A6C-DE6B-4141-B9B9-4CC3A80B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58" y="1149934"/>
            <a:ext cx="2664273" cy="17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hilosophy  meme">
            <a:extLst>
              <a:ext uri="{FF2B5EF4-FFF2-40B4-BE49-F238E27FC236}">
                <a16:creationId xmlns:a16="http://schemas.microsoft.com/office/drawing/2014/main" id="{FA22FEE3-5F52-4CB5-9867-43D66C013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91" y="1149934"/>
            <a:ext cx="2072587" cy="164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philosophy  meme">
            <a:extLst>
              <a:ext uri="{FF2B5EF4-FFF2-40B4-BE49-F238E27FC236}">
                <a16:creationId xmlns:a16="http://schemas.microsoft.com/office/drawing/2014/main" id="{A5BB52CE-B849-4DF1-A8F7-CE02563C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3" y="3120948"/>
            <a:ext cx="1962056" cy="215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philosophy  meme">
            <a:extLst>
              <a:ext uri="{FF2B5EF4-FFF2-40B4-BE49-F238E27FC236}">
                <a16:creationId xmlns:a16="http://schemas.microsoft.com/office/drawing/2014/main" id="{FE25D894-4569-4BB7-9CED-24D6E823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91" y="3184982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philosophy  meme">
            <a:extLst>
              <a:ext uri="{FF2B5EF4-FFF2-40B4-BE49-F238E27FC236}">
                <a16:creationId xmlns:a16="http://schemas.microsoft.com/office/drawing/2014/main" id="{005FC18C-7CB4-4673-A741-C7CF2050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70" y="3011788"/>
            <a:ext cx="1849600" cy="232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business ethics mem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2043114"/>
            <a:ext cx="4682825" cy="20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8626" y="5229225"/>
            <a:ext cx="8086725" cy="828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you become a business leader or technician, having predefined values will help you in the moment. </a:t>
            </a:r>
          </a:p>
        </p:txBody>
      </p:sp>
    </p:spTree>
    <p:extLst>
      <p:ext uri="{BB962C8B-B14F-4D97-AF65-F5344CB8AC3E}">
        <p14:creationId xmlns:p14="http://schemas.microsoft.com/office/powerpoint/2010/main" val="1978843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my evolving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960008"/>
            <a:ext cx="4662488" cy="274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0092" y="5343522"/>
            <a:ext cx="7386638" cy="91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Technology is a means to an end.  Stating data mining represents progress is misleading.  What is the end achieved?</a:t>
            </a:r>
          </a:p>
        </p:txBody>
      </p:sp>
    </p:spTree>
    <p:extLst>
      <p:ext uri="{BB962C8B-B14F-4D97-AF65-F5344CB8AC3E}">
        <p14:creationId xmlns:p14="http://schemas.microsoft.com/office/powerpoint/2010/main" val="330677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87" y="3000376"/>
            <a:ext cx="8429626" cy="842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using data and algorithms justify all actions since the underlying operations are just math?  </a:t>
            </a:r>
          </a:p>
        </p:txBody>
      </p:sp>
    </p:spTree>
    <p:extLst>
      <p:ext uri="{BB962C8B-B14F-4D97-AF65-F5344CB8AC3E}">
        <p14:creationId xmlns:p14="http://schemas.microsoft.com/office/powerpoint/2010/main" val="416395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87" y="3000376"/>
            <a:ext cx="8429626" cy="842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use of data and mining approaches can be audited, so are the outcomes of those efforts justified?</a:t>
            </a:r>
          </a:p>
        </p:txBody>
      </p:sp>
    </p:spTree>
    <p:extLst>
      <p:ext uri="{BB962C8B-B14F-4D97-AF65-F5344CB8AC3E}">
        <p14:creationId xmlns:p14="http://schemas.microsoft.com/office/powerpoint/2010/main" val="375757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290645"/>
            <a:ext cx="71342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was Knight Capital?  What did they do?</a:t>
            </a:r>
          </a:p>
          <a:p>
            <a:pPr algn="ctr"/>
            <a:r>
              <a:rPr lang="en-US" dirty="0"/>
              <a:t>What happened to them?</a:t>
            </a:r>
          </a:p>
        </p:txBody>
      </p:sp>
      <p:pic>
        <p:nvPicPr>
          <p:cNvPr id="1026" name="Picture 2" descr="Image result for knight cap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635911"/>
            <a:ext cx="4257676" cy="16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8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knight cap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635911"/>
            <a:ext cx="4257676" cy="16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3858" y="5042780"/>
            <a:ext cx="8086725" cy="102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HFT provide liquidity?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it negatively impact everyday investors?  Do they provide real economic value?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Short term the market is a negative sum transaction due to these market makers.  </a:t>
            </a:r>
            <a:r>
              <a:rPr lang="en-US" sz="1600" dirty="0">
                <a:solidFill>
                  <a:schemeClr val="tx1"/>
                </a:solidFill>
              </a:rPr>
              <a:t>Is that fair for the middle class saver or pension holder?</a:t>
            </a:r>
          </a:p>
        </p:txBody>
      </p:sp>
    </p:spTree>
    <p:extLst>
      <p:ext uri="{BB962C8B-B14F-4D97-AF65-F5344CB8AC3E}">
        <p14:creationId xmlns:p14="http://schemas.microsoft.com/office/powerpoint/2010/main" val="369488554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1479</Words>
  <Application>Microsoft Office PowerPoint</Application>
  <PresentationFormat>On-screen Show (4:3)</PresentationFormat>
  <Paragraphs>237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Rockwell</vt:lpstr>
      <vt:lpstr>2_Office Theme</vt:lpstr>
      <vt:lpstr>Business Ethics &amp; the use of data</vt:lpstr>
      <vt:lpstr>Does anyone have a definition of business ethics?</vt:lpstr>
      <vt:lpstr>Does anyone have a definition of business ethics?</vt:lpstr>
      <vt:lpstr>What about in the context of data, machine learning &amp; AI?</vt:lpstr>
      <vt:lpstr>What about in the context of data, machine learning &amp; AI?</vt:lpstr>
      <vt:lpstr>What about in the context of data, machine learning &amp; AI?</vt:lpstr>
      <vt:lpstr>What about in the context of data, machine learning &amp; AI?</vt:lpstr>
      <vt:lpstr>Article 1</vt:lpstr>
      <vt:lpstr>Article 1</vt:lpstr>
      <vt:lpstr>Article 1</vt:lpstr>
      <vt:lpstr>Article 1</vt:lpstr>
      <vt:lpstr>Article 2</vt:lpstr>
      <vt:lpstr>Article 2</vt:lpstr>
      <vt:lpstr>Article 2</vt:lpstr>
      <vt:lpstr>Article 2</vt:lpstr>
      <vt:lpstr>Article 3</vt:lpstr>
      <vt:lpstr>Article 3</vt:lpstr>
      <vt:lpstr>Article 3</vt:lpstr>
      <vt:lpstr>Article 3</vt:lpstr>
      <vt:lpstr>Article 4</vt:lpstr>
      <vt:lpstr>Article 4</vt:lpstr>
      <vt:lpstr>Article 4</vt:lpstr>
      <vt:lpstr>Article 5</vt:lpstr>
      <vt:lpstr>Article 5</vt:lpstr>
      <vt:lpstr>Article 5</vt:lpstr>
      <vt:lpstr>Article 5</vt:lpstr>
      <vt:lpstr>Some Popular Ethical Paradigms</vt:lpstr>
      <vt:lpstr>Some Popular Ethical Paradigms</vt:lpstr>
      <vt:lpstr>Some Popular Ethical Paradigms</vt:lpstr>
      <vt:lpstr>Some Popular Ethical Paradigms</vt:lpstr>
      <vt:lpstr>Some Popular Ethical Paradigms</vt:lpstr>
      <vt:lpstr>Popular Ethical Paradigms</vt:lpstr>
      <vt:lpstr>This is my evolving definition.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Ethics With a Strong Data Focus</dc:title>
  <dc:creator>Edward Kwartler</dc:creator>
  <cp:lastModifiedBy>Kwartler, Edward</cp:lastModifiedBy>
  <cp:revision>23</cp:revision>
  <dcterms:created xsi:type="dcterms:W3CDTF">2018-06-21T02:33:00Z</dcterms:created>
  <dcterms:modified xsi:type="dcterms:W3CDTF">2018-12-03T22:36:09Z</dcterms:modified>
</cp:coreProperties>
</file>