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97" r:id="rId2"/>
    <p:sldId id="259" r:id="rId3"/>
    <p:sldId id="328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2" r:id="rId12"/>
    <p:sldId id="363" r:id="rId13"/>
    <p:sldId id="365" r:id="rId14"/>
    <p:sldId id="364" r:id="rId15"/>
    <p:sldId id="366" r:id="rId16"/>
    <p:sldId id="367" r:id="rId17"/>
    <p:sldId id="368" r:id="rId18"/>
    <p:sldId id="369" r:id="rId19"/>
    <p:sldId id="394" r:id="rId20"/>
    <p:sldId id="370" r:id="rId21"/>
    <p:sldId id="374" r:id="rId22"/>
    <p:sldId id="375" r:id="rId23"/>
    <p:sldId id="376" r:id="rId24"/>
    <p:sldId id="377" r:id="rId25"/>
    <p:sldId id="382" r:id="rId26"/>
    <p:sldId id="378" r:id="rId27"/>
    <p:sldId id="397" r:id="rId28"/>
    <p:sldId id="398" r:id="rId29"/>
    <p:sldId id="399" r:id="rId30"/>
    <p:sldId id="381" r:id="rId31"/>
    <p:sldId id="395" r:id="rId32"/>
    <p:sldId id="385" r:id="rId33"/>
    <p:sldId id="386" r:id="rId34"/>
    <p:sldId id="384" r:id="rId35"/>
    <p:sldId id="396" r:id="rId36"/>
    <p:sldId id="387" r:id="rId37"/>
    <p:sldId id="391" r:id="rId38"/>
    <p:sldId id="390" r:id="rId39"/>
    <p:sldId id="39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3/13/2019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514600" y="533401"/>
            <a:ext cx="6155708" cy="76930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003E7E">
                    <a:alpha val="99000"/>
                  </a:srgbClr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043170">
                    <a:alpha val="99000"/>
                  </a:srgbClr>
                </a:solidFill>
              </a:rPr>
              <a:t>Agenda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905000"/>
            <a:ext cx="8343900" cy="3962400"/>
          </a:xfrm>
          <a:prstGeom prst="rect">
            <a:avLst/>
          </a:prstGeom>
        </p:spPr>
        <p:txBody>
          <a:bodyPr anchor="t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sz="2800" baseline="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1550" indent="-514350">
              <a:buFont typeface="+mj-lt"/>
              <a:buAutoNum type="alphaLcParenR"/>
              <a:defRPr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agenda item</a:t>
            </a:r>
          </a:p>
          <a:p>
            <a:pPr lvl="1"/>
            <a:r>
              <a:rPr lang="en-US" dirty="0"/>
              <a:t>Sub item</a:t>
            </a:r>
          </a:p>
          <a:p>
            <a:pPr lvl="1"/>
            <a:r>
              <a:rPr lang="en-US" dirty="0"/>
              <a:t>Sub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365D0-5BFF-4591-B84D-8953AC9A16AD}" type="datetime1">
              <a:rPr lang="en-US" smtClean="0"/>
              <a:t>3/13/2019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81000" y="1447800"/>
            <a:ext cx="8343900" cy="0"/>
          </a:xfrm>
          <a:prstGeom prst="line">
            <a:avLst/>
          </a:prstGeom>
          <a:ln>
            <a:solidFill>
              <a:srgbClr val="EEB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M_Auto_Icon_rev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9104"/>
            <a:ext cx="990600" cy="744488"/>
          </a:xfrm>
          <a:prstGeom prst="rect">
            <a:avLst/>
          </a:prstGeom>
        </p:spPr>
      </p:pic>
      <p:pic>
        <p:nvPicPr>
          <p:cNvPr id="13" name="Picture 12" descr="LM_Home_Icon_rev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4194"/>
            <a:ext cx="914400" cy="8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1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3/13/2019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3/13/2019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3/13/2019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3/13/2019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3/13/2019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Risk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10242" name="Picture 2" descr="Image result for meme stock mark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636" y="1582236"/>
            <a:ext cx="4391025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92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zoom into Technical Trading Rules (TTR)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4325" y="1343033"/>
            <a:ext cx="8686799" cy="6495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learning goal is to use and understand some of the common technical indicators which affect you as a saver, pension holder, stock trader etc.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50" y="2027485"/>
            <a:ext cx="8686799" cy="590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learning goal is NOT to make you into a trader, or convince you that you are now qualified to be a technical trader. </a:t>
            </a:r>
          </a:p>
        </p:txBody>
      </p:sp>
    </p:spTree>
    <p:extLst>
      <p:ext uri="{BB962C8B-B14F-4D97-AF65-F5344CB8AC3E}">
        <p14:creationId xmlns:p14="http://schemas.microsoft.com/office/powerpoint/2010/main" val="40844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Prices represent a time 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99" y="1495425"/>
            <a:ext cx="5491162" cy="30479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00500" y="484346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14525" y="4786313"/>
            <a:ext cx="497205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814512" y="1371601"/>
            <a:ext cx="0" cy="315753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560904" y="2767014"/>
            <a:ext cx="182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PRICE or Volume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5738" y="5343540"/>
            <a:ext cx="8686799" cy="7572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BUT they are very hard to forecast due to external forces such as macro economic, international politics, sector/competitor actions, weather etc.  From a forecasting perspective stock prices are often considered a “random walk” meaning traditional econometric forecasting techniques do not apply. </a:t>
            </a:r>
          </a:p>
        </p:txBody>
      </p:sp>
    </p:spTree>
    <p:extLst>
      <p:ext uri="{BB962C8B-B14F-4D97-AF65-F5344CB8AC3E}">
        <p14:creationId xmlns:p14="http://schemas.microsoft.com/office/powerpoint/2010/main" val="1337521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 to US Steel?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4112"/>
          <a:stretch/>
        </p:blipFill>
        <p:spPr>
          <a:xfrm>
            <a:off x="347662" y="1557337"/>
            <a:ext cx="3762375" cy="4376736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5400000">
            <a:off x="3128962" y="3243265"/>
            <a:ext cx="3914775" cy="5715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0025" y="1085850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Daily Chart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43587" y="2857500"/>
            <a:ext cx="2249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4/25/17 Close : $31</a:t>
            </a:r>
          </a:p>
          <a:p>
            <a:r>
              <a:rPr lang="en-US" dirty="0"/>
              <a:t>4/26/17 Close: $22</a:t>
            </a:r>
          </a:p>
          <a:p>
            <a:r>
              <a:rPr lang="en-US" dirty="0"/>
              <a:t>4/26/17 Volume spike</a:t>
            </a:r>
          </a:p>
        </p:txBody>
      </p:sp>
    </p:spTree>
    <p:extLst>
      <p:ext uri="{BB962C8B-B14F-4D97-AF65-F5344CB8AC3E}">
        <p14:creationId xmlns:p14="http://schemas.microsoft.com/office/powerpoint/2010/main" val="1500246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other forces can impact US Steel?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3128962" y="3243265"/>
            <a:ext cx="3914775" cy="5715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29287" y="2100263"/>
            <a:ext cx="3300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 the disappointing quarter (self-inflicted) the stock rose dramatically. Why?</a:t>
            </a:r>
          </a:p>
          <a:p>
            <a:r>
              <a:rPr lang="en-US" dirty="0"/>
              <a:t>5/15/17:  ~$20</a:t>
            </a:r>
          </a:p>
          <a:p>
            <a:r>
              <a:rPr lang="en-US" dirty="0"/>
              <a:t>2/26/18:  ~$45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26199"/>
          <a:stretch/>
        </p:blipFill>
        <p:spPr>
          <a:xfrm>
            <a:off x="371474" y="1447799"/>
            <a:ext cx="2857501" cy="47592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0025" y="1085850"/>
            <a:ext cx="143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Weekly Chart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71550" y="3128963"/>
            <a:ext cx="400050" cy="124301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400175" y="1900238"/>
            <a:ext cx="1700213" cy="1885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381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other forces can impact US Steel?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3128962" y="3243265"/>
            <a:ext cx="3914775" cy="5715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29287" y="2100263"/>
            <a:ext cx="33004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rhetoric of a trade war (international politics) with steel tariffs on their foreign competitors the price retreated and is now in a range.  Why?</a:t>
            </a:r>
          </a:p>
          <a:p>
            <a:r>
              <a:rPr lang="en-US" dirty="0"/>
              <a:t>4/25/17: $31</a:t>
            </a:r>
          </a:p>
          <a:p>
            <a:r>
              <a:rPr lang="en-US" dirty="0"/>
              <a:t>4/26/17: $22</a:t>
            </a:r>
          </a:p>
          <a:p>
            <a:r>
              <a:rPr lang="en-US" dirty="0"/>
              <a:t>2/26/18:  ~$45</a:t>
            </a:r>
          </a:p>
          <a:p>
            <a:r>
              <a:rPr lang="en-US" dirty="0"/>
              <a:t>4/16/18: ~$36</a:t>
            </a:r>
          </a:p>
          <a:p>
            <a:r>
              <a:rPr lang="en-US" dirty="0"/>
              <a:t>6/16/18 ~$36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" y="1447799"/>
            <a:ext cx="3871913" cy="47592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0025" y="1085850"/>
            <a:ext cx="143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Weekly Chart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71550" y="3128963"/>
            <a:ext cx="400050" cy="124301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400175" y="1800225"/>
            <a:ext cx="1757363" cy="1985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8" idx="0"/>
          </p:cNvCxnSpPr>
          <p:nvPr/>
        </p:nvCxnSpPr>
        <p:spPr>
          <a:xfrm>
            <a:off x="3214688" y="1743075"/>
            <a:ext cx="492919" cy="771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57550" y="2514600"/>
            <a:ext cx="900113" cy="6572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99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other forces can impact US Steel?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3128962" y="3243265"/>
            <a:ext cx="3914775" cy="5715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14975" y="2100263"/>
            <a:ext cx="3514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trade war shifted towards talk about auto tariffs, coupled with high auto inventory. </a:t>
            </a:r>
          </a:p>
          <a:p>
            <a:r>
              <a:rPr lang="en-US" dirty="0"/>
              <a:t>4/25/17: $31</a:t>
            </a:r>
          </a:p>
          <a:p>
            <a:r>
              <a:rPr lang="en-US" dirty="0"/>
              <a:t>4/26/17: $22</a:t>
            </a:r>
          </a:p>
          <a:p>
            <a:r>
              <a:rPr lang="en-US" dirty="0"/>
              <a:t>2/26/18:  ~$45</a:t>
            </a:r>
          </a:p>
          <a:p>
            <a:r>
              <a:rPr lang="en-US" dirty="0"/>
              <a:t>4/16/18: ~$36</a:t>
            </a:r>
          </a:p>
          <a:p>
            <a:r>
              <a:rPr lang="en-US" dirty="0"/>
              <a:t>6/16/18 ~$36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" y="1447799"/>
            <a:ext cx="3871913" cy="47592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0025" y="1085850"/>
            <a:ext cx="143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Weekly Chart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71550" y="3128963"/>
            <a:ext cx="400050" cy="124301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400175" y="1800225"/>
            <a:ext cx="1757363" cy="1985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8" idx="0"/>
          </p:cNvCxnSpPr>
          <p:nvPr/>
        </p:nvCxnSpPr>
        <p:spPr>
          <a:xfrm>
            <a:off x="3214688" y="1743075"/>
            <a:ext cx="492919" cy="771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57550" y="2514600"/>
            <a:ext cx="900113" cy="6572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68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" y="365126"/>
            <a:ext cx="8943975" cy="591477"/>
          </a:xfrm>
        </p:spPr>
        <p:txBody>
          <a:bodyPr/>
          <a:lstStyle/>
          <a:p>
            <a:r>
              <a:rPr lang="en-US" sz="2800" dirty="0"/>
              <a:t>So forecasting (pattern recognition) methods won’t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3128962" y="3243265"/>
            <a:ext cx="3914775" cy="5715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86399" y="2071688"/>
            <a:ext cx="3300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stock movements are self-inflicted (quarterly miss), others political (tariffs) while others are based on out of sector (automotive) performance.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" y="1447799"/>
            <a:ext cx="3871913" cy="47592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0025" y="1085850"/>
            <a:ext cx="143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Weekly Chart</a:t>
            </a:r>
          </a:p>
        </p:txBody>
      </p:sp>
    </p:spTree>
    <p:extLst>
      <p:ext uri="{BB962C8B-B14F-4D97-AF65-F5344CB8AC3E}">
        <p14:creationId xmlns:p14="http://schemas.microsoft.com/office/powerpoint/2010/main" val="2693804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Meanwhile, US Steel was... producing steel.</a:t>
            </a:r>
          </a:p>
        </p:txBody>
      </p:sp>
      <p:pic>
        <p:nvPicPr>
          <p:cNvPr id="1026" name="Picture 2" descr="Image result for images us st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36" y="1202491"/>
            <a:ext cx="3200400" cy="212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teel pla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826" y="1202491"/>
            <a:ext cx="3200400" cy="206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teel pla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826" y="3489501"/>
            <a:ext cx="3200400" cy="214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teel pla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36" y="3489501"/>
            <a:ext cx="32004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71500" y="5786652"/>
            <a:ext cx="8001000" cy="4810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Coincidentally, a belief investor would not have bought or sold but fundamental, technical and HFT would have been in and out at different times. </a:t>
            </a:r>
          </a:p>
        </p:txBody>
      </p:sp>
    </p:spTree>
    <p:extLst>
      <p:ext uri="{BB962C8B-B14F-4D97-AF65-F5344CB8AC3E}">
        <p14:creationId xmlns:p14="http://schemas.microsoft.com/office/powerpoint/2010/main" val="3502149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475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Securities</a:t>
                      </a:r>
                      <a:r>
                        <a:rPr lang="en-US" sz="2000" b="0" strike="noStrike" baseline="0" dirty="0">
                          <a:solidFill>
                            <a:schemeClr val="tx1"/>
                          </a:solidFill>
                        </a:rPr>
                        <a:t> Summary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Securities Technical Trading Indicator- SMA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Securities Technical Trading Indicator- MACD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Securities Technical Trading Indicator- RSI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Next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Financial Risk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Non-Traditional Markets w/Daniel Chang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07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7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6365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724992"/>
              </p:ext>
            </p:extLst>
          </p:nvPr>
        </p:nvGraphicFramePr>
        <p:xfrm>
          <a:off x="614363" y="1111250"/>
          <a:ext cx="7915275" cy="475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Securities</a:t>
                      </a:r>
                      <a:r>
                        <a:rPr lang="en-US" sz="2000" b="0" strike="noStrike" baseline="0" dirty="0">
                          <a:solidFill>
                            <a:schemeClr val="tx1"/>
                          </a:solidFill>
                        </a:rPr>
                        <a:t> Summary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Securities Technical Trading Indicator- SMA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Securities Technical Trading Indicator- MACD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Securities Technical Trading Indicator- RSI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Next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Financial Risk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Non-Traditional Markets w/Daniel Chang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07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7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6365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13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5660" y="214998"/>
            <a:ext cx="8789158" cy="591477"/>
          </a:xfrm>
        </p:spPr>
        <p:txBody>
          <a:bodyPr/>
          <a:lstStyle/>
          <a:p>
            <a:r>
              <a:rPr lang="en-US" sz="2800" dirty="0"/>
              <a:t>So instead of forecasting, can we identify indicators to move into or out of positions?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5738" y="5459103"/>
            <a:ext cx="8686799" cy="6414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expediency we will cover 3 indicators but there are many more and you could even develop your own.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6603" y="1610436"/>
            <a:ext cx="2896947" cy="58477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library(TTR)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8364" y="2784144"/>
            <a:ext cx="7151317" cy="120032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/>
              <a:t>SMA() #simple moving average</a:t>
            </a:r>
          </a:p>
          <a:p>
            <a:r>
              <a:rPr lang="en-US" sz="2400" dirty="0"/>
              <a:t>MACD() #moving </a:t>
            </a:r>
            <a:r>
              <a:rPr lang="en-US" sz="2400" dirty="0" err="1"/>
              <a:t>avg</a:t>
            </a:r>
            <a:r>
              <a:rPr lang="en-US" sz="2400" dirty="0"/>
              <a:t> convergence/divergence</a:t>
            </a:r>
          </a:p>
          <a:p>
            <a:r>
              <a:rPr lang="en-US" sz="2400" dirty="0"/>
              <a:t>RSI() #Relative Strength Index</a:t>
            </a:r>
          </a:p>
        </p:txBody>
      </p:sp>
    </p:spTree>
    <p:extLst>
      <p:ext uri="{BB962C8B-B14F-4D97-AF65-F5344CB8AC3E}">
        <p14:creationId xmlns:p14="http://schemas.microsoft.com/office/powerpoint/2010/main" val="3346706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moving average?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195" y="1241945"/>
            <a:ext cx="857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smoothing technique reducing noise in a data series.  Takes the average over “n” number of periods.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6132" y="2228333"/>
            <a:ext cx="3814549" cy="1015663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(1234)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(50,1,10)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lines(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col='grey')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lines(SMA(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n=5), col='red')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70848" y="2019869"/>
            <a:ext cx="820230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8" y="3415215"/>
            <a:ext cx="4002054" cy="20302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35765" y="2661313"/>
            <a:ext cx="177484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[1,] -11.070657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[2,]   3.774292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[3,]  11.844412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[4,] -22.456977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[5,]   5.291247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[6,]   6.060559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[7,]  -4.747400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[8,]  -4.466319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[9,]  -4.644520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[10,]  -7.900378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[11,]  -3.771927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[12,]  -8.983864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[13,]  -6.762539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[14,]   1.644588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[15,]  10.594941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60986" y="2156346"/>
            <a:ext cx="1324402" cy="369332"/>
          </a:xfrm>
          <a:prstGeom prst="rect">
            <a:avLst/>
          </a:prstGeom>
          <a:solidFill>
            <a:schemeClr val="accent5"/>
          </a:solidFill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 err="1"/>
              <a:t>vec</a:t>
            </a:r>
            <a:r>
              <a:rPr lang="en-US" dirty="0"/>
              <a:t>[1:15]</a:t>
            </a:r>
          </a:p>
        </p:txBody>
      </p:sp>
      <p:sp>
        <p:nvSpPr>
          <p:cNvPr id="18" name="Isosceles Triangle 17"/>
          <p:cNvSpPr/>
          <p:nvPr/>
        </p:nvSpPr>
        <p:spPr>
          <a:xfrm rot="5400000">
            <a:off x="2681784" y="3923733"/>
            <a:ext cx="3664426" cy="361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6140354" y="3067337"/>
            <a:ext cx="1009934" cy="361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446" y="3062997"/>
            <a:ext cx="158102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66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moving average?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195" y="1241945"/>
            <a:ext cx="857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smoothing technique reducing noise in a data series.  Takes the average over “n” number of periods.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70848" y="2019869"/>
            <a:ext cx="820230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6594" y="2770495"/>
            <a:ext cx="177484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[1,] -11.070657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[2,]   3.774292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[3,]  11.844412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[4,] -22.456977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[5,]   5.291247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[6,]   6.060559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[7,]  -4.747400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[8,]  -4.466319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[9,]  -4.644520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[10,]  -7.900378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[11,]  -3.771927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[12,]  -8.983864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[13,]  -6.762539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[14,]   1.644588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[15,]  10.594941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1815" y="2265528"/>
            <a:ext cx="1324402" cy="369332"/>
          </a:xfrm>
          <a:prstGeom prst="rect">
            <a:avLst/>
          </a:prstGeom>
          <a:solidFill>
            <a:schemeClr val="accent5"/>
          </a:solidFill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 err="1"/>
              <a:t>vec</a:t>
            </a:r>
            <a:r>
              <a:rPr lang="en-US" dirty="0"/>
              <a:t>[1:15]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1657062" y="3196990"/>
            <a:ext cx="1050875" cy="361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276" y="3226770"/>
            <a:ext cx="1581027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862" y="3472430"/>
            <a:ext cx="1640021" cy="365760"/>
          </a:xfrm>
          <a:prstGeom prst="rect">
            <a:avLst/>
          </a:prstGeom>
        </p:spPr>
      </p:pic>
      <p:sp>
        <p:nvSpPr>
          <p:cNvPr id="20" name="Isosceles Triangle 19"/>
          <p:cNvSpPr/>
          <p:nvPr/>
        </p:nvSpPr>
        <p:spPr>
          <a:xfrm rot="5400000">
            <a:off x="3679207" y="3390335"/>
            <a:ext cx="1050875" cy="361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01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moving average?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195" y="1241945"/>
            <a:ext cx="857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smoothing technique reducing noise in a data series.  Takes the average over “n” number of periods.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70848" y="2019869"/>
            <a:ext cx="820230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6594" y="2770495"/>
            <a:ext cx="177484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[1,] -11.070657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[2,]   3.774292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[3,]  11.844412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[4,] -22.456977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[5,]   5.291247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[6,]   6.060559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[7,]  -4.747400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[8,]  -4.466319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[9,]  -4.644520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[10,]  -7.900378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[11,]  -3.771927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[12,]  -8.983864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[13,]  -6.762539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[14,]   1.644588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[15,]  10.594941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1815" y="2265528"/>
            <a:ext cx="1324402" cy="369332"/>
          </a:xfrm>
          <a:prstGeom prst="rect">
            <a:avLst/>
          </a:prstGeom>
          <a:solidFill>
            <a:schemeClr val="accent5"/>
          </a:solidFill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 err="1"/>
              <a:t>vec</a:t>
            </a:r>
            <a:r>
              <a:rPr lang="en-US" dirty="0"/>
              <a:t>[1:15]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1657062" y="3196990"/>
            <a:ext cx="1050875" cy="361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276" y="3226770"/>
            <a:ext cx="1581027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862" y="3472430"/>
            <a:ext cx="1640021" cy="365760"/>
          </a:xfrm>
          <a:prstGeom prst="rect">
            <a:avLst/>
          </a:prstGeom>
        </p:spPr>
      </p:pic>
      <p:sp>
        <p:nvSpPr>
          <p:cNvPr id="20" name="Isosceles Triangle 19"/>
          <p:cNvSpPr/>
          <p:nvPr/>
        </p:nvSpPr>
        <p:spPr>
          <a:xfrm rot="5400000">
            <a:off x="3679207" y="3390335"/>
            <a:ext cx="1050875" cy="361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5796897" y="3610974"/>
            <a:ext cx="1050875" cy="361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784" y="3585735"/>
            <a:ext cx="1496291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66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moving average?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195" y="1241945"/>
            <a:ext cx="857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smoothing technique reducing noise in a data series.  Takes the average over “n” number of periods.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70848" y="2019869"/>
            <a:ext cx="820230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6594" y="2770495"/>
            <a:ext cx="177484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[1,] -11.070657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[2,]   3.774292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[3,]  11.844412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[4,] -22.456977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[5,]   5.291247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[6,]   6.060559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[7,]  -4.747400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[8,]  -4.466319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[9,]  -4.644520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[10,]  -7.900378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[11,]  -3.771927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[12,]  -8.983864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[13,]  -6.762539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[14,]   1.644588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[15,]  10.594941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1815" y="2265528"/>
            <a:ext cx="1324402" cy="369332"/>
          </a:xfrm>
          <a:prstGeom prst="rect">
            <a:avLst/>
          </a:prstGeom>
          <a:solidFill>
            <a:schemeClr val="accent5"/>
          </a:solidFill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 err="1"/>
              <a:t>vec</a:t>
            </a:r>
            <a:r>
              <a:rPr lang="en-US" dirty="0"/>
              <a:t>[1:15]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1657062" y="3196990"/>
            <a:ext cx="1050875" cy="361666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1657062" y="3403982"/>
            <a:ext cx="1050875" cy="361666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1657062" y="3595051"/>
            <a:ext cx="1050875" cy="361666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1657062" y="3813415"/>
            <a:ext cx="1050875" cy="361666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1657062" y="4045427"/>
            <a:ext cx="1050875" cy="361666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1657062" y="4236495"/>
            <a:ext cx="1050875" cy="361666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1657062" y="4468508"/>
            <a:ext cx="1050875" cy="361666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5400000">
            <a:off x="1657062" y="4700520"/>
            <a:ext cx="1050875" cy="361666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>
            <a:off x="1657062" y="4864293"/>
            <a:ext cx="1050875" cy="361666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1657062" y="5096305"/>
            <a:ext cx="1050875" cy="361666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5400000">
            <a:off x="1657062" y="5314668"/>
            <a:ext cx="1050875" cy="361666"/>
          </a:xfrm>
          <a:prstGeom prst="triangl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86492" y="2370878"/>
            <a:ext cx="3223959" cy="369332"/>
          </a:xfrm>
          <a:prstGeom prst="rect">
            <a:avLst/>
          </a:prstGeom>
          <a:solidFill>
            <a:schemeClr val="accent5"/>
          </a:solidFill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TTR::SMA(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[1:15], n=5)</a:t>
            </a:r>
          </a:p>
        </p:txBody>
      </p:sp>
      <p:sp>
        <p:nvSpPr>
          <p:cNvPr id="9" name="Rectangle 8"/>
          <p:cNvSpPr/>
          <p:nvPr/>
        </p:nvSpPr>
        <p:spPr>
          <a:xfrm>
            <a:off x="5637358" y="2806596"/>
            <a:ext cx="212222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 </a:t>
            </a:r>
            <a:r>
              <a:rPr lang="en-US" dirty="0"/>
              <a:t> </a:t>
            </a:r>
            <a:r>
              <a:rPr lang="pl-PL" dirty="0"/>
              <a:t>[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1,]         NA</a:t>
            </a:r>
          </a:p>
          <a:p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[2,]         NA</a:t>
            </a:r>
          </a:p>
          <a:p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[3,]         NA</a:t>
            </a:r>
          </a:p>
          <a:p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[4,]         NA</a:t>
            </a:r>
          </a:p>
          <a:p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[5,] -2.5235367</a:t>
            </a:r>
          </a:p>
          <a:p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[6,]  0.9027066</a:t>
            </a:r>
          </a:p>
          <a:p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[7,] -0.8016318</a:t>
            </a:r>
          </a:p>
          <a:p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[8,] -4.0637779</a:t>
            </a:r>
          </a:p>
          <a:p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[9,] -0.5012865</a:t>
            </a:r>
          </a:p>
          <a:p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[10,] -3.1396115</a:t>
            </a:r>
          </a:p>
          <a:p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[11,] -5.1061087</a:t>
            </a:r>
          </a:p>
          <a:p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[12,] -5.9534017</a:t>
            </a:r>
          </a:p>
          <a:p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[13,] -6.4126457</a:t>
            </a:r>
          </a:p>
          <a:p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[14,] -5.1548241</a:t>
            </a:r>
          </a:p>
          <a:p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[15,] -1.4557603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685" y="3172179"/>
            <a:ext cx="1581027" cy="3657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685" y="5423422"/>
            <a:ext cx="1699708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45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1_TTR_A.R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23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1_TTR_B.R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45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A7C8EA-AAD4-4811-A185-A46088D19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22827"/>
            <a:ext cx="4381500" cy="5067300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6258D53-A4FA-4B00-8C49-4C4EF02B589E}"/>
              </a:ext>
            </a:extLst>
          </p:cNvPr>
          <p:cNvSpPr/>
          <p:nvPr/>
        </p:nvSpPr>
        <p:spPr>
          <a:xfrm>
            <a:off x="5502327" y="2113613"/>
            <a:ext cx="2862184" cy="1330775"/>
          </a:xfrm>
          <a:prstGeom prst="wedgeRoundRectCallout">
            <a:avLst>
              <a:gd name="adj1" fmla="val -117723"/>
              <a:gd name="adj2" fmla="val 695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DC91B-96C0-48D3-BE9C-1746AEBF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5A3189-86BD-4F50-B653-DDF8B645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Close, 50Day &amp; 200Day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A01C7-932A-470A-B3DF-506AF7A3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63DCA-C602-4F5A-9409-0460EE46A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CCDF0-4B26-4E25-8594-33AC1CBD7A49}"/>
              </a:ext>
            </a:extLst>
          </p:cNvPr>
          <p:cNvSpPr txBox="1"/>
          <p:nvPr/>
        </p:nvSpPr>
        <p:spPr>
          <a:xfrm>
            <a:off x="5502327" y="2244059"/>
            <a:ext cx="3013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a “death cross” meaning the 50 day moving average goes below the 200 day…time to SELL!</a:t>
            </a:r>
          </a:p>
        </p:txBody>
      </p:sp>
    </p:spTree>
    <p:extLst>
      <p:ext uri="{BB962C8B-B14F-4D97-AF65-F5344CB8AC3E}">
        <p14:creationId xmlns:p14="http://schemas.microsoft.com/office/powerpoint/2010/main" val="3334473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97261-5035-42CC-85BB-E1D7104A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E3836-0256-492B-9126-8E876172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Close, 50Day &amp; 200Day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7BADC-3DC4-4437-89F2-02D249FC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D32DE-4EAF-4782-9AE4-6EB9187A6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AECB9-9B2B-43C5-9131-AF97E2D90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47" y="1208356"/>
            <a:ext cx="4498406" cy="5147995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21B6CA6-4F8E-4734-A14B-2761A90CCAB2}"/>
              </a:ext>
            </a:extLst>
          </p:cNvPr>
          <p:cNvSpPr/>
          <p:nvPr/>
        </p:nvSpPr>
        <p:spPr>
          <a:xfrm>
            <a:off x="5884108" y="1660314"/>
            <a:ext cx="2862184" cy="1330775"/>
          </a:xfrm>
          <a:prstGeom prst="wedgeRoundRectCallout">
            <a:avLst>
              <a:gd name="adj1" fmla="val -89441"/>
              <a:gd name="adj2" fmla="val 1438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MSFT just had a “golden cross” meaning the 50 day went over the 200day…time to BUY!</a:t>
            </a:r>
          </a:p>
        </p:txBody>
      </p:sp>
    </p:spTree>
    <p:extLst>
      <p:ext uri="{BB962C8B-B14F-4D97-AF65-F5344CB8AC3E}">
        <p14:creationId xmlns:p14="http://schemas.microsoft.com/office/powerpoint/2010/main" val="651309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79868-52C3-4B8D-98FC-F9A60CB3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2C1A5C-608A-4DA1-85BB-31FDBAA7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" y="365126"/>
            <a:ext cx="8709285" cy="591477"/>
          </a:xfrm>
        </p:spPr>
        <p:txBody>
          <a:bodyPr/>
          <a:lstStyle/>
          <a:p>
            <a:r>
              <a:rPr lang="en-US" dirty="0"/>
              <a:t>Now let’s apply the death &amp; golden cross to CMG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18BF4-798C-4184-B765-E87E2E19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523FD-10DD-4727-8D83-00C01C5A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BEAEB5-D9B1-45E2-B1D4-D2D494F0375B}"/>
              </a:ext>
            </a:extLst>
          </p:cNvPr>
          <p:cNvSpPr/>
          <p:nvPr/>
        </p:nvSpPr>
        <p:spPr>
          <a:xfrm>
            <a:off x="185738" y="5581934"/>
            <a:ext cx="8686799" cy="6539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 investor can “</a:t>
            </a:r>
            <a:r>
              <a:rPr lang="en-US" dirty="0" err="1"/>
              <a:t>backtest</a:t>
            </a:r>
            <a:r>
              <a:rPr lang="en-US" dirty="0"/>
              <a:t>” the strategy to find an acceptable “n” in case 50/200 doesn’t work.  Once the best “n” is found, an investor can look for “crosses” to indicate buy/sell.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2A5E96-65E1-424F-99CB-340FBD9AC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79610"/>
            <a:ext cx="7719934" cy="396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9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Market?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5738" y="5129220"/>
            <a:ext cx="8686799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market is one of the many varieties of systems, institutions, procedures, social relations and infrastructures whereby parties engage in exchange. Traditional markets are often regulated, have defined trading norms/rules, and have been in existence for some time.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625" y="2371725"/>
            <a:ext cx="32613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Bond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Housing/Mortgages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Commodities – gold/silver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Crop Futures – corn/soybean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Consumer Credit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1513" y="1457325"/>
            <a:ext cx="3186112" cy="400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Traditional Markets</a:t>
            </a:r>
          </a:p>
        </p:txBody>
      </p:sp>
      <p:pic>
        <p:nvPicPr>
          <p:cNvPr id="1026" name="Picture 2" descr="Image result for supply demand 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726" y="1441452"/>
            <a:ext cx="3059112" cy="305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334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1_TTR_C_50Day_200Day_SMA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1026" name="Picture 2" descr="Image result for chipotle meme">
            <a:extLst>
              <a:ext uri="{FF2B5EF4-FFF2-40B4-BE49-F238E27FC236}">
                <a16:creationId xmlns:a16="http://schemas.microsoft.com/office/drawing/2014/main" id="{17A93497-A14C-407D-BD2B-1980D2517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29075"/>
            <a:ext cx="3598970" cy="37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845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888675"/>
              </p:ext>
            </p:extLst>
          </p:nvPr>
        </p:nvGraphicFramePr>
        <p:xfrm>
          <a:off x="614363" y="1111250"/>
          <a:ext cx="7915275" cy="475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Securities</a:t>
                      </a:r>
                      <a:r>
                        <a:rPr lang="en-US" sz="2000" b="0" strike="noStrike" baseline="0" dirty="0">
                          <a:solidFill>
                            <a:schemeClr val="tx1"/>
                          </a:solidFill>
                        </a:rPr>
                        <a:t> Summary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Securities Technical Trading Indicator- SMA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Securities Technical Trading Indicator- MACD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Securities Technical Trading Indicator- RSI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strike="noStrike">
                          <a:solidFill>
                            <a:schemeClr val="tx1"/>
                          </a:solidFill>
                        </a:rPr>
                        <a:t>Next Class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>
                          <a:solidFill>
                            <a:schemeClr val="tx1"/>
                          </a:solidFill>
                        </a:rPr>
                        <a:t>Financial Risk Modeling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>
                          <a:solidFill>
                            <a:schemeClr val="tx1"/>
                          </a:solidFill>
                        </a:rPr>
                        <a:t>Non-Traditional Markets w/Daniel Chang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07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7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6365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89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 Convergence Divergence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048" y="1208907"/>
            <a:ext cx="8207477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MACD stands for moving average convergence divergence indicator.  By measuring </a:t>
            </a:r>
            <a:r>
              <a:rPr lang="en-US" i="1" u="sng" dirty="0">
                <a:solidFill>
                  <a:schemeClr val="bg1"/>
                </a:solidFill>
              </a:rPr>
              <a:t>the moving average of two moving averages with different time frames</a:t>
            </a:r>
            <a:r>
              <a:rPr lang="en-US" dirty="0">
                <a:solidFill>
                  <a:schemeClr val="bg1"/>
                </a:solidFill>
              </a:rPr>
              <a:t>, an investor hopes to capture when momentum is building or receding.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983" y="3890347"/>
            <a:ext cx="8736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400" b="1" dirty="0"/>
              <a:t>Calculate the 12 (</a:t>
            </a:r>
            <a:r>
              <a:rPr lang="en-US" sz="2400" b="1" dirty="0" err="1"/>
              <a:t>nFast</a:t>
            </a:r>
            <a:r>
              <a:rPr lang="en-US" sz="2400" b="1" dirty="0"/>
              <a:t>) day &amp; 26 (</a:t>
            </a:r>
            <a:r>
              <a:rPr lang="en-US" sz="2400" b="1" dirty="0" err="1"/>
              <a:t>nSlow</a:t>
            </a:r>
            <a:r>
              <a:rPr lang="en-US" sz="2400" b="1" dirty="0"/>
              <a:t>) day moving averages.</a:t>
            </a:r>
          </a:p>
          <a:p>
            <a:pPr marL="514350" indent="-514350">
              <a:buAutoNum type="arabicPeriod"/>
            </a:pPr>
            <a:r>
              <a:rPr lang="en-US" sz="2400" b="1" dirty="0"/>
              <a:t>Calculate the difference between average from #1 </a:t>
            </a:r>
          </a:p>
          <a:p>
            <a:pPr marL="514350" indent="-514350">
              <a:buAutoNum type="arabicPeriod"/>
            </a:pPr>
            <a:r>
              <a:rPr lang="en-US" sz="2400" b="1" dirty="0"/>
              <a:t>Calculate the 9 day Moving </a:t>
            </a:r>
            <a:r>
              <a:rPr lang="en-US" sz="2400" b="1" dirty="0" err="1"/>
              <a:t>Avg</a:t>
            </a:r>
            <a:r>
              <a:rPr lang="en-US" sz="2400" b="1" dirty="0"/>
              <a:t> (</a:t>
            </a:r>
            <a:r>
              <a:rPr lang="en-US" sz="2400" b="1" dirty="0" err="1"/>
              <a:t>nSig</a:t>
            </a:r>
            <a:r>
              <a:rPr lang="en-US" sz="2400" b="1" dirty="0"/>
              <a:t>) of #2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043" y="2289678"/>
            <a:ext cx="7424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 of “n”: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nFast</a:t>
            </a:r>
            <a:r>
              <a:rPr lang="en-US" dirty="0"/>
              <a:t>(12) – the smaller window to measure (12 periods)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nSlow</a:t>
            </a:r>
            <a:r>
              <a:rPr lang="en-US" dirty="0"/>
              <a:t>(26)- the longer window to measure (26 periods)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nSig</a:t>
            </a:r>
            <a:r>
              <a:rPr lang="en-US" dirty="0"/>
              <a:t>(9)- the number of periods used to measure the </a:t>
            </a:r>
            <a:r>
              <a:rPr lang="en-US" dirty="0" err="1"/>
              <a:t>avg</a:t>
            </a:r>
            <a:r>
              <a:rPr lang="en-US" dirty="0"/>
              <a:t> difference “signal”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555" y="5419427"/>
            <a:ext cx="7753043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MACD is positive, the price is accelerating, positive momentum/money is coming to the equity which represents a buying opportunity.  Converse is true.</a:t>
            </a:r>
          </a:p>
        </p:txBody>
      </p:sp>
    </p:spTree>
    <p:extLst>
      <p:ext uri="{BB962C8B-B14F-4D97-AF65-F5344CB8AC3E}">
        <p14:creationId xmlns:p14="http://schemas.microsoft.com/office/powerpoint/2010/main" val="3852717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small addition difference.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048" y="1208907"/>
            <a:ext cx="775304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MACD uses exponential moving averages (EMA).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4652" y="1838857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SMA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9875" y="1838857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EMA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1627" y="2492477"/>
            <a:ext cx="331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value in the “n” window has an </a:t>
            </a:r>
            <a:r>
              <a:rPr lang="en-US" b="1" u="sng" dirty="0"/>
              <a:t>equal</a:t>
            </a:r>
            <a:r>
              <a:rPr lang="en-US" dirty="0"/>
              <a:t> weight.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1627" y="4232787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1627" y="4654415"/>
            <a:ext cx="4572000" cy="1015663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&lt;-c(1,2,3,4,5)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mean(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#sum(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)/5 i.e. 15/5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4229" y="2482645"/>
            <a:ext cx="3318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value in the “n” window has an different weight.  The weights decrease the farther back in time e.g. </a:t>
            </a:r>
            <a:r>
              <a:rPr lang="en-US" b="1" dirty="0"/>
              <a:t>recent data is more relevant</a:t>
            </a:r>
            <a:r>
              <a:rPr lang="en-US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35849" y="4557252"/>
            <a:ext cx="3575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Advantage:</a:t>
            </a:r>
          </a:p>
          <a:p>
            <a:r>
              <a:rPr lang="en-US" dirty="0"/>
              <a:t>Faster to recognize a buy/sell signal.</a:t>
            </a:r>
          </a:p>
          <a:p>
            <a:r>
              <a:rPr lang="en-US" dirty="0"/>
              <a:t>Disadvantage:</a:t>
            </a:r>
          </a:p>
          <a:p>
            <a:r>
              <a:rPr lang="en-US" dirty="0"/>
              <a:t>More false signals, more sensitivity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980811" y="2343150"/>
            <a:ext cx="0" cy="3700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768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1_TTR_D.R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61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475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Securities</a:t>
                      </a:r>
                      <a:r>
                        <a:rPr lang="en-US" sz="2000" b="0" strike="noStrike" baseline="0" dirty="0">
                          <a:solidFill>
                            <a:schemeClr val="tx1"/>
                          </a:solidFill>
                        </a:rPr>
                        <a:t> Summary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Securities Technical Trading Indicator- SMA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Securities Technical Trading Indicator- MACD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Securities Technical Trading Indicator- RSI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Next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Financial Risk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Non-Traditional Markets w/Daniel Chang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07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7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6365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76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Strength Index (RSI)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1026" name="Picture 2" descr="Image result for dashboard gau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177165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35899" y="1975088"/>
            <a:ext cx="4657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Momentum Oscillator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Index between 0-100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Compares average gains and losses in 14 day periods (“n”)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 interpreted as an overbought/oversold (over 70 / below 30)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1796" y="6018662"/>
            <a:ext cx="2662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 Usually uses EMA but we will do SMA.</a:t>
            </a:r>
          </a:p>
        </p:txBody>
      </p:sp>
    </p:spTree>
    <p:extLst>
      <p:ext uri="{BB962C8B-B14F-4D97-AF65-F5344CB8AC3E}">
        <p14:creationId xmlns:p14="http://schemas.microsoft.com/office/powerpoint/2010/main" val="380763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Creates a control 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28825" y="4872038"/>
            <a:ext cx="582930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747837" y="1971675"/>
            <a:ext cx="0" cy="290512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86238" y="508635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123951" y="3438525"/>
            <a:ext cx="5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RSI 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857375" y="2900363"/>
            <a:ext cx="5829300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09763" y="4010025"/>
            <a:ext cx="5829300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23975" y="27241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3500" y="38338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013685" y="3682124"/>
            <a:ext cx="600075" cy="8572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99472" y="3696411"/>
            <a:ext cx="457200" cy="428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056672" y="3067761"/>
            <a:ext cx="728663" cy="10715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780430" y="2782012"/>
            <a:ext cx="533542" cy="2887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312693" y="2511188"/>
            <a:ext cx="259307" cy="272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565176" y="2524836"/>
            <a:ext cx="388962" cy="443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947313" y="2756848"/>
            <a:ext cx="511791" cy="1978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5440907" y="2759122"/>
            <a:ext cx="388962" cy="443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816220" y="3195850"/>
            <a:ext cx="263857" cy="1478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6050508" y="3327779"/>
            <a:ext cx="179695" cy="2069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6223380" y="3527946"/>
            <a:ext cx="179695" cy="2069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6375780" y="3707642"/>
            <a:ext cx="179695" cy="2069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6514532" y="3866865"/>
            <a:ext cx="179695" cy="2069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6666932" y="4039736"/>
            <a:ext cx="179695" cy="2069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6832981" y="4233080"/>
            <a:ext cx="229736" cy="796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033148" y="4237630"/>
            <a:ext cx="213813" cy="659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7246961" y="4244454"/>
            <a:ext cx="152401" cy="1455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399362" y="4312693"/>
            <a:ext cx="209265" cy="841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599530" y="3896436"/>
            <a:ext cx="145575" cy="4276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2286000" y="3965944"/>
            <a:ext cx="148856" cy="148856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853069" y="3948223"/>
            <a:ext cx="148856" cy="148856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101162" y="3919869"/>
            <a:ext cx="148856" cy="148856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072269" y="2828260"/>
            <a:ext cx="148856" cy="148856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45934" y="2704213"/>
            <a:ext cx="148856" cy="148856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419599" y="2558901"/>
            <a:ext cx="148856" cy="148856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497571" y="2456120"/>
            <a:ext cx="148856" cy="148856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628706" y="2587255"/>
            <a:ext cx="148856" cy="148856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798827" y="2799906"/>
            <a:ext cx="148856" cy="148856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649971" y="2608520"/>
            <a:ext cx="148856" cy="148856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025654" y="2824716"/>
            <a:ext cx="148856" cy="148856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227673" y="2760920"/>
            <a:ext cx="148856" cy="148856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387161" y="2686492"/>
            <a:ext cx="148856" cy="148856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952306" y="4089990"/>
            <a:ext cx="148856" cy="148856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546650" y="2845981"/>
            <a:ext cx="148856" cy="148856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535478" y="3941133"/>
            <a:ext cx="148856" cy="148856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758761" y="4153785"/>
            <a:ext cx="148856" cy="148856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003311" y="4249478"/>
            <a:ext cx="148856" cy="148856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184064" y="4175050"/>
            <a:ext cx="148856" cy="148856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354185" y="4302641"/>
            <a:ext cx="148856" cy="148856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538483" y="4221125"/>
            <a:ext cx="148856" cy="148856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623543" y="3944678"/>
            <a:ext cx="148856" cy="148856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57990" y="5630778"/>
            <a:ext cx="7724273" cy="6617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When the RSI dips below a threshold (30) the stock is considered “oversold” meaning the market has overreacted to something and RSI may indicate a buying opportunity.  RSI greater than 70 indicates the market is over buying the stock so it may be good to exit your position.</a:t>
            </a:r>
          </a:p>
        </p:txBody>
      </p:sp>
    </p:spTree>
    <p:extLst>
      <p:ext uri="{BB962C8B-B14F-4D97-AF65-F5344CB8AC3E}">
        <p14:creationId xmlns:p14="http://schemas.microsoft.com/office/powerpoint/2010/main" val="2975480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RSI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5974" y="2108026"/>
            <a:ext cx="3635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en-US" dirty="0"/>
              <a:t>RSI = 100 - (100 / 1+RS)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1274" y="4477941"/>
            <a:ext cx="3784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RS = </a:t>
            </a:r>
            <a:r>
              <a:rPr lang="en-US" sz="2800" b="1" dirty="0" err="1"/>
              <a:t>Avg</a:t>
            </a:r>
            <a:r>
              <a:rPr lang="en-US" sz="2800" b="1" dirty="0"/>
              <a:t> Gain / </a:t>
            </a:r>
            <a:r>
              <a:rPr lang="en-US" sz="2800" b="1" dirty="0" err="1"/>
              <a:t>Avg</a:t>
            </a:r>
            <a:r>
              <a:rPr lang="en-US" sz="2800" b="1" dirty="0"/>
              <a:t> Loss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3579" y="5240740"/>
            <a:ext cx="7969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Avg</a:t>
            </a:r>
            <a:r>
              <a:rPr lang="en-US" dirty="0"/>
              <a:t> Gain = For “up” days, total number of points up / number of “up” days</a:t>
            </a:r>
          </a:p>
          <a:p>
            <a:r>
              <a:rPr lang="en-US" dirty="0" err="1"/>
              <a:t>Avg</a:t>
            </a:r>
            <a:r>
              <a:rPr lang="en-US" dirty="0"/>
              <a:t> Loss = For “down” days, total number of points down/ number of “down” days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12442" y="3357349"/>
            <a:ext cx="121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RS: </a:t>
            </a:r>
          </a:p>
        </p:txBody>
      </p:sp>
    </p:spTree>
    <p:extLst>
      <p:ext uri="{BB962C8B-B14F-4D97-AF65-F5344CB8AC3E}">
        <p14:creationId xmlns:p14="http://schemas.microsoft.com/office/powerpoint/2010/main" val="4237467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1_TTR_F.R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4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365126"/>
            <a:ext cx="9001124" cy="591477"/>
          </a:xfrm>
        </p:spPr>
        <p:txBody>
          <a:bodyPr/>
          <a:lstStyle/>
          <a:p>
            <a:r>
              <a:rPr lang="en-US" dirty="0"/>
              <a:t>Securities Trading can be distilled into 4 categories*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2928" y="1134972"/>
            <a:ext cx="81173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Belief Based </a:t>
            </a:r>
            <a:r>
              <a:rPr lang="en-US" dirty="0"/>
              <a:t>– some intrinsic value of the company is appealing and triggers a buy/selling action.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“I like Netflix movies, so I bought Netflix.”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“I don’t agree with tobacco sales so I avoid those stocks.”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Warren Buffet “Buy companies you understand.”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Fundamental Trading  </a:t>
            </a:r>
            <a:r>
              <a:rPr lang="en-US" dirty="0"/>
              <a:t>- traditional financial indicator triggers an action regardless of sector, or company product.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“I reviewed Berkshire’s annual report and decided to buy based on EPS”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Technical Trading </a:t>
            </a:r>
            <a:r>
              <a:rPr lang="en-US" dirty="0"/>
              <a:t>– trade based on “indications”.  Uses non-financial mathematical indicators to quantify risk/reward, or trigger buy/sell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Momentum – Recognize prices moving up/down at thresholds to trigger action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“Charting” – Chart patterns trigger actions (crossovers, head &amp; shoulders)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 Frequency Trading </a:t>
            </a:r>
            <a:r>
              <a:rPr lang="en-US" dirty="0"/>
              <a:t>– Extremely technical trading and complex algorithms that can trigger thousands of actions measured in </a:t>
            </a:r>
            <a:r>
              <a:rPr lang="en-US" dirty="0" err="1"/>
              <a:t>nano</a:t>
            </a:r>
            <a:r>
              <a:rPr lang="en-US" dirty="0"/>
              <a:t>-seconds. “scalping” small profits thousands of times per minute.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71963" y="5865902"/>
            <a:ext cx="487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* Keep in mind there are nuances &amp; this is not a finance course.  </a:t>
            </a:r>
          </a:p>
          <a:p>
            <a:r>
              <a:rPr lang="en-US" sz="1400" i="1" dirty="0"/>
              <a:t>This is my interpretation to make sense of complexity</a:t>
            </a:r>
          </a:p>
        </p:txBody>
      </p:sp>
    </p:spTree>
    <p:extLst>
      <p:ext uri="{BB962C8B-B14F-4D97-AF65-F5344CB8AC3E}">
        <p14:creationId xmlns:p14="http://schemas.microsoft.com/office/powerpoint/2010/main" val="257691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2928" y="1134972"/>
            <a:ext cx="8117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Belief Based </a:t>
            </a:r>
            <a:r>
              <a:rPr lang="en-US" dirty="0"/>
              <a:t>– some intrinsic value of the company is appealing and triggers a buy/selling action.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Fundamental Trading  </a:t>
            </a:r>
            <a:r>
              <a:rPr lang="en-US" dirty="0"/>
              <a:t>- traditional financial indicator triggers an action regardless of sector, or company product.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Technical Trading </a:t>
            </a:r>
            <a:r>
              <a:rPr lang="en-US" dirty="0"/>
              <a:t>– trade based on “indications”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 Frequency Trading </a:t>
            </a:r>
            <a:r>
              <a:rPr lang="en-US" dirty="0"/>
              <a:t>– “scalping” small profits repeatedly</a:t>
            </a:r>
          </a:p>
        </p:txBody>
      </p:sp>
      <p:sp>
        <p:nvSpPr>
          <p:cNvPr id="6" name="Rectangle 5"/>
          <p:cNvSpPr/>
          <p:nvPr/>
        </p:nvSpPr>
        <p:spPr>
          <a:xfrm>
            <a:off x="657225" y="5357813"/>
            <a:ext cx="8001000" cy="8143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Stochastic Momentum Indicator (SMI), a formula for measuring momentum,  crossed over to positive territory.   I think I will buy Google (Alphabet).</a:t>
            </a:r>
          </a:p>
        </p:txBody>
      </p:sp>
    </p:spTree>
    <p:extLst>
      <p:ext uri="{BB962C8B-B14F-4D97-AF65-F5344CB8AC3E}">
        <p14:creationId xmlns:p14="http://schemas.microsoft.com/office/powerpoint/2010/main" val="37123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7225" y="5357813"/>
            <a:ext cx="8001000" cy="8143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PhD physicist wrote an algorithm that trades apple stock 10,000 per minute.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928" y="1134972"/>
            <a:ext cx="8117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Belief Based </a:t>
            </a:r>
            <a:r>
              <a:rPr lang="en-US" dirty="0"/>
              <a:t>– some intrinsic value of the company is appealing and triggers a buy/selling action.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Fundamental Trading  </a:t>
            </a:r>
            <a:r>
              <a:rPr lang="en-US" dirty="0"/>
              <a:t>- traditional financial indicator triggers an action regardless of sector, or company product.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Technical Trading </a:t>
            </a:r>
            <a:r>
              <a:rPr lang="en-US" dirty="0"/>
              <a:t>– trade based on “indications”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 Frequency Trading </a:t>
            </a:r>
            <a:r>
              <a:rPr lang="en-US" dirty="0"/>
              <a:t>– “scalping” small profits repeatedly</a:t>
            </a:r>
          </a:p>
        </p:txBody>
      </p:sp>
    </p:spTree>
    <p:extLst>
      <p:ext uri="{BB962C8B-B14F-4D97-AF65-F5344CB8AC3E}">
        <p14:creationId xmlns:p14="http://schemas.microsoft.com/office/powerpoint/2010/main" val="123574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7225" y="5357813"/>
            <a:ext cx="8001000" cy="8143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won’t buy firearm companies.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928" y="1134972"/>
            <a:ext cx="8117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Belief Based </a:t>
            </a:r>
            <a:r>
              <a:rPr lang="en-US" dirty="0"/>
              <a:t>– some intrinsic value of the company is appealing and triggers a buy/selling action.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Fundamental Trading  </a:t>
            </a:r>
            <a:r>
              <a:rPr lang="en-US" dirty="0"/>
              <a:t>- traditional financial indicator triggers an action regardless of sector, or company product.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Technical Trading </a:t>
            </a:r>
            <a:r>
              <a:rPr lang="en-US" dirty="0"/>
              <a:t>– trade based on “indications”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 Frequency Trading </a:t>
            </a:r>
            <a:r>
              <a:rPr lang="en-US" dirty="0"/>
              <a:t>– “scalping” small profits repeatedly</a:t>
            </a:r>
          </a:p>
        </p:txBody>
      </p:sp>
    </p:spTree>
    <p:extLst>
      <p:ext uri="{BB962C8B-B14F-4D97-AF65-F5344CB8AC3E}">
        <p14:creationId xmlns:p14="http://schemas.microsoft.com/office/powerpoint/2010/main" val="91788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7225" y="5357813"/>
            <a:ext cx="8001000" cy="8143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class we modeled the probability of risk using a decision tree and it looks like a buying a retail stock is a good investment.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928" y="1134972"/>
            <a:ext cx="8117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Belief Based </a:t>
            </a:r>
            <a:r>
              <a:rPr lang="en-US" dirty="0"/>
              <a:t>– some intrinsic value of the company is appealing and triggers a buy/selling action.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Fundamental Trading  </a:t>
            </a:r>
            <a:r>
              <a:rPr lang="en-US" dirty="0"/>
              <a:t>- traditional financial indicator triggers an action regardless of sector, or company product.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Technical Trading </a:t>
            </a:r>
            <a:r>
              <a:rPr lang="en-US" dirty="0"/>
              <a:t>– trade based on “indications”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 Frequency Trading </a:t>
            </a:r>
            <a:r>
              <a:rPr lang="en-US" dirty="0"/>
              <a:t>– “scalping” small profits repeatedly</a:t>
            </a:r>
          </a:p>
        </p:txBody>
      </p:sp>
    </p:spTree>
    <p:extLst>
      <p:ext uri="{BB962C8B-B14F-4D97-AF65-F5344CB8AC3E}">
        <p14:creationId xmlns:p14="http://schemas.microsoft.com/office/powerpoint/2010/main" val="168865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7225" y="5357813"/>
            <a:ext cx="8001000" cy="8143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Google’s quarterly ad revenue is improving, so I am going to buy some shares.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928" y="1134972"/>
            <a:ext cx="8117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Belief Based </a:t>
            </a:r>
            <a:r>
              <a:rPr lang="en-US" dirty="0"/>
              <a:t>– some intrinsic value of the company is appealing and triggers a buy/selling action.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Fundamental Trading  </a:t>
            </a:r>
            <a:r>
              <a:rPr lang="en-US" dirty="0"/>
              <a:t>- traditional financial indicator triggers an action regardless of sector, or company product.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Technical Trading </a:t>
            </a:r>
            <a:r>
              <a:rPr lang="en-US" dirty="0"/>
              <a:t>– trade based on “indications”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 Frequency Trading </a:t>
            </a:r>
            <a:r>
              <a:rPr lang="en-US" dirty="0"/>
              <a:t>– “scalping” small profits repeatedly</a:t>
            </a:r>
          </a:p>
        </p:txBody>
      </p:sp>
    </p:spTree>
    <p:extLst>
      <p:ext uri="{BB962C8B-B14F-4D97-AF65-F5344CB8AC3E}">
        <p14:creationId xmlns:p14="http://schemas.microsoft.com/office/powerpoint/2010/main" val="35537042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4101</TotalTime>
  <Words>2543</Words>
  <Application>Microsoft Office PowerPoint</Application>
  <PresentationFormat>On-screen Show (4:3)</PresentationFormat>
  <Paragraphs>421</Paragraphs>
  <Slides>39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Rockwell</vt:lpstr>
      <vt:lpstr>1_Office Theme</vt:lpstr>
      <vt:lpstr>Securities</vt:lpstr>
      <vt:lpstr>Agenda</vt:lpstr>
      <vt:lpstr>What is a Market?</vt:lpstr>
      <vt:lpstr>Securities Trading can be distilled into 4 categories*</vt:lpstr>
      <vt:lpstr>What type?</vt:lpstr>
      <vt:lpstr>What type?</vt:lpstr>
      <vt:lpstr>What type?</vt:lpstr>
      <vt:lpstr>What type?</vt:lpstr>
      <vt:lpstr>What type?</vt:lpstr>
      <vt:lpstr>Financial Risk Modeling</vt:lpstr>
      <vt:lpstr>Let’s zoom into Technical Trading Rules (TTR)</vt:lpstr>
      <vt:lpstr>Stock Prices represent a time series</vt:lpstr>
      <vt:lpstr>What happened to US Steel?</vt:lpstr>
      <vt:lpstr>What other forces can impact US Steel?</vt:lpstr>
      <vt:lpstr>What other forces can impact US Steel?</vt:lpstr>
      <vt:lpstr>What other forces can impact US Steel?</vt:lpstr>
      <vt:lpstr>So forecasting (pattern recognition) methods won’t work.</vt:lpstr>
      <vt:lpstr>Meanwhile, US Steel was... producing steel.</vt:lpstr>
      <vt:lpstr>Agenda</vt:lpstr>
      <vt:lpstr>So instead of forecasting, can we identify indicators to move into or out of positions?</vt:lpstr>
      <vt:lpstr>What is a moving average?</vt:lpstr>
      <vt:lpstr>What is a moving average?</vt:lpstr>
      <vt:lpstr>What is a moving average?</vt:lpstr>
      <vt:lpstr>What is a moving average?</vt:lpstr>
      <vt:lpstr>Open 1_TTR_A.R</vt:lpstr>
      <vt:lpstr>Open 1_TTR_B.R</vt:lpstr>
      <vt:lpstr>Microsoft Close, 50Day &amp; 200Day</vt:lpstr>
      <vt:lpstr>Microsoft Close, 50Day &amp; 200Day</vt:lpstr>
      <vt:lpstr>Now let’s apply the death &amp; golden cross to CMG</vt:lpstr>
      <vt:lpstr>1_TTR_C_50Day_200Day_SMA</vt:lpstr>
      <vt:lpstr>Agenda</vt:lpstr>
      <vt:lpstr>Moving Average Convergence Divergence</vt:lpstr>
      <vt:lpstr>One small addition difference.</vt:lpstr>
      <vt:lpstr>Open 1_TTR_D.R</vt:lpstr>
      <vt:lpstr>Agenda</vt:lpstr>
      <vt:lpstr>Relative Strength Index (RSI)</vt:lpstr>
      <vt:lpstr>Creates a control chart.</vt:lpstr>
      <vt:lpstr>Calculating the RSI</vt:lpstr>
      <vt:lpstr>Open 1_TTR_F.R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182</cp:revision>
  <dcterms:created xsi:type="dcterms:W3CDTF">2018-05-23T17:24:59Z</dcterms:created>
  <dcterms:modified xsi:type="dcterms:W3CDTF">2019-03-13T16:51:35Z</dcterms:modified>
</cp:coreProperties>
</file>