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75" r:id="rId2"/>
    <p:sldId id="406" r:id="rId3"/>
    <p:sldId id="287" r:id="rId4"/>
    <p:sldId id="309" r:id="rId5"/>
    <p:sldId id="313" r:id="rId6"/>
    <p:sldId id="315" r:id="rId7"/>
    <p:sldId id="288" r:id="rId8"/>
    <p:sldId id="317" r:id="rId9"/>
    <p:sldId id="314" r:id="rId10"/>
    <p:sldId id="310" r:id="rId11"/>
    <p:sldId id="291" r:id="rId12"/>
    <p:sldId id="311" r:id="rId13"/>
    <p:sldId id="282" r:id="rId14"/>
    <p:sldId id="283" r:id="rId15"/>
    <p:sldId id="401" r:id="rId16"/>
    <p:sldId id="402" r:id="rId17"/>
    <p:sldId id="324" r:id="rId18"/>
    <p:sldId id="284" r:id="rId19"/>
    <p:sldId id="285" r:id="rId20"/>
    <p:sldId id="286" r:id="rId21"/>
    <p:sldId id="294" r:id="rId22"/>
    <p:sldId id="319" r:id="rId23"/>
    <p:sldId id="321" r:id="rId24"/>
    <p:sldId id="396" r:id="rId25"/>
    <p:sldId id="296" r:id="rId26"/>
    <p:sldId id="302" r:id="rId27"/>
    <p:sldId id="325" r:id="rId28"/>
    <p:sldId id="405" r:id="rId29"/>
    <p:sldId id="328" r:id="rId30"/>
    <p:sldId id="329" r:id="rId31"/>
    <p:sldId id="330" r:id="rId32"/>
    <p:sldId id="326" r:id="rId33"/>
    <p:sldId id="332" r:id="rId34"/>
    <p:sldId id="323" r:id="rId35"/>
    <p:sldId id="407" r:id="rId36"/>
    <p:sldId id="335" r:id="rId37"/>
    <p:sldId id="337" r:id="rId38"/>
    <p:sldId id="342" r:id="rId39"/>
    <p:sldId id="338" r:id="rId40"/>
    <p:sldId id="340" r:id="rId41"/>
    <p:sldId id="336" r:id="rId42"/>
    <p:sldId id="408" r:id="rId43"/>
    <p:sldId id="344" r:id="rId44"/>
    <p:sldId id="345" r:id="rId45"/>
    <p:sldId id="346" r:id="rId46"/>
    <p:sldId id="350" r:id="rId47"/>
    <p:sldId id="34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499" autoAdjust="0"/>
  </p:normalViewPr>
  <p:slideViewPr>
    <p:cSldViewPr snapToGrid="0">
      <p:cViewPr varScale="1">
        <p:scale>
          <a:sx n="57" d="100"/>
          <a:sy n="57" d="100"/>
        </p:scale>
        <p:origin x="17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Appears to have U-shaped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forecasts</a:t>
            </a:r>
            <a:r>
              <a:rPr lang="en-US" baseline="0" dirty="0" smtClean="0"/>
              <a:t> in 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Level?</a:t>
            </a:r>
          </a:p>
          <a:p>
            <a:r>
              <a:rPr lang="en-US" dirty="0" smtClean="0"/>
              <a:t>Trend?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Additive – Every quarter</a:t>
            </a:r>
            <a:r>
              <a:rPr lang="en-US" baseline="0" dirty="0" smtClean="0"/>
              <a:t> the business grows by $10M</a:t>
            </a:r>
          </a:p>
          <a:p>
            <a:r>
              <a:rPr lang="en-US" baseline="0" dirty="0" smtClean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Amplitude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10/29/2018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10/29/2018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-</a:t>
            </a:r>
            <a:r>
              <a:rPr lang="en-US" dirty="0"/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</a:t>
            </a:r>
            <a:r>
              <a:rPr lang="en-US" dirty="0" smtClean="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Put another way, if you add the seasonal, trend and level values, the difference is the “noise” 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Decline </a:t>
            </a:r>
            <a:r>
              <a:rPr lang="en-US" dirty="0"/>
              <a:t>in </a:t>
            </a:r>
            <a:r>
              <a:rPr lang="en-US" dirty="0" smtClean="0"/>
              <a:t>Jan/Feb</a:t>
            </a:r>
            <a:endParaRPr lang="en-US" dirty="0"/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86025" y="4857750"/>
            <a:ext cx="65722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9125" y="4814888"/>
            <a:ext cx="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0625" y="4386263"/>
            <a:ext cx="19002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52D27B2-1D9E-441F-BDC5-3DD825C7C45E}"/>
                </a:ext>
              </a:extLst>
            </p:cNvPr>
            <p:cNvSpPr/>
            <p:nvPr/>
          </p:nvSpPr>
          <p:spPr>
            <a:xfrm>
              <a:off x="843197" y="2881544"/>
              <a:ext cx="224397" cy="450131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2286D24-7939-45C7-A62F-4615E026705B}"/>
                </a:ext>
              </a:extLst>
            </p:cNvPr>
            <p:cNvSpPr/>
            <p:nvPr/>
          </p:nvSpPr>
          <p:spPr>
            <a:xfrm>
              <a:off x="3031014" y="2529548"/>
              <a:ext cx="306951" cy="33587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Increase </a:t>
            </a:r>
            <a:r>
              <a:rPr lang="en-US" dirty="0"/>
              <a:t>in </a:t>
            </a:r>
            <a:r>
              <a:rPr lang="en-US" dirty="0" smtClean="0"/>
              <a:t>Mar</a:t>
            </a:r>
            <a:endParaRPr lang="en-US" dirty="0"/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1750" y="2943225"/>
            <a:ext cx="585789" cy="29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4875" y="2619375"/>
            <a:ext cx="295275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Sustained </a:t>
            </a:r>
            <a:r>
              <a:rPr lang="en-US" dirty="0"/>
              <a:t>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3239" y="3257550"/>
            <a:ext cx="145129" cy="25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2789" y="2700338"/>
            <a:ext cx="685049" cy="3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0_amtrak.R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463" y="2189747"/>
            <a:ext cx="204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Series Basics </a:t>
            </a:r>
          </a:p>
          <a:p>
            <a:r>
              <a:rPr lang="en-US" dirty="0" smtClean="0"/>
              <a:t>Dynamic Plotting</a:t>
            </a:r>
          </a:p>
          <a:p>
            <a:r>
              <a:rPr lang="en-US" dirty="0" err="1" smtClean="0"/>
              <a:t>Lubridate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8463" y="1600200"/>
            <a:ext cx="1488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Let’s Practice!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Partitioning</a:t>
            </a:r>
            <a:r>
              <a:rPr lang="en-US" dirty="0"/>
              <a:t>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Data</a:t>
              </a:r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Test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Partitioning </a:t>
            </a:r>
            <a:r>
              <a:rPr lang="en-US" dirty="0"/>
              <a:t>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11347"/>
            <a:ext cx="7886700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 smtClean="0"/>
              <a:t>Instead </a:t>
            </a:r>
            <a:r>
              <a:rPr lang="en-US" sz="2000" b="1" dirty="0"/>
              <a:t>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</a:t>
            </a:r>
            <a:r>
              <a:rPr lang="en-US" sz="1600" dirty="0" smtClean="0"/>
              <a:t>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</a:t>
            </a:r>
            <a:r>
              <a:rPr lang="en-US" sz="2000" b="1" dirty="0" smtClean="0"/>
              <a:t>&amp; historical </a:t>
            </a:r>
            <a:r>
              <a:rPr lang="en-US" sz="2000" b="1" dirty="0"/>
              <a:t>accuracy </a:t>
            </a:r>
            <a:r>
              <a:rPr lang="en-US" sz="1600" dirty="0" smtClean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42950" y="3914753"/>
            <a:ext cx="7562850" cy="1276350"/>
            <a:chOff x="742950" y="4371968"/>
            <a:chExt cx="7562850" cy="1276350"/>
          </a:xfrm>
        </p:grpSpPr>
        <p:sp>
          <p:nvSpPr>
            <p:cNvPr id="2" name="Right Arrow 1"/>
            <p:cNvSpPr/>
            <p:nvPr/>
          </p:nvSpPr>
          <p:spPr>
            <a:xfrm>
              <a:off x="742950" y="4371968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Temporal Data Points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0" y="5053005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3" y="5062530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3569494" y="4872037"/>
              <a:ext cx="1400175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785813" y="5743574"/>
            <a:ext cx="7572375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Sub-setting data with regard to time is called “out of time” sampling.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63416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 smtClean="0"/>
              <a:t>What types of business problems can be forecasted?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</a:t>
            </a:r>
            <a:r>
              <a:rPr lang="en-US" dirty="0">
                <a:solidFill>
                  <a:schemeClr val="bg1"/>
                </a:solidFill>
              </a:rPr>
              <a:t>cover a set of common </a:t>
            </a:r>
            <a:r>
              <a:rPr lang="en-US" dirty="0" smtClean="0">
                <a:solidFill>
                  <a:schemeClr val="bg1"/>
                </a:solidFill>
              </a:rPr>
              <a:t>forecasting tools </a:t>
            </a:r>
            <a:r>
              <a:rPr lang="en-US" dirty="0">
                <a:solidFill>
                  <a:schemeClr val="bg1"/>
                </a:solidFill>
              </a:rPr>
              <a:t>to make </a:t>
            </a:r>
            <a:r>
              <a:rPr lang="en-US" dirty="0" smtClean="0">
                <a:solidFill>
                  <a:schemeClr val="bg1"/>
                </a:solidFill>
              </a:rPr>
              <a:t>predictions.   </a:t>
            </a:r>
            <a:r>
              <a:rPr lang="en-US" dirty="0">
                <a:solidFill>
                  <a:schemeClr val="bg1"/>
                </a:solidFill>
              </a:rPr>
              <a:t>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Amazon’s Quarterly Revenue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Blue represents confidence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1_getRevenueData.R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4" y="1464273"/>
            <a:ext cx="7886700" cy="488853"/>
          </a:xfrm>
        </p:spPr>
        <p:txBody>
          <a:bodyPr/>
          <a:lstStyle/>
          <a:p>
            <a:r>
              <a:rPr lang="en-US" dirty="0" smtClean="0"/>
              <a:t>Let’s grab a time series &amp; plot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381" y="1552578"/>
            <a:ext cx="5329238" cy="42536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meta data for AMZN?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54118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Common Methods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cover 3 common methods to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Holt Winters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Modeling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”black box”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Requires additional data manipulation &amp; effort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 &amp; Linear Model Forecasting is in the Appendix </a:t>
            </a:r>
            <a:r>
              <a:rPr lang="en-US" dirty="0" err="1"/>
              <a:t>p</a:t>
            </a:r>
            <a:r>
              <a:rPr lang="en-US" dirty="0" err="1" smtClean="0"/>
              <a:t>resentaion</a:t>
            </a:r>
            <a:r>
              <a:rPr lang="en-US" dirty="0" smtClean="0"/>
              <a:t>.  </a:t>
            </a:r>
          </a:p>
          <a:p>
            <a:pPr algn="ctr"/>
            <a:r>
              <a:rPr lang="en-US" sz="1400" dirty="0" smtClean="0"/>
              <a:t>Their impact on the final will be minimized but some/few multiple choice questions from the book may appear.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Methods of Naïve Forecasting</a:t>
            </a:r>
            <a:endParaRPr lang="en-US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mean for the series and repeats as future forecasts.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mean for the series and repeats as future forecasts.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" y="1719011"/>
            <a:ext cx="5232492" cy="379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rate of change is added from the last known value.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More accurate than mean with strong trend.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Accuracy hurt by seasonality.</a:t>
            </a:r>
            <a:endParaRPr lang="en-US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(true)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Seasonal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smtClean="0"/>
              <a:t>last corresponding seasonal values in a repeating pattern.  Good if no trend.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Frequency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Values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Mu:</a:t>
              </a:r>
            </a:p>
            <a:p>
              <a:r>
                <a:rPr lang="en-US" sz="1200" dirty="0" err="1" smtClean="0"/>
                <a:t>Avg</a:t>
              </a:r>
              <a:r>
                <a:rPr lang="en-US" sz="1200" dirty="0" smtClean="0"/>
                <a:t> of population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Assumes a normal distribution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normal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 smtClean="0"/>
              <a:t>Laying the normal distribution onto the forecast you get a probability centered at the forecast.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 flipV="1">
            <a:off x="2829234" y="3898232"/>
            <a:ext cx="2957955" cy="6749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</p:cNvCxnSpPr>
          <p:nvPr/>
        </p:nvCxnSpPr>
        <p:spPr>
          <a:xfrm>
            <a:off x="2839066" y="3108222"/>
            <a:ext cx="2960155" cy="537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2_NaiveNike.R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6774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 smtClean="0"/>
              <a:t>Decompose a time series into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Seasonal</a:t>
            </a:r>
          </a:p>
          <a:p>
            <a:pPr lvl="1"/>
            <a:r>
              <a:rPr lang="en-US" dirty="0" smtClean="0"/>
              <a:t>Random (noise)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De-Season Data</a:t>
            </a:r>
          </a:p>
          <a:p>
            <a:pPr lvl="1"/>
            <a:r>
              <a:rPr lang="en-US" dirty="0" smtClean="0"/>
              <a:t>Helps understand the underlying characteristics of a time series</a:t>
            </a:r>
          </a:p>
          <a:p>
            <a:r>
              <a:rPr lang="en-US" dirty="0" smtClean="0"/>
              <a:t>Sometimes applying a forecast or model to the random component can improve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</a:t>
            </a:r>
            <a:r>
              <a:rPr lang="en-US" sz="2000" dirty="0" smtClean="0"/>
              <a:t>= data at period t</a:t>
            </a:r>
          </a:p>
          <a:p>
            <a:r>
              <a:rPr lang="en-US" sz="2000" dirty="0" smtClean="0"/>
              <a:t>S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seasonal component at period t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trend component at period t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remainder or residual component at period 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*Mix can either be </a:t>
            </a:r>
          </a:p>
          <a:p>
            <a:r>
              <a:rPr lang="en-US" sz="1600" b="1" dirty="0" smtClean="0"/>
              <a:t>Additive</a:t>
            </a:r>
            <a:r>
              <a:rPr lang="en-US" sz="1600" dirty="0" smtClean="0"/>
              <a:t> –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= </a:t>
            </a:r>
            <a:r>
              <a:rPr lang="en-US" sz="1600" dirty="0"/>
              <a:t>Seasonal effect + </a:t>
            </a:r>
            <a:r>
              <a:rPr lang="en-US" sz="1600"/>
              <a:t>Trend </a:t>
            </a:r>
            <a:r>
              <a:rPr lang="en-US" sz="1600" smtClean="0"/>
              <a:t>+ </a:t>
            </a:r>
            <a:r>
              <a:rPr lang="en-US" sz="1600" dirty="0" smtClean="0"/>
              <a:t>Residual</a:t>
            </a:r>
          </a:p>
          <a:p>
            <a:r>
              <a:rPr lang="en-US" sz="1600" dirty="0" smtClean="0"/>
              <a:t>An </a:t>
            </a:r>
            <a:r>
              <a:rPr lang="en-US" sz="1600" dirty="0"/>
              <a:t>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</a:t>
            </a:r>
            <a:r>
              <a:rPr lang="en-US" sz="1600" b="1" dirty="0" smtClean="0">
                <a:solidFill>
                  <a:schemeClr val="accent1"/>
                </a:solidFill>
              </a:rPr>
              <a:t>each time period is </a:t>
            </a:r>
            <a:r>
              <a:rPr lang="en-US" sz="1600" b="1" dirty="0">
                <a:solidFill>
                  <a:schemeClr val="accent1"/>
                </a:solidFill>
              </a:rPr>
              <a:t>approximately the </a:t>
            </a:r>
            <a:r>
              <a:rPr lang="en-US" sz="1600" b="1" dirty="0" smtClean="0">
                <a:solidFill>
                  <a:schemeClr val="accent1"/>
                </a:solidFill>
              </a:rPr>
              <a:t>same</a:t>
            </a:r>
          </a:p>
          <a:p>
            <a:r>
              <a:rPr lang="en-US" sz="1600" dirty="0" smtClean="0"/>
              <a:t> For example, Jan trend is +100, </a:t>
            </a:r>
            <a:r>
              <a:rPr lang="en-US" sz="1600" dirty="0"/>
              <a:t> </a:t>
            </a:r>
            <a:r>
              <a:rPr lang="en-US" sz="1600" dirty="0" smtClean="0"/>
              <a:t>so next Jan trend would add another +100. 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Multiplicative</a:t>
            </a:r>
            <a:r>
              <a:rPr lang="en-US" sz="1600" dirty="0" smtClean="0"/>
              <a:t> -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</a:t>
            </a:r>
            <a:r>
              <a:rPr lang="en-US" sz="1600" dirty="0" smtClean="0"/>
              <a:t>X </a:t>
            </a:r>
            <a:r>
              <a:rPr lang="en-US" sz="1600"/>
              <a:t>Trend </a:t>
            </a:r>
            <a:r>
              <a:rPr lang="en-US" sz="1600" smtClean="0"/>
              <a:t>X </a:t>
            </a:r>
            <a:r>
              <a:rPr lang="en-US" sz="1600" dirty="0" smtClean="0"/>
              <a:t>Residual</a:t>
            </a:r>
          </a:p>
          <a:p>
            <a:r>
              <a:rPr lang="en-US" sz="1600" dirty="0" smtClean="0"/>
              <a:t>A multiplicative model assumes </a:t>
            </a:r>
            <a:r>
              <a:rPr lang="en-US" sz="1600" b="1" dirty="0" smtClean="0">
                <a:solidFill>
                  <a:schemeClr val="accent1"/>
                </a:solidFill>
              </a:rPr>
              <a:t>changes are proportional and not constant</a:t>
            </a:r>
            <a:r>
              <a:rPr lang="en-US" sz="16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1600" dirty="0" smtClean="0"/>
              <a:t>For example Jan season is +100 as part of a 1,000 total (10%).  The next Jan the total is 1500, and the seasonal adjustment would be 150 (10%).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multiplicative if the seasonality grows larger over time but is still the same proportion of the total</a:t>
            </a:r>
            <a:endParaRPr lang="en-US" dirty="0"/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Multiplicative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time is not interacting between rows </a:t>
            </a:r>
            <a:r>
              <a:rPr lang="en-US" i="1" dirty="0" smtClean="0"/>
              <a:t>(or it had not better be) </a:t>
            </a:r>
            <a:r>
              <a:rPr lang="en-US" dirty="0" smtClean="0"/>
              <a:t>but is present at the observational row.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Attributes for each observation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De-seasoning data is possible by subtracting (additive TSD) or dividing (multiplicative TSD) it out of the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3_TimeSeriesDecompositionAMZN.R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68322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Mean Average – good for population summary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Each record has the same weight.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10+20+30+40+50</a:t>
                </a:r>
                <a:endParaRPr lang="en-US" sz="1400" u="sn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=30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Centered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30+40+50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Descriptive because it uses values from the future so not good for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Trailing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20+30+40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=30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Uses preceding window values so ok for forecasts but lags for trend and seasonal.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Older records in the window have the </a:t>
            </a:r>
            <a:r>
              <a:rPr lang="en-US" sz="2800" b="1" u="sng" dirty="0" smtClean="0"/>
              <a:t>diminishing</a:t>
            </a:r>
            <a:r>
              <a:rPr lang="en-US" sz="2800" u="sng" dirty="0" smtClean="0"/>
              <a:t>  weight</a:t>
            </a:r>
            <a:endParaRPr lang="en-US" sz="28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Values are weighted so their impact diminishes in the average the farther back.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 smtClean="0"/>
              <a:t>α</a:t>
            </a:r>
            <a:r>
              <a:rPr lang="en-US" sz="2400" b="1" dirty="0" smtClean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 = </a:t>
            </a:r>
            <a:r>
              <a:rPr lang="en-US" dirty="0"/>
              <a:t>more weight is given to observations from the more distant </a:t>
            </a:r>
            <a:r>
              <a:rPr lang="en-US" dirty="0" smtClean="0"/>
              <a:t>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= all weight given to the most recent (same as a true Naïve forecast)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4_HoltWintersWMT.R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HW applies exponential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moothing to level, trend and seasonality individually then combines them.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</a:t>
            </a:r>
            <a:r>
              <a:rPr lang="en-US" dirty="0" smtClean="0"/>
              <a:t>typically (not always) </a:t>
            </a:r>
            <a:r>
              <a:rPr lang="en-US" dirty="0"/>
              <a:t>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38051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</a:t>
            </a:r>
            <a:r>
              <a:rPr lang="en-US" dirty="0" smtClean="0"/>
              <a:t>data </a:t>
            </a:r>
            <a:r>
              <a:rPr lang="en-US" dirty="0"/>
              <a:t>to create future time series </a:t>
            </a:r>
            <a:r>
              <a:rPr lang="en-US" dirty="0" smtClean="0"/>
              <a:t>values, doesn’t have to explain the reason for observed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</a:t>
            </a:r>
            <a:r>
              <a:rPr lang="en-US" dirty="0" smtClean="0"/>
              <a:t>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“Inclement weather negatively affected holiday shopping at Target.”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(our focus) seeks to </a:t>
            </a:r>
            <a:r>
              <a:rPr lang="en-US" b="1" dirty="0"/>
              <a:t>predict</a:t>
            </a:r>
            <a:r>
              <a:rPr lang="en-US" dirty="0"/>
              <a:t> future </a:t>
            </a:r>
            <a:r>
              <a:rPr lang="en-US" dirty="0" smtClean="0"/>
              <a:t>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</a:t>
            </a:r>
            <a:r>
              <a:rPr lang="en-US" dirty="0" smtClean="0"/>
              <a:t>outcomes: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smtClean="0"/>
              <a:t>“Next quarter bank revenue is forecasted to rise to $</a:t>
            </a:r>
            <a:r>
              <a:rPr lang="en-US" b="1" u="sng" dirty="0" smtClean="0">
                <a:solidFill>
                  <a:schemeClr val="accent6"/>
                </a:solidFill>
              </a:rPr>
              <a:t>XYZ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“Wal-Mart’s 3</a:t>
            </a:r>
            <a:r>
              <a:rPr lang="en-US" baseline="30000" dirty="0" smtClean="0"/>
              <a:t>rd</a:t>
            </a:r>
            <a:r>
              <a:rPr lang="en-US" dirty="0" smtClean="0"/>
              <a:t> quarter revenue will be $</a:t>
            </a:r>
            <a:r>
              <a:rPr lang="en-US" b="1" u="sng" dirty="0" smtClean="0">
                <a:solidFill>
                  <a:schemeClr val="accent6"/>
                </a:solidFill>
              </a:rPr>
              <a:t>130B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inside the time series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Level </a:t>
            </a:r>
            <a:r>
              <a:rPr lang="en-US" dirty="0" smtClean="0"/>
              <a:t>– an average of the observations “steady state”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Trend </a:t>
            </a:r>
            <a:r>
              <a:rPr lang="en-US" dirty="0" smtClean="0"/>
              <a:t>– are values increasing, decreasing or stationary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Seasonality </a:t>
            </a:r>
            <a:r>
              <a:rPr lang="en-US" dirty="0" smtClean="0"/>
              <a:t>– is there a repeating pattern in the periodicity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Noise – </a:t>
            </a:r>
            <a:r>
              <a:rPr lang="en-US" dirty="0" smtClean="0"/>
              <a:t>unexplained values or “residuals” from adding “trend”, “seasonality” and “level” together.  Basically its what left, and unaccounted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</a:t>
            </a:r>
            <a:r>
              <a:rPr lang="en-US" dirty="0" smtClean="0"/>
              <a:t>Actual Riders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Level</a:t>
            </a:r>
            <a:r>
              <a:rPr lang="en-US" dirty="0"/>
              <a:t>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we observe?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22731</TotalTime>
  <Words>2112</Words>
  <Application>Microsoft Office PowerPoint</Application>
  <PresentationFormat>On-screen Show (4:3)</PresentationFormat>
  <Paragraphs>497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think-cell Slide</vt:lpstr>
      <vt:lpstr>Forecasting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Amtrak Actuals</vt:lpstr>
      <vt:lpstr>Amtrak Actuals</vt:lpstr>
      <vt:lpstr>Amtrak Actuals</vt:lpstr>
      <vt:lpstr>Zoom to 3 years (1997-1999)</vt:lpstr>
      <vt:lpstr>PowerPoint Presentation</vt:lpstr>
      <vt:lpstr>PowerPoint Presentation</vt:lpstr>
      <vt:lpstr>PowerPoint Presentation</vt:lpstr>
      <vt:lpstr>Open 0_amtrak.R</vt:lpstr>
      <vt:lpstr>Machine Learning Partitioning </vt:lpstr>
      <vt:lpstr>Time Series Partitioning is not random</vt:lpstr>
      <vt:lpstr>Summary </vt:lpstr>
      <vt:lpstr>What types of business problems can be forecasted?</vt:lpstr>
      <vt:lpstr>Open 1_getRevenueData.R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Mean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Open 2_NaiveNike.R</vt:lpstr>
      <vt:lpstr>Agenda</vt:lpstr>
      <vt:lpstr>Time Series Decomposition</vt:lpstr>
      <vt:lpstr>Time Series Decomposition</vt:lpstr>
      <vt:lpstr>Time Series Decomposition</vt:lpstr>
      <vt:lpstr>Time Series Decomposition</vt:lpstr>
      <vt:lpstr>Summary – Time Series Decomposition</vt:lpstr>
      <vt:lpstr>Open 3_TimeSeriesDecompositionAMZN.R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Open 4_HoltWintersWMT.R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148</cp:revision>
  <dcterms:created xsi:type="dcterms:W3CDTF">2018-05-11T14:06:45Z</dcterms:created>
  <dcterms:modified xsi:type="dcterms:W3CDTF">2018-10-29T22:40:57Z</dcterms:modified>
</cp:coreProperties>
</file>