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75" r:id="rId2"/>
    <p:sldId id="406" r:id="rId3"/>
    <p:sldId id="403" r:id="rId4"/>
    <p:sldId id="357" r:id="rId5"/>
    <p:sldId id="384" r:id="rId6"/>
    <p:sldId id="362" r:id="rId7"/>
    <p:sldId id="386" r:id="rId8"/>
    <p:sldId id="364" r:id="rId9"/>
    <p:sldId id="385" r:id="rId10"/>
    <p:sldId id="365" r:id="rId11"/>
    <p:sldId id="387" r:id="rId12"/>
    <p:sldId id="367" r:id="rId13"/>
    <p:sldId id="368" r:id="rId14"/>
    <p:sldId id="390" r:id="rId15"/>
    <p:sldId id="370" r:id="rId16"/>
    <p:sldId id="389" r:id="rId17"/>
    <p:sldId id="383" r:id="rId18"/>
    <p:sldId id="391" r:id="rId19"/>
    <p:sldId id="404" r:id="rId20"/>
    <p:sldId id="394" r:id="rId21"/>
    <p:sldId id="306" r:id="rId22"/>
    <p:sldId id="395" r:id="rId23"/>
    <p:sldId id="3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499" autoAdjust="0"/>
  </p:normalViewPr>
  <p:slideViewPr>
    <p:cSldViewPr snapToGrid="0">
      <p:cViewPr>
        <p:scale>
          <a:sx n="60" d="100"/>
          <a:sy n="60" d="100"/>
        </p:scale>
        <p:origin x="16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10/28/2018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10/28/2018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uke.edu/~rnau/411arim.ht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-</a:t>
            </a:r>
            <a:r>
              <a:rPr lang="en-US" dirty="0"/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trend - forecast errors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05800" cy="4114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Note that performance measures in standard linear regression software are not in original units 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Model forecasts will be in the form log(</a:t>
            </a:r>
            <a:r>
              <a:rPr lang="en-US" b="1" i="1" dirty="0" smtClean="0"/>
              <a:t>Y</a:t>
            </a:r>
            <a:r>
              <a:rPr lang="en-US" b="1" dirty="0" smtClean="0"/>
              <a:t>)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Return to original units by taking exponent of model forecasts using the function </a:t>
            </a:r>
            <a:r>
              <a:rPr lang="en-US" b="1" dirty="0" err="1" smtClean="0"/>
              <a:t>exp</a:t>
            </a:r>
            <a:r>
              <a:rPr lang="en-US" b="1" dirty="0" smtClean="0"/>
              <a:t>()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Calculate standard deviation of these forecast errors to get RMSE</a:t>
            </a:r>
          </a:p>
        </p:txBody>
      </p:sp>
    </p:spTree>
    <p:extLst>
      <p:ext uri="{BB962C8B-B14F-4D97-AF65-F5344CB8AC3E}">
        <p14:creationId xmlns:p14="http://schemas.microsoft.com/office/powerpoint/2010/main" val="149261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5_Ch17.R (AGAIN)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1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Trends Polynomial Trend	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smtClean="0"/>
              <a:t>Add additional predictors as appropriate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For example, for quadratic relationship add a t</a:t>
            </a:r>
            <a:r>
              <a:rPr lang="en-US" b="1" baseline="30000" smtClean="0"/>
              <a:t>2</a:t>
            </a:r>
            <a:r>
              <a:rPr lang="en-US" b="1" smtClean="0"/>
              <a:t> predictor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Fit linear regression using both t and t</a:t>
            </a:r>
            <a:r>
              <a:rPr lang="en-US" b="1" baseline="30000" smtClean="0"/>
              <a:t>2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8381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833689"/>
            <a:ext cx="7162800" cy="274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8612" y="100965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fit quadratic trend using function I(), which treats an # object "as is".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tslm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~ trend + I(trend^2))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train.lm.poly.trend.pred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forecast(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nValid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level = 0)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Quadratic Trend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557213" y="5743581"/>
            <a:ext cx="80581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Due to time constraints, please review </a:t>
            </a:r>
            <a:r>
              <a:rPr lang="en-US" dirty="0" err="1" smtClean="0"/>
              <a:t>pg</a:t>
            </a:r>
            <a:r>
              <a:rPr lang="en-US" dirty="0" smtClean="0"/>
              <a:t> 408.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0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Seasonality in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369" y="1214438"/>
            <a:ext cx="7815263" cy="4714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make dummy variables for seasons…but beware of multi-collinearity!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29816"/>
              </p:ext>
            </p:extLst>
          </p:nvPr>
        </p:nvGraphicFramePr>
        <p:xfrm>
          <a:off x="652462" y="1754183"/>
          <a:ext cx="25134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/>
                <a:gridCol w="891985"/>
                <a:gridCol w="724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50480"/>
              </p:ext>
            </p:extLst>
          </p:nvPr>
        </p:nvGraphicFramePr>
        <p:xfrm>
          <a:off x="609602" y="3382953"/>
          <a:ext cx="75342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784"/>
                <a:gridCol w="941784"/>
                <a:gridCol w="941784"/>
                <a:gridCol w="941784"/>
                <a:gridCol w="941784"/>
                <a:gridCol w="941784"/>
                <a:gridCol w="941784"/>
                <a:gridCol w="9417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rot="16200000" flipH="1">
            <a:off x="2836067" y="2464592"/>
            <a:ext cx="1014420" cy="628652"/>
          </a:xfrm>
          <a:prstGeom prst="bentConnector3">
            <a:avLst>
              <a:gd name="adj1" fmla="val 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3043238" y="2686046"/>
            <a:ext cx="1628775" cy="60007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3043238" y="3057521"/>
            <a:ext cx="2557462" cy="257179"/>
          </a:xfrm>
          <a:prstGeom prst="bentConnector3">
            <a:avLst>
              <a:gd name="adj1" fmla="val 100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2938" y="6029330"/>
            <a:ext cx="7958137" cy="285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avoid multi-collinearity, there is no Dec.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3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model, Amtrak data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3048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Incorporates trend and seasonality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13 predictors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11 monthly dummies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 = trends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30000" dirty="0" smtClean="0"/>
              <a:t>2</a:t>
            </a:r>
            <a:r>
              <a:rPr lang="en-US" dirty="0" smtClean="0"/>
              <a:t>  = quadratic trend ( to get the positive and negative trend slopes)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75" y="5334000"/>
            <a:ext cx="8686799" cy="646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train.lm.trend.season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tslm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train.ts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~ trend +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I(trend^2) + season)</a:t>
            </a:r>
          </a:p>
        </p:txBody>
      </p:sp>
    </p:spTree>
    <p:extLst>
      <p:ext uri="{BB962C8B-B14F-4D97-AF65-F5344CB8AC3E}">
        <p14:creationId xmlns:p14="http://schemas.microsoft.com/office/powerpoint/2010/main" val="14189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450" y="365126"/>
            <a:ext cx="8343900" cy="591477"/>
          </a:xfrm>
        </p:spPr>
        <p:txBody>
          <a:bodyPr/>
          <a:lstStyle/>
          <a:p>
            <a:r>
              <a:rPr lang="en-US" dirty="0" smtClean="0"/>
              <a:t>Regression Based Forecasting is great for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43383"/>
              </p:ext>
            </p:extLst>
          </p:nvPr>
        </p:nvGraphicFramePr>
        <p:xfrm>
          <a:off x="338137" y="1625591"/>
          <a:ext cx="833879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53"/>
                <a:gridCol w="1327153"/>
                <a:gridCol w="1020562"/>
                <a:gridCol w="640257"/>
                <a:gridCol w="475615"/>
                <a:gridCol w="514668"/>
                <a:gridCol w="483660"/>
                <a:gridCol w="506222"/>
                <a:gridCol w="1038961"/>
                <a:gridCol w="10045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Promo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Holiday Promo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1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868362"/>
          </a:xfrm>
        </p:spPr>
        <p:txBody>
          <a:bodyPr/>
          <a:lstStyle/>
          <a:p>
            <a:r>
              <a:rPr lang="en-US" sz="3200" smtClean="0"/>
              <a:t>Summary – Regression Based Forecasting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r>
              <a:rPr lang="en-US" dirty="0" smtClean="0"/>
              <a:t>Can use linear regression for exponential models (use logs) and polynomials (exponentiation)</a:t>
            </a:r>
          </a:p>
          <a:p>
            <a:r>
              <a:rPr lang="en-US" dirty="0" smtClean="0"/>
              <a:t>For seasonality, use categorical variable (make dummies)</a:t>
            </a:r>
          </a:p>
          <a:p>
            <a:r>
              <a:rPr lang="en-US" dirty="0" smtClean="0"/>
              <a:t>For Events, use more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52731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6_TK_RegressionModel.R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5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Appendix II - ARIMA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2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63416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- Stationary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338" y="1257211"/>
            <a:ext cx="8286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B5A"/>
                </a:solidFill>
                <a:latin typeface="Avenir_Next_LT_Pro_Regular"/>
              </a:rPr>
              <a:t>Fitting an ARIMA model requires the series to be </a:t>
            </a:r>
            <a:r>
              <a:rPr lang="en-US" b="1" dirty="0">
                <a:solidFill>
                  <a:srgbClr val="404B5A"/>
                </a:solidFill>
                <a:latin typeface="Avenir_Next_LT_Pro_Regular"/>
              </a:rPr>
              <a:t>stationary</a:t>
            </a:r>
            <a:r>
              <a:rPr lang="en-US" dirty="0">
                <a:solidFill>
                  <a:srgbClr val="404B5A"/>
                </a:solidFill>
                <a:latin typeface="Avenir_Next_LT_Pro_Regular"/>
              </a:rPr>
              <a:t>. A series is said to be stationary when its mean, variance, and </a:t>
            </a:r>
            <a:r>
              <a:rPr lang="en-US" dirty="0" err="1">
                <a:solidFill>
                  <a:srgbClr val="404B5A"/>
                </a:solidFill>
                <a:latin typeface="Avenir_Next_LT_Pro_Regular"/>
              </a:rPr>
              <a:t>autocovariance</a:t>
            </a:r>
            <a:r>
              <a:rPr lang="en-US" dirty="0">
                <a:solidFill>
                  <a:srgbClr val="404B5A"/>
                </a:solidFill>
                <a:latin typeface="Avenir_Next_LT_Pro_Regular"/>
              </a:rPr>
              <a:t> are time invariant.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043112"/>
            <a:ext cx="7134225" cy="3571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0" y="5472113"/>
            <a:ext cx="7472363" cy="514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More simply non-stationary means the </a:t>
            </a:r>
            <a:r>
              <a:rPr lang="en-US" sz="2000" dirty="0"/>
              <a:t>average </a:t>
            </a:r>
            <a:r>
              <a:rPr lang="en-US" sz="2000" dirty="0" smtClean="0"/>
              <a:t>values change </a:t>
            </a:r>
            <a:r>
              <a:rPr lang="en-US" sz="2000" dirty="0"/>
              <a:t>through time, levels change, etc.</a:t>
            </a:r>
          </a:p>
        </p:txBody>
      </p:sp>
    </p:spTree>
    <p:extLst>
      <p:ext uri="{BB962C8B-B14F-4D97-AF65-F5344CB8AC3E}">
        <p14:creationId xmlns:p14="http://schemas.microsoft.com/office/powerpoint/2010/main" val="342770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56603"/>
          </a:xfrm>
        </p:spPr>
        <p:txBody>
          <a:bodyPr/>
          <a:lstStyle/>
          <a:p>
            <a:r>
              <a:rPr lang="en-US" dirty="0" smtClean="0"/>
              <a:t>Auto Regressive Integrated Moving Averages</a:t>
            </a:r>
            <a:br>
              <a:rPr lang="en-US" dirty="0" smtClean="0"/>
            </a:br>
            <a:r>
              <a:rPr lang="en-US" dirty="0" smtClean="0"/>
              <a:t>ARIMA </a:t>
            </a:r>
            <a:r>
              <a:rPr lang="en-US" dirty="0"/>
              <a:t>Analogy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1049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Arima</a:t>
            </a:r>
            <a:r>
              <a:rPr lang="en-US" dirty="0"/>
              <a:t> forecasts using a combination of p, d, q inputs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617" y="3148755"/>
            <a:ext cx="3257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tire rolls across a bumpy road, one can adjust the tread, air pressure, and diameter to get the smoothest ride.  ARIMA adjust these inputs to get a close fit to the bumpy road.  Think of these inputs as similar to the PDQ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36306" y="2053631"/>
            <a:ext cx="4067175" cy="3917157"/>
            <a:chOff x="3952875" y="2663231"/>
            <a:chExt cx="4067175" cy="391715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2663231"/>
              <a:ext cx="4067175" cy="3917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4217193" y="5298280"/>
              <a:ext cx="519113" cy="519113"/>
              <a:chOff x="1000125" y="3476625"/>
              <a:chExt cx="1038225" cy="103822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00125" y="3476625"/>
                <a:ext cx="1038225" cy="1038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28737" y="3805237"/>
                <a:ext cx="381000" cy="381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822155" y="4226524"/>
              <a:ext cx="790572" cy="790572"/>
              <a:chOff x="1000125" y="3476625"/>
              <a:chExt cx="1038225" cy="10382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000125" y="3476625"/>
                <a:ext cx="1038225" cy="1038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28737" y="3805237"/>
                <a:ext cx="381000" cy="381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232797" y="5474491"/>
              <a:ext cx="259556" cy="259556"/>
              <a:chOff x="1000125" y="3476625"/>
              <a:chExt cx="1038225" cy="103822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000125" y="3476625"/>
                <a:ext cx="1038225" cy="1038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28737" y="3805237"/>
                <a:ext cx="381000" cy="381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/>
            <p:cNvCxnSpPr>
              <a:stCxn id="6" idx="7"/>
              <a:endCxn id="21" idx="2"/>
            </p:cNvCxnSpPr>
            <p:nvPr/>
          </p:nvCxnSpPr>
          <p:spPr>
            <a:xfrm>
              <a:off x="4660284" y="5374302"/>
              <a:ext cx="572513" cy="2299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6"/>
            </p:cNvCxnSpPr>
            <p:nvPr/>
          </p:nvCxnSpPr>
          <p:spPr>
            <a:xfrm flipV="1">
              <a:off x="5492353" y="4766870"/>
              <a:ext cx="329802" cy="837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23875" y="1474232"/>
            <a:ext cx="32099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the number of autoregressive terms,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the number of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nonseasonal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differences,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q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the number of lagged forecast errors in the prediction equation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3875" y="2423220"/>
            <a:ext cx="3495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Good Reference: </a:t>
            </a:r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http://people.duke.edu/~rnau/411arim.htm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671512" y="5500687"/>
            <a:ext cx="3186113" cy="642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Auto.arima</a:t>
            </a:r>
            <a:r>
              <a:rPr lang="en-US" sz="1400" dirty="0" smtClean="0"/>
              <a:t>() will adjust lags and p/d/q to extract more of the auto correlation (information shared between rows)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201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4395" y="1593914"/>
            <a:ext cx="306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7_autoArima_AMZN.R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49493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772525" cy="591477"/>
          </a:xfrm>
        </p:spPr>
        <p:txBody>
          <a:bodyPr/>
          <a:lstStyle/>
          <a:p>
            <a:r>
              <a:rPr lang="en-US" dirty="0" smtClean="0"/>
              <a:t>Before you Embark on Forecasting - Random walks	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200025" y="1111347"/>
            <a:ext cx="8715375" cy="7317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Before forecasting, consider “is the time series predictable or is it a random walk?</a:t>
            </a:r>
          </a:p>
        </p:txBody>
      </p:sp>
      <p:pic>
        <p:nvPicPr>
          <p:cNvPr id="26626" name="Picture 2" descr="Image result for random walk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79" y="2214562"/>
            <a:ext cx="3441584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557462"/>
            <a:ext cx="5343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When </a:t>
            </a:r>
            <a:r>
              <a:rPr lang="en-US" sz="2400" dirty="0"/>
              <a:t>we do any forecasting first try to do an AR(1) </a:t>
            </a:r>
            <a:r>
              <a:rPr lang="en-US" sz="2400" dirty="0" smtClean="0"/>
              <a:t>model.</a:t>
            </a:r>
          </a:p>
          <a:p>
            <a:endParaRPr lang="en-US" dirty="0"/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that slope = 1 in an AR(1) model (i.e. that the forecast for a period is the most recently-observed value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beta coefficient has a small p-value then the values are predictable and you should do a forecast (not a random walk)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8625" y="1900238"/>
            <a:ext cx="82867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49084"/>
            <a:ext cx="7886700" cy="591477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Appendix I – Regression Forecasting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1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Based Forecasting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1463" y="1495424"/>
            <a:ext cx="7772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 smtClean="0"/>
              <a:t>Ridership Y is a function of time (t) and noise (error = e)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 + B</a:t>
            </a:r>
            <a:r>
              <a:rPr lang="en-US" i="1" baseline="-25000" dirty="0" smtClean="0"/>
              <a:t>1</a:t>
            </a:r>
            <a:r>
              <a:rPr lang="en-US" i="1" dirty="0" smtClean="0"/>
              <a:t>*t + e</a:t>
            </a:r>
          </a:p>
          <a:p>
            <a:pPr>
              <a:buFont typeface="Wingdings 2" pitchFamily="18" charset="2"/>
              <a:buNone/>
            </a:pPr>
            <a:endParaRPr lang="en-US" b="1" i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Thus we model 3 of the 4 components:</a:t>
            </a:r>
          </a:p>
          <a:p>
            <a:pPr lvl="1"/>
            <a:r>
              <a:rPr lang="en-US" dirty="0" smtClean="0"/>
              <a:t>Level (</a:t>
            </a:r>
            <a:r>
              <a:rPr lang="en-US" i="1" dirty="0" smtClean="0"/>
              <a:t>B</a:t>
            </a:r>
            <a:r>
              <a:rPr lang="en-US" i="1" baseline="-25000" dirty="0" smtClean="0"/>
              <a:t>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Trend* (</a:t>
            </a:r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Noise (</a:t>
            </a:r>
            <a:r>
              <a:rPr lang="en-US" i="1" dirty="0" smtClean="0"/>
              <a:t>e</a:t>
            </a:r>
            <a:r>
              <a:rPr lang="en-US" dirty="0" smtClean="0"/>
              <a:t>)</a:t>
            </a:r>
          </a:p>
        </p:txBody>
      </p:sp>
      <p:pic>
        <p:nvPicPr>
          <p:cNvPr id="22530" name="Picture 2" descr="Image result for amtrak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911" y="2573602"/>
            <a:ext cx="3772477" cy="315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2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Linear Trend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85474"/>
            <a:ext cx="5938837" cy="4986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85912" y="1100048"/>
            <a:ext cx="5929313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 produce linear trend model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ridership.lm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tslm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ridership.ts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~ 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3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1304925"/>
            <a:ext cx="81534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forecast(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nValid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level = 0)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52613"/>
            <a:ext cx="6858000" cy="296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Linear Trend Predictions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85938" y="4810112"/>
            <a:ext cx="4914900" cy="595313"/>
            <a:chOff x="935770" y="5053005"/>
            <a:chExt cx="7370030" cy="595313"/>
          </a:xfrm>
        </p:grpSpPr>
        <p:sp>
          <p:nvSpPr>
            <p:cNvPr id="10" name="Right Arrow 9"/>
            <p:cNvSpPr/>
            <p:nvPr/>
          </p:nvSpPr>
          <p:spPr>
            <a:xfrm>
              <a:off x="935770" y="5053005"/>
              <a:ext cx="735574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720387" y="5062530"/>
              <a:ext cx="1585413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Validation</a:t>
              </a:r>
              <a:endParaRPr lang="en-US" sz="1400" dirty="0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6696076" y="4800596"/>
            <a:ext cx="1057275" cy="5857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True Unknown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215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5_Ch17.R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1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Trend – like amazon’s revenue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00075" y="1181100"/>
            <a:ext cx="7772400" cy="4267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Appropriate model when increase/decrease in series over time is multiplicative 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Replace Y with log(Y) then fit linear regression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r>
              <a:rPr lang="en-US" i="1" dirty="0" smtClean="0"/>
              <a:t>log(Y</a:t>
            </a:r>
            <a:r>
              <a:rPr lang="en-US" i="1" baseline="-25000" dirty="0" smtClean="0"/>
              <a:t>i</a:t>
            </a:r>
            <a:r>
              <a:rPr lang="en-US" i="1" dirty="0" smtClean="0"/>
              <a:t>) = B</a:t>
            </a:r>
            <a:r>
              <a:rPr lang="en-US" i="1" baseline="-25000" dirty="0" smtClean="0"/>
              <a:t>0</a:t>
            </a:r>
            <a:r>
              <a:rPr lang="en-US" i="1" dirty="0" smtClean="0"/>
              <a:t> + B</a:t>
            </a:r>
            <a:r>
              <a:rPr lang="en-US" i="1" baseline="-25000" dirty="0" smtClean="0"/>
              <a:t>1</a:t>
            </a:r>
            <a:r>
              <a:rPr lang="en-US" i="1" dirty="0" smtClean="0"/>
              <a:t>t + e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00475" y="628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3" y="2752724"/>
            <a:ext cx="3867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7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795837" y="4138607"/>
            <a:ext cx="4033837" cy="8143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86312" y="2714613"/>
            <a:ext cx="4129087" cy="8143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614363" y="2728913"/>
            <a:ext cx="4386262" cy="800100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Logs – not to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2" y="1882866"/>
            <a:ext cx="2714625" cy="388841"/>
          </a:xfrm>
        </p:spPr>
        <p:txBody>
          <a:bodyPr/>
          <a:lstStyle/>
          <a:p>
            <a:r>
              <a:rPr lang="en-US" dirty="0" smtClean="0"/>
              <a:t>Where  “e” = ~2.718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132" y="1243003"/>
            <a:ext cx="863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“e” raised what power equals the time series value</a:t>
            </a:r>
            <a:endParaRPr lang="en-US" sz="3200" u="sng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1038" y="2754870"/>
            <a:ext cx="241732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log(2)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0.6931472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581025" y="4124332"/>
            <a:ext cx="4386262" cy="800100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61988" y="4178865"/>
            <a:ext cx="22313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log(13)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2.564949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6451" y="2700325"/>
            <a:ext cx="196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e^0.693 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2.719</a:t>
            </a:r>
            <a:r>
              <a:rPr lang="en-US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(0.6931472)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1.99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3114" y="4081450"/>
            <a:ext cx="183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e^2.56949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2.719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(2.56949)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13.05568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363" y="5486400"/>
            <a:ext cx="82296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worry, R handles with the log()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9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22684</TotalTime>
  <Words>913</Words>
  <Application>Microsoft Office PowerPoint</Application>
  <PresentationFormat>On-screen Show (4:3)</PresentationFormat>
  <Paragraphs>293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Avenir_Next_LT_Pro_Regular</vt:lpstr>
      <vt:lpstr>Calibri</vt:lpstr>
      <vt:lpstr>Calibri Light</vt:lpstr>
      <vt:lpstr>Consolas</vt:lpstr>
      <vt:lpstr>Courier New</vt:lpstr>
      <vt:lpstr>Lucida Console</vt:lpstr>
      <vt:lpstr>Wingdings 2</vt:lpstr>
      <vt:lpstr>Office Theme</vt:lpstr>
      <vt:lpstr>Forecasting</vt:lpstr>
      <vt:lpstr>Agenda</vt:lpstr>
      <vt:lpstr>Appendix I – Regression Forecasting</vt:lpstr>
      <vt:lpstr>Regression Based Forecasting</vt:lpstr>
      <vt:lpstr>Time Series Linear Trend</vt:lpstr>
      <vt:lpstr>PowerPoint Presentation</vt:lpstr>
      <vt:lpstr>PowerPoint Presentation</vt:lpstr>
      <vt:lpstr>Exponential Trend – like amazon’s revenue</vt:lpstr>
      <vt:lpstr>Natural Logs – not to hard</vt:lpstr>
      <vt:lpstr>Exponential trend - forecast errors</vt:lpstr>
      <vt:lpstr>PowerPoint Presentation</vt:lpstr>
      <vt:lpstr>Other Trends Polynomial Trend </vt:lpstr>
      <vt:lpstr>PowerPoint Presentation</vt:lpstr>
      <vt:lpstr>Handling Seasonality in Regression</vt:lpstr>
      <vt:lpstr>Final model, Amtrak data</vt:lpstr>
      <vt:lpstr>Regression Based Forecasting is great for events</vt:lpstr>
      <vt:lpstr>Summary – Regression Based Forecasting</vt:lpstr>
      <vt:lpstr>Open 6_TK_RegressionModel.R</vt:lpstr>
      <vt:lpstr>Appendix II - ARIMA</vt:lpstr>
      <vt:lpstr>ARIMA - Stationary</vt:lpstr>
      <vt:lpstr>Auto Regressive Integrated Moving Averages ARIMA Analogy</vt:lpstr>
      <vt:lpstr>Let’s Practice</vt:lpstr>
      <vt:lpstr>Before you Embark on Forecasting - Random walks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Edward Kwartler</cp:lastModifiedBy>
  <cp:revision>146</cp:revision>
  <dcterms:created xsi:type="dcterms:W3CDTF">2018-05-11T14:06:45Z</dcterms:created>
  <dcterms:modified xsi:type="dcterms:W3CDTF">2018-10-29T02:00:40Z</dcterms:modified>
</cp:coreProperties>
</file>