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38"/>
  </p:normalViewPr>
  <p:slideViewPr>
    <p:cSldViewPr snapToGrid="0">
      <p:cViewPr varScale="1">
        <p:scale>
          <a:sx n="128" d="100"/>
          <a:sy n="128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76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17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5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41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388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651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18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6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63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1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F22DC-8533-4097-85A6-56F919B083F3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625C2B4-EC07-4767-86C8-818D650FA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26BAC-5FB4-62B3-70FC-5ED1AEFFC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Progress report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51D3BE-DEEE-7116-CFCA-212B31D5B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Air travel behavior Schiphol Airport</a:t>
            </a:r>
          </a:p>
          <a:p>
            <a:r>
              <a:rPr lang="en-US" dirty="0"/>
              <a:t>Group 7 </a:t>
            </a:r>
          </a:p>
          <a:p>
            <a:r>
              <a:rPr lang="en-US" dirty="0"/>
              <a:t>TIL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188338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1E55-F867-6552-9189-3F767C01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D59EAD-72D4-EA30-0EDD-14BED245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Research question</a:t>
            </a:r>
          </a:p>
          <a:p>
            <a:r>
              <a:rPr lang="nl-NL" dirty="0" err="1"/>
              <a:t>Progress</a:t>
            </a:r>
            <a:r>
              <a:rPr lang="nl-NL" dirty="0"/>
              <a:t> </a:t>
            </a:r>
          </a:p>
          <a:p>
            <a:r>
              <a:rPr lang="nl-NL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650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27B92-BA6B-F305-4E3A-F04C1EBD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94657B-F452-6BB0-8336-956DA4B8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611" y="2649061"/>
            <a:ext cx="9468777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1" dirty="0">
                <a:effectLst/>
                <a:latin typeface="system-ui"/>
              </a:rPr>
              <a:t>Main objective: How have air travel patterns, including passenger volumes and destination preferences, evolved for travelers to and from Dutch airports between the pre-Covid period(2015-2019) and post-Covid(2021-2024)?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94793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DDEA-96F3-87C7-BF17-9C3F42E3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Sub </a:t>
            </a:r>
            <a:r>
              <a:rPr lang="nl-NL" sz="3600" dirty="0" err="1"/>
              <a:t>objectives</a:t>
            </a:r>
            <a:endParaRPr lang="nl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DC5B0-AA9B-C3DF-228E-EDBF0EC7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What's the difference between intercontinental and international flights in terms of number of passengers and number of flights?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What is the load factor (number of passenger per flight) and how it changed over time?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What are the changes in air travel </a:t>
            </a:r>
            <a:r>
              <a:rPr lang="en-US" b="0" i="0" dirty="0" err="1">
                <a:effectLst/>
                <a:latin typeface="system-ui"/>
              </a:rPr>
              <a:t>behaviour</a:t>
            </a:r>
            <a:r>
              <a:rPr lang="en-US" b="0" i="0" dirty="0">
                <a:effectLst/>
                <a:latin typeface="system-ui"/>
              </a:rPr>
              <a:t> of passengers per month before covid and after covid in terms of </a:t>
            </a:r>
            <a:r>
              <a:rPr lang="en-US" b="0" i="0" dirty="0" err="1">
                <a:effectLst/>
                <a:latin typeface="system-ui"/>
              </a:rPr>
              <a:t>prefered</a:t>
            </a:r>
            <a:r>
              <a:rPr lang="en-US" b="0" i="0" dirty="0">
                <a:effectLst/>
                <a:latin typeface="system-ui"/>
              </a:rPr>
              <a:t> destinations both for short- and long-haul destinations?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Which continent region did Dutch people </a:t>
            </a:r>
            <a:r>
              <a:rPr lang="en-US" b="0" i="0" dirty="0" err="1">
                <a:effectLst/>
                <a:latin typeface="system-ui"/>
              </a:rPr>
              <a:t>chosed</a:t>
            </a:r>
            <a:r>
              <a:rPr lang="en-US" b="0" i="0" dirty="0">
                <a:effectLst/>
                <a:latin typeface="system-ui"/>
              </a:rPr>
              <a:t> as their favorite for their vacation abroad per year? Has covid affected it?"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9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670AD-80D5-7CAC-D80A-BB0DC937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8"/>
            <a:ext cx="7729728" cy="1188720"/>
          </a:xfrm>
        </p:spPr>
        <p:txBody>
          <a:bodyPr/>
          <a:lstStyle/>
          <a:p>
            <a:r>
              <a:rPr lang="nl-NL"/>
              <a:t>Progress</a:t>
            </a:r>
            <a:endParaRPr lang="nl-N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202B333-300C-6D6E-E023-7446C02E1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39391"/>
              </p:ext>
            </p:extLst>
          </p:nvPr>
        </p:nvGraphicFramePr>
        <p:xfrm>
          <a:off x="1041675" y="1587869"/>
          <a:ext cx="10517533" cy="497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597900" imgH="4064000" progId="Excel.Sheet.12">
                  <p:embed/>
                </p:oleObj>
              </mc:Choice>
              <mc:Fallback>
                <p:oleObj name="Worksheet" r:id="rId2" imgW="8597900" imgH="4064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1675" y="1587869"/>
                        <a:ext cx="10517533" cy="497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50BD3-9E80-117D-A1BB-873CF43AC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6A087-404E-EDAD-CDE3-D81B46DB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8"/>
            <a:ext cx="7729728" cy="1188720"/>
          </a:xfrm>
        </p:spPr>
        <p:txBody>
          <a:bodyPr/>
          <a:lstStyle/>
          <a:p>
            <a:r>
              <a:rPr lang="nl-NL"/>
              <a:t>Progress</a:t>
            </a:r>
            <a:endParaRPr lang="nl-N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B488470-8FDA-6730-6188-7A472ED37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65255"/>
              </p:ext>
            </p:extLst>
          </p:nvPr>
        </p:nvGraphicFramePr>
        <p:xfrm>
          <a:off x="889725" y="1820724"/>
          <a:ext cx="10412550" cy="204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597900" imgH="1689100" progId="Excel.Sheet.12">
                  <p:embed/>
                </p:oleObj>
              </mc:Choice>
              <mc:Fallback>
                <p:oleObj name="Worksheet" r:id="rId2" imgW="8597900" imgH="1689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9725" y="1820724"/>
                        <a:ext cx="10412550" cy="2045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D6E162-BFFF-105D-60B5-5593365A6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99829"/>
              </p:ext>
            </p:extLst>
          </p:nvPr>
        </p:nvGraphicFramePr>
        <p:xfrm>
          <a:off x="5581648" y="3971510"/>
          <a:ext cx="3105150" cy="2045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281604751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8016425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925968555"/>
                    </a:ext>
                  </a:extLst>
                </a:gridCol>
              </a:tblGrid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100" u="none" strike="noStrike">
                          <a:effectLst/>
                        </a:rPr>
                        <a:t>0%</a:t>
                      </a:r>
                      <a:endParaRPr lang="en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Not started yet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82109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100" u="none" strike="noStrike">
                          <a:effectLst/>
                        </a:rPr>
                        <a:t>25%</a:t>
                      </a:r>
                      <a:endParaRPr lang="en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Methodology to answer question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24647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100" u="none" strike="noStrike">
                          <a:effectLst/>
                        </a:rPr>
                        <a:t>50%</a:t>
                      </a:r>
                      <a:endParaRPr lang="en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Writing code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42491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100" u="none" strike="noStrike">
                          <a:effectLst/>
                        </a:rPr>
                        <a:t>75%</a:t>
                      </a:r>
                      <a:endParaRPr lang="en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Data visualization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12687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100" u="none" strike="noStrike">
                          <a:effectLst/>
                        </a:rPr>
                        <a:t>100%</a:t>
                      </a:r>
                      <a:endParaRPr lang="en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Done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6845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5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E95F-3661-FDD5-BFAA-A5F0E221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A94E-743B-10D5-54E4-D9150104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Further work on the subresearch questions</a:t>
            </a:r>
          </a:p>
          <a:p>
            <a:r>
              <a:rPr lang="en-NL" dirty="0"/>
              <a:t>Refine visualizations</a:t>
            </a:r>
          </a:p>
          <a:p>
            <a:r>
              <a:rPr lang="en-NL" dirty="0"/>
              <a:t>Draw conclusions and writing the report</a:t>
            </a:r>
          </a:p>
        </p:txBody>
      </p:sp>
    </p:spTree>
    <p:extLst>
      <p:ext uri="{BB962C8B-B14F-4D97-AF65-F5344CB8AC3E}">
        <p14:creationId xmlns:p14="http://schemas.microsoft.com/office/powerpoint/2010/main" val="26474162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</TotalTime>
  <Words>191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system-ui</vt:lpstr>
      <vt:lpstr>Parcel</vt:lpstr>
      <vt:lpstr>Microsoft Excel Worksheet</vt:lpstr>
      <vt:lpstr>Midterm Progress report</vt:lpstr>
      <vt:lpstr>Table of contents</vt:lpstr>
      <vt:lpstr>Research Question</vt:lpstr>
      <vt:lpstr>Sub objectives</vt:lpstr>
      <vt:lpstr>Progress</vt:lpstr>
      <vt:lpstr>Progress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Budhram V. (Viresh)</dc:creator>
  <cp:lastModifiedBy>Jelle Top</cp:lastModifiedBy>
  <cp:revision>4</cp:revision>
  <dcterms:created xsi:type="dcterms:W3CDTF">2024-10-14T09:06:41Z</dcterms:created>
  <dcterms:modified xsi:type="dcterms:W3CDTF">2024-10-15T14:28:15Z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871968-df67-4817-ac85-f4a5f5ebb5dd_Enabled">
    <vt:lpwstr>true</vt:lpwstr>
  </property>
  <property fmtid="{D5CDD505-2E9C-101B-9397-08002B2CF9AE}" pid="3" name="MSIP_Label_ea871968-df67-4817-ac85-f4a5f5ebb5dd_SetDate">
    <vt:lpwstr>2024-10-14T09:13:26Z</vt:lpwstr>
  </property>
  <property fmtid="{D5CDD505-2E9C-101B-9397-08002B2CF9AE}" pid="4" name="MSIP_Label_ea871968-df67-4817-ac85-f4a5f5ebb5dd_Method">
    <vt:lpwstr>Standard</vt:lpwstr>
  </property>
  <property fmtid="{D5CDD505-2E9C-101B-9397-08002B2CF9AE}" pid="5" name="MSIP_Label_ea871968-df67-4817-ac85-f4a5f5ebb5dd_Name">
    <vt:lpwstr>Bedrijfsvertrouwelijk</vt:lpwstr>
  </property>
  <property fmtid="{D5CDD505-2E9C-101B-9397-08002B2CF9AE}" pid="6" name="MSIP_Label_ea871968-df67-4817-ac85-f4a5f5ebb5dd_SiteId">
    <vt:lpwstr>49c4cd82-8f65-4d6a-9a3b-0ecd07c0cf5b</vt:lpwstr>
  </property>
  <property fmtid="{D5CDD505-2E9C-101B-9397-08002B2CF9AE}" pid="7" name="MSIP_Label_ea871968-df67-4817-ac85-f4a5f5ebb5dd_ActionId">
    <vt:lpwstr>04c92fe1-6ad5-4022-be62-357c12abb93e</vt:lpwstr>
  </property>
  <property fmtid="{D5CDD505-2E9C-101B-9397-08002B2CF9AE}" pid="8" name="MSIP_Label_ea871968-df67-4817-ac85-f4a5f5ebb5dd_ContentBits">
    <vt:lpwstr>0</vt:lpwstr>
  </property>
</Properties>
</file>