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6" r:id="rId2"/>
    <p:sldId id="266" r:id="rId3"/>
    <p:sldId id="257" r:id="rId4"/>
    <p:sldId id="259" r:id="rId5"/>
    <p:sldId id="269" r:id="rId6"/>
    <p:sldId id="267" r:id="rId7"/>
    <p:sldId id="260" r:id="rId8"/>
    <p:sldId id="261" r:id="rId9"/>
    <p:sldId id="258" r:id="rId10"/>
    <p:sldId id="262" r:id="rId11"/>
    <p:sldId id="268" r:id="rId12"/>
    <p:sldId id="263" r:id="rId13"/>
    <p:sldId id="270" r:id="rId14"/>
    <p:sldId id="264" r:id="rId15"/>
    <p:sldId id="271" r:id="rId16"/>
    <p:sldId id="272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920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FBF3-A7F7-4860-9E96-F034F4D6BB4C}" type="datetimeFigureOut">
              <a:rPr lang="bg-BG" smtClean="0"/>
              <a:t>19.6.2024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18E1D-3372-4283-A445-55B585814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059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60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331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85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365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17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438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895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150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18E1D-3372-4283-A445-55B585814E4C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95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AC70C1-6FE5-4973-90D4-4B97CB3073BF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8F63-3B62-47FE-B992-DE0AD7FF788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2D5B-A4FE-49DD-9901-D669B9E018C3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818F-4FA6-4FD1-9C45-EE3A89FC2E1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5021-AFD1-40E9-9252-DF2E5C241899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5985-7ED4-46FC-B637-42FC0613B99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4773-20D8-4509-9BE0-21A80E36A05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9B76-D3F2-4861-B73A-6F3D26BCAA9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B743-CFE3-47E5-8AC2-EABBCC3D292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9C38-B854-40C8-8C03-93949C5C973A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ACE990-6C7E-4728-83AA-CCD29A089E1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1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B6611E-2D49-4C2D-9455-CB3EE0B7AE33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2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6000" b="1" dirty="0"/>
              <a:t>Дипломна работа </a:t>
            </a:r>
            <a:br>
              <a:rPr lang="bg-BG" sz="6000" b="1" dirty="0"/>
            </a:br>
            <a:r>
              <a:rPr lang="bg-BG" sz="6000" b="1" dirty="0"/>
              <a:t>на тема </a:t>
            </a:r>
            <a:br>
              <a:rPr lang="bg-BG" sz="6000" b="1" dirty="0"/>
            </a:br>
            <a:r>
              <a:rPr lang="bg-BG" sz="6000" b="1" dirty="0" smtClean="0"/>
              <a:t>„</a:t>
            </a:r>
            <a:r>
              <a:rPr lang="bg-BG" sz="6000" b="1" i="1" dirty="0"/>
              <a:t>Проектиране на учебна електронна платформа, базирана на GNU/</a:t>
            </a:r>
            <a:r>
              <a:rPr lang="bg-BG" sz="6000" b="1" i="1" dirty="0" err="1"/>
              <a:t>Linux</a:t>
            </a:r>
            <a:r>
              <a:rPr lang="bg-BG" sz="6000" b="1" dirty="0" smtClean="0"/>
              <a:t>”</a:t>
            </a:r>
            <a:endParaRPr lang="bg-BG" sz="6000" b="1" dirty="0"/>
          </a:p>
        </p:txBody>
      </p:sp>
      <p:sp>
        <p:nvSpPr>
          <p:cNvPr id="4" name="Google Shape;512;p27">
            <a:extLst>
              <a:ext uri="{FF2B5EF4-FFF2-40B4-BE49-F238E27FC236}">
                <a16:creationId xmlns:a16="http://schemas.microsoft.com/office/drawing/2014/main" id="{ADB94FE9-A4A5-A311-5C9A-A18E10192CA5}"/>
              </a:ext>
            </a:extLst>
          </p:cNvPr>
          <p:cNvSpPr txBox="1">
            <a:spLocks/>
          </p:cNvSpPr>
          <p:nvPr/>
        </p:nvSpPr>
        <p:spPr>
          <a:xfrm>
            <a:off x="684212" y="4388133"/>
            <a:ext cx="3557608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Студент: Васил </a:t>
            </a:r>
            <a:r>
              <a:rPr lang="bg-BG" sz="1600" b="1" dirty="0" err="1" smtClean="0">
                <a:solidFill>
                  <a:schemeClr val="bg1"/>
                </a:solidFill>
                <a:latin typeface="+mj-lt"/>
              </a:rPr>
              <a:t>Ивайлов</a:t>
            </a: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 Букоев</a:t>
            </a:r>
            <a:r>
              <a:rPr lang="bg-BG" sz="1600" b="1" dirty="0">
                <a:solidFill>
                  <a:schemeClr val="bg1"/>
                </a:solidFill>
                <a:latin typeface="+mj-lt"/>
              </a:rPr>
              <a:t/>
            </a:r>
            <a:br>
              <a:rPr lang="bg-BG" sz="1600" b="1" dirty="0">
                <a:solidFill>
                  <a:schemeClr val="bg1"/>
                </a:solidFill>
                <a:latin typeface="+mj-lt"/>
              </a:rPr>
            </a:br>
            <a:r>
              <a:rPr lang="bg-BG" sz="1600" b="1" dirty="0">
                <a:solidFill>
                  <a:schemeClr val="bg1"/>
                </a:solidFill>
                <a:latin typeface="+mj-lt"/>
              </a:rPr>
              <a:t>Факултет: </a:t>
            </a: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ФТК</a:t>
            </a:r>
            <a:endParaRPr lang="bg-BG" sz="16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bg-BG" sz="1600" b="1" dirty="0">
                <a:solidFill>
                  <a:schemeClr val="bg1"/>
                </a:solidFill>
                <a:latin typeface="+mj-lt"/>
              </a:rPr>
              <a:t>Специалност: </a:t>
            </a: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Телекомуникации</a:t>
            </a:r>
            <a:endParaRPr lang="bg-BG" sz="16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bg-BG" sz="1600" b="1" dirty="0">
                <a:solidFill>
                  <a:schemeClr val="bg1"/>
                </a:solidFill>
                <a:latin typeface="+mj-lt"/>
              </a:rPr>
              <a:t>Факултетен номер</a:t>
            </a: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: 111220084</a:t>
            </a:r>
            <a:endParaRPr lang="bg-BG" sz="16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bg-BG" sz="1600" b="1" dirty="0">
                <a:solidFill>
                  <a:schemeClr val="bg1"/>
                </a:solidFill>
                <a:latin typeface="+mj-lt"/>
              </a:rPr>
              <a:t>Група: </a:t>
            </a: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35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Google Shape;512;p27">
            <a:extLst>
              <a:ext uri="{FF2B5EF4-FFF2-40B4-BE49-F238E27FC236}">
                <a16:creationId xmlns:a16="http://schemas.microsoft.com/office/drawing/2014/main" id="{3EBD6C35-34A6-1DDB-BD64-6F811FDDA98C}"/>
              </a:ext>
            </a:extLst>
          </p:cNvPr>
          <p:cNvSpPr txBox="1">
            <a:spLocks/>
          </p:cNvSpPr>
          <p:nvPr/>
        </p:nvSpPr>
        <p:spPr>
          <a:xfrm>
            <a:off x="8685212" y="4659921"/>
            <a:ext cx="2863154" cy="151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bg-BG" sz="1600" b="1" dirty="0" smtClean="0">
                <a:solidFill>
                  <a:schemeClr val="bg1"/>
                </a:solidFill>
                <a:latin typeface="+mj-lt"/>
              </a:rPr>
              <a:t>Научен ръководител:</a:t>
            </a:r>
            <a:endParaRPr lang="bg-BG" sz="16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bg-BG" sz="1600" b="1" dirty="0">
                <a:solidFill>
                  <a:schemeClr val="bg1"/>
                </a:solidFill>
                <a:latin typeface="+mj-lt"/>
              </a:rPr>
              <a:t>гл. ас. д-р Милен Тодоров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Картина 6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BD8BFFC1-6915-123B-5909-D2D5CB97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588" y="2338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 rotWithShape="1">
          <a:blip r:embed="rId3"/>
          <a:srcRect r="36362" b="29233"/>
          <a:stretch/>
        </p:blipFill>
        <p:spPr bwMode="auto">
          <a:xfrm>
            <a:off x="174975" y="1676837"/>
            <a:ext cx="5994818" cy="3891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Картина 4"/>
          <p:cNvPicPr/>
          <p:nvPr/>
        </p:nvPicPr>
        <p:blipFill rotWithShape="1">
          <a:blip r:embed="rId4"/>
          <a:srcRect r="17971" b="36650"/>
          <a:stretch/>
        </p:blipFill>
        <p:spPr bwMode="auto">
          <a:xfrm>
            <a:off x="6316576" y="2181155"/>
            <a:ext cx="5707784" cy="2956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0772775" cy="1658198"/>
          </a:xfrm>
        </p:spPr>
        <p:txBody>
          <a:bodyPr/>
          <a:lstStyle/>
          <a:p>
            <a:pPr lvl="0"/>
            <a:r>
              <a:rPr lang="bg-BG" dirty="0" smtClean="0"/>
              <a:t>Преглед, </a:t>
            </a:r>
            <a:r>
              <a:rPr lang="bg-BG" dirty="0"/>
              <a:t>добавяне на клас и </a:t>
            </a:r>
            <a:r>
              <a:rPr lang="bg-BG" dirty="0" smtClean="0"/>
              <a:t>годишна </a:t>
            </a:r>
            <a:r>
              <a:rPr lang="bg-BG" dirty="0"/>
              <a:t>такса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416593" y="5682064"/>
            <a:ext cx="498918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.10. Страница за добавяне на нов клас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авоъгълник 11"/>
          <p:cNvSpPr/>
          <p:nvPr/>
        </p:nvSpPr>
        <p:spPr>
          <a:xfrm>
            <a:off x="6169793" y="5254361"/>
            <a:ext cx="571701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 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.12. Страница за добавяне на годишна такса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10/18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416593" y="468951"/>
            <a:ext cx="11470530" cy="810381"/>
          </a:xfrm>
        </p:spPr>
        <p:txBody>
          <a:bodyPr>
            <a:normAutofit/>
          </a:bodyPr>
          <a:lstStyle/>
          <a:p>
            <a:r>
              <a:rPr lang="bg-BG" dirty="0" smtClean="0"/>
              <a:t>Преглед и добавяне на учебен предмет</a:t>
            </a:r>
            <a:endParaRPr lang="bg-BG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123825" y="4587202"/>
            <a:ext cx="572158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.14. Страница за добавяне на учебен предмет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авоъгълник 11"/>
          <p:cNvSpPr/>
          <p:nvPr/>
        </p:nvSpPr>
        <p:spPr>
          <a:xfrm>
            <a:off x="5791123" y="546322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.18. Страница за добавяне на учебен предмет към учител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11/18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2" y="1506683"/>
            <a:ext cx="6287007" cy="2884342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10" y="3151882"/>
            <a:ext cx="6182530" cy="21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 rotWithShape="1">
          <a:blip r:embed="rId3"/>
          <a:srcRect r="20948" b="49480"/>
          <a:stretch/>
        </p:blipFill>
        <p:spPr bwMode="auto">
          <a:xfrm>
            <a:off x="149175" y="2099559"/>
            <a:ext cx="6280200" cy="2444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Заглавие 1"/>
          <p:cNvSpPr>
            <a:spLocks noGrp="1"/>
          </p:cNvSpPr>
          <p:nvPr>
            <p:ph type="title"/>
          </p:nvPr>
        </p:nvSpPr>
        <p:spPr>
          <a:xfrm>
            <a:off x="416593" y="468951"/>
            <a:ext cx="11470530" cy="810381"/>
          </a:xfrm>
        </p:spPr>
        <p:txBody>
          <a:bodyPr>
            <a:normAutofit fontScale="90000"/>
          </a:bodyPr>
          <a:lstStyle/>
          <a:p>
            <a:pPr lvl="0"/>
            <a:r>
              <a:rPr lang="bg-BG" dirty="0"/>
              <a:t>Добавяне на такса към определена лекция на </a:t>
            </a:r>
            <a:r>
              <a:rPr lang="bg-BG" dirty="0" smtClean="0"/>
              <a:t>учител и детайлите към таксата</a:t>
            </a:r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-552450" y="4578606"/>
            <a:ext cx="575310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.21. Страница за добавяне на такса към лекция на учител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6886768" y="3688318"/>
            <a:ext cx="541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</a:rPr>
              <a:t>Фиг.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</a:rPr>
              <a:t>.23. Страница за детайли към такса на лекция</a:t>
            </a:r>
            <a:endParaRPr lang="bg-BG" dirty="0"/>
          </a:p>
        </p:txBody>
      </p:sp>
      <p:sp>
        <p:nvSpPr>
          <p:cNvPr id="14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12/18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4057650"/>
            <a:ext cx="5735265" cy="23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47674" y="594783"/>
            <a:ext cx="10772775" cy="1205442"/>
          </a:xfrm>
        </p:spPr>
        <p:txBody>
          <a:bodyPr>
            <a:normAutofit fontScale="90000"/>
          </a:bodyPr>
          <a:lstStyle/>
          <a:p>
            <a:pPr lvl="0"/>
            <a:r>
              <a:rPr lang="bg-BG" dirty="0"/>
              <a:t>Добавяне на </a:t>
            </a:r>
            <a:r>
              <a:rPr lang="bg-BG" dirty="0" smtClean="0"/>
              <a:t>ученик и преглед на присъствие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pic>
        <p:nvPicPr>
          <p:cNvPr id="6" name="Картина 5"/>
          <p:cNvPicPr/>
          <p:nvPr/>
        </p:nvPicPr>
        <p:blipFill rotWithShape="1">
          <a:blip r:embed="rId2"/>
          <a:srcRect r="20017" b="42386"/>
          <a:stretch/>
        </p:blipFill>
        <p:spPr bwMode="auto">
          <a:xfrm>
            <a:off x="6174829" y="1800225"/>
            <a:ext cx="5769521" cy="2777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авоъгълник 6"/>
          <p:cNvSpPr/>
          <p:nvPr/>
        </p:nvSpPr>
        <p:spPr>
          <a:xfrm>
            <a:off x="-8051" y="4638392"/>
            <a:ext cx="58421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.25. Страница за добавяне на ученик(студент)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6174829" y="463839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.27. Страница за детайли на присъствието за даден студент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13/18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9" y="1800225"/>
            <a:ext cx="5763889" cy="2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 rotWithShape="1">
          <a:blip r:embed="rId3"/>
          <a:srcRect r="20325" b="23206"/>
          <a:stretch/>
        </p:blipFill>
        <p:spPr bwMode="auto">
          <a:xfrm>
            <a:off x="424448" y="1590205"/>
            <a:ext cx="5664200" cy="261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Картина 4"/>
          <p:cNvPicPr/>
          <p:nvPr/>
        </p:nvPicPr>
        <p:blipFill rotWithShape="1">
          <a:blip r:embed="rId4"/>
          <a:srcRect r="19515" b="41054"/>
          <a:stretch/>
        </p:blipFill>
        <p:spPr bwMode="auto">
          <a:xfrm>
            <a:off x="6508762" y="1590205"/>
            <a:ext cx="5426561" cy="261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Заглавие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3542"/>
          </a:xfrm>
        </p:spPr>
        <p:txBody>
          <a:bodyPr>
            <a:normAutofit fontScale="90000"/>
          </a:bodyPr>
          <a:lstStyle/>
          <a:p>
            <a:r>
              <a:rPr lang="bg-BG" dirty="0"/>
              <a:t>Добавяне на </a:t>
            </a:r>
            <a:r>
              <a:rPr lang="bg-BG" dirty="0" smtClean="0"/>
              <a:t>оценка и детайли към нея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834923" y="4301452"/>
            <a:ext cx="484324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.28. Страница за добавяне на оценки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6388029" y="4301452"/>
            <a:ext cx="56680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.31. Страница за преглед(детайли) за оценки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14/18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354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Добавяне на присъствие на учител към определена дата и детайли</a:t>
            </a:r>
            <a:br>
              <a:rPr lang="bg-BG" dirty="0" smtClean="0"/>
            </a:br>
            <a:endParaRPr lang="bg-BG" dirty="0"/>
          </a:p>
        </p:txBody>
      </p:sp>
      <p:pic>
        <p:nvPicPr>
          <p:cNvPr id="6" name="Картина 5"/>
          <p:cNvPicPr/>
          <p:nvPr/>
        </p:nvPicPr>
        <p:blipFill rotWithShape="1">
          <a:blip r:embed="rId2"/>
          <a:srcRect r="16758" b="36723"/>
          <a:stretch/>
        </p:blipFill>
        <p:spPr bwMode="auto">
          <a:xfrm>
            <a:off x="6284924" y="2405961"/>
            <a:ext cx="5405082" cy="3127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авоъгълник 6"/>
          <p:cNvSpPr/>
          <p:nvPr/>
        </p:nvSpPr>
        <p:spPr>
          <a:xfrm>
            <a:off x="-200025" y="553388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.32. Страница за добавяне на присъствие на учител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6096000" y="5533882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</a:t>
            </a:r>
            <a:r>
              <a:rPr lang="en-US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</a:t>
            </a: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Страница за детайли на присъствие на учител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15/18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405961"/>
            <a:ext cx="5410821" cy="293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bg-BG" dirty="0"/>
              <a:t>Преглед и добавяне на присъствие на ученик</a:t>
            </a:r>
            <a:r>
              <a:rPr lang="bg-BG" b="1" dirty="0"/>
              <a:t/>
            </a:r>
            <a:br>
              <a:rPr lang="bg-BG" b="1" dirty="0"/>
            </a:br>
            <a:endParaRPr lang="bg-BG" dirty="0"/>
          </a:p>
        </p:txBody>
      </p:sp>
      <p:pic>
        <p:nvPicPr>
          <p:cNvPr id="5" name="Картина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69682" y="2157731"/>
            <a:ext cx="6760043" cy="2773385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2995611" y="506123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Фиг.3.38. Страница за добавяне на присъствие на студент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16/18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3349" y="1566944"/>
            <a:ext cx="5829301" cy="2690731"/>
          </a:xfrm>
          <a:prstGeom prst="rect">
            <a:avLst/>
          </a:prstGeom>
        </p:spPr>
      </p:pic>
      <p:pic>
        <p:nvPicPr>
          <p:cNvPr id="6" name="Картина 5"/>
          <p:cNvPicPr/>
          <p:nvPr/>
        </p:nvPicPr>
        <p:blipFill rotWithShape="1">
          <a:blip r:embed="rId4"/>
          <a:srcRect t="1797"/>
          <a:stretch/>
        </p:blipFill>
        <p:spPr bwMode="auto">
          <a:xfrm>
            <a:off x="6130924" y="1566945"/>
            <a:ext cx="5822950" cy="2690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fld id="{D57F1E4F-1CFF-5643-939E-217C01CDF565}" type="slidenum">
              <a:rPr lang="en-US" sz="2500" b="1" smtClean="0">
                <a:solidFill>
                  <a:schemeClr val="tx1">
                    <a:alpha val="25000"/>
                  </a:schemeClr>
                </a:solidFill>
              </a:rPr>
              <a:pPr/>
              <a:t>17</a:t>
            </a:fld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11" name="Заглавие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 fontScale="90000"/>
          </a:bodyPr>
          <a:lstStyle/>
          <a:p>
            <a:pPr lvl="0"/>
            <a:r>
              <a:rPr lang="bg-BG" dirty="0"/>
              <a:t>Проверка на присъствие </a:t>
            </a:r>
            <a:r>
              <a:rPr lang="bg-BG" dirty="0" smtClean="0"/>
              <a:t>и оценката</a:t>
            </a: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на </a:t>
            </a:r>
            <a:r>
              <a:rPr lang="bg-BG" dirty="0"/>
              <a:t>студент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/>
              <a:t/>
            </a:r>
            <a:br>
              <a:rPr lang="bg-BG" b="1" dirty="0"/>
            </a:br>
            <a:endParaRPr lang="bg-BG" dirty="0"/>
          </a:p>
        </p:txBody>
      </p:sp>
      <p:sp>
        <p:nvSpPr>
          <p:cNvPr id="3" name="Правоъгълник 2"/>
          <p:cNvSpPr/>
          <p:nvPr/>
        </p:nvSpPr>
        <p:spPr>
          <a:xfrm>
            <a:off x="-133350" y="425767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Фиг.3.41. Страница за детайли за присъствие на студент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6623298" y="4257675"/>
            <a:ext cx="506670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8310" algn="ctr">
              <a:lnSpc>
                <a:spcPct val="107000"/>
              </a:lnSpc>
              <a:spcAft>
                <a:spcPts val="800"/>
              </a:spcAft>
            </a:pPr>
            <a:r>
              <a:rPr lang="bg-BG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Фиг.3.42. Страница за детайли на оценките</a:t>
            </a:r>
            <a:endParaRPr lang="bg-B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/>
          <p:cNvSpPr/>
          <p:nvPr/>
        </p:nvSpPr>
        <p:spPr>
          <a:xfrm>
            <a:off x="1141758" y="2967335"/>
            <a:ext cx="9908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БЛАГОДАРЯ ВИ ЗА ВНИМАНИЕТО!</a:t>
            </a:r>
            <a:endParaRPr lang="bg-BG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76249" y="490389"/>
            <a:ext cx="10772775" cy="1658198"/>
          </a:xfrm>
        </p:spPr>
        <p:txBody>
          <a:bodyPr/>
          <a:lstStyle/>
          <a:p>
            <a:r>
              <a:rPr lang="bg-BG" dirty="0" smtClean="0"/>
              <a:t>Цели и задачи на дипломната работа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01168" y="2011680"/>
            <a:ext cx="11859768" cy="4543124"/>
          </a:xfrm>
        </p:spPr>
        <p:txBody>
          <a:bodyPr>
            <a:noAutofit/>
          </a:bodyPr>
          <a:lstStyle/>
          <a:p>
            <a:r>
              <a:rPr lang="bg-BG" sz="2000" dirty="0"/>
              <a:t>Целта на дипломната работа </a:t>
            </a:r>
            <a:r>
              <a:rPr lang="bg-BG" sz="2000" dirty="0" smtClean="0"/>
              <a:t>е </a:t>
            </a:r>
            <a:r>
              <a:rPr lang="bg-BG" sz="2000" dirty="0"/>
              <a:t>да проучи и анализира проблематичните аспекти, свързани със създаването и управлението на успешна онлайн платформа за управление на училищна система. Главната цел е да се представи обща представа за основните предизвикателства и важни аспекти, които трябва да се разгледат и се прилагат при разработването на онлайн платформа за „мениджмънт“ на училищна система.</a:t>
            </a:r>
          </a:p>
          <a:p>
            <a:r>
              <a:rPr lang="bg-BG" sz="2000" dirty="0"/>
              <a:t>Задачи на дипломната работа: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000" dirty="0"/>
              <a:t>Да се проучат възможностите на операционна система, базирана на GNU/</a:t>
            </a:r>
            <a:r>
              <a:rPr lang="bg-BG" sz="2000" dirty="0" err="1"/>
              <a:t>Linux</a:t>
            </a:r>
            <a:r>
              <a:rPr lang="bg-BG" sz="2000" dirty="0"/>
              <a:t> за реализация на уеб сървър.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000" dirty="0"/>
              <a:t>Да се предложи подход за реализиране на уеб сървър, осигуряващ хостинг на разработваната платформа чрез използване на операционна система, базирана на GNU/</a:t>
            </a:r>
            <a:r>
              <a:rPr lang="bg-BG" sz="2000" dirty="0" err="1"/>
              <a:t>Linux</a:t>
            </a:r>
            <a:r>
              <a:rPr lang="bg-BG" sz="20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000" dirty="0"/>
              <a:t>Да се реализира сървър по предложения подход, като се осигури платформена независимост на потребителя.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000" dirty="0"/>
              <a:t>Да се осигури контрол на достъпа до разработваната електронна платформа и защита на информацията.</a:t>
            </a:r>
          </a:p>
          <a:p>
            <a:r>
              <a:rPr lang="bg-BG" sz="2000" dirty="0"/>
              <a:t>Задачите на дипломната работа са насочени към изследване, анализ, проектиране и предложение на практически решения за успешното разработване и управление на онлайн система за управление, с фокус върху проблематичните аспекти, които възникват в процеса.</a:t>
            </a:r>
          </a:p>
          <a:p>
            <a:endParaRPr lang="bg-BG" sz="2000" dirty="0"/>
          </a:p>
        </p:txBody>
      </p:sp>
      <p:sp>
        <p:nvSpPr>
          <p:cNvPr id="5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2/18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5612" y="409656"/>
            <a:ext cx="8534400" cy="1507067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5612" y="1916723"/>
            <a:ext cx="8534400" cy="3615267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ASP.NET </a:t>
            </a:r>
            <a:r>
              <a:rPr lang="en-US" sz="2000" dirty="0" smtClean="0"/>
              <a:t>Core</a:t>
            </a:r>
            <a:endParaRPr lang="bg-BG" sz="2000" dirty="0" smtClean="0"/>
          </a:p>
          <a:p>
            <a:pPr marL="4572" lvl="1" indent="0">
              <a:buNone/>
            </a:pPr>
            <a:endParaRPr lang="bg-BG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Entity Framework </a:t>
            </a:r>
            <a:r>
              <a:rPr lang="en-US" sz="2000" dirty="0" smtClean="0"/>
              <a:t>Core</a:t>
            </a:r>
            <a:endParaRPr lang="bg-BG" sz="2000" dirty="0" smtClean="0"/>
          </a:p>
          <a:p>
            <a:pPr marL="4572" lvl="1" indent="0">
              <a:buNone/>
            </a:pPr>
            <a:endParaRPr lang="bg-BG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Microsoft SQL Server</a:t>
            </a:r>
            <a:endParaRPr lang="bg-BG" sz="2000" dirty="0" smtClean="0"/>
          </a:p>
          <a:p>
            <a:pPr marL="4572" lvl="1" indent="0">
              <a:buNone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Ubuntu</a:t>
            </a:r>
            <a:endParaRPr lang="bg-BG" sz="2000" dirty="0" smtClean="0"/>
          </a:p>
          <a:p>
            <a:pPr marL="4572" lvl="1" indent="0">
              <a:buNone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Apache server</a:t>
            </a:r>
            <a:endParaRPr lang="bg-BG" sz="2000" dirty="0"/>
          </a:p>
        </p:txBody>
      </p:sp>
      <p:sp>
        <p:nvSpPr>
          <p:cNvPr id="5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3/18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_20240529_133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7" y="1544158"/>
            <a:ext cx="7180447" cy="32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Текстово поле 3"/>
          <p:cNvSpPr txBox="1"/>
          <p:nvPr/>
        </p:nvSpPr>
        <p:spPr>
          <a:xfrm>
            <a:off x="1933276" y="4952600"/>
            <a:ext cx="4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/>
              <a:t>Фиг.3.1. </a:t>
            </a:r>
            <a:r>
              <a:rPr lang="bg-BG" i="1" dirty="0" smtClean="0"/>
              <a:t>Инсталиране </a:t>
            </a:r>
            <a:r>
              <a:rPr lang="bg-BG" i="1" dirty="0"/>
              <a:t>на </a:t>
            </a:r>
            <a:r>
              <a:rPr lang="en-US" i="1" dirty="0"/>
              <a:t>Apache </a:t>
            </a:r>
            <a:r>
              <a:rPr lang="bg-BG" i="1" dirty="0"/>
              <a:t>уеб </a:t>
            </a:r>
            <a:r>
              <a:rPr lang="bg-BG" i="1" dirty="0" smtClean="0"/>
              <a:t>сървър</a:t>
            </a:r>
            <a:endParaRPr lang="bg-BG" dirty="0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0772775" cy="1658198"/>
          </a:xfrm>
        </p:spPr>
        <p:txBody>
          <a:bodyPr/>
          <a:lstStyle/>
          <a:p>
            <a:r>
              <a:rPr lang="bg-BG" dirty="0" smtClean="0"/>
              <a:t>Инсталация на сървър</a:t>
            </a:r>
            <a:endParaRPr lang="bg-BG" dirty="0"/>
          </a:p>
        </p:txBody>
      </p:sp>
      <p:sp>
        <p:nvSpPr>
          <p:cNvPr id="10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876354" y="2304578"/>
            <a:ext cx="3992559" cy="2033974"/>
          </a:xfrm>
        </p:spPr>
        <p:txBody>
          <a:bodyPr>
            <a:normAutofit/>
          </a:bodyPr>
          <a:lstStyle/>
          <a:p>
            <a:r>
              <a:rPr lang="bg-BG" sz="2000" dirty="0"/>
              <a:t>На фигурата </a:t>
            </a:r>
            <a:r>
              <a:rPr lang="bg-BG" sz="2000" dirty="0" smtClean="0"/>
              <a:t>е </a:t>
            </a:r>
            <a:r>
              <a:rPr lang="bg-BG" sz="2000" dirty="0"/>
              <a:t>показана инсталацията на </a:t>
            </a:r>
            <a:r>
              <a:rPr lang="en-US" sz="2000" dirty="0"/>
              <a:t>Apache </a:t>
            </a:r>
            <a:r>
              <a:rPr lang="bg-BG" sz="2000" dirty="0"/>
              <a:t>сървър на конфигурация, използваща </a:t>
            </a:r>
            <a:r>
              <a:rPr lang="en-US" sz="2000" dirty="0"/>
              <a:t>GNU/Linux.</a:t>
            </a:r>
            <a:r>
              <a:rPr lang="bg-BG" sz="2000" dirty="0"/>
              <a:t> Това се осъществява чрез командата – </a:t>
            </a:r>
            <a:r>
              <a:rPr lang="en-US" sz="2000" b="1" dirty="0" err="1"/>
              <a:t>sudo</a:t>
            </a:r>
            <a:r>
              <a:rPr lang="en-US" sz="2000" b="1" dirty="0"/>
              <a:t> apt install apache2</a:t>
            </a:r>
            <a:r>
              <a:rPr lang="bg-BG" sz="2000" dirty="0"/>
              <a:t>,</a:t>
            </a:r>
            <a:r>
              <a:rPr lang="en-US" sz="2000" b="1" dirty="0"/>
              <a:t> </a:t>
            </a:r>
            <a:r>
              <a:rPr lang="bg-BG" sz="2000" dirty="0"/>
              <a:t>след което се въвежда паролата за виртуалната машина. </a:t>
            </a:r>
          </a:p>
          <a:p>
            <a:endParaRPr lang="bg-BG" sz="2000" dirty="0"/>
          </a:p>
        </p:txBody>
      </p:sp>
      <p:sp>
        <p:nvSpPr>
          <p:cNvPr id="11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4/18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creenshot_20240529_1334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0" y="1502593"/>
            <a:ext cx="7277178" cy="391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ово поле 5"/>
          <p:cNvSpPr txBox="1"/>
          <p:nvPr/>
        </p:nvSpPr>
        <p:spPr>
          <a:xfrm>
            <a:off x="1998541" y="5553246"/>
            <a:ext cx="473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Фиг.3.2. Осигуряване на автоматично стартиране и статус на </a:t>
            </a:r>
            <a:r>
              <a:rPr lang="en-US" i="1" dirty="0" smtClean="0"/>
              <a:t>Apache </a:t>
            </a:r>
            <a:r>
              <a:rPr lang="bg-BG" i="1" dirty="0" smtClean="0"/>
              <a:t>сървъра</a:t>
            </a:r>
            <a:endParaRPr lang="bg-BG" dirty="0"/>
          </a:p>
        </p:txBody>
      </p:sp>
      <p:sp>
        <p:nvSpPr>
          <p:cNvPr id="8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0772775" cy="1658198"/>
          </a:xfrm>
        </p:spPr>
        <p:txBody>
          <a:bodyPr/>
          <a:lstStyle/>
          <a:p>
            <a:r>
              <a:rPr lang="bg-BG" dirty="0" smtClean="0"/>
              <a:t>Стартиране на сървъра</a:t>
            </a:r>
            <a:endParaRPr lang="bg-BG" dirty="0"/>
          </a:p>
        </p:txBody>
      </p:sp>
      <p:sp>
        <p:nvSpPr>
          <p:cNvPr id="10" name="Контейнер за съдържание 2"/>
          <p:cNvSpPr txBox="1">
            <a:spLocks/>
          </p:cNvSpPr>
          <p:nvPr/>
        </p:nvSpPr>
        <p:spPr>
          <a:xfrm>
            <a:off x="8006418" y="2109902"/>
            <a:ext cx="3779841" cy="2843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С помощта на командата 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systemctl</a:t>
            </a:r>
            <a:r>
              <a:rPr lang="en-US" sz="2000" b="1" dirty="0" smtClean="0"/>
              <a:t> enable apache2.service </a:t>
            </a:r>
            <a:r>
              <a:rPr lang="bg-BG" sz="2000" dirty="0" smtClean="0"/>
              <a:t>се осигурява стартирането на сървърът. Чрез 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systemctl</a:t>
            </a:r>
            <a:r>
              <a:rPr lang="en-US" sz="2000" b="1" dirty="0" smtClean="0"/>
              <a:t> start apache2.service </a:t>
            </a:r>
            <a:r>
              <a:rPr lang="bg-BG" sz="2000" dirty="0" smtClean="0"/>
              <a:t>се гарантира автоматичното стартиране на сървърът, а чрез </a:t>
            </a:r>
            <a:r>
              <a:rPr lang="en-US" sz="2000" b="1" dirty="0" err="1" smtClean="0"/>
              <a:t>systemctl</a:t>
            </a:r>
            <a:r>
              <a:rPr lang="en-US" sz="2000" b="1" dirty="0" smtClean="0"/>
              <a:t> status apache2.service </a:t>
            </a:r>
            <a:r>
              <a:rPr lang="bg-BG" sz="2000" dirty="0" smtClean="0"/>
              <a:t>се проверява статуса на сървъра. В този случай той е активен. </a:t>
            </a:r>
            <a:endParaRPr lang="bg-BG" sz="2000" b="1" dirty="0"/>
          </a:p>
        </p:txBody>
      </p:sp>
      <p:sp>
        <p:nvSpPr>
          <p:cNvPr id="11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5/18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1" y="1487196"/>
            <a:ext cx="8226893" cy="3951077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949323" y="5507079"/>
            <a:ext cx="534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/>
              <a:t>Фиг.3.4. Проверка на статус на защитната стена</a:t>
            </a:r>
            <a:endParaRPr lang="bg-BG" dirty="0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0772775" cy="1658198"/>
          </a:xfrm>
        </p:spPr>
        <p:txBody>
          <a:bodyPr/>
          <a:lstStyle/>
          <a:p>
            <a:r>
              <a:rPr lang="bg-BG" dirty="0" smtClean="0"/>
              <a:t>Защитна стена</a:t>
            </a:r>
            <a:endParaRPr lang="bg-BG" dirty="0"/>
          </a:p>
        </p:txBody>
      </p:sp>
      <p:sp>
        <p:nvSpPr>
          <p:cNvPr id="10" name="Контейнер за съдържание 2"/>
          <p:cNvSpPr txBox="1">
            <a:spLocks/>
          </p:cNvSpPr>
          <p:nvPr/>
        </p:nvSpPr>
        <p:spPr>
          <a:xfrm>
            <a:off x="8763926" y="2171700"/>
            <a:ext cx="3272475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/>
              <a:t>На </a:t>
            </a:r>
            <a:r>
              <a:rPr lang="bg-BG" sz="2000" dirty="0" smtClean="0"/>
              <a:t>фигурата е показано как </a:t>
            </a:r>
            <a:r>
              <a:rPr lang="bg-BG" sz="2000" dirty="0"/>
              <a:t>да се изведе статуса на защитната стена на сървърът, чрез което се демонстрира осигурената защита срещу неоторизиран достъп и потенциални атаки. Това се осъществява чрез</a:t>
            </a:r>
            <a:r>
              <a:rPr lang="bg-BG" sz="2000" b="1" dirty="0"/>
              <a:t> </a:t>
            </a:r>
            <a:r>
              <a:rPr lang="en-US" sz="2000" b="1" dirty="0" err="1"/>
              <a:t>systemctl</a:t>
            </a:r>
            <a:r>
              <a:rPr lang="en-US" sz="2000" b="1" dirty="0"/>
              <a:t> status </a:t>
            </a:r>
            <a:r>
              <a:rPr lang="en-US" sz="2000" b="1" dirty="0" err="1"/>
              <a:t>ufw</a:t>
            </a:r>
            <a:r>
              <a:rPr lang="en-US" sz="2000" dirty="0"/>
              <a:t>.</a:t>
            </a:r>
            <a:endParaRPr lang="bg-BG" sz="2000" dirty="0"/>
          </a:p>
          <a:p>
            <a:pPr algn="ctr"/>
            <a:endParaRPr lang="bg-BG" sz="2000" dirty="0"/>
          </a:p>
        </p:txBody>
      </p:sp>
      <p:sp>
        <p:nvSpPr>
          <p:cNvPr id="11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6/18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8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25799" y="1322233"/>
            <a:ext cx="7938441" cy="4554179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125799" y="5876412"/>
            <a:ext cx="76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/>
              <a:t>Фиг.</a:t>
            </a:r>
            <a:r>
              <a:rPr lang="en-US" i="1" dirty="0"/>
              <a:t>3</a:t>
            </a:r>
            <a:r>
              <a:rPr lang="bg-BG" i="1" dirty="0"/>
              <a:t>.5. </a:t>
            </a:r>
            <a:r>
              <a:rPr lang="bg-BG" i="1" dirty="0" smtClean="0"/>
              <a:t>Блокова </a:t>
            </a:r>
            <a:r>
              <a:rPr lang="bg-BG" i="1" dirty="0"/>
              <a:t>диаграма, съдържаща таблиците и връзките между тях</a:t>
            </a:r>
            <a:endParaRPr lang="bg-BG" dirty="0"/>
          </a:p>
        </p:txBody>
      </p: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1273413" cy="1658198"/>
          </a:xfrm>
        </p:spPr>
        <p:txBody>
          <a:bodyPr/>
          <a:lstStyle/>
          <a:p>
            <a:r>
              <a:rPr lang="bg-BG" dirty="0"/>
              <a:t>Релационна база данни </a:t>
            </a:r>
            <a:r>
              <a:rPr lang="en-US" dirty="0"/>
              <a:t>– </a:t>
            </a:r>
            <a:r>
              <a:rPr lang="bg-BG" dirty="0"/>
              <a:t>Microsoft SQL Server</a:t>
            </a:r>
          </a:p>
        </p:txBody>
      </p:sp>
      <p:sp>
        <p:nvSpPr>
          <p:cNvPr id="9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7/18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64" y="1234440"/>
            <a:ext cx="7977542" cy="399978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770760" y="5344612"/>
            <a:ext cx="67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/>
              <a:t>Фиг.</a:t>
            </a:r>
            <a:r>
              <a:rPr lang="en-US" i="1" dirty="0"/>
              <a:t>3</a:t>
            </a:r>
            <a:r>
              <a:rPr lang="bg-BG" i="1" dirty="0" smtClean="0"/>
              <a:t>.6. Началната </a:t>
            </a:r>
            <a:r>
              <a:rPr lang="bg-BG" i="1" dirty="0"/>
              <a:t>страница, позволяваща влизане в </a:t>
            </a:r>
            <a:r>
              <a:rPr lang="bg-BG" i="1" dirty="0" smtClean="0"/>
              <a:t>системата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138735" y="1869974"/>
            <a:ext cx="406178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Влизането в приложението се извършва отново в </a:t>
            </a:r>
            <a:r>
              <a:rPr lang="en-US" sz="2000" dirty="0"/>
              <a:t>ASP.NET Core </a:t>
            </a:r>
            <a:r>
              <a:rPr lang="bg-BG" sz="2000" dirty="0"/>
              <a:t>като там има 2 опции – да се използва вградената опция за влизане, въз основа на която потребител може да влезе в приложението чрез своя имейл адрес и парола и след това да достъпва своя акаунт чрез „логване” с имейл адрес и парола. В момента, в който потребителят въведе своята парола, тя се </a:t>
            </a:r>
            <a:r>
              <a:rPr lang="bg-BG" sz="2000" dirty="0" err="1"/>
              <a:t>хешира</a:t>
            </a:r>
            <a:r>
              <a:rPr lang="bg-BG" sz="2000" dirty="0"/>
              <a:t>, а при влизане в системата се сравнява и съответно, ако се въведе грешна парола излиза съобщение на екрана.</a:t>
            </a:r>
          </a:p>
          <a:p>
            <a:endParaRPr lang="bg-BG" dirty="0"/>
          </a:p>
        </p:txBody>
      </p: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1273413" cy="1658198"/>
          </a:xfrm>
        </p:spPr>
        <p:txBody>
          <a:bodyPr/>
          <a:lstStyle/>
          <a:p>
            <a:r>
              <a:rPr lang="bg-BG" dirty="0" smtClean="0"/>
              <a:t>Стартовият екран за достъп до системата</a:t>
            </a:r>
            <a:endParaRPr lang="bg-BG" dirty="0"/>
          </a:p>
        </p:txBody>
      </p:sp>
      <p:sp>
        <p:nvSpPr>
          <p:cNvPr id="7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8/18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9" y="1541809"/>
            <a:ext cx="5811761" cy="4441533"/>
          </a:xfrm>
          <a:prstGeom prst="rect">
            <a:avLst/>
          </a:prstGeom>
        </p:spPr>
      </p:pic>
      <p:pic>
        <p:nvPicPr>
          <p:cNvPr id="5" name="Картина 4"/>
          <p:cNvPicPr/>
          <p:nvPr/>
        </p:nvPicPr>
        <p:blipFill>
          <a:blip r:embed="rId4"/>
          <a:stretch>
            <a:fillRect/>
          </a:stretch>
        </p:blipFill>
        <p:spPr>
          <a:xfrm>
            <a:off x="6121187" y="1541809"/>
            <a:ext cx="5883148" cy="4454290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7009829" y="6080777"/>
            <a:ext cx="41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Фиг. 3.36. Начална </a:t>
            </a:r>
            <a:r>
              <a:rPr lang="bg-BG" i="1" dirty="0"/>
              <a:t>страница на учител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58843" y="6078412"/>
            <a:ext cx="504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 dirty="0" smtClean="0"/>
              <a:t>Фиг. </a:t>
            </a:r>
            <a:r>
              <a:rPr lang="en-US" i="1" dirty="0"/>
              <a:t>3</a:t>
            </a:r>
            <a:r>
              <a:rPr lang="bg-BG" i="1" dirty="0" smtClean="0"/>
              <a:t>.8. Начална </a:t>
            </a:r>
            <a:r>
              <a:rPr lang="bg-BG" i="1" dirty="0"/>
              <a:t>страница на </a:t>
            </a:r>
            <a:r>
              <a:rPr lang="bg-BG" i="1" dirty="0" smtClean="0"/>
              <a:t>администратор</a:t>
            </a:r>
            <a:endParaRPr lang="bg-BG" dirty="0"/>
          </a:p>
        </p:txBody>
      </p:sp>
      <p:sp>
        <p:nvSpPr>
          <p:cNvPr id="8" name="Заглавие 1"/>
          <p:cNvSpPr>
            <a:spLocks noGrp="1"/>
          </p:cNvSpPr>
          <p:nvPr>
            <p:ph type="title"/>
          </p:nvPr>
        </p:nvSpPr>
        <p:spPr>
          <a:xfrm>
            <a:off x="416593" y="211776"/>
            <a:ext cx="10772775" cy="1658198"/>
          </a:xfrm>
        </p:spPr>
        <p:txBody>
          <a:bodyPr/>
          <a:lstStyle/>
          <a:p>
            <a:r>
              <a:rPr lang="bg-BG" dirty="0" smtClean="0"/>
              <a:t>Начални страници на платформата</a:t>
            </a:r>
            <a:endParaRPr lang="bg-BG" dirty="0"/>
          </a:p>
        </p:txBody>
      </p:sp>
      <p:sp>
        <p:nvSpPr>
          <p:cNvPr id="9" name="Контейнер за номер на слайда 1"/>
          <p:cNvSpPr>
            <a:spLocks noGrp="1"/>
          </p:cNvSpPr>
          <p:nvPr>
            <p:ph type="sldNum" sz="quarter" idx="12"/>
          </p:nvPr>
        </p:nvSpPr>
        <p:spPr>
          <a:xfrm>
            <a:off x="11249024" y="6357619"/>
            <a:ext cx="942975" cy="500381"/>
          </a:xfrm>
        </p:spPr>
        <p:txBody>
          <a:bodyPr/>
          <a:lstStyle/>
          <a:p>
            <a:r>
              <a:rPr lang="bg-BG" sz="2500" b="1" dirty="0" smtClean="0">
                <a:solidFill>
                  <a:schemeClr val="tx1">
                    <a:alpha val="25000"/>
                  </a:schemeClr>
                </a:solidFill>
              </a:rPr>
              <a:t>9/18</a:t>
            </a:r>
            <a:endParaRPr lang="en-US" sz="2500" b="1" dirty="0">
              <a:solidFill>
                <a:schemeClr val="tx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оличен">
  <a:themeElements>
    <a:clrScheme name="Столичен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Столиче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оличе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</TotalTime>
  <Words>760</Words>
  <Application>Microsoft Office PowerPoint</Application>
  <PresentationFormat>Широк екран</PresentationFormat>
  <Paragraphs>91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Oswald</vt:lpstr>
      <vt:lpstr>Times New Roman</vt:lpstr>
      <vt:lpstr>Tw Cen MT</vt:lpstr>
      <vt:lpstr>Столичен</vt:lpstr>
      <vt:lpstr>Дипломна работа  на тема  „Проектиране на учебна електронна платформа, базирана на GNU/Linux”</vt:lpstr>
      <vt:lpstr>Цели и задачи на дипломната работа</vt:lpstr>
      <vt:lpstr>Използвани технологии</vt:lpstr>
      <vt:lpstr>Инсталация на сървър</vt:lpstr>
      <vt:lpstr>Стартиране на сървъра</vt:lpstr>
      <vt:lpstr>Защитна стена</vt:lpstr>
      <vt:lpstr>Релационна база данни – Microsoft SQL Server</vt:lpstr>
      <vt:lpstr>Стартовият екран за достъп до системата</vt:lpstr>
      <vt:lpstr>Начални страници на платформата</vt:lpstr>
      <vt:lpstr>Преглед, добавяне на клас и годишна такса</vt:lpstr>
      <vt:lpstr>Преглед и добавяне на учебен предмет</vt:lpstr>
      <vt:lpstr>Добавяне на такса към определена лекция на учител и детайлите към таксата</vt:lpstr>
      <vt:lpstr>Добавяне на ученик и преглед на присъствие </vt:lpstr>
      <vt:lpstr>Добавяне на оценка и детайли към нея </vt:lpstr>
      <vt:lpstr>Добавяне на присъствие на учител към определена дата и детайли </vt:lpstr>
      <vt:lpstr>Преглед и добавяне на присъствие на ученик </vt:lpstr>
      <vt:lpstr>Проверка на присъствие и оценката на студент  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  на тема  „Проектиране на учебна електронна платформа, базирана на GNU/Linux”</dc:title>
  <dc:creator>Asus</dc:creator>
  <cp:lastModifiedBy>Asus</cp:lastModifiedBy>
  <cp:revision>57</cp:revision>
  <dcterms:created xsi:type="dcterms:W3CDTF">2024-05-30T08:21:49Z</dcterms:created>
  <dcterms:modified xsi:type="dcterms:W3CDTF">2024-06-22T13:07:03Z</dcterms:modified>
</cp:coreProperties>
</file>