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1"/>
  </p:notesMasterIdLst>
  <p:handoutMasterIdLst>
    <p:handoutMasterId r:id="rId42"/>
  </p:handout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494" r:id="rId22"/>
    <p:sldId id="312" r:id="rId23"/>
    <p:sldId id="313" r:id="rId24"/>
    <p:sldId id="314" r:id="rId25"/>
    <p:sldId id="315" r:id="rId26"/>
    <p:sldId id="316" r:id="rId27"/>
    <p:sldId id="495" r:id="rId28"/>
    <p:sldId id="321" r:id="rId29"/>
    <p:sldId id="322" r:id="rId30"/>
    <p:sldId id="318" r:id="rId31"/>
    <p:sldId id="319" r:id="rId32"/>
    <p:sldId id="324" r:id="rId33"/>
    <p:sldId id="325" r:id="rId34"/>
    <p:sldId id="326" r:id="rId35"/>
    <p:sldId id="401" r:id="rId36"/>
    <p:sldId id="498" r:id="rId37"/>
    <p:sldId id="499" r:id="rId38"/>
    <p:sldId id="405" r:id="rId39"/>
    <p:sldId id="4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87221AE-871B-49B9-AFDD-8CCD3BB38B92}">
          <p14:sldIdLst>
            <p14:sldId id="291"/>
            <p14:sldId id="292"/>
            <p14:sldId id="293"/>
          </p14:sldIdLst>
        </p14:section>
        <p14:section name="Inheritance" id="{4E1F89D8-F57F-4F44-AA97-B0E565F05618}">
          <p14:sldIdLst>
            <p14:sldId id="294"/>
            <p14:sldId id="295"/>
            <p14:sldId id="296"/>
          </p14:sldIdLst>
        </p14:section>
        <p14:section name="Class Hierarchies" id="{445EF604-037C-485E-817B-B240A3095335}">
          <p14:sldIdLst>
            <p14:sldId id="297"/>
            <p14:sldId id="298"/>
            <p14:sldId id="299"/>
            <p14:sldId id="300"/>
            <p14:sldId id="301"/>
            <p14:sldId id="302"/>
            <p14:sldId id="303"/>
            <p14:sldId id="304"/>
            <p14:sldId id="305"/>
          </p14:sldIdLst>
        </p14:section>
        <p14:section name="Accessing Base Class Members" id="{57E7CDDF-2539-4CF0-A82F-99F869648D82}">
          <p14:sldIdLst>
            <p14:sldId id="306"/>
            <p14:sldId id="307"/>
            <p14:sldId id="308"/>
            <p14:sldId id="309"/>
            <p14:sldId id="310"/>
          </p14:sldIdLst>
        </p14:section>
        <p14:section name="Reusing Classes" id="{E68BC358-6935-4752-9881-EF6DA9284479}">
          <p14:sldIdLst>
            <p14:sldId id="494"/>
            <p14:sldId id="312"/>
            <p14:sldId id="313"/>
            <p14:sldId id="314"/>
            <p14:sldId id="315"/>
            <p14:sldId id="316"/>
          </p14:sldIdLst>
        </p14:section>
        <p14:section name="Type of Class Reuse" id="{8EB4ECC0-6BB6-4472-BB07-32D916150C64}">
          <p14:sldIdLst>
            <p14:sldId id="495"/>
            <p14:sldId id="321"/>
            <p14:sldId id="322"/>
            <p14:sldId id="318"/>
            <p14:sldId id="319"/>
            <p14:sldId id="324"/>
            <p14:sldId id="325"/>
          </p14:sldIdLst>
        </p14:section>
        <p14:section name="Conclusion" id="{018AB378-85C0-4259-BD5E-5C14A36B8784}">
          <p14:sldIdLst>
            <p14:sldId id="326"/>
            <p14:sldId id="401"/>
            <p14:sldId id="498"/>
            <p14:sldId id="499"/>
            <p14:sldId id="405"/>
            <p14:sldId id="49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F2A40D"/>
    <a:srgbClr val="DBBD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232DE-2511-49A3-B33B-FD78A94CD8E3}" v="22" dt="2019-12-04T16:40:36.34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95214" autoAdjust="0"/>
  </p:normalViewPr>
  <p:slideViewPr>
    <p:cSldViewPr showGuides="1">
      <p:cViewPr varScale="1">
        <p:scale>
          <a:sx n="69" d="100"/>
          <a:sy n="69" d="100"/>
        </p:scale>
        <p:origin x="402" y="72"/>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8.9.2022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Footer Placeholder 7">
            <a:extLst>
              <a:ext uri="{FF2B5EF4-FFF2-40B4-BE49-F238E27FC236}">
                <a16:creationId xmlns:a16="http://schemas.microsoft.com/office/drawing/2014/main" xmlns="" id="{3E681CCB-0A1E-49B8-9214-654FCE9883F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22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
        <p:nvSpPr>
          <p:cNvPr id="11" name="Footer Placeholder 7">
            <a:extLst>
              <a:ext uri="{FF2B5EF4-FFF2-40B4-BE49-F238E27FC236}">
                <a16:creationId xmlns:a16="http://schemas.microsoft.com/office/drawing/2014/main" xmlns="" id="{7E7A3C2C-D171-462B-9731-AB7D919794E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00988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1" name="Footer Placeholder 7">
            <a:extLst>
              <a:ext uri="{FF2B5EF4-FFF2-40B4-BE49-F238E27FC236}">
                <a16:creationId xmlns:a16="http://schemas.microsoft.com/office/drawing/2014/main" xmlns="" id="{224A5072-C2C4-4EAC-8780-F7D13218371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77990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16</a:t>
            </a:fld>
            <a:endParaRPr lang="en-US" dirty="0"/>
          </a:p>
        </p:txBody>
      </p:sp>
      <p:sp>
        <p:nvSpPr>
          <p:cNvPr id="7" name="Footer Placeholder 7">
            <a:extLst>
              <a:ext uri="{FF2B5EF4-FFF2-40B4-BE49-F238E27FC236}">
                <a16:creationId xmlns:a16="http://schemas.microsoft.com/office/drawing/2014/main" xmlns="" id="{69DD4D57-6B2D-420A-AAFD-17DC394D3B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56976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1" name="Footer Placeholder 7">
            <a:extLst>
              <a:ext uri="{FF2B5EF4-FFF2-40B4-BE49-F238E27FC236}">
                <a16:creationId xmlns:a16="http://schemas.microsoft.com/office/drawing/2014/main" xmlns="" id="{FC635393-0B05-4C14-832A-C68720A8FD8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29258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1" name="Footer Placeholder 7">
            <a:extLst>
              <a:ext uri="{FF2B5EF4-FFF2-40B4-BE49-F238E27FC236}">
                <a16:creationId xmlns:a16="http://schemas.microsoft.com/office/drawing/2014/main" xmlns="" id="{4AA6EFD2-CA05-4829-A044-5AEECFD1378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15219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1" name="Footer Placeholder 7">
            <a:extLst>
              <a:ext uri="{FF2B5EF4-FFF2-40B4-BE49-F238E27FC236}">
                <a16:creationId xmlns:a16="http://schemas.microsoft.com/office/drawing/2014/main" xmlns="" id="{53CADAF1-A01E-4716-AAC6-46559E86391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67251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1" name="Footer Placeholder 7">
            <a:extLst>
              <a:ext uri="{FF2B5EF4-FFF2-40B4-BE49-F238E27FC236}">
                <a16:creationId xmlns:a16="http://schemas.microsoft.com/office/drawing/2014/main" xmlns="" id="{28F98E73-5BF3-4618-A64D-AE4AB90B5B2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2099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1" name="Footer Placeholder 7">
            <a:extLst>
              <a:ext uri="{FF2B5EF4-FFF2-40B4-BE49-F238E27FC236}">
                <a16:creationId xmlns:a16="http://schemas.microsoft.com/office/drawing/2014/main" xmlns="" id="{C0FFADA1-476A-4F7A-85AA-0649ABFDDAB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296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1" name="Footer Placeholder 7">
            <a:extLst>
              <a:ext uri="{FF2B5EF4-FFF2-40B4-BE49-F238E27FC236}">
                <a16:creationId xmlns:a16="http://schemas.microsoft.com/office/drawing/2014/main" xmlns="" id="{B0DD0430-C255-4FB4-A2D2-5D0B165455A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131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1" name="Footer Placeholder 7">
            <a:extLst>
              <a:ext uri="{FF2B5EF4-FFF2-40B4-BE49-F238E27FC236}">
                <a16:creationId xmlns:a16="http://schemas.microsoft.com/office/drawing/2014/main" xmlns="" id="{AECEF258-5F7C-4809-AE68-2253157ABDD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30219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xmlns="" id="{A5B3CD96-D4A1-4504-A427-03010F9F113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65611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1" name="Footer Placeholder 7">
            <a:extLst>
              <a:ext uri="{FF2B5EF4-FFF2-40B4-BE49-F238E27FC236}">
                <a16:creationId xmlns:a16="http://schemas.microsoft.com/office/drawing/2014/main" xmlns="" id="{03E2F199-3293-481D-A075-124125A21BB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24940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26</a:t>
            </a:fld>
            <a:endParaRPr lang="en-US" dirty="0"/>
          </a:p>
        </p:txBody>
      </p:sp>
      <p:sp>
        <p:nvSpPr>
          <p:cNvPr id="7" name="Footer Placeholder 7">
            <a:extLst>
              <a:ext uri="{FF2B5EF4-FFF2-40B4-BE49-F238E27FC236}">
                <a16:creationId xmlns:a16="http://schemas.microsoft.com/office/drawing/2014/main" xmlns="" id="{CD365654-9EBA-4AEF-A640-866CDA0715A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655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28</a:t>
            </a:fld>
            <a:endParaRPr lang="en-US" dirty="0"/>
          </a:p>
        </p:txBody>
      </p:sp>
      <p:sp>
        <p:nvSpPr>
          <p:cNvPr id="7" name="Footer Placeholder 7">
            <a:extLst>
              <a:ext uri="{FF2B5EF4-FFF2-40B4-BE49-F238E27FC236}">
                <a16:creationId xmlns:a16="http://schemas.microsoft.com/office/drawing/2014/main" xmlns="" id="{428EDBBA-07E4-4C1C-A21F-860EFE68055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6272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29</a:t>
            </a:fld>
            <a:endParaRPr lang="en-US" dirty="0"/>
          </a:p>
        </p:txBody>
      </p:sp>
      <p:sp>
        <p:nvSpPr>
          <p:cNvPr id="7" name="Footer Placeholder 7">
            <a:extLst>
              <a:ext uri="{FF2B5EF4-FFF2-40B4-BE49-F238E27FC236}">
                <a16:creationId xmlns:a16="http://schemas.microsoft.com/office/drawing/2014/main" xmlns="" id="{3B54BAA5-4924-4366-815F-6DE44A6B279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21605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1" name="Footer Placeholder 7">
            <a:extLst>
              <a:ext uri="{FF2B5EF4-FFF2-40B4-BE49-F238E27FC236}">
                <a16:creationId xmlns:a16="http://schemas.microsoft.com/office/drawing/2014/main" xmlns="" id="{A9115BAE-0F35-4FD6-B6B9-EF71F863DCA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15267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1" name="Footer Placeholder 7">
            <a:extLst>
              <a:ext uri="{FF2B5EF4-FFF2-40B4-BE49-F238E27FC236}">
                <a16:creationId xmlns:a16="http://schemas.microsoft.com/office/drawing/2014/main" xmlns="" id="{B83CD51F-5067-46CD-BC98-E3870D83DB9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2799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32</a:t>
            </a:fld>
            <a:r>
              <a:rPr lang="en-US" sz="1000" i="1" dirty="0"/>
              <a:t>##</a:t>
            </a:r>
            <a:endParaRPr lang="en-US" sz="1200" i="1" dirty="0"/>
          </a:p>
        </p:txBody>
      </p:sp>
      <p:sp>
        <p:nvSpPr>
          <p:cNvPr id="11" name="Footer Placeholder 7">
            <a:extLst>
              <a:ext uri="{FF2B5EF4-FFF2-40B4-BE49-F238E27FC236}">
                <a16:creationId xmlns:a16="http://schemas.microsoft.com/office/drawing/2014/main" xmlns="" id="{8E567B14-9461-4DC4-9292-64C5AD13E90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379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33</a:t>
            </a:fld>
            <a:r>
              <a:rPr lang="en-US" sz="1000" i="1" dirty="0"/>
              <a:t>##</a:t>
            </a:r>
            <a:endParaRPr lang="en-US" sz="1200" i="1" dirty="0"/>
          </a:p>
        </p:txBody>
      </p:sp>
      <p:sp>
        <p:nvSpPr>
          <p:cNvPr id="11" name="Footer Placeholder 7">
            <a:extLst>
              <a:ext uri="{FF2B5EF4-FFF2-40B4-BE49-F238E27FC236}">
                <a16:creationId xmlns:a16="http://schemas.microsoft.com/office/drawing/2014/main" xmlns="" id="{224BBB73-6932-41F5-B16D-CFC2EFFED7AE}"/>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14585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7" name="Footer Placeholder 7">
            <a:extLst>
              <a:ext uri="{FF2B5EF4-FFF2-40B4-BE49-F238E27FC236}">
                <a16:creationId xmlns:a16="http://schemas.microsoft.com/office/drawing/2014/main" xmlns="" id="{768D6AFF-1D8A-4878-8792-5C0FBAE266D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74256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xmlns="" id="{03D8E40D-0E67-4AAB-AF73-C8E45A4A7A3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85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4</a:t>
            </a:fld>
            <a:endParaRPr lang="en-US" dirty="0"/>
          </a:p>
        </p:txBody>
      </p:sp>
      <p:sp>
        <p:nvSpPr>
          <p:cNvPr id="7" name="Footer Placeholder 7">
            <a:extLst>
              <a:ext uri="{FF2B5EF4-FFF2-40B4-BE49-F238E27FC236}">
                <a16:creationId xmlns:a16="http://schemas.microsoft.com/office/drawing/2014/main" xmlns="" id="{1732D046-F58D-42BF-888E-173C7634DC6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8055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38</a:t>
            </a:fld>
            <a:endParaRPr lang="en-US" dirty="0"/>
          </a:p>
        </p:txBody>
      </p:sp>
      <p:sp>
        <p:nvSpPr>
          <p:cNvPr id="6" name="Footer Placeholder 7">
            <a:extLst>
              <a:ext uri="{FF2B5EF4-FFF2-40B4-BE49-F238E27FC236}">
                <a16:creationId xmlns:a16="http://schemas.microsoft.com/office/drawing/2014/main" xmlns="" id="{11C37313-7ED8-477E-BB62-0C95A8E2A3A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2054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39</a:t>
            </a:fld>
            <a:endParaRPr lang="en-US" dirty="0"/>
          </a:p>
        </p:txBody>
      </p:sp>
      <p:sp>
        <p:nvSpPr>
          <p:cNvPr id="7" name="Footer Placeholder 7">
            <a:extLst>
              <a:ext uri="{FF2B5EF4-FFF2-40B4-BE49-F238E27FC236}">
                <a16:creationId xmlns:a16="http://schemas.microsoft.com/office/drawing/2014/main" xmlns="" id="{F7D47B6C-B291-45F2-9221-B213E715AB9C}"/>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315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dirty="0"/>
          </a:p>
        </p:txBody>
      </p:sp>
      <p:sp>
        <p:nvSpPr>
          <p:cNvPr id="7" name="Footer Placeholder 7">
            <a:extLst>
              <a:ext uri="{FF2B5EF4-FFF2-40B4-BE49-F238E27FC236}">
                <a16:creationId xmlns:a16="http://schemas.microsoft.com/office/drawing/2014/main" xmlns="" id="{C3AACC0F-1F0A-428B-AD5A-D51B1439EB79}"/>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807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9</a:t>
            </a:fld>
            <a:r>
              <a:rPr lang="en-US" sz="1000" i="1" dirty="0"/>
              <a:t>##</a:t>
            </a:r>
            <a:endParaRPr lang="en-US" sz="1200" i="1" dirty="0"/>
          </a:p>
        </p:txBody>
      </p:sp>
      <p:sp>
        <p:nvSpPr>
          <p:cNvPr id="11" name="Footer Placeholder 7">
            <a:extLst>
              <a:ext uri="{FF2B5EF4-FFF2-40B4-BE49-F238E27FC236}">
                <a16:creationId xmlns:a16="http://schemas.microsoft.com/office/drawing/2014/main" xmlns="" id="{B41A9F10-2C0F-4291-923C-086D603AD05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9778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
        <p:nvSpPr>
          <p:cNvPr id="7" name="Footer Placeholder 7">
            <a:extLst>
              <a:ext uri="{FF2B5EF4-FFF2-40B4-BE49-F238E27FC236}">
                <a16:creationId xmlns:a16="http://schemas.microsoft.com/office/drawing/2014/main" xmlns="" id="{A823154E-3DB4-47CC-9E07-195377E3ECB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24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
        <p:nvSpPr>
          <p:cNvPr id="11" name="Footer Placeholder 7">
            <a:extLst>
              <a:ext uri="{FF2B5EF4-FFF2-40B4-BE49-F238E27FC236}">
                <a16:creationId xmlns:a16="http://schemas.microsoft.com/office/drawing/2014/main" xmlns="" id="{FBF4217E-5CF1-4269-B873-9E5ED92B0AD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21970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1" name="Footer Placeholder 7">
            <a:extLst>
              <a:ext uri="{FF2B5EF4-FFF2-40B4-BE49-F238E27FC236}">
                <a16:creationId xmlns:a16="http://schemas.microsoft.com/office/drawing/2014/main" xmlns="" id="{280B5249-930C-4BAC-AF00-29CBDC8D8ED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8919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
        <p:nvSpPr>
          <p:cNvPr id="7" name="Footer Placeholder 7">
            <a:extLst>
              <a:ext uri="{FF2B5EF4-FFF2-40B4-BE49-F238E27FC236}">
                <a16:creationId xmlns:a16="http://schemas.microsoft.com/office/drawing/2014/main" xmlns="" id="{67D787B6-D312-4A81-8E77-92BC9F64C0F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722566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a:t>Click icon to add picture</a:t>
            </a:r>
            <a:endParaRPr lang="en-US" noProof="0" dirty="0"/>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pic>
        <p:nvPicPr>
          <p:cNvPr id="13"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pic>
        <p:nvPicPr>
          <p:cNvPr id="15"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Tree>
    <p:extLst>
      <p:ext uri="{BB962C8B-B14F-4D97-AF65-F5344CB8AC3E}">
        <p14:creationId xmlns:p14="http://schemas.microsoft.com/office/powerpoint/2010/main" val="35948346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32588520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Click to edit Master title style</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37"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8"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grpSp>
        <p:nvGrpSpPr>
          <p:cNvPr id="39"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40"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41"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4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43"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44"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4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46"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5"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5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838016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pic>
        <p:nvPicPr>
          <p:cNvPr id="14"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5"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sp>
        <p:nvSpPr>
          <p:cNvPr id="22"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3"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0644573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6779288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8"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952992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pic>
        <p:nvPicPr>
          <p:cNvPr id="30"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31" name="Group 30">
            <a:extLst>
              <a:ext uri="{FF2B5EF4-FFF2-40B4-BE49-F238E27FC236}">
                <a16:creationId xmlns:a16="http://schemas.microsoft.com/office/drawing/2014/main" xmlns="" id="{43CDBCC2-1C96-44BC-B992-7B0C49C34904}"/>
              </a:ext>
            </a:extLst>
          </p:cNvPr>
          <p:cNvGrpSpPr/>
          <p:nvPr userDrawn="1"/>
        </p:nvGrpSpPr>
        <p:grpSpPr>
          <a:xfrm>
            <a:off x="185076" y="1868177"/>
            <a:ext cx="1937508" cy="2839628"/>
            <a:chOff x="3928039" y="1792355"/>
            <a:chExt cx="1830304" cy="2682505"/>
          </a:xfrm>
        </p:grpSpPr>
        <p:grpSp>
          <p:nvGrpSpPr>
            <p:cNvPr id="32" name="Group 31">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46" name="Oval 45">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Arc 48">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0" name="Arc 49">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6" name="Straight Connector 35">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44" name="Straight Connector 43">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9" name="Straight Connector 3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0"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1" name="Group 40">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42" name="Straight Connector 41">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51" name="Straight Connector 50">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01200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pic>
        <p:nvPicPr>
          <p:cNvPr id="2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grpSp>
        <p:nvGrpSpPr>
          <p:cNvPr id="27" name="Group 26">
            <a:extLst>
              <a:ext uri="{FF2B5EF4-FFF2-40B4-BE49-F238E27FC236}">
                <a16:creationId xmlns:a16="http://schemas.microsoft.com/office/drawing/2014/main" xmlns="" id="{7CF60135-47AA-48F0-96BA-0E795668ABDB}"/>
              </a:ext>
            </a:extLst>
          </p:cNvPr>
          <p:cNvGrpSpPr/>
          <p:nvPr userDrawn="1"/>
        </p:nvGrpSpPr>
        <p:grpSpPr>
          <a:xfrm>
            <a:off x="392806" y="3429000"/>
            <a:ext cx="1522048" cy="2230725"/>
            <a:chOff x="3928039" y="1792355"/>
            <a:chExt cx="1830304" cy="2682505"/>
          </a:xfrm>
        </p:grpSpPr>
        <p:grpSp>
          <p:nvGrpSpPr>
            <p:cNvPr id="28" name="Group 27">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60" name="Oval 59">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1"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3" name="Arc 62">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4" name="Arc 63">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29"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1" name="Straight Connector 30">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2" name="Group 51">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58" name="Straight Connector 57">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3" name="Straight Connector 52">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4"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5" name="Group 54">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56" name="Straight Connector 55">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29621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
        <p:nvSpPr>
          <p:cNvPr id="25"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grpSp>
        <p:nvGrpSpPr>
          <p:cNvPr id="26" name="Group 25">
            <a:extLst>
              <a:ext uri="{FF2B5EF4-FFF2-40B4-BE49-F238E27FC236}">
                <a16:creationId xmlns:a16="http://schemas.microsoft.com/office/drawing/2014/main" xmlns="" id="{C4248838-4E67-439E-AE0A-0043D2CB04D6}"/>
              </a:ext>
            </a:extLst>
          </p:cNvPr>
          <p:cNvGrpSpPr/>
          <p:nvPr userDrawn="1"/>
        </p:nvGrpSpPr>
        <p:grpSpPr>
          <a:xfrm>
            <a:off x="108596" y="5591709"/>
            <a:ext cx="641749" cy="940553"/>
            <a:chOff x="3928039" y="1792355"/>
            <a:chExt cx="1830304" cy="2682505"/>
          </a:xfrm>
        </p:grpSpPr>
        <p:grpSp>
          <p:nvGrpSpPr>
            <p:cNvPr id="27" name="Group 26">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59" name="Oval 58">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60"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1"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62" name="Arc 61">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63" name="Arc 62">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47"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49" name="Straight Connector 48">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51" name="Group 50">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57" name="Straight Connector 56">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52" name="Straight Connector 51">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53"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54" name="Group 53">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55" name="Straight Connector 54">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9516904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2"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3"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18477119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20642370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
        <p:nvSpPr>
          <p:cNvPr id="16"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7"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Tree>
    <p:extLst>
      <p:ext uri="{BB962C8B-B14F-4D97-AF65-F5344CB8AC3E}">
        <p14:creationId xmlns:p14="http://schemas.microsoft.com/office/powerpoint/2010/main" val="273890299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pic>
        <p:nvPicPr>
          <p:cNvPr id="5"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Tree>
    <p:extLst>
      <p:ext uri="{BB962C8B-B14F-4D97-AF65-F5344CB8AC3E}">
        <p14:creationId xmlns:p14="http://schemas.microsoft.com/office/powerpoint/2010/main" val="40100535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judge.softuni.org/Contests/Practice/Index/1499#0"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udge.softuni.org/Contests/Practice/Index/1499#1"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judge.softuni.org/Contests/Practice/Index/1499#2"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sealed"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judge.softuni.org/Contests/Practice/Index/1499#3"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judge.softuni.org/Contests/Practice/Index/1499#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judge.softuni.org/Contests/Practice/Index/1499#4"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8" Type="http://schemas.openxmlformats.org/officeDocument/2006/relationships/hyperlink" Target="https://pokerstarscareers.com/" TargetMode="External"/><Relationship Id="rId13" Type="http://schemas.openxmlformats.org/officeDocument/2006/relationships/image" Target="../media/image33.png"/><Relationship Id="rId18" Type="http://schemas.openxmlformats.org/officeDocument/2006/relationships/hyperlink" Target="https://www.softwaregroup.com/" TargetMode="External"/><Relationship Id="rId26" Type="http://schemas.openxmlformats.org/officeDocument/2006/relationships/hyperlink" Target="https://bosch.io/" TargetMode="External"/><Relationship Id="rId3" Type="http://schemas.openxmlformats.org/officeDocument/2006/relationships/image" Target="../media/image28.png"/><Relationship Id="rId21" Type="http://schemas.openxmlformats.org/officeDocument/2006/relationships/image" Target="../media/image37.png"/><Relationship Id="rId7" Type="http://schemas.openxmlformats.org/officeDocument/2006/relationships/image" Target="../media/image30.png"/><Relationship Id="rId12" Type="http://schemas.openxmlformats.org/officeDocument/2006/relationships/hyperlink" Target="https://indeavr.com/" TargetMode="External"/><Relationship Id="rId17" Type="http://schemas.openxmlformats.org/officeDocument/2006/relationships/image" Target="../media/image35.png"/><Relationship Id="rId25" Type="http://schemas.openxmlformats.org/officeDocument/2006/relationships/image" Target="../media/image39.png"/><Relationship Id="rId2" Type="http://schemas.openxmlformats.org/officeDocument/2006/relationships/hyperlink" Target="https://www.postbank.bg/" TargetMode="External"/><Relationship Id="rId16" Type="http://schemas.openxmlformats.org/officeDocument/2006/relationships/hyperlink" Target="https://www.superhosting.bg/" TargetMode="External"/><Relationship Id="rId20" Type="http://schemas.openxmlformats.org/officeDocument/2006/relationships/hyperlink" Target="https://taulia.com/" TargetMode="External"/><Relationship Id="rId1" Type="http://schemas.openxmlformats.org/officeDocument/2006/relationships/slideLayout" Target="../slideLayouts/slideLayout3.xml"/><Relationship Id="rId6" Type="http://schemas.openxmlformats.org/officeDocument/2006/relationships/hyperlink" Target="https://bg.it.schwarz/schwarz-it-bulgaria" TargetMode="External"/><Relationship Id="rId11" Type="http://schemas.openxmlformats.org/officeDocument/2006/relationships/image" Target="../media/image32.png"/><Relationship Id="rId24" Type="http://schemas.openxmlformats.org/officeDocument/2006/relationships/hyperlink" Target="https://smartit.bg/" TargetMode="External"/><Relationship Id="rId5" Type="http://schemas.openxmlformats.org/officeDocument/2006/relationships/image" Target="../media/image29.png"/><Relationship Id="rId15" Type="http://schemas.openxmlformats.org/officeDocument/2006/relationships/image" Target="../media/image34.jpeg"/><Relationship Id="rId23" Type="http://schemas.openxmlformats.org/officeDocument/2006/relationships/image" Target="../media/image38.png"/><Relationship Id="rId10" Type="http://schemas.openxmlformats.org/officeDocument/2006/relationships/hyperlink" Target="https://de.draftkings.com/" TargetMode="External"/><Relationship Id="rId19" Type="http://schemas.openxmlformats.org/officeDocument/2006/relationships/image" Target="../media/image36.png"/><Relationship Id="rId4" Type="http://schemas.openxmlformats.org/officeDocument/2006/relationships/hyperlink" Target="https://www.coca-colahellenic.com/" TargetMode="External"/><Relationship Id="rId9" Type="http://schemas.openxmlformats.org/officeDocument/2006/relationships/image" Target="../media/image31.jpeg"/><Relationship Id="rId14" Type="http://schemas.openxmlformats.org/officeDocument/2006/relationships/hyperlink" Target="https://www.pharvision.ai/" TargetMode="External"/><Relationship Id="rId22" Type="http://schemas.openxmlformats.org/officeDocument/2006/relationships/hyperlink" Target="https://createx.bg/" TargetMode="External"/><Relationship Id="rId27"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youtube.com/c/CodeItUpwithIvo"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about.softuni.b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hyperlink" Target="https://softuni.b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dotnet/csharp/fundamentals/object-oriented/inheritance"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p:txBody>
          <a:bodyPr/>
          <a:lstStyle/>
          <a:p>
            <a:r>
              <a:rPr lang="en-US" dirty="0">
                <a:hlinkClick r:id="rId3"/>
              </a:rPr>
              <a:t>https://about.softuni.bg/</a:t>
            </a:r>
            <a:endParaRPr lang="en-US" dirty="0"/>
          </a:p>
        </p:txBody>
      </p:sp>
      <p:sp>
        <p:nvSpPr>
          <p:cNvPr id="7" name="Text Placeholder 6"/>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20"/>
          </p:nvPr>
        </p:nvSpPr>
        <p:spPr>
          <a:xfrm>
            <a:off x="553082" y="5336486"/>
            <a:ext cx="2980696" cy="460181"/>
          </a:xfrm>
        </p:spPr>
        <p:txBody>
          <a:bodyPr/>
          <a:lstStyle/>
          <a:p>
            <a:r>
              <a:rPr lang="en-US" dirty="0"/>
              <a:t>Technical Trainers</a:t>
            </a:r>
          </a:p>
        </p:txBody>
      </p:sp>
      <p:sp>
        <p:nvSpPr>
          <p:cNvPr id="11" name="Text Placeholder 10"/>
          <p:cNvSpPr>
            <a:spLocks noGrp="1"/>
          </p:cNvSpPr>
          <p:nvPr>
            <p:ph type="body" sz="quarter" idx="19"/>
          </p:nvPr>
        </p:nvSpPr>
        <p:spPr/>
        <p:txBody>
          <a:bodyPr/>
          <a:lstStyle/>
          <a:p>
            <a:r>
              <a:rPr lang="en-US" dirty="0"/>
              <a:t>SoftUni Team</a:t>
            </a:r>
          </a:p>
        </p:txBody>
      </p:sp>
      <p:sp>
        <p:nvSpPr>
          <p:cNvPr id="6" name="Subtitle 5"/>
          <p:cNvSpPr>
            <a:spLocks noGrp="1"/>
          </p:cNvSpPr>
          <p:nvPr>
            <p:ph type="subTitle" idx="1"/>
          </p:nvPr>
        </p:nvSpPr>
        <p:spPr/>
        <p:txBody>
          <a:bodyPr>
            <a:normAutofit/>
          </a:bodyPr>
          <a:lstStyle/>
          <a:p>
            <a:r>
              <a:rPr lang="en-US" dirty="0"/>
              <a:t>Class Hierarchies</a:t>
            </a:r>
          </a:p>
        </p:txBody>
      </p:sp>
      <p:sp>
        <p:nvSpPr>
          <p:cNvPr id="5" name="Title 4"/>
          <p:cNvSpPr>
            <a:spLocks noGrp="1"/>
          </p:cNvSpPr>
          <p:nvPr>
            <p:ph type="title"/>
          </p:nvPr>
        </p:nvSpPr>
        <p:spPr/>
        <p:txBody>
          <a:bodyPr>
            <a:normAutofit/>
          </a:bodyPr>
          <a:lstStyle/>
          <a:p>
            <a:r>
              <a:rPr lang="en-US" dirty="0"/>
              <a:t>Inheritance</a:t>
            </a:r>
          </a:p>
        </p:txBody>
      </p:sp>
      <p:pic>
        <p:nvPicPr>
          <p:cNvPr id="1026" name="Picture 2" descr="Image result for inheritance png">
            <a:extLst>
              <a:ext uri="{FF2B5EF4-FFF2-40B4-BE49-F238E27FC236}">
                <a16:creationId xmlns:a16="http://schemas.microsoft.com/office/drawing/2014/main" xmlns=""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73" y="2273770"/>
            <a:ext cx="2197960" cy="235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15351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a:extLst>
              <a:ext uri="{FF2B5EF4-FFF2-40B4-BE49-F238E27FC236}">
                <a16:creationId xmlns:a16="http://schemas.microsoft.com/office/drawing/2014/main" xmlns="" id="{4574CFA5-1C7F-49BB-B940-F42571CF1119}"/>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
        <p:nvSpPr>
          <p:cNvPr id="3" name="Content Placeholder 2"/>
          <p:cNvSpPr>
            <a:spLocks noGrp="1"/>
          </p:cNvSpPr>
          <p:nvPr>
            <p:ph type="body" sz="quarter" idx="10"/>
          </p:nvPr>
        </p:nvSpPr>
        <p:spPr/>
        <p:txBody>
          <a:bodyPr/>
          <a:lstStyle/>
          <a:p>
            <a:pPr>
              <a:lnSpc>
                <a:spcPct val="110000"/>
              </a:lnSpc>
            </a:pPr>
            <a:r>
              <a:rPr lang="en-US" dirty="0"/>
              <a:t>Derived classes</a:t>
            </a:r>
            <a:r>
              <a:rPr lang="en-US" dirty="0">
                <a:solidFill>
                  <a:schemeClr val="tx2">
                    <a:lumMod val="75000"/>
                  </a:schemeClr>
                </a:solidFill>
              </a:rPr>
              <a:t> </a:t>
            </a:r>
            <a:r>
              <a:rPr lang="en-US" b="1" dirty="0">
                <a:solidFill>
                  <a:schemeClr val="bg1"/>
                </a:solidFill>
              </a:rPr>
              <a:t>take all members </a:t>
            </a:r>
            <a:r>
              <a:rPr lang="en-US" dirty="0"/>
              <a:t>from base classes</a:t>
            </a:r>
          </a:p>
        </p:txBody>
      </p:sp>
      <p:sp>
        <p:nvSpPr>
          <p:cNvPr id="4" name="Title 3"/>
          <p:cNvSpPr>
            <a:spLocks noGrp="1"/>
          </p:cNvSpPr>
          <p:nvPr>
            <p:ph type="title"/>
          </p:nvPr>
        </p:nvSpPr>
        <p:spPr/>
        <p:txBody>
          <a:bodyPr>
            <a:normAutofit/>
          </a:bodyPr>
          <a:lstStyle/>
          <a:p>
            <a:r>
              <a:rPr lang="en-US" dirty="0"/>
              <a:t>Inheritance - Derived Class</a:t>
            </a:r>
          </a:p>
        </p:txBody>
      </p:sp>
      <p:sp>
        <p:nvSpPr>
          <p:cNvPr id="7" name="Rectangle: Rounded Corners 6"/>
          <p:cNvSpPr/>
          <p:nvPr/>
        </p:nvSpPr>
        <p:spPr>
          <a:xfrm>
            <a:off x="3491641" y="1963758"/>
            <a:ext cx="4815935" cy="220674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p>
        </p:txBody>
      </p:sp>
      <p:sp>
        <p:nvSpPr>
          <p:cNvPr id="8" name="Rectangle: Rounded Corners 7"/>
          <p:cNvSpPr/>
          <p:nvPr/>
        </p:nvSpPr>
        <p:spPr>
          <a:xfrm>
            <a:off x="2133600" y="4990818"/>
            <a:ext cx="3600000"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9" name="Rectangle: Rounded Corners 8"/>
          <p:cNvSpPr/>
          <p:nvPr/>
        </p:nvSpPr>
        <p:spPr>
          <a:xfrm>
            <a:off x="6103799" y="4990818"/>
            <a:ext cx="3954601" cy="148618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3" name="Rectangle: Rounded Corners 12"/>
          <p:cNvSpPr/>
          <p:nvPr/>
        </p:nvSpPr>
        <p:spPr>
          <a:xfrm>
            <a:off x="3748460" y="2629183"/>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Mother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4" name="Rectangle: Rounded Corners 13"/>
          <p:cNvSpPr/>
          <p:nvPr/>
        </p:nvSpPr>
        <p:spPr>
          <a:xfrm>
            <a:off x="3748460" y="3348926"/>
            <a:ext cx="43022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Father</a:t>
            </a:r>
            <a:r>
              <a:rPr lang="en-GB" sz="2800" b="1" dirty="0">
                <a:solidFill>
                  <a:schemeClr val="bg2"/>
                </a:solidFill>
                <a:effectLst>
                  <a:outerShdw blurRad="38100" dist="38100" dir="2700000" algn="tl">
                    <a:srgbClr val="000000">
                      <a:alpha val="43137"/>
                    </a:srgbClr>
                  </a:outerShdw>
                </a:effectLst>
              </a:rPr>
              <a:t> : </a:t>
            </a:r>
            <a:r>
              <a:rPr lang="en-GB" sz="2800" b="1" dirty="0">
                <a:solidFill>
                  <a:schemeClr val="bg2"/>
                </a:solidFill>
              </a:rPr>
              <a:t>Person</a:t>
            </a:r>
            <a:endParaRPr lang="en-US" sz="2800" b="1" dirty="0">
              <a:solidFill>
                <a:schemeClr val="bg2"/>
              </a:solidFill>
            </a:endParaRPr>
          </a:p>
        </p:txBody>
      </p:sp>
      <p:sp>
        <p:nvSpPr>
          <p:cNvPr id="15" name="Rectangle: Rounded Corners 14"/>
          <p:cNvSpPr/>
          <p:nvPr/>
        </p:nvSpPr>
        <p:spPr>
          <a:xfrm>
            <a:off x="2285539"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Online</a:t>
            </a:r>
            <a:endParaRPr lang="en-US" sz="2800" b="1" dirty="0">
              <a:solidFill>
                <a:schemeClr val="bg2"/>
              </a:solidFill>
            </a:endParaRPr>
          </a:p>
        </p:txBody>
      </p:sp>
      <p:sp>
        <p:nvSpPr>
          <p:cNvPr id="16" name="Rectangle: Rounded Corners 15"/>
          <p:cNvSpPr/>
          <p:nvPr/>
        </p:nvSpPr>
        <p:spPr>
          <a:xfrm>
            <a:off x="628605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Contract</a:t>
            </a:r>
            <a:endParaRPr lang="en-US" sz="2800" b="1" dirty="0">
              <a:solidFill>
                <a:schemeClr val="bg2"/>
              </a:solidFill>
            </a:endParaRPr>
          </a:p>
        </p:txBody>
      </p:sp>
      <p:sp>
        <p:nvSpPr>
          <p:cNvPr id="31" name="AutoShape 6"/>
          <p:cNvSpPr>
            <a:spLocks noChangeArrowheads="1"/>
          </p:cNvSpPr>
          <p:nvPr/>
        </p:nvSpPr>
        <p:spPr bwMode="auto">
          <a:xfrm>
            <a:off x="8556710" y="2907792"/>
            <a:ext cx="2239186" cy="616022"/>
          </a:xfrm>
          <a:prstGeom prst="wedgeRoundRectCallout">
            <a:avLst>
              <a:gd name="adj1" fmla="val -16330"/>
              <a:gd name="adj2" fmla="val 1494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Person</a:t>
            </a:r>
            <a:endParaRPr lang="bg-BG" sz="2400" b="1" dirty="0">
              <a:solidFill>
                <a:schemeClr val="bg2"/>
              </a:soli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xmlns="" id="{B749873C-55A4-46B5-96E5-57E27D97DE10}"/>
              </a:ext>
            </a:extLst>
          </p:cNvPr>
          <p:cNvSpPr/>
          <p:nvPr/>
        </p:nvSpPr>
        <p:spPr>
          <a:xfrm>
            <a:off x="4003543" y="5722355"/>
            <a:ext cx="1606499"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Onsite</a:t>
            </a:r>
            <a:endParaRPr lang="en-US" sz="2800" b="1" dirty="0">
              <a:solidFill>
                <a:schemeClr val="bg2"/>
              </a:solidFill>
            </a:endParaRPr>
          </a:p>
        </p:txBody>
      </p:sp>
      <p:sp>
        <p:nvSpPr>
          <p:cNvPr id="19" name="Rectangle: Rounded Corners 18">
            <a:extLst>
              <a:ext uri="{FF2B5EF4-FFF2-40B4-BE49-F238E27FC236}">
                <a16:creationId xmlns:a16="http://schemas.microsoft.com/office/drawing/2014/main" xmlns="" id="{1F1D38AF-1035-424F-B87D-4020781E6A6A}"/>
              </a:ext>
            </a:extLst>
          </p:cNvPr>
          <p:cNvSpPr/>
          <p:nvPr/>
        </p:nvSpPr>
        <p:spPr>
          <a:xfrm>
            <a:off x="8153400" y="5683335"/>
            <a:ext cx="1654194" cy="557218"/>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Civil</a:t>
            </a:r>
            <a:endParaRPr lang="en-US" sz="2800" b="1" dirty="0">
              <a:solidFill>
                <a:schemeClr val="bg2"/>
              </a:solidFill>
            </a:endParaRPr>
          </a:p>
        </p:txBody>
      </p:sp>
      <p:sp>
        <p:nvSpPr>
          <p:cNvPr id="24" name="AutoShape 6">
            <a:extLst>
              <a:ext uri="{FF2B5EF4-FFF2-40B4-BE49-F238E27FC236}">
                <a16:creationId xmlns:a16="http://schemas.microsoft.com/office/drawing/2014/main" xmlns="" id="{91FC14AF-3F69-4A2D-928F-9E70E0973A5A}"/>
              </a:ext>
            </a:extLst>
          </p:cNvPr>
          <p:cNvSpPr>
            <a:spLocks noChangeArrowheads="1"/>
          </p:cNvSpPr>
          <p:nvPr/>
        </p:nvSpPr>
        <p:spPr bwMode="auto">
          <a:xfrm>
            <a:off x="10364629" y="5463127"/>
            <a:ext cx="1617348" cy="919401"/>
          </a:xfrm>
          <a:prstGeom prst="wedgeRoundRectCallout">
            <a:avLst>
              <a:gd name="adj1" fmla="val -62258"/>
              <a:gd name="adj2" fmla="val 434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Employee</a:t>
            </a:r>
            <a:endParaRPr lang="bg-BG" sz="2400" b="1" dirty="0">
              <a:solidFill>
                <a:schemeClr val="bg2"/>
              </a:solidFill>
              <a:effectLst>
                <a:outerShdw blurRad="38100" dist="38100" dir="2700000" algn="tl">
                  <a:srgbClr val="000000">
                    <a:alpha val="43137"/>
                  </a:srgbClr>
                </a:outerShdw>
              </a:effectLst>
            </a:endParaRPr>
          </a:p>
        </p:txBody>
      </p:sp>
      <p:sp>
        <p:nvSpPr>
          <p:cNvPr id="25" name="AutoShape 6">
            <a:extLst>
              <a:ext uri="{FF2B5EF4-FFF2-40B4-BE49-F238E27FC236}">
                <a16:creationId xmlns:a16="http://schemas.microsoft.com/office/drawing/2014/main" xmlns="" id="{B4C90E54-A455-49D6-8A50-977F101A1314}"/>
              </a:ext>
            </a:extLst>
          </p:cNvPr>
          <p:cNvSpPr>
            <a:spLocks noChangeArrowheads="1"/>
          </p:cNvSpPr>
          <p:nvPr/>
        </p:nvSpPr>
        <p:spPr bwMode="auto">
          <a:xfrm>
            <a:off x="335441" y="5513695"/>
            <a:ext cx="1352642" cy="919401"/>
          </a:xfrm>
          <a:prstGeom prst="wedgeRoundRectCallout">
            <a:avLst>
              <a:gd name="adj1" fmla="val 68456"/>
              <a:gd name="adj2" fmla="val 349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Reusing Student</a:t>
            </a:r>
            <a:endParaRPr lang="bg-BG" sz="2400" b="1" dirty="0">
              <a:solidFill>
                <a:schemeClr val="bg2"/>
              </a:solidFill>
              <a:effectLst>
                <a:outerShdw blurRad="38100" dist="38100" dir="2700000" algn="tl">
                  <a:srgbClr val="000000">
                    <a:alpha val="43137"/>
                  </a:srgbClr>
                </a:outerShdw>
              </a:effectLst>
            </a:endParaRPr>
          </a:p>
        </p:txBody>
      </p:sp>
      <p:sp>
        <p:nvSpPr>
          <p:cNvPr id="20" name="Arrow: Right 20"/>
          <p:cNvSpPr/>
          <p:nvPr/>
        </p:nvSpPr>
        <p:spPr>
          <a:xfrm rot="19112432">
            <a:off x="3758661" y="4466268"/>
            <a:ext cx="852421" cy="25694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2" name="Arrow: Right 20"/>
          <p:cNvSpPr/>
          <p:nvPr/>
        </p:nvSpPr>
        <p:spPr>
          <a:xfrm rot="13513893">
            <a:off x="7059414" y="4480340"/>
            <a:ext cx="860673" cy="207167"/>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7908142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3" grpId="0" animBg="1"/>
      <p:bldP spid="14" grpId="0" animBg="1"/>
      <p:bldP spid="15" grpId="0" animBg="1"/>
      <p:bldP spid="16" grpId="0" animBg="1"/>
      <p:bldP spid="31" grpId="0" animBg="1"/>
      <p:bldP spid="18" grpId="0" animBg="1"/>
      <p:bldP spid="19" grpId="0" animBg="1"/>
      <p:bldP spid="24" grpId="0" animBg="1"/>
      <p:bldP spid="25"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xmlns="" id="{575E6975-DC1F-4A23-A3AC-87778318556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 as usual</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dirty="0"/>
          </a:p>
        </p:txBody>
      </p:sp>
      <p:sp>
        <p:nvSpPr>
          <p:cNvPr id="7" name="Text Placeholder 5"/>
          <p:cNvSpPr txBox="1">
            <a:spLocks/>
          </p:cNvSpPr>
          <p:nvPr/>
        </p:nvSpPr>
        <p:spPr>
          <a:xfrm>
            <a:off x="2337597" y="2011062"/>
            <a:ext cx="7924800"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public void </a:t>
            </a:r>
            <a:r>
              <a:rPr lang="en-US" dirty="0">
                <a:solidFill>
                  <a:schemeClr val="bg1"/>
                </a:solidFill>
              </a:rPr>
              <a:t>Sleep() </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10" name="Text Placeholder 5"/>
          <p:cNvSpPr txBox="1">
            <a:spLocks/>
          </p:cNvSpPr>
          <p:nvPr/>
        </p:nvSpPr>
        <p:spPr>
          <a:xfrm>
            <a:off x="2337597" y="4019016"/>
            <a:ext cx="79248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Student student = new Student();</a:t>
            </a:r>
          </a:p>
          <a:p>
            <a:r>
              <a:rPr lang="en-US" dirty="0"/>
              <a:t>student.</a:t>
            </a:r>
            <a:r>
              <a:rPr lang="en-US" dirty="0">
                <a:solidFill>
                  <a:schemeClr val="bg1"/>
                </a:solidFill>
              </a:rPr>
              <a:t>Sleep()</a:t>
            </a:r>
            <a:r>
              <a:rPr lang="en-US" dirty="0"/>
              <a:t>;</a:t>
            </a:r>
            <a:endParaRPr lang="en-GB" dirty="0"/>
          </a:p>
          <a:p>
            <a:r>
              <a:rPr lang="en-US" dirty="0"/>
              <a:t>Employee employee = new Employee();</a:t>
            </a:r>
          </a:p>
          <a:p>
            <a:r>
              <a:rPr lang="en-GB" dirty="0"/>
              <a:t>employee.</a:t>
            </a:r>
            <a:r>
              <a:rPr lang="en-GB" dirty="0">
                <a:solidFill>
                  <a:schemeClr val="bg1"/>
                </a:solidFill>
              </a:rPr>
              <a:t>Sleep()</a:t>
            </a:r>
            <a:r>
              <a:rPr lang="en-GB" dirty="0"/>
              <a:t>;</a:t>
            </a:r>
            <a:endParaRPr lang="en-US" dirty="0"/>
          </a:p>
        </p:txBody>
      </p:sp>
    </p:spTree>
    <p:extLst>
      <p:ext uri="{BB962C8B-B14F-4D97-AF65-F5344CB8AC3E}">
        <p14:creationId xmlns:p14="http://schemas.microsoft.com/office/powerpoint/2010/main" val="1780635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99182244-6848-44DD-BD43-CFBF528A55B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a:t>
            </a:r>
          </a:p>
          <a:p>
            <a:pPr marL="361950" indent="-361950">
              <a:lnSpc>
                <a:spcPct val="110000"/>
              </a:lnSpc>
            </a:pPr>
            <a:r>
              <a:rPr lang="en-US" dirty="0"/>
              <a:t>They</a:t>
            </a:r>
            <a:r>
              <a:rPr lang="en-US" b="1" dirty="0">
                <a:solidFill>
                  <a:schemeClr val="bg1"/>
                </a:solidFill>
              </a:rPr>
              <a:t> </a:t>
            </a:r>
            <a:r>
              <a:rPr lang="en-US" dirty="0"/>
              <a:t>can be </a:t>
            </a:r>
            <a:r>
              <a:rPr lang="en-US" b="1" dirty="0">
                <a:solidFill>
                  <a:schemeClr val="bg1"/>
                </a:solidFill>
              </a:rPr>
              <a:t>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dirty="0"/>
          </a:p>
        </p:txBody>
      </p:sp>
      <p:sp>
        <p:nvSpPr>
          <p:cNvPr id="6" name="Text Placeholder 5"/>
          <p:cNvSpPr txBox="1">
            <a:spLocks/>
          </p:cNvSpPr>
          <p:nvPr/>
        </p:nvSpPr>
        <p:spPr>
          <a:xfrm>
            <a:off x="2209800" y="3069000"/>
            <a:ext cx="7772400" cy="267807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Student </a:t>
            </a:r>
            <a:r>
              <a:rPr lang="en-US" dirty="0">
                <a:solidFill>
                  <a:schemeClr val="bg1"/>
                </a:solidFill>
              </a:rPr>
              <a:t>:</a:t>
            </a:r>
            <a:r>
              <a:rPr lang="en-US" dirty="0"/>
              <a:t> Person {</a:t>
            </a:r>
          </a:p>
          <a:p>
            <a:r>
              <a:rPr lang="en-US" dirty="0"/>
              <a:t>private School school;</a:t>
            </a:r>
          </a:p>
          <a:p>
            <a:r>
              <a:rPr lang="en-US" dirty="0"/>
              <a:t>  public Student(string name, School school)</a:t>
            </a:r>
          </a:p>
          <a:p>
            <a:r>
              <a:rPr lang="en-US" dirty="0"/>
              <a:t>    </a:t>
            </a:r>
            <a:r>
              <a:rPr lang="en-US" dirty="0">
                <a:solidFill>
                  <a:schemeClr val="bg1"/>
                </a:solidFill>
              </a:rPr>
              <a:t>:base</a:t>
            </a:r>
            <a:r>
              <a:rPr lang="en-US" dirty="0"/>
              <a:t>(name) {</a:t>
            </a:r>
            <a:r>
              <a:rPr lang="en-US" noProof="1"/>
              <a:t>this.school</a:t>
            </a:r>
            <a:r>
              <a:rPr lang="en-US" dirty="0"/>
              <a:t> = school;} </a:t>
            </a:r>
          </a:p>
          <a:p>
            <a:r>
              <a:rPr lang="en-US" dirty="0"/>
              <a:t>}</a:t>
            </a:r>
          </a:p>
        </p:txBody>
      </p:sp>
    </p:spTree>
    <p:extLst>
      <p:ext uri="{BB962C8B-B14F-4D97-AF65-F5344CB8AC3E}">
        <p14:creationId xmlns:p14="http://schemas.microsoft.com/office/powerpoint/2010/main" val="3365923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BABA8569-742D-4C19-BD00-80943616448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
        <p:nvSpPr>
          <p:cNvPr id="3" name="Content Placeholder 2"/>
          <p:cNvSpPr>
            <a:spLocks noGrp="1"/>
          </p:cNvSpPr>
          <p:nvPr>
            <p:ph type="body" sz="quarter" idx="10"/>
          </p:nvPr>
        </p:nvSpPr>
        <p:spPr/>
        <p:txBody>
          <a:bodyPr/>
          <a:lstStyle/>
          <a:p>
            <a:r>
              <a:rPr lang="en-GB" dirty="0"/>
              <a:t>Derived class instance </a:t>
            </a:r>
            <a:r>
              <a:rPr lang="en-GB" b="1" dirty="0">
                <a:solidFill>
                  <a:schemeClr val="bg1"/>
                </a:solidFill>
              </a:rPr>
              <a:t>contains</a:t>
            </a:r>
            <a:r>
              <a:rPr lang="en-GB" dirty="0"/>
              <a:t> instance of its base class</a:t>
            </a:r>
            <a:endParaRPr lang="en-US" dirty="0"/>
          </a:p>
        </p:txBody>
      </p:sp>
      <p:sp>
        <p:nvSpPr>
          <p:cNvPr id="4" name="Title 3"/>
          <p:cNvSpPr>
            <a:spLocks noGrp="1"/>
          </p:cNvSpPr>
          <p:nvPr>
            <p:ph type="title"/>
          </p:nvPr>
        </p:nvSpPr>
        <p:spPr/>
        <p:txBody>
          <a:bodyPr/>
          <a:lstStyle/>
          <a:p>
            <a:r>
              <a:rPr lang="en-US" dirty="0"/>
              <a:t>Thinking about Inheritance - Extends</a:t>
            </a:r>
          </a:p>
        </p:txBody>
      </p:sp>
      <p:sp>
        <p:nvSpPr>
          <p:cNvPr id="13" name="Rectangle: Rounded Corners 12"/>
          <p:cNvSpPr/>
          <p:nvPr/>
        </p:nvSpPr>
        <p:spPr>
          <a:xfrm>
            <a:off x="1676400" y="2057401"/>
            <a:ext cx="5195506" cy="4138899"/>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rPr>
              <a:t>Student</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br>
              <a:rPr lang="en-GB" sz="2800" b="1" dirty="0">
                <a:solidFill>
                  <a:schemeClr val="bg2"/>
                </a:solidFill>
                <a:effectLst>
                  <a:outerShdw blurRad="38100" dist="38100" dir="2700000" algn="tl">
                    <a:srgbClr val="000000">
                      <a:alpha val="43137"/>
                    </a:srgbClr>
                  </a:outerShdw>
                </a:effectLst>
              </a:rPr>
            </a:b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Study():void</a:t>
            </a:r>
          </a:p>
        </p:txBody>
      </p:sp>
      <p:sp>
        <p:nvSpPr>
          <p:cNvPr id="10" name="Rectangle: Rounded Corners 9"/>
          <p:cNvSpPr/>
          <p:nvPr/>
        </p:nvSpPr>
        <p:spPr>
          <a:xfrm>
            <a:off x="1688952" y="2069970"/>
            <a:ext cx="9512448" cy="242583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bg2"/>
                </a:solidFill>
              </a:rPr>
              <a:t>Employee</a:t>
            </a:r>
            <a:r>
              <a:rPr lang="en-GB" sz="2800" b="1" dirty="0">
                <a:solidFill>
                  <a:schemeClr val="bg2"/>
                </a:solidFill>
                <a:effectLst>
                  <a:outerShdw blurRad="38100" dist="38100" dir="2700000" algn="tl">
                    <a:srgbClr val="000000">
                      <a:alpha val="43137"/>
                    </a:srgbClr>
                  </a:outerShdw>
                </a:effectLst>
              </a:rPr>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Derived</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r"/>
            <a:endParaRPr lang="en-US" sz="2800" b="1" dirty="0">
              <a:solidFill>
                <a:schemeClr val="bg2"/>
              </a:solidFill>
              <a:effectLst>
                <a:outerShdw blurRad="38100" dist="38100" dir="2700000" algn="tl">
                  <a:srgbClr val="000000">
                    <a:alpha val="43137"/>
                  </a:srgbClr>
                </a:outerShdw>
              </a:effectLst>
            </a:endParaRPr>
          </a:p>
          <a:p>
            <a:pPr algn="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Work():void</a:t>
            </a:r>
          </a:p>
        </p:txBody>
      </p:sp>
      <p:sp>
        <p:nvSpPr>
          <p:cNvPr id="12" name="Rectangle: Rounded Corners 11"/>
          <p:cNvSpPr/>
          <p:nvPr/>
        </p:nvSpPr>
        <p:spPr>
          <a:xfrm>
            <a:off x="1919109" y="2310100"/>
            <a:ext cx="4710089" cy="20333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bg2"/>
                </a:solidFill>
              </a:rPr>
              <a:t>Person</a:t>
            </a:r>
            <a:r>
              <a:rPr lang="en-GB" sz="2800" b="1" dirty="0">
                <a:solidFill>
                  <a:schemeClr val="bg2"/>
                </a:solidFill>
                <a:effectLst>
                  <a:outerShdw blurRad="38100" dist="38100" dir="2700000" algn="tl">
                    <a:srgbClr val="000000">
                      <a:alpha val="43137"/>
                    </a:srgbClr>
                  </a:outerShdw>
                </a:effectLst>
              </a:rPr>
              <a:t> </a:t>
            </a:r>
            <a:br>
              <a:rPr lang="en-GB" sz="2800" b="1" dirty="0">
                <a:solidFill>
                  <a:schemeClr val="bg2"/>
                </a:solidFill>
                <a:effectLst>
                  <a:outerShdw blurRad="38100" dist="38100" dir="2700000" algn="tl">
                    <a:srgbClr val="000000">
                      <a:alpha val="43137"/>
                    </a:srgbClr>
                  </a:outerShdw>
                </a:effectLst>
              </a:rPr>
            </a:b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Base</a:t>
            </a:r>
            <a:r>
              <a:rPr lang="en-GB" sz="2800" b="1" dirty="0">
                <a:solidFill>
                  <a:schemeClr val="bg2"/>
                </a:solidFill>
                <a:effectLst>
                  <a:outerShdw blurRad="38100" dist="38100" dir="2700000" algn="tl">
                    <a:srgbClr val="000000">
                      <a:alpha val="43137"/>
                    </a:srgbClr>
                  </a:outerShdw>
                </a:effectLst>
              </a:rPr>
              <a:t> </a:t>
            </a:r>
            <a:r>
              <a:rPr lang="en-GB" sz="2800" b="1" dirty="0">
                <a:solidFill>
                  <a:schemeClr val="bg2"/>
                </a:solidFill>
              </a:rPr>
              <a:t>Class</a:t>
            </a:r>
            <a:r>
              <a:rPr lang="en-GB" sz="2800" b="1" dirty="0">
                <a:solidFill>
                  <a:schemeClr val="bg2"/>
                </a:solidFill>
                <a:effectLst>
                  <a:outerShdw blurRad="38100" dist="38100" dir="2700000" algn="tl">
                    <a:srgbClr val="000000">
                      <a:alpha val="43137"/>
                    </a:srgbClr>
                  </a:outerShdw>
                </a:effectLst>
              </a:rPr>
              <a:t>)</a:t>
            </a:r>
          </a:p>
          <a:p>
            <a:pPr algn="ctr"/>
            <a:endParaRPr lang="en-GB" sz="2800" b="1" dirty="0">
              <a:solidFill>
                <a:schemeClr val="bg2"/>
              </a:solidFill>
              <a:effectLst>
                <a:outerShdw blurRad="38100" dist="38100" dir="2700000" algn="tl">
                  <a:srgbClr val="000000">
                    <a:alpha val="43137"/>
                  </a:srgbClr>
                </a:outerShdw>
              </a:effectLst>
            </a:endParaRPr>
          </a:p>
          <a:p>
            <a:pPr algn="ctr"/>
            <a:r>
              <a:rPr lang="en-GB" sz="2800" b="1" dirty="0">
                <a:solidFill>
                  <a:schemeClr val="bg2"/>
                </a:solidFill>
                <a:effectLst>
                  <a:outerShdw blurRad="38100" dist="38100" dir="2700000" algn="tl">
                    <a:srgbClr val="000000">
                      <a:alpha val="43137"/>
                    </a:srgbClr>
                  </a:outerShdw>
                </a:effectLst>
              </a:rPr>
              <a:t>+</a:t>
            </a:r>
            <a:r>
              <a:rPr lang="en-GB" sz="2800" b="1" dirty="0">
                <a:solidFill>
                  <a:schemeClr val="bg2"/>
                </a:solidFill>
              </a:rPr>
              <a:t>Sleep():void</a:t>
            </a:r>
            <a:endParaRPr lang="en-US" sz="2800" b="1" dirty="0">
              <a:solidFill>
                <a:schemeClr val="bg2"/>
              </a:solidFill>
            </a:endParaRPr>
          </a:p>
        </p:txBody>
      </p:sp>
    </p:spTree>
    <p:extLst>
      <p:ext uri="{BB962C8B-B14F-4D97-AF65-F5344CB8AC3E}">
        <p14:creationId xmlns:p14="http://schemas.microsoft.com/office/powerpoint/2010/main" val="414946900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64EDE4C6-709D-4877-875C-521EED3E4887}"/>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Transitive Relation</a:t>
            </a:r>
            <a:endParaRPr lang="bg-BG" sz="4000" dirty="0"/>
          </a:p>
        </p:txBody>
      </p:sp>
      <p:sp>
        <p:nvSpPr>
          <p:cNvPr id="7" name="Text Placeholder 5"/>
          <p:cNvSpPr txBox="1">
            <a:spLocks/>
          </p:cNvSpPr>
          <p:nvPr/>
        </p:nvSpPr>
        <p:spPr>
          <a:xfrm>
            <a:off x="2286000" y="1979952"/>
            <a:ext cx="7590726" cy="16329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 }</a:t>
            </a:r>
          </a:p>
          <a:p>
            <a:r>
              <a:rPr lang="en-US" dirty="0"/>
              <a:t>class Student </a:t>
            </a:r>
            <a:r>
              <a:rPr lang="en-US" dirty="0">
                <a:solidFill>
                  <a:schemeClr val="bg1"/>
                </a:solidFill>
              </a:rPr>
              <a:t>:</a:t>
            </a:r>
            <a:r>
              <a:rPr lang="en-US" dirty="0"/>
              <a:t> Person { … }</a:t>
            </a:r>
          </a:p>
          <a:p>
            <a:r>
              <a:rPr lang="en-US" dirty="0"/>
              <a:t>class CollegeStudent </a:t>
            </a:r>
            <a:r>
              <a:rPr lang="en-US" dirty="0">
                <a:solidFill>
                  <a:schemeClr val="bg1"/>
                </a:solidFill>
              </a:rPr>
              <a:t>:</a:t>
            </a:r>
            <a:r>
              <a:rPr lang="en-US" dirty="0"/>
              <a:t> Student { … }</a:t>
            </a:r>
          </a:p>
        </p:txBody>
      </p:sp>
      <p:sp>
        <p:nvSpPr>
          <p:cNvPr id="9" name="Rectangle: Rounded Corners 8"/>
          <p:cNvSpPr/>
          <p:nvPr/>
        </p:nvSpPr>
        <p:spPr>
          <a:xfrm>
            <a:off x="457200" y="3847437"/>
            <a:ext cx="1752600" cy="5334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Person</a:t>
            </a:r>
            <a:endParaRPr lang="en-US" sz="2800" b="1" dirty="0">
              <a:solidFill>
                <a:schemeClr val="bg2"/>
              </a:solidFill>
            </a:endParaRPr>
          </a:p>
        </p:txBody>
      </p:sp>
      <p:sp>
        <p:nvSpPr>
          <p:cNvPr id="12" name="Rectangle: Rounded Corners 11"/>
          <p:cNvSpPr/>
          <p:nvPr/>
        </p:nvSpPr>
        <p:spPr>
          <a:xfrm>
            <a:off x="3695789" y="5657400"/>
            <a:ext cx="2438400" cy="514801"/>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CollegeStudent</a:t>
            </a:r>
            <a:endParaRPr lang="en-US" sz="2400" b="1" dirty="0">
              <a:solidFill>
                <a:schemeClr val="bg2"/>
              </a:solidFill>
            </a:endParaRPr>
          </a:p>
        </p:txBody>
      </p:sp>
      <p:sp>
        <p:nvSpPr>
          <p:cNvPr id="21" name="Rectangle: Rounded Corners 20"/>
          <p:cNvSpPr/>
          <p:nvPr/>
        </p:nvSpPr>
        <p:spPr>
          <a:xfrm>
            <a:off x="2101991" y="4771417"/>
            <a:ext cx="1974799" cy="5241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400" b="1" dirty="0">
                <a:solidFill>
                  <a:schemeClr val="bg2"/>
                </a:solidFill>
              </a:rPr>
              <a:t>Student</a:t>
            </a:r>
            <a:endParaRPr lang="en-US" sz="2400" b="1" dirty="0">
              <a:solidFill>
                <a:schemeClr val="bg2"/>
              </a:solidFill>
            </a:endParaRPr>
          </a:p>
        </p:txBody>
      </p:sp>
      <p:cxnSp>
        <p:nvCxnSpPr>
          <p:cNvPr id="6" name="Connector: Elbow 5"/>
          <p:cNvCxnSpPr>
            <a:cxnSpLocks/>
            <a:stCxn id="21" idx="0"/>
            <a:endCxn id="9" idx="2"/>
          </p:cNvCxnSpPr>
          <p:nvPr/>
        </p:nvCxnSpPr>
        <p:spPr>
          <a:xfrm rot="16200000" flipV="1">
            <a:off x="2016155" y="3698182"/>
            <a:ext cx="390580" cy="1755890"/>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cxnSp>
        <p:nvCxnSpPr>
          <p:cNvPr id="16" name="Connector: Elbow 15"/>
          <p:cNvCxnSpPr>
            <a:cxnSpLocks/>
            <a:stCxn id="12" idx="0"/>
            <a:endCxn id="21" idx="2"/>
          </p:cNvCxnSpPr>
          <p:nvPr/>
        </p:nvCxnSpPr>
        <p:spPr>
          <a:xfrm rot="16200000" flipV="1">
            <a:off x="3821249" y="4563659"/>
            <a:ext cx="361882" cy="1825599"/>
          </a:xfrm>
          <a:prstGeom prst="bentConnector3">
            <a:avLst>
              <a:gd name="adj1" fmla="val 50000"/>
            </a:avLst>
          </a:prstGeom>
          <a:solidFill>
            <a:schemeClr val="dk2">
              <a:alpha val="80000"/>
            </a:schemeClr>
          </a:solid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cxnSp>
    </p:spTree>
    <p:extLst>
      <p:ext uri="{BB962C8B-B14F-4D97-AF65-F5344CB8AC3E}">
        <p14:creationId xmlns:p14="http://schemas.microsoft.com/office/powerpoint/2010/main" val="3667815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xmlns="" id="{70F0600F-0492-4514-B02F-EB0B12F34663}"/>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C# there is </a:t>
            </a:r>
            <a:r>
              <a:rPr lang="en-US" b="1" dirty="0">
                <a:solidFill>
                  <a:schemeClr val="bg1"/>
                </a:solidFill>
              </a:rPr>
              <a:t>no</a:t>
            </a:r>
            <a:r>
              <a:rPr lang="en-US" dirty="0"/>
              <a:t> </a:t>
            </a:r>
            <a:r>
              <a:rPr lang="en-US" b="1" dirty="0">
                <a:solidFill>
                  <a:schemeClr val="bg1"/>
                </a:solidFill>
              </a:rPr>
              <a:t>multiple</a:t>
            </a:r>
            <a:r>
              <a:rPr lang="en-US" dirty="0"/>
              <a:t> inheritance</a:t>
            </a:r>
          </a:p>
          <a:p>
            <a:pPr marL="404867" indent="-361950">
              <a:lnSpc>
                <a:spcPct val="110000"/>
              </a:lnSpc>
            </a:pPr>
            <a:r>
              <a:rPr lang="en-US" dirty="0"/>
              <a:t>Only </a:t>
            </a:r>
            <a:r>
              <a:rPr lang="en-US" b="1" dirty="0">
                <a:solidFill>
                  <a:schemeClr val="bg1"/>
                </a:solidFill>
              </a:rPr>
              <a:t>multiple interfaces </a:t>
            </a:r>
            <a:r>
              <a:rPr lang="en-US" dirty="0"/>
              <a:t>can</a:t>
            </a:r>
            <a:r>
              <a:rPr lang="en-US" b="1" dirty="0">
                <a:solidFill>
                  <a:schemeClr val="bg1"/>
                </a:solidFill>
              </a:rPr>
              <a:t> </a:t>
            </a:r>
            <a:r>
              <a:rPr lang="en-US" dirty="0"/>
              <a:t>be</a:t>
            </a:r>
            <a:r>
              <a:rPr lang="en-US" b="1" dirty="0">
                <a:solidFill>
                  <a:schemeClr val="bg1"/>
                </a:solidFill>
              </a:rPr>
              <a:t> </a:t>
            </a:r>
            <a:r>
              <a:rPr lang="en-US" dirty="0"/>
              <a:t>implemented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dirty="0"/>
          </a:p>
        </p:txBody>
      </p:sp>
      <p:sp>
        <p:nvSpPr>
          <p:cNvPr id="6" name="Rectangle: Rounded Corners 5"/>
          <p:cNvSpPr/>
          <p:nvPr/>
        </p:nvSpPr>
        <p:spPr>
          <a:xfrm>
            <a:off x="2743201" y="3429001"/>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Person</a:t>
            </a:r>
            <a:endParaRPr lang="en-US" sz="2800" b="1" dirty="0">
              <a:solidFill>
                <a:schemeClr val="bg2"/>
              </a:solidFill>
            </a:endParaRPr>
          </a:p>
        </p:txBody>
      </p:sp>
      <p:sp>
        <p:nvSpPr>
          <p:cNvPr id="7" name="Rectangle: Rounded Corners 6"/>
          <p:cNvSpPr/>
          <p:nvPr/>
        </p:nvSpPr>
        <p:spPr>
          <a:xfrm>
            <a:off x="4419600" y="4953002"/>
            <a:ext cx="3505200"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CollegeStudent</a:t>
            </a:r>
            <a:endParaRPr lang="en-US" sz="2800" b="1" dirty="0">
              <a:solidFill>
                <a:schemeClr val="bg2"/>
              </a:solidFill>
            </a:endParaRPr>
          </a:p>
        </p:txBody>
      </p:sp>
      <p:sp>
        <p:nvSpPr>
          <p:cNvPr id="9" name="Rectangle: Rounded Corners 8"/>
          <p:cNvSpPr/>
          <p:nvPr/>
        </p:nvSpPr>
        <p:spPr>
          <a:xfrm>
            <a:off x="6767238" y="3435179"/>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Student</a:t>
            </a:r>
            <a:endParaRPr lang="en-US" sz="2800" b="1" dirty="0">
              <a:solidFill>
                <a:schemeClr val="bg2"/>
              </a:solidFill>
            </a:endParaRPr>
          </a:p>
        </p:txBody>
      </p:sp>
      <p:sp>
        <p:nvSpPr>
          <p:cNvPr id="12" name="Arrow: Right 20"/>
          <p:cNvSpPr/>
          <p:nvPr/>
        </p:nvSpPr>
        <p:spPr>
          <a:xfrm rot="20013444">
            <a:off x="6183346" y="4373100"/>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Arrow: Right 20"/>
          <p:cNvSpPr/>
          <p:nvPr/>
        </p:nvSpPr>
        <p:spPr>
          <a:xfrm rot="12336925">
            <a:off x="4761908" y="4389498"/>
            <a:ext cx="1396991" cy="195310"/>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4" name="Multiplication Sign 3"/>
          <p:cNvSpPr/>
          <p:nvPr/>
        </p:nvSpPr>
        <p:spPr>
          <a:xfrm>
            <a:off x="5561801" y="4182354"/>
            <a:ext cx="1219200" cy="1066800"/>
          </a:xfrm>
          <a:prstGeom prst="mathMultiply">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Tree>
    <p:extLst>
      <p:ext uri="{BB962C8B-B14F-4D97-AF65-F5344CB8AC3E}">
        <p14:creationId xmlns:p14="http://schemas.microsoft.com/office/powerpoint/2010/main" val="4113566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3351" y="1524000"/>
            <a:ext cx="2205300" cy="2209800"/>
          </a:xfrm>
          <a:prstGeom prst="rect">
            <a:avLst/>
          </a:prstGeom>
        </p:spPr>
      </p:pic>
      <p:sp>
        <p:nvSpPr>
          <p:cNvPr id="4" name="Title 3">
            <a:extLst>
              <a:ext uri="{FF2B5EF4-FFF2-40B4-BE49-F238E27FC236}">
                <a16:creationId xmlns:a16="http://schemas.microsoft.com/office/drawing/2014/main" xmlns="" id="{6146CB68-909E-4AD7-A828-642487690AC9}"/>
              </a:ext>
            </a:extLst>
          </p:cNvPr>
          <p:cNvSpPr>
            <a:spLocks noGrp="1"/>
          </p:cNvSpPr>
          <p:nvPr>
            <p:ph type="title" sz="quarter" idx="10"/>
          </p:nvPr>
        </p:nvSpPr>
        <p:spPr/>
        <p:txBody>
          <a:bodyPr/>
          <a:lstStyle/>
          <a:p>
            <a:r>
              <a:rPr lang="en-US" dirty="0"/>
              <a:t>Accessing Base Class Members</a:t>
            </a:r>
          </a:p>
        </p:txBody>
      </p:sp>
    </p:spTree>
    <p:extLst>
      <p:ext uri="{BB962C8B-B14F-4D97-AF65-F5344CB8AC3E}">
        <p14:creationId xmlns:p14="http://schemas.microsoft.com/office/powerpoint/2010/main" val="347686598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C34CA80A-5937-4D00-8909-2DF0C3DB5CCC}"/>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base</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dirty="0"/>
          </a:p>
        </p:txBody>
      </p:sp>
      <p:sp>
        <p:nvSpPr>
          <p:cNvPr id="6" name="Text Placeholder 5"/>
          <p:cNvSpPr txBox="1">
            <a:spLocks/>
          </p:cNvSpPr>
          <p:nvPr/>
        </p:nvSpPr>
        <p:spPr>
          <a:xfrm>
            <a:off x="174110" y="2087468"/>
            <a:ext cx="11818096"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Person { … }</a:t>
            </a:r>
          </a:p>
          <a:p>
            <a:pPr>
              <a:spcBef>
                <a:spcPts val="200"/>
              </a:spcBef>
              <a:spcAft>
                <a:spcPts val="200"/>
              </a:spcAft>
            </a:pPr>
            <a:r>
              <a:rPr lang="en-US" dirty="0"/>
              <a:t>class Employee : Person </a:t>
            </a:r>
            <a:endParaRPr lang="bg-BG" dirty="0"/>
          </a:p>
          <a:p>
            <a:pPr>
              <a:spcBef>
                <a:spcPts val="200"/>
              </a:spcBef>
              <a:spcAft>
                <a:spcPts val="200"/>
              </a:spcAft>
            </a:pPr>
            <a:r>
              <a:rPr lang="en-US" dirty="0"/>
              <a:t>{ </a:t>
            </a:r>
          </a:p>
          <a:p>
            <a:pPr>
              <a:spcBef>
                <a:spcPts val="200"/>
              </a:spcBef>
              <a:spcAft>
                <a:spcPts val="200"/>
              </a:spcAft>
            </a:pPr>
            <a:r>
              <a:rPr lang="en-US" dirty="0"/>
              <a:t>  public void Dismiss(string reasons)</a:t>
            </a:r>
          </a:p>
          <a:p>
            <a:pPr>
              <a:spcBef>
                <a:spcPts val="200"/>
              </a:spcBef>
              <a:spcAft>
                <a:spcPts val="200"/>
              </a:spcAft>
            </a:pPr>
            <a:r>
              <a:rPr lang="en-US" dirty="0"/>
              <a:t>  { </a:t>
            </a:r>
          </a:p>
          <a:p>
            <a:pPr>
              <a:spcBef>
                <a:spcPts val="200"/>
              </a:spcBef>
              <a:spcAft>
                <a:spcPts val="200"/>
              </a:spcAft>
            </a:pPr>
            <a:r>
              <a:rPr lang="en-US" dirty="0"/>
              <a:t>    </a:t>
            </a:r>
            <a:r>
              <a:rPr lang="en-US" noProof="1"/>
              <a:t>Console.Writeline</a:t>
            </a:r>
            <a:r>
              <a:rPr lang="en-US" dirty="0"/>
              <a:t>($"{</a:t>
            </a:r>
            <a:r>
              <a:rPr lang="en-US" dirty="0">
                <a:solidFill>
                  <a:schemeClr val="bg1"/>
                </a:solidFill>
              </a:rPr>
              <a:t>base.name</a:t>
            </a:r>
            <a:r>
              <a:rPr lang="en-US" dirty="0"/>
              <a:t>} got fired</a:t>
            </a:r>
            <a:r>
              <a:rPr lang="bg-BG" dirty="0"/>
              <a:t> </a:t>
            </a:r>
            <a:r>
              <a:rPr lang="en-US" dirty="0"/>
              <a:t>because of {</a:t>
            </a:r>
            <a:r>
              <a:rPr lang="en-US" dirty="0">
                <a:solidFill>
                  <a:schemeClr val="bg1"/>
                </a:solidFill>
              </a:rPr>
              <a:t>reasons</a:t>
            </a:r>
            <a:r>
              <a:rPr lang="en-US" dirty="0"/>
              <a:t>}");</a:t>
            </a:r>
          </a:p>
          <a:p>
            <a:pPr>
              <a:spcBef>
                <a:spcPts val="200"/>
              </a:spcBef>
              <a:spcAft>
                <a:spcPts val="200"/>
              </a:spcAft>
            </a:pPr>
            <a:r>
              <a:rPr lang="en-US" dirty="0"/>
              <a:t>  }</a:t>
            </a:r>
          </a:p>
          <a:p>
            <a:pPr>
              <a:spcBef>
                <a:spcPts val="200"/>
              </a:spcBef>
              <a:spcAft>
                <a:spcPts val="200"/>
              </a:spcAft>
            </a:pPr>
            <a:r>
              <a:rPr lang="en-US" dirty="0"/>
              <a:t>}</a:t>
            </a:r>
          </a:p>
        </p:txBody>
      </p:sp>
    </p:spTree>
    <p:extLst>
      <p:ext uri="{BB962C8B-B14F-4D97-AF65-F5344CB8AC3E}">
        <p14:creationId xmlns:p14="http://schemas.microsoft.com/office/powerpoint/2010/main" val="3863003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p>
        </p:txBody>
      </p:sp>
      <p:grpSp>
        <p:nvGrpSpPr>
          <p:cNvPr id="6" name="Group 5"/>
          <p:cNvGrpSpPr/>
          <p:nvPr/>
        </p:nvGrpSpPr>
        <p:grpSpPr>
          <a:xfrm>
            <a:off x="2209800" y="1863566"/>
            <a:ext cx="2743200" cy="1160393"/>
            <a:chOff x="-306388" y="2077297"/>
            <a:chExt cx="3131324" cy="1160393"/>
          </a:xfrm>
        </p:grpSpPr>
        <p:sp>
          <p:nvSpPr>
            <p:cNvPr id="8"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650569"/>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209800" y="4014558"/>
            <a:ext cx="2736550" cy="1167042"/>
            <a:chOff x="-306388" y="2077297"/>
            <a:chExt cx="3131324" cy="1167042"/>
          </a:xfrm>
        </p:grpSpPr>
        <p:sp>
          <p:nvSpPr>
            <p:cNvPr id="23" name="Rectangle 3"/>
            <p:cNvSpPr>
              <a:spLocks noChangeArrowheads="1"/>
            </p:cNvSpPr>
            <p:nvPr/>
          </p:nvSpPr>
          <p:spPr bwMode="auto">
            <a:xfrm>
              <a:off x="-306388" y="2077297"/>
              <a:ext cx="3131324" cy="58263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657218"/>
              <a:ext cx="3131324"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17" name="Arrow: Right 29"/>
          <p:cNvSpPr/>
          <p:nvPr/>
        </p:nvSpPr>
        <p:spPr>
          <a:xfrm rot="16200000">
            <a:off x="3317595" y="3246026"/>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3" name="Text Placeholder 5">
            <a:extLst>
              <a:ext uri="{FF2B5EF4-FFF2-40B4-BE49-F238E27FC236}">
                <a16:creationId xmlns:a16="http://schemas.microsoft.com/office/drawing/2014/main" xmlns="" id="{0DBC3938-8F36-4D61-9B37-3933C1197B4A}"/>
              </a:ext>
            </a:extLst>
          </p:cNvPr>
          <p:cNvSpPr txBox="1">
            <a:spLocks/>
          </p:cNvSpPr>
          <p:nvPr/>
        </p:nvSpPr>
        <p:spPr>
          <a:xfrm>
            <a:off x="6400800" y="2628736"/>
            <a:ext cx="421798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p:txBody>
      </p:sp>
      <p:sp>
        <p:nvSpPr>
          <p:cNvPr id="15" name="TextBox 6">
            <a:extLst>
              <a:ext uri="{FF2B5EF4-FFF2-40B4-BE49-F238E27FC236}">
                <a16:creationId xmlns:a16="http://schemas.microsoft.com/office/drawing/2014/main" xmlns="" id="{8CE0696D-467D-4A55-848B-EC641106C822}"/>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https://judge.softuni.org/Contests/Practice/Index/1499#0</a:t>
            </a:r>
            <a:endParaRPr lang="en-US" dirty="0"/>
          </a:p>
        </p:txBody>
      </p:sp>
      <p:sp>
        <p:nvSpPr>
          <p:cNvPr id="14" name="Arrow: Right 29"/>
          <p:cNvSpPr/>
          <p:nvPr/>
        </p:nvSpPr>
        <p:spPr>
          <a:xfrm>
            <a:off x="5413095" y="3245407"/>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xmlns="" id="{E1F005DB-9684-443E-969E-B16620622113}"/>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18</a:t>
            </a:fld>
            <a:endParaRPr lang="en-US" dirty="0"/>
          </a:p>
        </p:txBody>
      </p:sp>
    </p:spTree>
    <p:extLst>
      <p:ext uri="{BB962C8B-B14F-4D97-AF65-F5344CB8AC3E}">
        <p14:creationId xmlns:p14="http://schemas.microsoft.com/office/powerpoint/2010/main" val="1777300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588" y="1150939"/>
            <a:ext cx="11804650" cy="5570537"/>
          </a:xfrm>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a:t>
            </a:r>
            <a:r>
              <a:rPr lang="en-US" sz="4000"/>
              <a:t>: Transitive </a:t>
            </a:r>
            <a:r>
              <a:rPr lang="en-US" sz="4000" dirty="0"/>
              <a:t>Inheritance</a:t>
            </a:r>
          </a:p>
        </p:txBody>
      </p:sp>
      <p:grpSp>
        <p:nvGrpSpPr>
          <p:cNvPr id="6" name="Group 5"/>
          <p:cNvGrpSpPr/>
          <p:nvPr/>
        </p:nvGrpSpPr>
        <p:grpSpPr>
          <a:xfrm>
            <a:off x="2028854" y="1335950"/>
            <a:ext cx="2460860" cy="1178651"/>
            <a:chOff x="-306388" y="2077297"/>
            <a:chExt cx="3131324" cy="1262984"/>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1"/>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2029948" y="3060356"/>
            <a:ext cx="2459766"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grpSp>
        <p:nvGrpSpPr>
          <p:cNvPr id="18" name="Group 17"/>
          <p:cNvGrpSpPr/>
          <p:nvPr/>
        </p:nvGrpSpPr>
        <p:grpSpPr>
          <a:xfrm>
            <a:off x="2028854" y="4837018"/>
            <a:ext cx="2460860" cy="1182782"/>
            <a:chOff x="-306388" y="2077297"/>
            <a:chExt cx="3131324" cy="1344614"/>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Puppy</a:t>
              </a:r>
            </a:p>
          </p:txBody>
        </p:sp>
        <p:sp>
          <p:nvSpPr>
            <p:cNvPr id="21" name="Rectangle 4"/>
            <p:cNvSpPr>
              <a:spLocks noChangeArrowheads="1"/>
            </p:cNvSpPr>
            <p:nvPr/>
          </p:nvSpPr>
          <p:spPr bwMode="auto">
            <a:xfrm>
              <a:off x="-306388" y="2754458"/>
              <a:ext cx="3131324" cy="6674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+Weep():void</a:t>
              </a:r>
            </a:p>
          </p:txBody>
        </p:sp>
      </p:grpSp>
      <p:sp>
        <p:nvSpPr>
          <p:cNvPr id="25" name="Arrow: Right 29"/>
          <p:cNvSpPr/>
          <p:nvPr/>
        </p:nvSpPr>
        <p:spPr>
          <a:xfrm rot="16200000">
            <a:off x="3072465" y="251065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xmlns="" id="{2AB7BB1E-8C8B-47B7-A9C1-E03A9AA721CE}"/>
              </a:ext>
            </a:extLst>
          </p:cNvPr>
          <p:cNvSpPr txBox="1">
            <a:spLocks/>
          </p:cNvSpPr>
          <p:nvPr/>
        </p:nvSpPr>
        <p:spPr>
          <a:xfrm>
            <a:off x="6164839" y="2439584"/>
            <a:ext cx="5257799" cy="215525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Puppy</a:t>
            </a:r>
            <a:r>
              <a:rPr lang="en-US" dirty="0"/>
              <a:t> </a:t>
            </a:r>
            <a:r>
              <a:rPr lang="en-US" noProof="1"/>
              <a:t>puppy</a:t>
            </a:r>
            <a:r>
              <a:rPr lang="en-US" dirty="0"/>
              <a:t> = new </a:t>
            </a:r>
            <a:r>
              <a:rPr lang="en-US" dirty="0">
                <a:solidFill>
                  <a:schemeClr val="bg1"/>
                </a:solidFill>
              </a:rPr>
              <a:t>Puppy()</a:t>
            </a:r>
            <a:r>
              <a:rPr lang="en-US" dirty="0"/>
              <a:t>;</a:t>
            </a:r>
          </a:p>
          <a:p>
            <a:r>
              <a:rPr lang="en-US" dirty="0"/>
              <a:t>puppy.Eat();</a:t>
            </a:r>
          </a:p>
          <a:p>
            <a:r>
              <a:rPr lang="en-US" dirty="0"/>
              <a:t>puppy.Bark();</a:t>
            </a:r>
          </a:p>
          <a:p>
            <a:r>
              <a:rPr lang="en-US" dirty="0"/>
              <a:t>puppy.Weep();</a:t>
            </a:r>
          </a:p>
        </p:txBody>
      </p:sp>
      <p:sp>
        <p:nvSpPr>
          <p:cNvPr id="26" name="TextBox 6">
            <a:extLst>
              <a:ext uri="{FF2B5EF4-FFF2-40B4-BE49-F238E27FC236}">
                <a16:creationId xmlns:a16="http://schemas.microsoft.com/office/drawing/2014/main" xmlns="" id="{A3120491-FBF0-4F3C-97A6-0394E7E5A1C6}"/>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https://judge.softuni.org/Contests/Practice/Index/1499#1</a:t>
            </a:r>
            <a:endParaRPr lang="en-US" dirty="0"/>
          </a:p>
        </p:txBody>
      </p:sp>
      <p:sp>
        <p:nvSpPr>
          <p:cNvPr id="28" name="Arrow: Right 29"/>
          <p:cNvSpPr/>
          <p:nvPr/>
        </p:nvSpPr>
        <p:spPr>
          <a:xfrm>
            <a:off x="5063471" y="3317705"/>
            <a:ext cx="527610" cy="55225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Arrow: Right 29"/>
          <p:cNvSpPr/>
          <p:nvPr/>
        </p:nvSpPr>
        <p:spPr>
          <a:xfrm rot="16200000">
            <a:off x="3072464" y="4270615"/>
            <a:ext cx="373639" cy="533933"/>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30" name="Slide Number">
            <a:extLst>
              <a:ext uri="{FF2B5EF4-FFF2-40B4-BE49-F238E27FC236}">
                <a16:creationId xmlns:a16="http://schemas.microsoft.com/office/drawing/2014/main" xmlns="" id="{2A3DA894-D4DC-4A52-9EE6-8E0624586BC2}"/>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19</a:t>
            </a:fld>
            <a:endParaRPr lang="en-US" dirty="0"/>
          </a:p>
        </p:txBody>
      </p:sp>
    </p:spTree>
    <p:extLst>
      <p:ext uri="{BB962C8B-B14F-4D97-AF65-F5344CB8AC3E}">
        <p14:creationId xmlns:p14="http://schemas.microsoft.com/office/powerpoint/2010/main" val="3223607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xmlns="" id="{54C7C1F1-3D84-495D-8083-955BEC8CC1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
        <p:nvSpPr>
          <p:cNvPr id="3" name="Content Placeholder 2">
            <a:extLst>
              <a:ext uri="{FF2B5EF4-FFF2-40B4-BE49-F238E27FC236}">
                <a16:creationId xmlns:a16="http://schemas.microsoft.com/office/drawing/2014/main" xmlns="" id="{ACAA566F-0E0E-4BF9-A3B0-6F01080380A3}"/>
              </a:ext>
            </a:extLst>
          </p:cNvPr>
          <p:cNvSpPr>
            <a:spLocks noGrp="1"/>
          </p:cNvSpPr>
          <p:nvPr>
            <p:ph type="body" sz="quarter" idx="10"/>
          </p:nvPr>
        </p:nvSpPr>
        <p:spPr/>
        <p:txBody>
          <a:bodyPr/>
          <a:lstStyle/>
          <a:p>
            <a:pPr marL="514350" indent="-514350">
              <a:buFont typeface="+mj-lt"/>
              <a:buAutoNum type="arabicPeriod"/>
            </a:pPr>
            <a:r>
              <a:rPr lang="en-US" dirty="0"/>
              <a:t>Inheritance</a:t>
            </a:r>
          </a:p>
          <a:p>
            <a:pPr marL="514350" indent="-514350">
              <a:buFont typeface="+mj-lt"/>
              <a:buAutoNum type="arabicPeriod"/>
            </a:pPr>
            <a:r>
              <a:rPr lang="en-US" dirty="0"/>
              <a:t>Class Hierarchies</a:t>
            </a:r>
          </a:p>
          <a:p>
            <a:pPr lvl="1"/>
            <a:r>
              <a:rPr lang="en-US" dirty="0"/>
              <a:t>Inheritance in C#</a:t>
            </a:r>
          </a:p>
          <a:p>
            <a:pPr marL="514350" indent="-514350">
              <a:buFont typeface="+mj-lt"/>
              <a:buAutoNum type="arabicPeriod"/>
            </a:pPr>
            <a:r>
              <a:rPr lang="en-US" dirty="0"/>
              <a:t>Accessing Base Class Members</a:t>
            </a:r>
          </a:p>
          <a:p>
            <a:pPr marL="514350" indent="-514350">
              <a:buFont typeface="+mj-lt"/>
              <a:buAutoNum type="arabicPeriod"/>
            </a:pPr>
            <a:r>
              <a:rPr lang="en-US" dirty="0"/>
              <a:t>Reusing Classes</a:t>
            </a:r>
          </a:p>
          <a:p>
            <a:pPr marL="514350" indent="-514350">
              <a:buFont typeface="+mj-lt"/>
              <a:buAutoNum type="arabicPeriod"/>
            </a:pPr>
            <a:r>
              <a:rPr lang="en-US" dirty="0"/>
              <a:t>Type of Class Reuse</a:t>
            </a:r>
          </a:p>
        </p:txBody>
      </p:sp>
      <p:sp>
        <p:nvSpPr>
          <p:cNvPr id="4" name="Title 3">
            <a:extLst>
              <a:ext uri="{FF2B5EF4-FFF2-40B4-BE49-F238E27FC236}">
                <a16:creationId xmlns:a16="http://schemas.microsoft.com/office/drawing/2014/main" xmlns="" id="{DC603285-689A-4E41-8F77-BD9FEA5C433A}"/>
              </a:ext>
            </a:extLst>
          </p:cNvPr>
          <p:cNvSpPr>
            <a:spLocks noGrp="1"/>
          </p:cNvSpPr>
          <p:nvPr>
            <p:ph type="title"/>
          </p:nvPr>
        </p:nvSpPr>
        <p:spPr/>
        <p:txBody>
          <a:bodyPr/>
          <a:lstStyle/>
          <a:p>
            <a:r>
              <a:rPr lang="en-GB" dirty="0"/>
              <a:t>Table of Contents</a:t>
            </a:r>
            <a:endParaRPr lang="en-US" dirty="0"/>
          </a:p>
        </p:txBody>
      </p:sp>
    </p:spTree>
    <p:extLst>
      <p:ext uri="{BB962C8B-B14F-4D97-AF65-F5344CB8AC3E}">
        <p14:creationId xmlns:p14="http://schemas.microsoft.com/office/powerpoint/2010/main" val="11330016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p>
        </p:txBody>
      </p:sp>
      <p:grpSp>
        <p:nvGrpSpPr>
          <p:cNvPr id="6" name="Group 5"/>
          <p:cNvGrpSpPr/>
          <p:nvPr/>
        </p:nvGrpSpPr>
        <p:grpSpPr>
          <a:xfrm>
            <a:off x="1717574" y="2203355"/>
            <a:ext cx="2942872" cy="1178650"/>
            <a:chOff x="-306388" y="2077297"/>
            <a:chExt cx="3131324" cy="1262983"/>
          </a:xfrm>
        </p:grpSpPr>
        <p:sp>
          <p:nvSpPr>
            <p:cNvPr id="8" name="Rectangle 3"/>
            <p:cNvSpPr>
              <a:spLocks noChangeArrowheads="1"/>
            </p:cNvSpPr>
            <p:nvPr/>
          </p:nvSpPr>
          <p:spPr bwMode="auto">
            <a:xfrm>
              <a:off x="-306388" y="2077297"/>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Animal</a:t>
              </a:r>
            </a:p>
          </p:txBody>
        </p:sp>
        <p:sp>
          <p:nvSpPr>
            <p:cNvPr id="10" name="Rectangle 4"/>
            <p:cNvSpPr>
              <a:spLocks noChangeArrowheads="1"/>
            </p:cNvSpPr>
            <p:nvPr/>
          </p:nvSpPr>
          <p:spPr bwMode="auto">
            <a:xfrm>
              <a:off x="-306388" y="2711150"/>
              <a:ext cx="3131324" cy="62913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+Eat():void</a:t>
              </a:r>
            </a:p>
          </p:txBody>
        </p:sp>
      </p:grpSp>
      <p:grpSp>
        <p:nvGrpSpPr>
          <p:cNvPr id="22" name="Group 21"/>
          <p:cNvGrpSpPr/>
          <p:nvPr/>
        </p:nvGrpSpPr>
        <p:grpSpPr>
          <a:xfrm>
            <a:off x="557922" y="3750122"/>
            <a:ext cx="2631088" cy="1176378"/>
            <a:chOff x="-306388" y="2077297"/>
            <a:chExt cx="3131324" cy="1319390"/>
          </a:xfrm>
        </p:grpSpPr>
        <p:sp>
          <p:nvSpPr>
            <p:cNvPr id="23" name="Rectangle 3"/>
            <p:cNvSpPr>
              <a:spLocks noChangeArrowheads="1"/>
            </p:cNvSpPr>
            <p:nvPr/>
          </p:nvSpPr>
          <p:spPr bwMode="auto">
            <a:xfrm>
              <a:off x="-306388" y="2077297"/>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Dog</a:t>
              </a:r>
            </a:p>
          </p:txBody>
        </p:sp>
        <p:sp>
          <p:nvSpPr>
            <p:cNvPr id="27" name="Rectangle 4"/>
            <p:cNvSpPr>
              <a:spLocks noChangeArrowheads="1"/>
            </p:cNvSpPr>
            <p:nvPr/>
          </p:nvSpPr>
          <p:spPr bwMode="auto">
            <a:xfrm>
              <a:off x="-306388" y="2738190"/>
              <a:ext cx="3131324" cy="65849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+Bark():void</a:t>
              </a:r>
            </a:p>
          </p:txBody>
        </p:sp>
      </p:grpSp>
      <p:sp>
        <p:nvSpPr>
          <p:cNvPr id="30" name="Arrow: Right 29"/>
          <p:cNvSpPr/>
          <p:nvPr/>
        </p:nvSpPr>
        <p:spPr>
          <a:xfrm>
            <a:off x="6400801" y="3168898"/>
            <a:ext cx="586385" cy="5506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grpSp>
        <p:nvGrpSpPr>
          <p:cNvPr id="18" name="Group 17"/>
          <p:cNvGrpSpPr/>
          <p:nvPr/>
        </p:nvGrpSpPr>
        <p:grpSpPr>
          <a:xfrm>
            <a:off x="3386140" y="3748922"/>
            <a:ext cx="2505783" cy="1168493"/>
            <a:chOff x="-306388" y="2077297"/>
            <a:chExt cx="3131324" cy="1328369"/>
          </a:xfrm>
        </p:grpSpPr>
        <p:sp>
          <p:nvSpPr>
            <p:cNvPr id="19" name="Rectangle 3"/>
            <p:cNvSpPr>
              <a:spLocks noChangeArrowheads="1"/>
            </p:cNvSpPr>
            <p:nvPr/>
          </p:nvSpPr>
          <p:spPr bwMode="auto">
            <a:xfrm>
              <a:off x="-306388" y="2077297"/>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Cat</a:t>
              </a:r>
            </a:p>
          </p:txBody>
        </p:sp>
        <p:sp>
          <p:nvSpPr>
            <p:cNvPr id="21" name="Rectangle 4"/>
            <p:cNvSpPr>
              <a:spLocks noChangeArrowheads="1"/>
            </p:cNvSpPr>
            <p:nvPr/>
          </p:nvSpPr>
          <p:spPr bwMode="auto">
            <a:xfrm>
              <a:off x="-306388" y="2738214"/>
              <a:ext cx="3131324" cy="66745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+Meow():void</a:t>
              </a:r>
            </a:p>
          </p:txBody>
        </p:sp>
      </p:grpSp>
      <p:sp>
        <p:nvSpPr>
          <p:cNvPr id="25" name="Arrow: Right 29"/>
          <p:cNvSpPr/>
          <p:nvPr/>
        </p:nvSpPr>
        <p:spPr>
          <a:xfrm rot="16200000">
            <a:off x="1927114" y="3382468"/>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0" name="Text Placeholder 5">
            <a:extLst>
              <a:ext uri="{FF2B5EF4-FFF2-40B4-BE49-F238E27FC236}">
                <a16:creationId xmlns:a16="http://schemas.microsoft.com/office/drawing/2014/main" xmlns="" id="{88696C07-7236-499B-8EDD-666A9A40B93A}"/>
              </a:ext>
            </a:extLst>
          </p:cNvPr>
          <p:cNvSpPr txBox="1">
            <a:spLocks/>
          </p:cNvSpPr>
          <p:nvPr/>
        </p:nvSpPr>
        <p:spPr>
          <a:xfrm>
            <a:off x="7413918" y="1600200"/>
            <a:ext cx="4244683" cy="3723564"/>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solidFill>
                  <a:schemeClr val="bg1"/>
                </a:solidFill>
              </a:rPr>
              <a:t>Dog</a:t>
            </a:r>
            <a:r>
              <a:rPr lang="en-US" dirty="0"/>
              <a:t> dog = new </a:t>
            </a:r>
            <a:r>
              <a:rPr lang="en-US" dirty="0">
                <a:solidFill>
                  <a:schemeClr val="bg1"/>
                </a:solidFill>
              </a:rPr>
              <a:t>Dog()</a:t>
            </a:r>
            <a:r>
              <a:rPr lang="en-US" dirty="0"/>
              <a:t>;</a:t>
            </a:r>
          </a:p>
          <a:p>
            <a:r>
              <a:rPr lang="en-US" dirty="0"/>
              <a:t>dog.Eat();</a:t>
            </a:r>
          </a:p>
          <a:p>
            <a:r>
              <a:rPr lang="en-US" dirty="0"/>
              <a:t>dog.Bark();</a:t>
            </a:r>
          </a:p>
          <a:p>
            <a:endParaRPr lang="en-US" dirty="0"/>
          </a:p>
          <a:p>
            <a:r>
              <a:rPr lang="en-US" dirty="0">
                <a:solidFill>
                  <a:schemeClr val="bg1"/>
                </a:solidFill>
              </a:rPr>
              <a:t>Cat</a:t>
            </a:r>
            <a:r>
              <a:rPr lang="en-US" dirty="0"/>
              <a:t> cat = new </a:t>
            </a:r>
            <a:r>
              <a:rPr lang="en-US" dirty="0">
                <a:solidFill>
                  <a:schemeClr val="bg1"/>
                </a:solidFill>
              </a:rPr>
              <a:t>Cat()</a:t>
            </a:r>
            <a:r>
              <a:rPr lang="en-US" dirty="0"/>
              <a:t>;</a:t>
            </a:r>
          </a:p>
          <a:p>
            <a:r>
              <a:rPr lang="en-US" dirty="0"/>
              <a:t>cat.Eat();</a:t>
            </a:r>
          </a:p>
          <a:p>
            <a:r>
              <a:rPr lang="en-US" dirty="0"/>
              <a:t>cat.Meow();</a:t>
            </a:r>
          </a:p>
        </p:txBody>
      </p:sp>
      <p:sp>
        <p:nvSpPr>
          <p:cNvPr id="24" name="TextBox 6">
            <a:extLst>
              <a:ext uri="{FF2B5EF4-FFF2-40B4-BE49-F238E27FC236}">
                <a16:creationId xmlns:a16="http://schemas.microsoft.com/office/drawing/2014/main" xmlns="" id="{70D3C46A-EAF5-4D93-A8A2-CB870C8160CB}"/>
              </a:ext>
            </a:extLst>
          </p:cNvPr>
          <p:cNvSpPr txBox="1"/>
          <p:nvPr/>
        </p:nvSpPr>
        <p:spPr>
          <a:xfrm>
            <a:off x="762000" y="6315652"/>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https://judge.softuni.org/Contests/Practice/Index/1499#2</a:t>
            </a:r>
            <a:endParaRPr lang="en-US" dirty="0"/>
          </a:p>
        </p:txBody>
      </p:sp>
      <p:sp>
        <p:nvSpPr>
          <p:cNvPr id="28" name="Arrow: Right 29"/>
          <p:cNvSpPr/>
          <p:nvPr/>
        </p:nvSpPr>
        <p:spPr>
          <a:xfrm rot="16200000">
            <a:off x="4213114" y="3382469"/>
            <a:ext cx="229039" cy="336334"/>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29" name="Slide Number">
            <a:extLst>
              <a:ext uri="{FF2B5EF4-FFF2-40B4-BE49-F238E27FC236}">
                <a16:creationId xmlns:a16="http://schemas.microsoft.com/office/drawing/2014/main" xmlns="" id="{335DB0B8-CABF-4E6E-B0CE-513855FF06C0}"/>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20</a:t>
            </a:fld>
            <a:endParaRPr lang="en-US" dirty="0"/>
          </a:p>
        </p:txBody>
      </p:sp>
    </p:spTree>
    <p:extLst>
      <p:ext uri="{BB962C8B-B14F-4D97-AF65-F5344CB8AC3E}">
        <p14:creationId xmlns:p14="http://schemas.microsoft.com/office/powerpoint/2010/main" val="3242492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5"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xmlns="" id="{985F1081-54BE-4EAC-BF3F-D2259BE4A145}"/>
              </a:ext>
            </a:extLst>
          </p:cNvPr>
          <p:cNvSpPr>
            <a:spLocks noGrp="1"/>
          </p:cNvSpPr>
          <p:nvPr>
            <p:ph type="subTitle" sz="quarter" idx="11"/>
          </p:nvPr>
        </p:nvSpPr>
        <p:spPr/>
        <p:txBody>
          <a:bodyPr/>
          <a:lstStyle/>
          <a:p>
            <a:r>
              <a:rPr lang="en-US" dirty="0"/>
              <a:t>Reusing Code at Class Level</a:t>
            </a:r>
          </a:p>
        </p:txBody>
      </p:sp>
      <p:sp>
        <p:nvSpPr>
          <p:cNvPr id="3" name="Title 2">
            <a:extLst>
              <a:ext uri="{FF2B5EF4-FFF2-40B4-BE49-F238E27FC236}">
                <a16:creationId xmlns:a16="http://schemas.microsoft.com/office/drawing/2014/main" xmlns="" id="{3E7EED59-E7B8-4363-86B1-51A4CBC91D2A}"/>
              </a:ext>
            </a:extLst>
          </p:cNvPr>
          <p:cNvSpPr>
            <a:spLocks noGrp="1"/>
          </p:cNvSpPr>
          <p:nvPr>
            <p:ph type="title" sz="quarter" idx="10"/>
          </p:nvPr>
        </p:nvSpPr>
        <p:spPr/>
        <p:txBody>
          <a:bodyPr/>
          <a:lstStyle/>
          <a:p>
            <a:r>
              <a:rPr lang="en-US" dirty="0"/>
              <a:t>Reusing Classes</a:t>
            </a:r>
          </a:p>
        </p:txBody>
      </p:sp>
    </p:spTree>
    <p:extLst>
      <p:ext uri="{BB962C8B-B14F-4D97-AF65-F5344CB8AC3E}">
        <p14:creationId xmlns:p14="http://schemas.microsoft.com/office/powerpoint/2010/main" val="355507768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E608E7BB-C5BD-4C21-955E-350293DC9E1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a:t>
            </a:r>
            <a:r>
              <a:rPr lang="en-US" b="1" noProof="1">
                <a:solidFill>
                  <a:schemeClr val="bg1"/>
                </a:solidFill>
                <a:latin typeface="Consolas" panose="020B0609020204030204" pitchFamily="49" charset="0"/>
              </a:rPr>
              <a:t>public</a:t>
            </a:r>
            <a:r>
              <a:rPr lang="en-US" b="1" noProof="1">
                <a:solidFill>
                  <a:schemeClr val="bg1"/>
                </a:solidFill>
              </a:rPr>
              <a:t> </a:t>
            </a:r>
            <a:r>
              <a:rPr lang="en-US" noProof="1"/>
              <a:t>and </a:t>
            </a:r>
            <a:r>
              <a:rPr lang="en-US" b="1" noProof="1">
                <a:solidFill>
                  <a:schemeClr val="bg1"/>
                </a:solidFill>
                <a:latin typeface="Consolas" panose="020B0609020204030204" pitchFamily="49" charset="0"/>
              </a:rPr>
              <a:t>protected</a:t>
            </a:r>
            <a:r>
              <a:rPr lang="en-US" noProof="1"/>
              <a:t> members</a:t>
            </a:r>
          </a:p>
          <a:p>
            <a:pPr>
              <a:buClr>
                <a:schemeClr val="tx1"/>
              </a:buClr>
            </a:pPr>
            <a:r>
              <a:rPr lang="en-US" b="1" noProof="1">
                <a:solidFill>
                  <a:schemeClr val="bg1"/>
                </a:solidFill>
                <a:latin typeface="Consolas" panose="020B0609020204030204" pitchFamily="49" charset="0"/>
              </a:rPr>
              <a:t>Internal</a:t>
            </a:r>
            <a:r>
              <a:rPr lang="en-US" noProof="1"/>
              <a:t> members </a:t>
            </a:r>
            <a:r>
              <a:rPr lang="en-US" b="1" noProof="1">
                <a:solidFill>
                  <a:schemeClr val="bg1"/>
                </a:solidFill>
              </a:rPr>
              <a:t>are accessed in the same assembly</a:t>
            </a:r>
          </a:p>
          <a:p>
            <a:pPr>
              <a:buClr>
                <a:schemeClr val="tx1"/>
              </a:buClr>
            </a:pPr>
            <a:r>
              <a:rPr lang="en-US" b="1" noProof="1">
                <a:solidFill>
                  <a:schemeClr val="bg1"/>
                </a:solidFill>
                <a:latin typeface="Consolas" panose="020B0609020204030204" pitchFamily="49" charset="0"/>
              </a:rPr>
              <a:t>Private</a:t>
            </a:r>
            <a:r>
              <a:rPr lang="en-US" noProof="1"/>
              <a:t> fields are </a:t>
            </a:r>
            <a:r>
              <a:rPr lang="en-US" b="1" noProof="1">
                <a:solidFill>
                  <a:schemeClr val="bg1"/>
                </a:solidFill>
              </a:rPr>
              <a:t>inherited, </a:t>
            </a:r>
            <a:r>
              <a:rPr lang="en-US" noProof="1">
                <a:solidFill>
                  <a:srgbClr val="002060"/>
                </a:solidFill>
              </a:rPr>
              <a:t>but not visible </a:t>
            </a:r>
            <a:r>
              <a:rPr lang="en-US" noProof="1"/>
              <a:t>in subclasses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dirty="0"/>
          </a:p>
        </p:txBody>
      </p:sp>
      <p:sp>
        <p:nvSpPr>
          <p:cNvPr id="6" name="Text Placeholder 5"/>
          <p:cNvSpPr txBox="1">
            <a:spLocks/>
          </p:cNvSpPr>
          <p:nvPr/>
        </p:nvSpPr>
        <p:spPr>
          <a:xfrm>
            <a:off x="3092870" y="4059000"/>
            <a:ext cx="6006259" cy="226765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solidFill>
                  <a:schemeClr val="bg1"/>
                </a:solidFill>
                <a:latin typeface="Consolas" pitchFamily="49" charset="0"/>
                <a:cs typeface="Consolas" pitchFamily="49" charset="0"/>
              </a:defRPr>
            </a:lvl1pPr>
          </a:lstStyle>
          <a:p>
            <a:pPr>
              <a:spcBef>
                <a:spcPts val="200"/>
              </a:spcBef>
              <a:spcAft>
                <a:spcPts val="200"/>
              </a:spcAft>
            </a:pPr>
            <a:r>
              <a:rPr lang="en-US" dirty="0">
                <a:solidFill>
                  <a:schemeClr val="tx1"/>
                </a:solidFill>
              </a:rPr>
              <a:t>class Person {</a:t>
            </a:r>
          </a:p>
          <a:p>
            <a:pPr>
              <a:spcBef>
                <a:spcPts val="200"/>
              </a:spcBef>
              <a:spcAft>
                <a:spcPts val="200"/>
              </a:spcAft>
            </a:pPr>
            <a:r>
              <a:rPr lang="en-US" dirty="0">
                <a:solidFill>
                  <a:schemeClr val="tx1"/>
                </a:solidFill>
              </a:rPr>
              <a:t>  </a:t>
            </a:r>
            <a:r>
              <a:rPr lang="en-US" dirty="0"/>
              <a:t>private</a:t>
            </a:r>
            <a:r>
              <a:rPr lang="en-US" dirty="0">
                <a:solidFill>
                  <a:schemeClr val="tx1"/>
                </a:solidFill>
              </a:rPr>
              <a:t> string id;</a:t>
            </a:r>
          </a:p>
          <a:p>
            <a:pPr>
              <a:spcBef>
                <a:spcPts val="200"/>
              </a:spcBef>
              <a:spcAft>
                <a:spcPts val="200"/>
              </a:spcAft>
            </a:pPr>
            <a:r>
              <a:rPr lang="en-US" dirty="0">
                <a:solidFill>
                  <a:schemeClr val="tx1"/>
                </a:solidFill>
              </a:rPr>
              <a:t>  string name;</a:t>
            </a:r>
          </a:p>
          <a:p>
            <a:pPr>
              <a:spcBef>
                <a:spcPts val="200"/>
              </a:spcBef>
              <a:spcAft>
                <a:spcPts val="200"/>
              </a:spcAft>
            </a:pPr>
            <a:r>
              <a:rPr lang="en-US" dirty="0">
                <a:solidFill>
                  <a:schemeClr val="tx1"/>
                </a:solidFill>
              </a:rPr>
              <a:t>  </a:t>
            </a:r>
            <a:r>
              <a:rPr lang="en-US" dirty="0"/>
              <a:t>protected</a:t>
            </a:r>
            <a:r>
              <a:rPr lang="en-US" dirty="0">
                <a:solidFill>
                  <a:schemeClr val="tx1"/>
                </a:solidFill>
              </a:rPr>
              <a:t> string address;</a:t>
            </a:r>
          </a:p>
          <a:p>
            <a:pPr>
              <a:spcBef>
                <a:spcPts val="200"/>
              </a:spcBef>
              <a:spcAft>
                <a:spcPts val="200"/>
              </a:spcAft>
            </a:pPr>
            <a:r>
              <a:rPr lang="en-US" dirty="0">
                <a:solidFill>
                  <a:schemeClr val="tx1"/>
                </a:solidFill>
              </a:rPr>
              <a:t>  </a:t>
            </a:r>
            <a:r>
              <a:rPr lang="en-US" dirty="0"/>
              <a:t>public</a:t>
            </a:r>
            <a:r>
              <a:rPr lang="en-US" dirty="0">
                <a:solidFill>
                  <a:schemeClr val="tx1"/>
                </a:solidFill>
              </a:rPr>
              <a:t> void Sleep(); }</a:t>
            </a:r>
          </a:p>
        </p:txBody>
      </p:sp>
    </p:spTree>
    <p:extLst>
      <p:ext uri="{BB962C8B-B14F-4D97-AF65-F5344CB8AC3E}">
        <p14:creationId xmlns:p14="http://schemas.microsoft.com/office/powerpoint/2010/main" val="99589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a:extLst>
              <a:ext uri="{FF2B5EF4-FFF2-40B4-BE49-F238E27FC236}">
                <a16:creationId xmlns:a16="http://schemas.microsoft.com/office/drawing/2014/main" xmlns="" id="{6EDA5164-1A42-4168-ADAD-68F5B6A2E9D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dirty="0"/>
          </a:p>
        </p:txBody>
      </p:sp>
      <p:sp>
        <p:nvSpPr>
          <p:cNvPr id="8" name="Text Placeholder 5"/>
          <p:cNvSpPr txBox="1">
            <a:spLocks/>
          </p:cNvSpPr>
          <p:nvPr/>
        </p:nvSpPr>
        <p:spPr>
          <a:xfrm>
            <a:off x="2473495" y="2773798"/>
            <a:ext cx="7232990" cy="352819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a:t>
            </a:r>
            <a:endParaRPr lang="bg-BG" dirty="0"/>
          </a:p>
          <a:p>
            <a:pPr>
              <a:spcBef>
                <a:spcPts val="200"/>
              </a:spcBef>
              <a:spcAft>
                <a:spcPts val="200"/>
              </a:spcAft>
            </a:pPr>
            <a:r>
              <a:rPr lang="en-US" dirty="0"/>
              <a:t>{</a:t>
            </a:r>
          </a:p>
          <a:p>
            <a:pPr>
              <a:spcBef>
                <a:spcPts val="200"/>
              </a:spcBef>
              <a:spcAft>
                <a:spcPts val="200"/>
              </a:spcAft>
            </a:pPr>
            <a:r>
              <a:rPr lang="en-US" dirty="0"/>
              <a:t>  protected </a:t>
            </a:r>
            <a:r>
              <a:rPr lang="en-US" dirty="0">
                <a:solidFill>
                  <a:schemeClr val="bg1"/>
                </a:solidFill>
              </a:rPr>
              <a:t>float</a:t>
            </a:r>
            <a:r>
              <a:rPr lang="en-US" dirty="0"/>
              <a:t> weight;</a:t>
            </a:r>
          </a:p>
          <a:p>
            <a:pPr>
              <a:spcBef>
                <a:spcPts val="200"/>
              </a:spcBef>
              <a:spcAft>
                <a:spcPts val="200"/>
              </a:spcAft>
            </a:pPr>
            <a:r>
              <a:rPr lang="en-US" dirty="0"/>
              <a:t>  public void Method()</a:t>
            </a:r>
          </a:p>
          <a:p>
            <a:pPr>
              <a:spcBef>
                <a:spcPts val="200"/>
              </a:spcBef>
              <a:spcAft>
                <a:spcPts val="200"/>
              </a:spcAft>
            </a:pPr>
            <a:r>
              <a:rPr lang="en-US" dirty="0"/>
              <a:t>  {</a:t>
            </a:r>
          </a:p>
          <a:p>
            <a:pPr>
              <a:spcBef>
                <a:spcPts val="200"/>
              </a:spcBef>
              <a:spcAft>
                <a:spcPts val="200"/>
              </a:spcAft>
            </a:pPr>
            <a:r>
              <a:rPr lang="en-US" dirty="0"/>
              <a:t>    </a:t>
            </a:r>
            <a:r>
              <a:rPr lang="en-US" dirty="0">
                <a:solidFill>
                  <a:schemeClr val="bg1"/>
                </a:solidFill>
              </a:rPr>
              <a:t>double</a:t>
            </a:r>
            <a:r>
              <a:rPr lang="en-US" dirty="0"/>
              <a:t> weight = 0.5d;</a:t>
            </a:r>
          </a:p>
          <a:p>
            <a:pPr>
              <a:spcBef>
                <a:spcPts val="200"/>
              </a:spcBef>
              <a:spcAft>
                <a:spcPts val="200"/>
              </a:spcAft>
            </a:pPr>
            <a:r>
              <a:rPr lang="en-US" dirty="0"/>
              <a:t>  }</a:t>
            </a:r>
          </a:p>
          <a:p>
            <a:pPr>
              <a:spcBef>
                <a:spcPts val="200"/>
              </a:spcBef>
              <a:spcAft>
                <a:spcPts val="200"/>
              </a:spcAft>
            </a:pPr>
            <a:r>
              <a:rPr lang="en-US" dirty="0"/>
              <a:t>}</a:t>
            </a:r>
          </a:p>
        </p:txBody>
      </p:sp>
      <p:sp>
        <p:nvSpPr>
          <p:cNvPr id="6" name="Text Placeholder 5"/>
          <p:cNvSpPr txBox="1">
            <a:spLocks/>
          </p:cNvSpPr>
          <p:nvPr/>
        </p:nvSpPr>
        <p:spPr>
          <a:xfrm>
            <a:off x="2479505" y="2034000"/>
            <a:ext cx="7232990"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Person { protected int weight; }</a:t>
            </a:r>
          </a:p>
        </p:txBody>
      </p:sp>
      <p:sp>
        <p:nvSpPr>
          <p:cNvPr id="7" name="AutoShape 6"/>
          <p:cNvSpPr>
            <a:spLocks noChangeArrowheads="1"/>
          </p:cNvSpPr>
          <p:nvPr/>
        </p:nvSpPr>
        <p:spPr bwMode="auto">
          <a:xfrm>
            <a:off x="6988304" y="3795861"/>
            <a:ext cx="2438400" cy="510778"/>
          </a:xfrm>
          <a:prstGeom prst="wedgeRoundRectCallout">
            <a:avLst>
              <a:gd name="adj1" fmla="val -56926"/>
              <a:gd name="adj2" fmla="val 1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noProof="1">
                <a:solidFill>
                  <a:schemeClr val="bg1">
                    <a:lumMod val="60000"/>
                    <a:lumOff val="40000"/>
                  </a:schemeClr>
                </a:solidFill>
                <a:effectLst>
                  <a:outerShdw blurRad="38100" dist="38100" dir="2700000" algn="tl">
                    <a:srgbClr val="000000">
                      <a:alpha val="43137"/>
                    </a:srgbClr>
                  </a:outerShdw>
                </a:effectLst>
              </a:rPr>
              <a:t>int</a:t>
            </a:r>
            <a:r>
              <a:rPr lang="en-US" sz="2400" b="1" dirty="0">
                <a:solidFill>
                  <a:schemeClr val="bg1">
                    <a:lumMod val="60000"/>
                    <a:lumOff val="40000"/>
                  </a:schemeClr>
                </a:solidFill>
                <a:effectLst>
                  <a:outerShdw blurRad="38100" dist="38100" dir="2700000" algn="tl">
                    <a:srgbClr val="000000">
                      <a:alpha val="43137"/>
                    </a:srgbClr>
                  </a:outerShdw>
                </a:effectLst>
              </a:rPr>
              <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4223695" y="5478614"/>
            <a:ext cx="2819400" cy="510778"/>
          </a:xfrm>
          <a:prstGeom prst="wedgeRoundRectCallout">
            <a:avLst>
              <a:gd name="adj1" fmla="val -56069"/>
              <a:gd name="adj2" fmla="val -4915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Hides </a:t>
            </a:r>
            <a:r>
              <a:rPr lang="en-US" sz="2400" b="1" dirty="0">
                <a:solidFill>
                  <a:schemeClr val="bg1">
                    <a:lumMod val="60000"/>
                    <a:lumOff val="40000"/>
                  </a:schemeClr>
                </a:solidFill>
                <a:effectLst>
                  <a:outerShdw blurRad="38100" dist="38100" dir="2700000" algn="tl">
                    <a:srgbClr val="000000">
                      <a:alpha val="43137"/>
                    </a:srgbClr>
                  </a:outerShdw>
                </a:effectLst>
              </a:rPr>
              <a:t>float weight</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0671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1C0C3CC3-8478-4CB0-A7F3-EE3611CE9094}"/>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
        <p:nvSpPr>
          <p:cNvPr id="4" name="Текстов контейнер 3">
            <a:extLst>
              <a:ext uri="{FF2B5EF4-FFF2-40B4-BE49-F238E27FC236}">
                <a16:creationId xmlns:a16="http://schemas.microsoft.com/office/drawing/2014/main" xmlns="" id="{6E2B6A49-96B2-43C8-84B3-F7F1DD5551E0}"/>
              </a:ext>
            </a:extLst>
          </p:cNvPr>
          <p:cNvSpPr>
            <a:spLocks noGrp="1"/>
          </p:cNvSpPr>
          <p:nvPr>
            <p:ph type="body" sz="quarter" idx="10"/>
          </p:nvPr>
        </p:nvSpPr>
        <p:spPr/>
        <p:txBody>
          <a:bodyPr/>
          <a:lstStyle/>
          <a:p>
            <a:r>
              <a:rPr lang="en-US" noProof="1"/>
              <a:t>Use </a:t>
            </a:r>
            <a:r>
              <a:rPr lang="en-US" b="1" noProof="1">
                <a:solidFill>
                  <a:schemeClr val="bg1"/>
                </a:solidFill>
                <a:latin typeface="Consolas" panose="020B0609020204030204" pitchFamily="49" charset="0"/>
              </a:rPr>
              <a:t>base</a:t>
            </a:r>
            <a:r>
              <a:rPr lang="en-US" noProof="1"/>
              <a:t> and </a:t>
            </a:r>
            <a:r>
              <a:rPr lang="en-US" b="1" noProof="1">
                <a:solidFill>
                  <a:schemeClr val="bg1"/>
                </a:solidFill>
                <a:latin typeface="Consolas" panose="020B0609020204030204" pitchFamily="49" charset="0"/>
              </a:rPr>
              <a:t>this</a:t>
            </a:r>
            <a:r>
              <a:rPr lang="en-US" noProof="1"/>
              <a:t> to specify member access</a:t>
            </a:r>
          </a:p>
          <a:p>
            <a:pPr marL="0" indent="0">
              <a:buNone/>
            </a:pPr>
            <a:endParaRPr lang="bg-BG"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 - Access</a:t>
            </a:r>
            <a:endParaRPr lang="bg-BG" sz="4000" dirty="0"/>
          </a:p>
        </p:txBody>
      </p:sp>
      <p:sp>
        <p:nvSpPr>
          <p:cNvPr id="8" name="Text Placeholder 5"/>
          <p:cNvSpPr txBox="1">
            <a:spLocks/>
          </p:cNvSpPr>
          <p:nvPr/>
        </p:nvSpPr>
        <p:spPr>
          <a:xfrm>
            <a:off x="3313737" y="1905000"/>
            <a:ext cx="5571426" cy="4368548"/>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pPr>
              <a:spcBef>
                <a:spcPts val="200"/>
              </a:spcBef>
              <a:spcAft>
                <a:spcPts val="200"/>
              </a:spcAft>
            </a:pPr>
            <a:r>
              <a:rPr lang="en-US" dirty="0"/>
              <a:t>class Patient : Person </a:t>
            </a:r>
            <a:endParaRPr lang="bg-BG" dirty="0"/>
          </a:p>
          <a:p>
            <a:pPr>
              <a:spcBef>
                <a:spcPts val="200"/>
              </a:spcBef>
              <a:spcAft>
                <a:spcPts val="200"/>
              </a:spcAft>
            </a:pPr>
            <a:r>
              <a:rPr lang="en-US" dirty="0"/>
              <a:t>{</a:t>
            </a:r>
          </a:p>
          <a:p>
            <a:pPr>
              <a:spcBef>
                <a:spcPts val="200"/>
              </a:spcBef>
              <a:spcAft>
                <a:spcPts val="200"/>
              </a:spcAft>
            </a:pPr>
            <a:r>
              <a:rPr lang="en-US" dirty="0"/>
              <a:t>  protected float weight;</a:t>
            </a:r>
          </a:p>
          <a:p>
            <a:pPr>
              <a:spcBef>
                <a:spcPts val="200"/>
              </a:spcBef>
              <a:spcAft>
                <a:spcPts val="200"/>
              </a:spcAft>
            </a:pPr>
            <a:r>
              <a:rPr lang="en-US" dirty="0"/>
              <a:t>  public void Method() </a:t>
            </a:r>
            <a:endParaRPr lang="bg-BG" dirty="0"/>
          </a:p>
          <a:p>
            <a:pPr>
              <a:spcBef>
                <a:spcPts val="200"/>
              </a:spcBef>
              <a:spcAft>
                <a:spcPts val="200"/>
              </a:spcAft>
            </a:pPr>
            <a:r>
              <a:rPr lang="bg-BG" dirty="0"/>
              <a:t>  </a:t>
            </a:r>
            <a:r>
              <a:rPr lang="en-US" dirty="0"/>
              <a:t>{</a:t>
            </a:r>
          </a:p>
          <a:p>
            <a:pPr>
              <a:spcBef>
                <a:spcPts val="200"/>
              </a:spcBef>
              <a:spcAft>
                <a:spcPts val="200"/>
              </a:spcAft>
            </a:pPr>
            <a:r>
              <a:rPr lang="en-US" dirty="0"/>
              <a:t>    double weight = 0.5d;</a:t>
            </a:r>
          </a:p>
          <a:p>
            <a:pPr>
              <a:spcBef>
                <a:spcPts val="200"/>
              </a:spcBef>
              <a:spcAft>
                <a:spcPts val="200"/>
              </a:spcAft>
            </a:pPr>
            <a:r>
              <a:rPr lang="en-US" dirty="0"/>
              <a:t>    </a:t>
            </a:r>
            <a:r>
              <a:rPr lang="en-US" dirty="0">
                <a:solidFill>
                  <a:schemeClr val="bg1"/>
                </a:solidFill>
              </a:rPr>
              <a:t>this</a:t>
            </a:r>
            <a:r>
              <a:rPr lang="en-US" dirty="0"/>
              <a:t>.weight = 0.6f;</a:t>
            </a:r>
          </a:p>
          <a:p>
            <a:pPr>
              <a:spcBef>
                <a:spcPts val="200"/>
              </a:spcBef>
              <a:spcAft>
                <a:spcPts val="200"/>
              </a:spcAft>
            </a:pPr>
            <a:r>
              <a:rPr lang="en-US" dirty="0"/>
              <a:t>    </a:t>
            </a:r>
            <a:r>
              <a:rPr lang="en-US" dirty="0">
                <a:solidFill>
                  <a:schemeClr val="bg1"/>
                </a:solidFill>
              </a:rPr>
              <a:t>base</a:t>
            </a:r>
            <a:r>
              <a:rPr lang="en-US" dirty="0"/>
              <a:t>.weight = 1;</a:t>
            </a:r>
          </a:p>
          <a:p>
            <a:pPr>
              <a:spcBef>
                <a:spcPts val="200"/>
              </a:spcBef>
              <a:spcAft>
                <a:spcPts val="200"/>
              </a:spcAft>
            </a:pPr>
            <a:r>
              <a:rPr lang="en-US" dirty="0"/>
              <a:t>  }</a:t>
            </a:r>
          </a:p>
          <a:p>
            <a:pPr>
              <a:spcBef>
                <a:spcPts val="200"/>
              </a:spcBef>
              <a:spcAft>
                <a:spcPts val="200"/>
              </a:spcAft>
            </a:pPr>
            <a:r>
              <a:rPr lang="en-US" dirty="0"/>
              <a:t>}</a:t>
            </a:r>
          </a:p>
        </p:txBody>
      </p:sp>
      <p:sp>
        <p:nvSpPr>
          <p:cNvPr id="7" name="AutoShape 6"/>
          <p:cNvSpPr>
            <a:spLocks noChangeArrowheads="1"/>
          </p:cNvSpPr>
          <p:nvPr/>
        </p:nvSpPr>
        <p:spPr bwMode="auto">
          <a:xfrm>
            <a:off x="7973928" y="4439056"/>
            <a:ext cx="2614422" cy="510778"/>
          </a:xfrm>
          <a:prstGeom prst="wedgeRoundRectCallout">
            <a:avLst>
              <a:gd name="adj1" fmla="val -57819"/>
              <a:gd name="adj2" fmla="val -977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Instance member</a:t>
            </a:r>
            <a:endParaRPr lang="bg-BG" sz="2400" b="1" dirty="0">
              <a:solidFill>
                <a:schemeClr val="bg2"/>
              </a:solidFill>
              <a:effectLst>
                <a:outerShdw blurRad="38100" dist="38100" dir="2700000" algn="tl">
                  <a:srgbClr val="000000">
                    <a:alpha val="43137"/>
                  </a:srgbClr>
                </a:outerShdw>
              </a:effectLst>
            </a:endParaRPr>
          </a:p>
        </p:txBody>
      </p:sp>
      <p:sp>
        <p:nvSpPr>
          <p:cNvPr id="9" name="AutoShape 6"/>
          <p:cNvSpPr>
            <a:spLocks noChangeArrowheads="1"/>
          </p:cNvSpPr>
          <p:nvPr/>
        </p:nvSpPr>
        <p:spPr bwMode="auto">
          <a:xfrm>
            <a:off x="786000" y="4599000"/>
            <a:ext cx="2692148" cy="581025"/>
          </a:xfrm>
          <a:prstGeom prst="wedgeRoundRectCallout">
            <a:avLst>
              <a:gd name="adj1" fmla="val 57599"/>
              <a:gd name="adj2" fmla="val 2272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member</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256000" y="2664000"/>
            <a:ext cx="2050279" cy="533400"/>
          </a:xfrm>
          <a:prstGeom prst="wedgeRoundRectCallout">
            <a:avLst>
              <a:gd name="adj1" fmla="val -59817"/>
              <a:gd name="adj2" fmla="val -657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Local variable</a:t>
            </a:r>
            <a:endParaRPr lang="bg-BG" sz="24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697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4D04B973-1730-45A5-BCC3-DBCBFAADA782}"/>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sz="3200" b="1" dirty="0">
                <a:solidFill>
                  <a:schemeClr val="bg1"/>
                </a:solidFill>
                <a:latin typeface="Consolas" panose="020B0609020204030204" pitchFamily="49" charset="0"/>
                <a:hlinkClick r:id="rId3"/>
              </a:rPr>
              <a:t>Virtual</a:t>
            </a:r>
            <a:r>
              <a:rPr lang="en-US" dirty="0">
                <a:solidFill>
                  <a:schemeClr val="bg1"/>
                </a:solidFill>
              </a:rPr>
              <a:t> </a:t>
            </a:r>
            <a:r>
              <a:rPr lang="en-US" dirty="0"/>
              <a:t>- defines a method that </a:t>
            </a:r>
            <a:r>
              <a:rPr lang="en-US" b="1" dirty="0">
                <a:solidFill>
                  <a:schemeClr val="bg1"/>
                </a:solidFill>
              </a:rPr>
              <a:t>can be </a:t>
            </a:r>
            <a:r>
              <a:rPr lang="en-US" b="1" noProof="1">
                <a:solidFill>
                  <a:schemeClr val="bg1"/>
                </a:solidFill>
              </a:rPr>
              <a:t>overriden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Virtual Methods</a:t>
            </a:r>
            <a:endParaRPr lang="bg-BG" sz="4000" dirty="0"/>
          </a:p>
        </p:txBody>
      </p:sp>
      <p:sp>
        <p:nvSpPr>
          <p:cNvPr id="7" name="Text Placeholder 5"/>
          <p:cNvSpPr txBox="1">
            <a:spLocks/>
          </p:cNvSpPr>
          <p:nvPr/>
        </p:nvSpPr>
        <p:spPr>
          <a:xfrm>
            <a:off x="2743200" y="2008802"/>
            <a:ext cx="6477000"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a:t>
            </a:r>
            <a:r>
              <a:rPr lang="en-US" dirty="0">
                <a:solidFill>
                  <a:schemeClr val="bg1"/>
                </a:solidFill>
              </a:rPr>
              <a:t>Animal</a:t>
            </a:r>
          </a:p>
          <a:p>
            <a:r>
              <a:rPr lang="en-US" dirty="0"/>
              <a:t>{</a:t>
            </a:r>
          </a:p>
          <a:p>
            <a:r>
              <a:rPr lang="en-US" dirty="0"/>
              <a:t>  public </a:t>
            </a:r>
            <a:r>
              <a:rPr lang="en-US" dirty="0">
                <a:solidFill>
                  <a:schemeClr val="bg1"/>
                </a:solidFill>
              </a:rPr>
              <a:t>virtual</a:t>
            </a:r>
            <a:r>
              <a:rPr lang="en-US" dirty="0"/>
              <a:t> void Eat() { … }</a:t>
            </a:r>
          </a:p>
          <a:p>
            <a:r>
              <a:rPr lang="en-US" dirty="0"/>
              <a:t>}</a:t>
            </a:r>
          </a:p>
        </p:txBody>
      </p:sp>
      <p:sp>
        <p:nvSpPr>
          <p:cNvPr id="10" name="Text Placeholder 5"/>
          <p:cNvSpPr txBox="1">
            <a:spLocks/>
          </p:cNvSpPr>
          <p:nvPr/>
        </p:nvSpPr>
        <p:spPr>
          <a:xfrm>
            <a:off x="2744925" y="4168782"/>
            <a:ext cx="6475275" cy="215581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Dog </a:t>
            </a:r>
            <a:r>
              <a:rPr lang="en-US" dirty="0">
                <a:solidFill>
                  <a:schemeClr val="bg1"/>
                </a:solidFill>
              </a:rPr>
              <a:t>:</a:t>
            </a:r>
            <a:r>
              <a:rPr lang="en-US" dirty="0"/>
              <a:t> Animal</a:t>
            </a:r>
          </a:p>
          <a:p>
            <a:r>
              <a:rPr lang="en-US" dirty="0"/>
              <a:t>{   </a:t>
            </a:r>
          </a:p>
          <a:p>
            <a:r>
              <a:rPr lang="en-US" dirty="0"/>
              <a:t>  public </a:t>
            </a:r>
            <a:r>
              <a:rPr lang="en-US" dirty="0">
                <a:solidFill>
                  <a:schemeClr val="bg1"/>
                </a:solidFill>
              </a:rPr>
              <a:t>override</a:t>
            </a:r>
            <a:r>
              <a:rPr lang="en-US" dirty="0"/>
              <a:t> void Eat() {}</a:t>
            </a:r>
          </a:p>
          <a:p>
            <a:r>
              <a:rPr lang="en-US" dirty="0"/>
              <a:t>}</a:t>
            </a:r>
          </a:p>
        </p:txBody>
      </p:sp>
    </p:spTree>
    <p:extLst>
      <p:ext uri="{BB962C8B-B14F-4D97-AF65-F5344CB8AC3E}">
        <p14:creationId xmlns:p14="http://schemas.microsoft.com/office/powerpoint/2010/main" val="1393524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C31EE781-E2F7-4779-885B-7D776BCE4D46}"/>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
        <p:nvSpPr>
          <p:cNvPr id="8" name="Rectangle 2"/>
          <p:cNvSpPr>
            <a:spLocks noGrp="1" noChangeArrowheads="1"/>
          </p:cNvSpPr>
          <p:nvPr>
            <p:ph type="body" sz="quarter" idx="10"/>
          </p:nvPr>
        </p:nvSpPr>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bg-BG" sz="3400" dirty="0">
                <a:latin typeface="+mn-lt"/>
              </a:rPr>
              <a:t>T</a:t>
            </a:r>
            <a:r>
              <a:rPr lang="bg-BG" altLang="bg-BG" sz="3400" dirty="0">
                <a:latin typeface="+mn-lt"/>
              </a:rPr>
              <a:t>he </a:t>
            </a:r>
            <a:r>
              <a:rPr lang="bg-BG" altLang="bg-BG" sz="3400" b="1" dirty="0">
                <a:solidFill>
                  <a:schemeClr val="bg1"/>
                </a:solidFill>
                <a:latin typeface="Consolas" panose="020B0609020204030204" pitchFamily="49" charset="0"/>
                <a:hlinkClick r:id="rId3"/>
              </a:rPr>
              <a:t>sealed</a:t>
            </a:r>
            <a:r>
              <a:rPr lang="bg-BG" altLang="bg-BG" sz="3400" dirty="0">
                <a:latin typeface="+mn-lt"/>
              </a:rPr>
              <a:t> modifier prevents other classes from </a:t>
            </a:r>
            <a:r>
              <a:rPr lang="bg-BG" altLang="bg-BG" sz="3400" b="1" dirty="0">
                <a:solidFill>
                  <a:schemeClr val="bg1"/>
                </a:solidFill>
                <a:latin typeface="+mn-lt"/>
              </a:rPr>
              <a:t>inheriting</a:t>
            </a:r>
            <a:r>
              <a:rPr lang="bg-BG" altLang="bg-BG" sz="3400" dirty="0">
                <a:latin typeface="+mn-lt"/>
              </a:rPr>
              <a:t> </a:t>
            </a:r>
            <a:r>
              <a:rPr lang="en-US" altLang="bg-BG" sz="3400" dirty="0">
                <a:latin typeface="+mn-lt"/>
              </a:rPr>
              <a:t/>
            </a:r>
            <a:br>
              <a:rPr lang="en-US" altLang="bg-BG" sz="3400" dirty="0">
                <a:latin typeface="+mn-lt"/>
              </a:rPr>
            </a:br>
            <a:r>
              <a:rPr lang="bg-BG" altLang="bg-BG" sz="3400" dirty="0">
                <a:latin typeface="+mn-lt"/>
              </a:rPr>
              <a:t>from it</a:t>
            </a:r>
            <a:endParaRPr lang="en-US" altLang="bg-BG" sz="3400" dirty="0">
              <a:latin typeface="+mn-lt"/>
            </a:endParaRPr>
          </a:p>
          <a:p>
            <a:pPr lvl="0"/>
            <a:r>
              <a:rPr lang="en-US" altLang="bg-BG" sz="3400" dirty="0">
                <a:latin typeface="+mn-lt"/>
              </a:rPr>
              <a:t>You can use the </a:t>
            </a:r>
            <a:r>
              <a:rPr lang="en-US" altLang="bg-BG" sz="3400" b="1" dirty="0">
                <a:solidFill>
                  <a:schemeClr val="bg1"/>
                </a:solidFill>
                <a:latin typeface="Consolas" panose="020B0609020204030204" pitchFamily="49" charset="0"/>
              </a:rPr>
              <a:t>sealed</a:t>
            </a:r>
            <a:r>
              <a:rPr lang="en-US" altLang="bg-BG" sz="3400" dirty="0">
                <a:latin typeface="+mn-lt"/>
              </a:rPr>
              <a:t> modifier on a </a:t>
            </a:r>
            <a:r>
              <a:rPr lang="en-US" altLang="bg-BG" sz="3400" b="1" dirty="0">
                <a:solidFill>
                  <a:schemeClr val="bg1"/>
                </a:solidFill>
                <a:latin typeface="+mn-lt"/>
              </a:rPr>
              <a:t>method</a:t>
            </a:r>
            <a:r>
              <a:rPr lang="en-US" altLang="bg-BG" sz="3400" dirty="0">
                <a:latin typeface="+mn-lt"/>
              </a:rPr>
              <a:t> or a </a:t>
            </a:r>
            <a:r>
              <a:rPr lang="en-US" altLang="bg-BG" sz="3400" b="1" dirty="0">
                <a:solidFill>
                  <a:schemeClr val="bg1"/>
                </a:solidFill>
                <a:latin typeface="+mn-lt"/>
              </a:rPr>
              <a:t>property</a:t>
            </a:r>
            <a:r>
              <a:rPr lang="en-US" altLang="bg-BG" sz="3400" dirty="0">
                <a:latin typeface="+mn-lt"/>
              </a:rPr>
              <a:t> </a:t>
            </a:r>
            <a:br>
              <a:rPr lang="en-US" altLang="bg-BG" sz="3400" dirty="0">
                <a:latin typeface="+mn-lt"/>
              </a:rPr>
            </a:br>
            <a:r>
              <a:rPr lang="en-US" altLang="bg-BG" sz="3400" dirty="0">
                <a:latin typeface="+mn-lt"/>
              </a:rPr>
              <a:t>in a </a:t>
            </a:r>
            <a:r>
              <a:rPr lang="en-US" altLang="bg-BG" sz="3400" b="1" dirty="0">
                <a:solidFill>
                  <a:schemeClr val="bg1"/>
                </a:solidFill>
                <a:latin typeface="Consolas" panose="020B0609020204030204" pitchFamily="49" charset="0"/>
              </a:rPr>
              <a:t>base</a:t>
            </a:r>
            <a:r>
              <a:rPr lang="en-US" altLang="bg-BG" sz="3400" dirty="0">
                <a:latin typeface="+mn-lt"/>
              </a:rPr>
              <a:t> class:</a:t>
            </a:r>
          </a:p>
          <a:p>
            <a:r>
              <a:rPr lang="en-US" altLang="bg-BG" sz="3400" dirty="0">
                <a:latin typeface="+mn-lt"/>
              </a:rPr>
              <a:t>It enables you to </a:t>
            </a:r>
            <a:r>
              <a:rPr lang="en-US" altLang="bg-BG" sz="3400" b="1" dirty="0">
                <a:solidFill>
                  <a:schemeClr val="bg1"/>
                </a:solidFill>
                <a:latin typeface="+mn-lt"/>
              </a:rPr>
              <a:t>allow classes </a:t>
            </a:r>
            <a:r>
              <a:rPr lang="en-US" altLang="bg-BG" sz="3400" dirty="0">
                <a:latin typeface="+mn-lt"/>
              </a:rPr>
              <a:t>to </a:t>
            </a:r>
            <a:r>
              <a:rPr lang="en-US" altLang="bg-BG" sz="3400" b="1" dirty="0">
                <a:solidFill>
                  <a:schemeClr val="bg1"/>
                </a:solidFill>
                <a:latin typeface="+mn-lt"/>
              </a:rPr>
              <a:t>derive</a:t>
            </a:r>
            <a:r>
              <a:rPr lang="en-US" altLang="bg-BG" sz="3400" dirty="0">
                <a:latin typeface="+mn-lt"/>
              </a:rPr>
              <a:t> from your class</a:t>
            </a:r>
          </a:p>
          <a:p>
            <a:pPr>
              <a:buClr>
                <a:schemeClr val="tx1"/>
              </a:buClr>
            </a:pPr>
            <a:r>
              <a:rPr lang="en-US" altLang="bg-BG" sz="3400" b="1" dirty="0">
                <a:solidFill>
                  <a:schemeClr val="bg1"/>
                </a:solidFill>
                <a:latin typeface="+mn-lt"/>
              </a:rPr>
              <a:t>Prevents</a:t>
            </a:r>
            <a:r>
              <a:rPr lang="en-US" altLang="bg-BG" sz="3400" dirty="0">
                <a:latin typeface="+mn-lt"/>
              </a:rPr>
              <a:t> the </a:t>
            </a:r>
            <a:r>
              <a:rPr lang="en-US" altLang="bg-BG" sz="3400" b="1" dirty="0">
                <a:solidFill>
                  <a:schemeClr val="bg1"/>
                </a:solidFill>
                <a:latin typeface="+mn-lt"/>
              </a:rPr>
              <a:t>overriding</a:t>
            </a:r>
            <a:r>
              <a:rPr lang="en-US" altLang="bg-BG" sz="3400" dirty="0">
                <a:latin typeface="+mn-lt"/>
              </a:rPr>
              <a:t> of specific </a:t>
            </a:r>
            <a:r>
              <a:rPr lang="en-US" altLang="bg-BG" sz="3400" b="1" dirty="0">
                <a:solidFill>
                  <a:schemeClr val="bg1"/>
                </a:solidFill>
                <a:latin typeface="Consolas" panose="020B0609020204030204" pitchFamily="49" charset="0"/>
              </a:rPr>
              <a:t>virtual</a:t>
            </a:r>
            <a:r>
              <a:rPr lang="en-US" altLang="bg-BG" sz="3400" dirty="0">
                <a:latin typeface="+mn-lt"/>
              </a:rPr>
              <a:t> </a:t>
            </a:r>
            <a:r>
              <a:rPr lang="en-US" altLang="bg-BG" sz="3400" b="1" dirty="0">
                <a:solidFill>
                  <a:schemeClr val="bg1"/>
                </a:solidFill>
                <a:latin typeface="+mn-lt"/>
              </a:rPr>
              <a:t>methods</a:t>
            </a:r>
            <a:r>
              <a:rPr lang="en-US" altLang="bg-BG" sz="3400" dirty="0">
                <a:latin typeface="+mn-lt"/>
              </a:rPr>
              <a:t> and </a:t>
            </a:r>
            <a:br>
              <a:rPr lang="en-US" altLang="bg-BG" sz="3400" dirty="0">
                <a:latin typeface="+mn-lt"/>
              </a:rPr>
            </a:br>
            <a:r>
              <a:rPr lang="en-US" altLang="bg-BG" sz="3400" noProof="1">
                <a:latin typeface="+mn-lt"/>
              </a:rPr>
              <a:t>properties</a:t>
            </a:r>
          </a:p>
        </p:txBody>
      </p:sp>
      <p:sp>
        <p:nvSpPr>
          <p:cNvPr id="4" name="Title 3"/>
          <p:cNvSpPr>
            <a:spLocks noGrp="1"/>
          </p:cNvSpPr>
          <p:nvPr>
            <p:ph type="title"/>
          </p:nvPr>
        </p:nvSpPr>
        <p:spPr/>
        <p:txBody>
          <a:bodyPr/>
          <a:lstStyle/>
          <a:p>
            <a:r>
              <a:rPr lang="en-US" dirty="0"/>
              <a:t>Sealed Modifier</a:t>
            </a:r>
            <a:endParaRPr lang="bg-BG" dirty="0"/>
          </a:p>
        </p:txBody>
      </p:sp>
    </p:spTree>
    <p:extLst>
      <p:ext uri="{BB962C8B-B14F-4D97-AF65-F5344CB8AC3E}">
        <p14:creationId xmlns:p14="http://schemas.microsoft.com/office/powerpoint/2010/main" val="85106382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8" name="Subtitle 7">
            <a:extLst>
              <a:ext uri="{FF2B5EF4-FFF2-40B4-BE49-F238E27FC236}">
                <a16:creationId xmlns:a16="http://schemas.microsoft.com/office/drawing/2014/main" xmlns="" id="{09EFFC21-6051-4D18-9940-F3F9512A25C0}"/>
              </a:ext>
            </a:extLst>
          </p:cNvPr>
          <p:cNvSpPr>
            <a:spLocks noGrp="1"/>
          </p:cNvSpPr>
          <p:nvPr>
            <p:ph type="subTitle" sz="quarter" idx="11"/>
          </p:nvPr>
        </p:nvSpPr>
        <p:spPr/>
        <p:txBody>
          <a:bodyPr/>
          <a:lstStyle/>
          <a:p>
            <a:r>
              <a:rPr lang="en-US" dirty="0"/>
              <a:t>Extension (Inheritance) and Composition</a:t>
            </a:r>
          </a:p>
        </p:txBody>
      </p:sp>
      <p:sp>
        <p:nvSpPr>
          <p:cNvPr id="3" name="Title 2">
            <a:extLst>
              <a:ext uri="{FF2B5EF4-FFF2-40B4-BE49-F238E27FC236}">
                <a16:creationId xmlns:a16="http://schemas.microsoft.com/office/drawing/2014/main" xmlns="" id="{2BD6ED98-3FB5-46B0-A08A-5E5FBF0CD406}"/>
              </a:ext>
            </a:extLst>
          </p:cNvPr>
          <p:cNvSpPr>
            <a:spLocks noGrp="1"/>
          </p:cNvSpPr>
          <p:nvPr>
            <p:ph type="title" sz="quarter" idx="10"/>
          </p:nvPr>
        </p:nvSpPr>
        <p:spPr/>
        <p:txBody>
          <a:bodyPr/>
          <a:lstStyle/>
          <a:p>
            <a:r>
              <a:rPr lang="en-US" dirty="0"/>
              <a:t>Types of Class Reuse</a:t>
            </a:r>
          </a:p>
        </p:txBody>
      </p:sp>
    </p:spTree>
    <p:extLst>
      <p:ext uri="{BB962C8B-B14F-4D97-AF65-F5344CB8AC3E}">
        <p14:creationId xmlns:p14="http://schemas.microsoft.com/office/powerpoint/2010/main" val="428717959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a:extLst>
              <a:ext uri="{FF2B5EF4-FFF2-40B4-BE49-F238E27FC236}">
                <a16:creationId xmlns:a16="http://schemas.microsoft.com/office/drawing/2014/main" xmlns="" id="{2B821420-320C-4AD9-998B-D0302613645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
        <p:nvSpPr>
          <p:cNvPr id="3" name="Content Placeholder 2"/>
          <p:cNvSpPr>
            <a:spLocks noGrp="1"/>
          </p:cNvSpPr>
          <p:nvPr>
            <p:ph type="body" sz="quarter" idx="10"/>
          </p:nvPr>
        </p:nvSpPr>
        <p:spPr/>
        <p:txBody>
          <a:bodyPr>
            <a:normAutofit/>
          </a:bodyPr>
          <a:lstStyle/>
          <a:p>
            <a:pPr>
              <a:buClr>
                <a:schemeClr val="tx1"/>
              </a:buClr>
            </a:pPr>
            <a:r>
              <a:rPr lang="en-GB" sz="3600" b="1" dirty="0">
                <a:solidFill>
                  <a:schemeClr val="bg1"/>
                </a:solidFill>
              </a:rPr>
              <a:t>Duplicate code </a:t>
            </a:r>
            <a:r>
              <a:rPr lang="en-GB" sz="3600" dirty="0"/>
              <a:t>is error prone</a:t>
            </a:r>
          </a:p>
          <a:p>
            <a:pPr>
              <a:buClr>
                <a:schemeClr val="tx1"/>
              </a:buClr>
            </a:pPr>
            <a:r>
              <a:rPr lang="en-GB" sz="3600" b="1" dirty="0">
                <a:solidFill>
                  <a:schemeClr val="bg1"/>
                </a:solidFill>
              </a:rPr>
              <a:t>Reuse classes </a:t>
            </a:r>
            <a:r>
              <a:rPr lang="en-GB" sz="3600" dirty="0"/>
              <a:t>through </a:t>
            </a:r>
            <a:r>
              <a:rPr lang="en-GB" sz="3600" b="1" dirty="0">
                <a:solidFill>
                  <a:schemeClr val="bg1"/>
                </a:solidFill>
              </a:rPr>
              <a:t>extension</a:t>
            </a:r>
          </a:p>
          <a:p>
            <a:r>
              <a:rPr lang="en-GB" sz="3600" dirty="0"/>
              <a:t>Sometimes the only way</a:t>
            </a:r>
          </a:p>
        </p:txBody>
      </p:sp>
      <p:sp>
        <p:nvSpPr>
          <p:cNvPr id="4" name="Title 3"/>
          <p:cNvSpPr>
            <a:spLocks noGrp="1"/>
          </p:cNvSpPr>
          <p:nvPr>
            <p:ph type="title"/>
          </p:nvPr>
        </p:nvSpPr>
        <p:spPr/>
        <p:txBody>
          <a:bodyPr>
            <a:normAutofit/>
          </a:bodyPr>
          <a:lstStyle/>
          <a:p>
            <a:r>
              <a:rPr lang="en-US" dirty="0"/>
              <a:t>Extension (Inheritance) (IS-A relation)</a:t>
            </a:r>
          </a:p>
        </p:txBody>
      </p:sp>
      <p:sp>
        <p:nvSpPr>
          <p:cNvPr id="11" name="Rectangle: Rounded Corners 10"/>
          <p:cNvSpPr/>
          <p:nvPr/>
        </p:nvSpPr>
        <p:spPr>
          <a:xfrm>
            <a:off x="3261000" y="3525946"/>
            <a:ext cx="5195506" cy="1828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2" name="Rectangle: Rounded Corners 11"/>
          <p:cNvSpPr/>
          <p:nvPr/>
        </p:nvSpPr>
        <p:spPr>
          <a:xfrm>
            <a:off x="3503709" y="4388245"/>
            <a:ext cx="4710089"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List</a:t>
            </a:r>
            <a:r>
              <a:rPr lang="bg-BG" sz="2800" b="1" noProof="1">
                <a:solidFill>
                  <a:schemeClr val="bg2"/>
                </a:solidFill>
              </a:rPr>
              <a:t>&lt;</a:t>
            </a:r>
            <a:r>
              <a:rPr lang="af-ZA" sz="2800" b="1" noProof="1">
                <a:solidFill>
                  <a:schemeClr val="bg2"/>
                </a:solidFill>
              </a:rPr>
              <a:t>string</a:t>
            </a:r>
            <a:r>
              <a:rPr lang="bg-BG" sz="2800" b="1" noProof="1">
                <a:solidFill>
                  <a:schemeClr val="bg2"/>
                </a:solidFill>
              </a:rPr>
              <a:t>&gt;</a:t>
            </a:r>
            <a:endParaRPr lang="en-GB" sz="2800" b="1" noProof="1">
              <a:solidFill>
                <a:schemeClr val="bg2"/>
              </a:solidFill>
            </a:endParaRPr>
          </a:p>
        </p:txBody>
      </p:sp>
      <p:sp>
        <p:nvSpPr>
          <p:cNvPr id="13" name="Rectangle: Rounded Corners 12"/>
          <p:cNvSpPr/>
          <p:nvPr/>
        </p:nvSpPr>
        <p:spPr>
          <a:xfrm>
            <a:off x="2970107" y="5759846"/>
            <a:ext cx="5777698" cy="5855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CustomList</a:t>
            </a:r>
          </a:p>
        </p:txBody>
      </p:sp>
      <p:sp>
        <p:nvSpPr>
          <p:cNvPr id="10" name="Arrow: Right 29"/>
          <p:cNvSpPr/>
          <p:nvPr/>
        </p:nvSpPr>
        <p:spPr>
          <a:xfrm rot="16200000">
            <a:off x="5528250" y="5249161"/>
            <a:ext cx="661007" cy="19208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97444362"/>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53D68D09-AB00-4283-A820-C9D6E5B5FEE0}"/>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
        <p:nvSpPr>
          <p:cNvPr id="3" name="Content Placeholder 2"/>
          <p:cNvSpPr>
            <a:spLocks noGrp="1"/>
          </p:cNvSpPr>
          <p:nvPr>
            <p:ph type="body" sz="quarter" idx="10"/>
          </p:nvPr>
        </p:nvSpPr>
        <p:spPr/>
        <p:txBody>
          <a:bodyPr/>
          <a:lstStyle/>
          <a:p>
            <a:r>
              <a:rPr lang="en-GB" dirty="0"/>
              <a:t>Using classes to </a:t>
            </a:r>
            <a:r>
              <a:rPr lang="en-GB" b="1" dirty="0">
                <a:solidFill>
                  <a:schemeClr val="bg1"/>
                </a:solidFill>
              </a:rPr>
              <a:t>define</a:t>
            </a:r>
            <a:r>
              <a:rPr lang="en-GB" dirty="0"/>
              <a:t> classes</a:t>
            </a:r>
          </a:p>
        </p:txBody>
      </p:sp>
      <p:sp>
        <p:nvSpPr>
          <p:cNvPr id="4" name="Title 3"/>
          <p:cNvSpPr>
            <a:spLocks noGrp="1"/>
          </p:cNvSpPr>
          <p:nvPr>
            <p:ph type="title"/>
          </p:nvPr>
        </p:nvSpPr>
        <p:spPr/>
        <p:txBody>
          <a:bodyPr>
            <a:normAutofit/>
          </a:bodyPr>
          <a:lstStyle/>
          <a:p>
            <a:r>
              <a:rPr lang="en-US" dirty="0"/>
              <a:t>Composition (HAS-A relation)</a:t>
            </a:r>
          </a:p>
        </p:txBody>
      </p:sp>
      <p:sp>
        <p:nvSpPr>
          <p:cNvPr id="19" name="Text Placeholder 5"/>
          <p:cNvSpPr txBox="1">
            <a:spLocks/>
          </p:cNvSpPr>
          <p:nvPr/>
        </p:nvSpPr>
        <p:spPr>
          <a:xfrm>
            <a:off x="1600200" y="2436905"/>
            <a:ext cx="4436906" cy="3200792"/>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GB" dirty="0"/>
              <a:t>Laptop</a:t>
            </a:r>
            <a:r>
              <a:rPr lang="en-US" dirty="0"/>
              <a:t> {</a:t>
            </a:r>
          </a:p>
          <a:p>
            <a:r>
              <a:rPr lang="en-US" dirty="0"/>
              <a:t>  Monitor monitor;</a:t>
            </a:r>
          </a:p>
          <a:p>
            <a:r>
              <a:rPr lang="en-US" dirty="0"/>
              <a:t>  Touchpad touchpad;</a:t>
            </a:r>
          </a:p>
          <a:p>
            <a:r>
              <a:rPr lang="en-US" dirty="0"/>
              <a:t>  Keyboard keyboard;</a:t>
            </a:r>
          </a:p>
          <a:p>
            <a:r>
              <a:rPr lang="en-US" dirty="0"/>
              <a:t>  …</a:t>
            </a:r>
          </a:p>
          <a:p>
            <a:r>
              <a:rPr lang="en-US" dirty="0"/>
              <a:t>}</a:t>
            </a:r>
          </a:p>
        </p:txBody>
      </p:sp>
      <p:sp>
        <p:nvSpPr>
          <p:cNvPr id="20" name="AutoShape 6"/>
          <p:cNvSpPr>
            <a:spLocks noChangeArrowheads="1"/>
          </p:cNvSpPr>
          <p:nvPr/>
        </p:nvSpPr>
        <p:spPr bwMode="auto">
          <a:xfrm>
            <a:off x="3352801" y="4693717"/>
            <a:ext cx="1352561" cy="797957"/>
          </a:xfrm>
          <a:prstGeom prst="wedgeRoundRectCallout">
            <a:avLst>
              <a:gd name="adj1" fmla="val -43157"/>
              <a:gd name="adj2" fmla="val -6096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Reusing classes</a:t>
            </a:r>
            <a:endParaRPr lang="bg-BG" sz="2400" b="1" dirty="0">
              <a:solidFill>
                <a:schemeClr val="bg2"/>
              </a:solidFill>
              <a:effectLst>
                <a:outerShdw blurRad="38100" dist="38100" dir="2700000" algn="tl">
                  <a:srgbClr val="000000">
                    <a:alpha val="43137"/>
                  </a:srgbClr>
                </a:outerShdw>
              </a:effectLst>
            </a:endParaRPr>
          </a:p>
        </p:txBody>
      </p:sp>
      <p:sp>
        <p:nvSpPr>
          <p:cNvPr id="7" name="Rectangle: Rounded Corners 6"/>
          <p:cNvSpPr/>
          <p:nvPr/>
        </p:nvSpPr>
        <p:spPr>
          <a:xfrm>
            <a:off x="6690266" y="2133600"/>
            <a:ext cx="4815935" cy="41148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b="1" dirty="0">
                <a:solidFill>
                  <a:schemeClr val="bg2"/>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Monitor</a:t>
            </a:r>
            <a:endParaRPr lang="en-US" sz="2800" b="1" dirty="0">
              <a:solidFill>
                <a:schemeClr val="bg2"/>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Touchpad</a:t>
            </a:r>
            <a:endParaRPr lang="en-US" sz="2800" b="1" dirty="0">
              <a:solidFill>
                <a:schemeClr val="bg2"/>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2800" b="1" dirty="0">
                <a:solidFill>
                  <a:schemeClr val="bg2"/>
                </a:solidFill>
              </a:rPr>
              <a:t>Keyboard</a:t>
            </a:r>
            <a:endParaRPr lang="en-US" sz="2800" b="1" dirty="0">
              <a:solidFill>
                <a:schemeClr val="bg2"/>
              </a:solidFill>
            </a:endParaRPr>
          </a:p>
        </p:txBody>
      </p:sp>
    </p:spTree>
    <p:extLst>
      <p:ext uri="{BB962C8B-B14F-4D97-AF65-F5344CB8AC3E}">
        <p14:creationId xmlns:p14="http://schemas.microsoft.com/office/powerpoint/2010/main" val="240192380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6BBF4633-6469-4F49-AF46-F611F332AE8F}"/>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
        <p:nvSpPr>
          <p:cNvPr id="5" name="Content Placeholder 2"/>
          <p:cNvSpPr>
            <a:spLocks noGrp="1"/>
          </p:cNvSpPr>
          <p:nvPr>
            <p:ph type="body" sz="quarter" idx="10"/>
          </p:nvPr>
        </p:nvSpPr>
        <p:spPr/>
        <p:txBody>
          <a:bodyPr>
            <a:normAutofit/>
          </a:bodyPr>
          <a:lstStyle/>
          <a:p>
            <a:pPr marL="0" indent="0" algn="ctr">
              <a:buNone/>
            </a:pPr>
            <a:endParaRPr lang="bg-BG" sz="4000" b="1" dirty="0"/>
          </a:p>
          <a:p>
            <a:pPr marL="0" indent="0" algn="ctr">
              <a:buNone/>
            </a:pPr>
            <a:r>
              <a:rPr lang="en-US" sz="8800" b="1" u="sng" dirty="0">
                <a:solidFill>
                  <a:schemeClr val="bg1"/>
                </a:solidFill>
              </a:rPr>
              <a:t>sli.do</a:t>
            </a:r>
            <a:endParaRPr lang="bg-BG" sz="7200" b="1" u="sng" dirty="0">
              <a:solidFill>
                <a:schemeClr val="bg1"/>
              </a:solidFill>
            </a:endParaRPr>
          </a:p>
          <a:p>
            <a:pPr marL="0" indent="0" algn="ctr">
              <a:buNone/>
            </a:pPr>
            <a:r>
              <a:rPr lang="en-US" sz="11500" b="1" dirty="0"/>
              <a:t>#</a:t>
            </a:r>
            <a:r>
              <a:rPr lang="en-US" sz="11500" b="1" noProof="1"/>
              <a:t>csharp</a:t>
            </a:r>
            <a:r>
              <a:rPr lang="bg-BG" sz="11500" b="1" dirty="0"/>
              <a:t>-</a:t>
            </a:r>
            <a:r>
              <a:rPr lang="en-US" sz="11500" b="1" noProof="1"/>
              <a:t>advanced</a:t>
            </a:r>
            <a:endParaRPr lang="en-US" sz="11500" noProof="1"/>
          </a:p>
        </p:txBody>
      </p:sp>
      <p:sp>
        <p:nvSpPr>
          <p:cNvPr id="6" name="Title 3"/>
          <p:cNvSpPr>
            <a:spLocks noGrp="1"/>
          </p:cNvSpPr>
          <p:nvPr>
            <p:ph type="title"/>
          </p:nvPr>
        </p:nvSpPr>
        <p:spPr/>
        <p:txBody>
          <a:bodyPr/>
          <a:lstStyle/>
          <a:p>
            <a:r>
              <a:rPr lang="en-US" dirty="0"/>
              <a:t>Have a Question?</a:t>
            </a:r>
          </a:p>
        </p:txBody>
      </p:sp>
    </p:spTree>
    <p:extLst>
      <p:ext uri="{BB962C8B-B14F-4D97-AF65-F5344CB8AC3E}">
        <p14:creationId xmlns:p14="http://schemas.microsoft.com/office/powerpoint/2010/main" val="4076405157"/>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66EE16AE-8C30-4039-BF39-7876DD8A3C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t>
            </a:r>
            <a:r>
              <a:rPr lang="en-US" dirty="0" smtClean="0"/>
              <a:t>a </a:t>
            </a:r>
            <a:r>
              <a:rPr lang="en-US" dirty="0"/>
              <a:t>list that has</a:t>
            </a:r>
          </a:p>
          <a:p>
            <a:pPr lvl="1">
              <a:lnSpc>
                <a:spcPct val="100000"/>
              </a:lnSpc>
            </a:pPr>
            <a:r>
              <a:rPr lang="en-US" dirty="0"/>
              <a:t>All functionality of a </a:t>
            </a:r>
            <a:r>
              <a:rPr lang="en-US" b="1" noProof="1">
                <a:solidFill>
                  <a:schemeClr val="bg1"/>
                </a:solidFill>
                <a:latin typeface="Consolas" panose="020B0609020204030204" pitchFamily="49" charset="0"/>
              </a:rPr>
              <a:t>List&lt;string&gt;</a:t>
            </a:r>
          </a:p>
          <a:p>
            <a:pPr lvl="1">
              <a:lnSpc>
                <a:spcPct val="100000"/>
              </a:lnSpc>
            </a:pPr>
            <a:r>
              <a:rPr lang="en-US" dirty="0"/>
              <a:t>Method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List</a:t>
            </a:r>
            <a:endParaRPr lang="bg-BG" sz="4000" dirty="0"/>
          </a:p>
        </p:txBody>
      </p:sp>
      <p:sp>
        <p:nvSpPr>
          <p:cNvPr id="18" name="Rectangle: Rounded Corners 17"/>
          <p:cNvSpPr/>
          <p:nvPr/>
        </p:nvSpPr>
        <p:spPr>
          <a:xfrm>
            <a:off x="3518836" y="3505200"/>
            <a:ext cx="4305300" cy="1600200"/>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bg2"/>
                </a:solidFill>
              </a:rPr>
              <a:t>Collections</a:t>
            </a:r>
          </a:p>
        </p:txBody>
      </p:sp>
      <p:sp>
        <p:nvSpPr>
          <p:cNvPr id="19" name="Rectangle: Rounded Corners 18"/>
          <p:cNvSpPr/>
          <p:nvPr/>
        </p:nvSpPr>
        <p:spPr>
          <a:xfrm>
            <a:off x="3729812" y="4212086"/>
            <a:ext cx="3903055"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af-ZA" sz="2800" b="1" noProof="1">
                <a:solidFill>
                  <a:schemeClr val="bg2"/>
                </a:solidFill>
              </a:rPr>
              <a:t>List&lt;string&gt;</a:t>
            </a:r>
            <a:endParaRPr lang="en-GB" sz="2800" b="1" noProof="1">
              <a:solidFill>
                <a:schemeClr val="bg2"/>
              </a:solidFill>
            </a:endParaRPr>
          </a:p>
        </p:txBody>
      </p:sp>
      <p:sp>
        <p:nvSpPr>
          <p:cNvPr id="20" name="Rectangle: Rounded Corners 19"/>
          <p:cNvSpPr/>
          <p:nvPr/>
        </p:nvSpPr>
        <p:spPr>
          <a:xfrm>
            <a:off x="3333622" y="5638801"/>
            <a:ext cx="4695434" cy="512313"/>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noProof="1">
                <a:solidFill>
                  <a:schemeClr val="bg2"/>
                </a:solidFill>
              </a:rPr>
              <a:t>RandomList</a:t>
            </a:r>
          </a:p>
        </p:txBody>
      </p:sp>
      <p:sp>
        <p:nvSpPr>
          <p:cNvPr id="22" name="AutoShape 6"/>
          <p:cNvSpPr>
            <a:spLocks noChangeArrowheads="1"/>
          </p:cNvSpPr>
          <p:nvPr/>
        </p:nvSpPr>
        <p:spPr bwMode="auto">
          <a:xfrm>
            <a:off x="8363886" y="5448247"/>
            <a:ext cx="3523314" cy="645714"/>
          </a:xfrm>
          <a:prstGeom prst="wedgeRoundRectCallout">
            <a:avLst>
              <a:gd name="adj1" fmla="val -53781"/>
              <a:gd name="adj2" fmla="val -9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a:t>
            </a:r>
            <a:r>
              <a:rPr lang="en-US" sz="2400" b="1" noProof="1">
                <a:solidFill>
                  <a:schemeClr val="bg2"/>
                </a:solidFill>
                <a:effectLst>
                  <a:outerShdw blurRad="38100" dist="38100" dir="2700000" algn="tl">
                    <a:srgbClr val="000000">
                      <a:alpha val="43137"/>
                    </a:srgbClr>
                  </a:outerShdw>
                </a:effectLst>
              </a:rPr>
              <a:t>RandomElement</a:t>
            </a:r>
            <a:r>
              <a:rPr lang="en-US" sz="2400" b="1" dirty="0">
                <a:solidFill>
                  <a:schemeClr val="bg2"/>
                </a:solidFill>
                <a:effectLst>
                  <a:outerShdw blurRad="38100" dist="38100" dir="2700000" algn="tl">
                    <a:srgbClr val="000000">
                      <a:alpha val="43137"/>
                    </a:srgbClr>
                  </a:outerShdw>
                </a:effectLst>
              </a:rPr>
              <a:t>():string</a:t>
            </a:r>
            <a:endParaRPr lang="bg-BG" sz="2400" b="1" dirty="0">
              <a:solidFill>
                <a:schemeClr val="bg2"/>
              </a:solidFill>
              <a:effectLst>
                <a:outerShdw blurRad="38100" dist="38100" dir="2700000" algn="tl">
                  <a:srgbClr val="000000">
                    <a:alpha val="43137"/>
                  </a:srgbClr>
                </a:outerShdw>
              </a:effectLst>
            </a:endParaRPr>
          </a:p>
        </p:txBody>
      </p:sp>
      <p:sp>
        <p:nvSpPr>
          <p:cNvPr id="11" name="Arrow: Right 29"/>
          <p:cNvSpPr/>
          <p:nvPr/>
        </p:nvSpPr>
        <p:spPr>
          <a:xfrm rot="16200000">
            <a:off x="5288077" y="5058736"/>
            <a:ext cx="766818" cy="225776"/>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66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2"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List</a:t>
            </a:r>
          </a:p>
        </p:txBody>
      </p:sp>
      <p:sp>
        <p:nvSpPr>
          <p:cNvPr id="11" name="Text Placeholder 5"/>
          <p:cNvSpPr txBox="1">
            <a:spLocks/>
          </p:cNvSpPr>
          <p:nvPr/>
        </p:nvSpPr>
        <p:spPr>
          <a:xfrm>
            <a:off x="1790700" y="1449000"/>
            <a:ext cx="8610600" cy="4769107"/>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RandomList : </a:t>
            </a:r>
            <a:r>
              <a:rPr lang="en-US" dirty="0">
                <a:solidFill>
                  <a:schemeClr val="bg1"/>
                </a:solidFill>
              </a:rPr>
              <a:t>List&lt;string&gt;</a:t>
            </a:r>
            <a:r>
              <a:rPr lang="en-US" dirty="0"/>
              <a:t> {</a:t>
            </a:r>
          </a:p>
          <a:p>
            <a:r>
              <a:rPr lang="en-US" dirty="0"/>
              <a:t>  private Random rnd; </a:t>
            </a:r>
            <a:r>
              <a:rPr lang="en-US" i="1" dirty="0">
                <a:solidFill>
                  <a:schemeClr val="accent2"/>
                </a:solidFill>
              </a:rPr>
              <a:t>// </a:t>
            </a:r>
            <a:r>
              <a:rPr lang="en-US" dirty="0">
                <a:solidFill>
                  <a:schemeClr val="accent2"/>
                </a:solidFill>
              </a:rPr>
              <a:t>TODO</a:t>
            </a:r>
            <a:r>
              <a:rPr lang="en-US" i="1" dirty="0">
                <a:solidFill>
                  <a:schemeClr val="accent2"/>
                </a:solidFill>
              </a:rPr>
              <a:t>: Add constructor</a:t>
            </a:r>
          </a:p>
          <a:p>
            <a:r>
              <a:rPr lang="en-US" dirty="0"/>
              <a:t>  public string </a:t>
            </a:r>
            <a:r>
              <a:rPr lang="en-US" noProof="1">
                <a:solidFill>
                  <a:schemeClr val="bg1"/>
                </a:solidFill>
              </a:rPr>
              <a:t>RemoveRandomElement</a:t>
            </a:r>
            <a:r>
              <a:rPr lang="en-US" dirty="0">
                <a:solidFill>
                  <a:schemeClr val="bg1"/>
                </a:solidFill>
              </a:rPr>
              <a:t>() </a:t>
            </a:r>
            <a:r>
              <a:rPr lang="en-US" dirty="0"/>
              <a:t>{</a:t>
            </a:r>
          </a:p>
          <a:p>
            <a:r>
              <a:rPr lang="en-US" dirty="0"/>
              <a:t>    int index = </a:t>
            </a:r>
            <a:r>
              <a:rPr lang="en-US" noProof="1"/>
              <a:t>rnd.Next(0, this.Count);</a:t>
            </a:r>
          </a:p>
          <a:p>
            <a:r>
              <a:rPr lang="en-US" dirty="0"/>
              <a:t>    string str = this[index];</a:t>
            </a:r>
          </a:p>
          <a:p>
            <a:r>
              <a:rPr lang="en-US" noProof="1"/>
              <a:t>    this.RemoveAt(index</a:t>
            </a:r>
            <a:r>
              <a:rPr lang="en-US" dirty="0"/>
              <a:t>);</a:t>
            </a:r>
          </a:p>
          <a:p>
            <a:r>
              <a:rPr lang="en-US" dirty="0"/>
              <a:t>    return str;</a:t>
            </a:r>
          </a:p>
          <a:p>
            <a:r>
              <a:rPr lang="en-US" dirty="0"/>
              <a:t>  } </a:t>
            </a:r>
          </a:p>
          <a:p>
            <a:r>
              <a:rPr lang="en-US" dirty="0"/>
              <a:t>}</a:t>
            </a:r>
          </a:p>
        </p:txBody>
      </p:sp>
      <p:sp>
        <p:nvSpPr>
          <p:cNvPr id="6" name="TextBox 6">
            <a:extLst>
              <a:ext uri="{FF2B5EF4-FFF2-40B4-BE49-F238E27FC236}">
                <a16:creationId xmlns:a16="http://schemas.microsoft.com/office/drawing/2014/main" xmlns="" id="{15A723FC-18A1-427A-A31E-0CAED8622B76}"/>
              </a:ext>
            </a:extLst>
          </p:cNvPr>
          <p:cNvSpPr txBox="1"/>
          <p:nvPr/>
        </p:nvSpPr>
        <p:spPr>
          <a:xfrm>
            <a:off x="800100" y="6447303"/>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https://judge.softuni.org/Contests/Practice/Index/1499#3</a:t>
            </a:r>
            <a:endParaRPr lang="en-US" dirty="0"/>
          </a:p>
        </p:txBody>
      </p:sp>
      <p:sp>
        <p:nvSpPr>
          <p:cNvPr id="8" name="Slide Number">
            <a:extLst>
              <a:ext uri="{FF2B5EF4-FFF2-40B4-BE49-F238E27FC236}">
                <a16:creationId xmlns:a16="http://schemas.microsoft.com/office/drawing/2014/main" xmlns="" id="{A582E1CE-4BCB-4362-B67F-E09EFC4EDA3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31</a:t>
            </a:fld>
            <a:endParaRPr lang="en-US" dirty="0"/>
          </a:p>
        </p:txBody>
      </p:sp>
    </p:spTree>
    <p:extLst>
      <p:ext uri="{BB962C8B-B14F-4D97-AF65-F5344CB8AC3E}">
        <p14:creationId xmlns:p14="http://schemas.microsoft.com/office/powerpoint/2010/main" val="104260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xmlns="" id="{AAE17101-419C-471C-A0A8-F7C1391050A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32</a:t>
            </a:fld>
            <a:endParaRPr lang="en-US" noProof="0" dirty="0"/>
          </a:p>
        </p:txBody>
      </p:sp>
      <p:sp>
        <p:nvSpPr>
          <p:cNvPr id="3" name="Content Placeholder 2"/>
          <p:cNvSpPr>
            <a:spLocks noGrp="1"/>
          </p:cNvSpPr>
          <p:nvPr>
            <p:ph type="body" sz="quarter" idx="10"/>
          </p:nvPr>
        </p:nvSpPr>
        <p:spPr>
          <a:xfrm>
            <a:off x="191941" y="1196125"/>
            <a:ext cx="11815018" cy="1383874"/>
          </a:xfrm>
          <a:prstGeom prst="rect">
            <a:avLst/>
          </a:prstGeom>
        </p:spPr>
        <p:txBody>
          <a:bodyPr>
            <a:normAutofit/>
          </a:bodyPr>
          <a:lstStyle/>
          <a:p>
            <a:pPr>
              <a:lnSpc>
                <a:spcPct val="100000"/>
              </a:lnSpc>
            </a:pPr>
            <a:r>
              <a:rPr lang="en-US" dirty="0"/>
              <a:t>Create a simple </a:t>
            </a:r>
            <a:r>
              <a:rPr lang="en-US" b="1" dirty="0">
                <a:solidFill>
                  <a:schemeClr val="bg1"/>
                </a:solidFill>
              </a:rPr>
              <a:t>StackOfStrings</a:t>
            </a:r>
            <a:r>
              <a:rPr lang="en-US" dirty="0"/>
              <a:t> class which </a:t>
            </a:r>
            <a:r>
              <a:rPr lang="en-US" b="1" dirty="0">
                <a:solidFill>
                  <a:schemeClr val="bg1"/>
                </a:solidFill>
              </a:rPr>
              <a:t>inherits </a:t>
            </a:r>
            <a:r>
              <a:rPr lang="en-US" dirty="0"/>
              <a:t>the </a:t>
            </a:r>
            <a:br>
              <a:rPr lang="en-US" dirty="0"/>
            </a:br>
            <a:r>
              <a:rPr lang="en-US" dirty="0"/>
              <a:t>Stack&lt;string&gt;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dirty="0"/>
          </a:p>
        </p:txBody>
      </p:sp>
      <p:grpSp>
        <p:nvGrpSpPr>
          <p:cNvPr id="6" name="Group 5"/>
          <p:cNvGrpSpPr/>
          <p:nvPr/>
        </p:nvGrpSpPr>
        <p:grpSpPr>
          <a:xfrm>
            <a:off x="2209800" y="2954352"/>
            <a:ext cx="5029201" cy="1693849"/>
            <a:chOff x="-307406" y="1907448"/>
            <a:chExt cx="3132342" cy="1693849"/>
          </a:xfrm>
          <a:solidFill>
            <a:schemeClr val="tx1">
              <a:lumMod val="40000"/>
              <a:lumOff val="60000"/>
              <a:alpha val="19000"/>
            </a:schemeClr>
          </a:solidFill>
        </p:grpSpPr>
        <p:sp>
          <p:nvSpPr>
            <p:cNvPr id="8" name="Rectangle 3"/>
            <p:cNvSpPr>
              <a:spLocks noChangeArrowheads="1"/>
            </p:cNvSpPr>
            <p:nvPr/>
          </p:nvSpPr>
          <p:spPr bwMode="auto">
            <a:xfrm>
              <a:off x="-306388" y="1907448"/>
              <a:ext cx="3131324" cy="586936"/>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StackOfStrings</a:t>
              </a:r>
            </a:p>
          </p:txBody>
        </p:sp>
        <p:sp>
          <p:nvSpPr>
            <p:cNvPr id="10" name="Rectangle 4"/>
            <p:cNvSpPr>
              <a:spLocks noChangeArrowheads="1"/>
            </p:cNvSpPr>
            <p:nvPr/>
          </p:nvSpPr>
          <p:spPr bwMode="auto">
            <a:xfrm>
              <a:off x="-307406" y="2491277"/>
              <a:ext cx="3132342"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+IsEmpty(): Boolean</a:t>
              </a:r>
            </a:p>
            <a:p>
              <a:pPr defTabSz="1218438" latinLnBrk="1">
                <a:spcBef>
                  <a:spcPts val="600"/>
                </a:spcBef>
                <a:spcAft>
                  <a:spcPts val="600"/>
                </a:spcAft>
              </a:pPr>
              <a:r>
                <a:rPr lang="en-US" sz="2397" b="1" noProof="1">
                  <a:latin typeface="Consolas" pitchFamily="49" charset="0"/>
                  <a:cs typeface="Consolas" pitchFamily="49" charset="0"/>
                </a:rPr>
                <a:t>+AddRange(): void</a:t>
              </a:r>
            </a:p>
          </p:txBody>
        </p:sp>
      </p:grpSp>
      <p:pic>
        <p:nvPicPr>
          <p:cNvPr id="1026" name="Picture 2" descr="Image result for stack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4800" y="2209800"/>
            <a:ext cx="2452128" cy="37147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6">
            <a:extLst>
              <a:ext uri="{FF2B5EF4-FFF2-40B4-BE49-F238E27FC236}">
                <a16:creationId xmlns:a16="http://schemas.microsoft.com/office/drawing/2014/main" xmlns=""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4"/>
              </a:rPr>
              <a:t>https://judge.softuni.org/Contests/Practice/Index/1499#4</a:t>
            </a:r>
            <a:endParaRPr lang="en-US" dirty="0"/>
          </a:p>
        </p:txBody>
      </p:sp>
    </p:spTree>
    <p:extLst>
      <p:ext uri="{BB962C8B-B14F-4D97-AF65-F5344CB8AC3E}">
        <p14:creationId xmlns:p14="http://schemas.microsoft.com/office/powerpoint/2010/main" val="3782252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p>
        </p:txBody>
      </p:sp>
      <p:sp>
        <p:nvSpPr>
          <p:cNvPr id="11" name="Text Placeholder 5"/>
          <p:cNvSpPr txBox="1">
            <a:spLocks/>
          </p:cNvSpPr>
          <p:nvPr/>
        </p:nvSpPr>
        <p:spPr>
          <a:xfrm>
            <a:off x="990600" y="1477425"/>
            <a:ext cx="10210800" cy="4769163"/>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public class StackOfStrings </a:t>
            </a:r>
            <a:r>
              <a:rPr lang="bg-BG" dirty="0"/>
              <a:t>: </a:t>
            </a:r>
            <a:r>
              <a:rPr lang="en-US" dirty="0"/>
              <a:t>Stack&lt;string&gt; {</a:t>
            </a:r>
          </a:p>
          <a:p>
            <a:r>
              <a:rPr lang="en-US" dirty="0"/>
              <a:t>  public bool </a:t>
            </a:r>
            <a:r>
              <a:rPr lang="en-US" noProof="1"/>
              <a:t>IsEmpty() {</a:t>
            </a:r>
          </a:p>
          <a:p>
            <a:r>
              <a:rPr lang="en-US" dirty="0"/>
              <a:t>    return </a:t>
            </a:r>
            <a:r>
              <a:rPr lang="en-US" noProof="1"/>
              <a:t>this.Count == 0;</a:t>
            </a:r>
            <a:endParaRPr lang="bg-BG" noProof="1"/>
          </a:p>
          <a:p>
            <a:r>
              <a:rPr lang="bg-BG" dirty="0"/>
              <a:t>  </a:t>
            </a:r>
            <a:r>
              <a:rPr lang="en-US" dirty="0"/>
              <a:t>}</a:t>
            </a:r>
          </a:p>
          <a:p>
            <a:r>
              <a:rPr lang="en-US" dirty="0"/>
              <a:t>  public </a:t>
            </a:r>
            <a:r>
              <a:rPr lang="en-US" noProof="1"/>
              <a:t>void AddRange(IEnumerable&lt;string&gt; </a:t>
            </a:r>
            <a:r>
              <a:rPr lang="en-US" dirty="0"/>
              <a:t>collection) {</a:t>
            </a:r>
          </a:p>
          <a:p>
            <a:r>
              <a:rPr lang="en-US" dirty="0"/>
              <a:t>    </a:t>
            </a:r>
            <a:r>
              <a:rPr lang="en-US" noProof="1"/>
              <a:t>foreach (var element in collection)</a:t>
            </a:r>
          </a:p>
          <a:p>
            <a:r>
              <a:rPr lang="en-US" noProof="1"/>
              <a:t>      this.Push(element);</a:t>
            </a:r>
          </a:p>
          <a:p>
            <a:r>
              <a:rPr lang="en-US" dirty="0"/>
              <a:t>  }</a:t>
            </a:r>
          </a:p>
          <a:p>
            <a:r>
              <a:rPr lang="en-US" dirty="0"/>
              <a:t>}</a:t>
            </a:r>
          </a:p>
        </p:txBody>
      </p:sp>
      <p:sp>
        <p:nvSpPr>
          <p:cNvPr id="8" name="TextBox 6">
            <a:extLst>
              <a:ext uri="{FF2B5EF4-FFF2-40B4-BE49-F238E27FC236}">
                <a16:creationId xmlns:a16="http://schemas.microsoft.com/office/drawing/2014/main" xmlns="" id="{5F2F5BE9-686B-4406-BDF0-22A229511D38}"/>
              </a:ext>
            </a:extLst>
          </p:cNvPr>
          <p:cNvSpPr txBox="1"/>
          <p:nvPr/>
        </p:nvSpPr>
        <p:spPr>
          <a:xfrm>
            <a:off x="685800" y="6438384"/>
            <a:ext cx="10591800" cy="369332"/>
          </a:xfrm>
          <a:prstGeom prst="rect">
            <a:avLst/>
          </a:prstGeom>
          <a:noFill/>
        </p:spPr>
        <p:txBody>
          <a:bodyPr wrap="square" rtlCol="0">
            <a:spAutoFit/>
          </a:bodyPr>
          <a:lstStyle/>
          <a:p>
            <a:pPr algn="ctr"/>
            <a:r>
              <a:rPr lang="en-US" dirty="0"/>
              <a:t>Check your solution here: </a:t>
            </a:r>
            <a:r>
              <a:rPr lang="en-US" dirty="0">
                <a:hlinkClick r:id="rId3"/>
              </a:rPr>
              <a:t>https://judge.softuni.org/Contests/Practice/Index/1499#4</a:t>
            </a:r>
            <a:endParaRPr lang="en-US" dirty="0"/>
          </a:p>
        </p:txBody>
      </p:sp>
      <p:sp>
        <p:nvSpPr>
          <p:cNvPr id="7" name="Slide Number">
            <a:extLst>
              <a:ext uri="{FF2B5EF4-FFF2-40B4-BE49-F238E27FC236}">
                <a16:creationId xmlns:a16="http://schemas.microsoft.com/office/drawing/2014/main" xmlns="" id="{F7B7DA09-1638-4F68-A4D5-A4B8AE30ED0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33</a:t>
            </a:fld>
            <a:endParaRPr lang="en-US" dirty="0"/>
          </a:p>
        </p:txBody>
      </p:sp>
    </p:spTree>
    <p:extLst>
      <p:ext uri="{BB962C8B-B14F-4D97-AF65-F5344CB8AC3E}">
        <p14:creationId xmlns:p14="http://schemas.microsoft.com/office/powerpoint/2010/main" val="2990294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a:extLst>
              <a:ext uri="{FF2B5EF4-FFF2-40B4-BE49-F238E27FC236}">
                <a16:creationId xmlns:a16="http://schemas.microsoft.com/office/drawing/2014/main" xmlns="" id="{8D0F8FE9-C713-446A-B53D-4E4061D9C668}"/>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xmlns=""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xmlns=""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543073" y="1723768"/>
            <a:ext cx="8156700" cy="4996321"/>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100000"/>
              </a:lnSpc>
            </a:pPr>
            <a:r>
              <a:rPr lang="en-US" sz="3600" dirty="0">
                <a:solidFill>
                  <a:schemeClr val="bg2"/>
                </a:solidFill>
              </a:rPr>
              <a:t>Inheritance is a powerful tool </a:t>
            </a:r>
            <a:br>
              <a:rPr lang="en-US" sz="3600" dirty="0">
                <a:solidFill>
                  <a:schemeClr val="bg2"/>
                </a:solidFill>
              </a:rPr>
            </a:br>
            <a:r>
              <a:rPr lang="en-US" sz="3600" dirty="0">
                <a:solidFill>
                  <a:schemeClr val="bg2"/>
                </a:solidFill>
              </a:rPr>
              <a:t>for </a:t>
            </a:r>
            <a:r>
              <a:rPr lang="en-US" sz="3600" b="1" dirty="0">
                <a:solidFill>
                  <a:schemeClr val="bg1">
                    <a:lumMod val="60000"/>
                    <a:lumOff val="40000"/>
                  </a:schemeClr>
                </a:solidFill>
              </a:rPr>
              <a:t>code reuse</a:t>
            </a:r>
          </a:p>
          <a:p>
            <a:pPr>
              <a:lnSpc>
                <a:spcPct val="100000"/>
              </a:lnSpc>
              <a:buClr>
                <a:schemeClr val="bg2"/>
              </a:buClr>
            </a:pPr>
            <a:r>
              <a:rPr lang="en-US" sz="3600" b="1" dirty="0">
                <a:solidFill>
                  <a:schemeClr val="bg1">
                    <a:lumMod val="60000"/>
                    <a:lumOff val="40000"/>
                  </a:schemeClr>
                </a:solidFill>
              </a:rPr>
              <a:t>Subclass inherits </a:t>
            </a:r>
            <a:r>
              <a:rPr lang="en-US" sz="3600" dirty="0">
                <a:solidFill>
                  <a:schemeClr val="bg2"/>
                </a:solidFill>
              </a:rPr>
              <a:t>members from</a:t>
            </a:r>
            <a:br>
              <a:rPr lang="en-US" sz="3600" dirty="0">
                <a:solidFill>
                  <a:schemeClr val="bg2"/>
                </a:solidFill>
              </a:rPr>
            </a:br>
            <a:r>
              <a:rPr lang="en-US" sz="3600" b="1" dirty="0">
                <a:solidFill>
                  <a:schemeClr val="bg1">
                    <a:lumMod val="60000"/>
                    <a:lumOff val="40000"/>
                  </a:schemeClr>
                </a:solidFill>
              </a:rPr>
              <a:t>Superclass</a:t>
            </a:r>
            <a:r>
              <a:rPr lang="en-US" sz="3600" dirty="0">
                <a:solidFill>
                  <a:schemeClr val="bg2"/>
                </a:solidFill>
              </a:rPr>
              <a:t> and can </a:t>
            </a:r>
            <a:r>
              <a:rPr lang="en-US" sz="3600" b="1" dirty="0">
                <a:solidFill>
                  <a:schemeClr val="bg1">
                    <a:lumMod val="60000"/>
                    <a:lumOff val="40000"/>
                  </a:schemeClr>
                </a:solidFill>
              </a:rPr>
              <a:t>override</a:t>
            </a:r>
            <a:r>
              <a:rPr lang="en-US" sz="3600" dirty="0">
                <a:solidFill>
                  <a:schemeClr val="bg2"/>
                </a:solidFill>
              </a:rPr>
              <a:t> methods</a:t>
            </a:r>
            <a:endParaRPr lang="en-US" sz="3600" b="1" dirty="0">
              <a:solidFill>
                <a:schemeClr val="bg1"/>
              </a:solidFill>
            </a:endParaRPr>
          </a:p>
          <a:p>
            <a:pPr>
              <a:lnSpc>
                <a:spcPct val="100000"/>
              </a:lnSpc>
            </a:pPr>
            <a:r>
              <a:rPr lang="en-US" sz="3600" dirty="0">
                <a:solidFill>
                  <a:schemeClr val="bg2"/>
                </a:solidFill>
              </a:rPr>
              <a:t>Look for classes with the </a:t>
            </a:r>
            <a:r>
              <a:rPr lang="en-US" sz="3600" b="1" dirty="0">
                <a:solidFill>
                  <a:schemeClr val="bg1">
                    <a:lumMod val="60000"/>
                    <a:lumOff val="40000"/>
                  </a:schemeClr>
                </a:solidFill>
              </a:rPr>
              <a:t>same role</a:t>
            </a:r>
          </a:p>
          <a:p>
            <a:pPr>
              <a:lnSpc>
                <a:spcPct val="100000"/>
              </a:lnSpc>
            </a:pPr>
            <a:r>
              <a:rPr lang="en-US" sz="3600" dirty="0">
                <a:solidFill>
                  <a:schemeClr val="bg2"/>
                </a:solidFill>
              </a:rPr>
              <a:t>Look for </a:t>
            </a:r>
            <a:r>
              <a:rPr lang="en-US" sz="3600" b="1" dirty="0">
                <a:solidFill>
                  <a:schemeClr val="bg1">
                    <a:lumMod val="60000"/>
                    <a:lumOff val="40000"/>
                  </a:schemeClr>
                </a:solidFill>
              </a:rPr>
              <a:t>IS-A</a:t>
            </a:r>
            <a:r>
              <a:rPr lang="en-US" sz="3600" dirty="0">
                <a:solidFill>
                  <a:schemeClr val="bg2"/>
                </a:solidFill>
              </a:rPr>
              <a:t> and </a:t>
            </a:r>
            <a:r>
              <a:rPr lang="en-US" sz="3600" b="1" dirty="0">
                <a:solidFill>
                  <a:schemeClr val="bg1">
                    <a:lumMod val="60000"/>
                    <a:lumOff val="40000"/>
                  </a:schemeClr>
                </a:solidFill>
              </a:rPr>
              <a:t>IS-A-SUBSTITUTE</a:t>
            </a:r>
            <a:endParaRPr lang="en-US" sz="3600" dirty="0">
              <a:solidFill>
                <a:schemeClr val="bg1">
                  <a:lumMod val="60000"/>
                  <a:lumOff val="40000"/>
                </a:schemeClr>
              </a:solidFill>
            </a:endParaRPr>
          </a:p>
          <a:p>
            <a:pPr>
              <a:lnSpc>
                <a:spcPct val="100000"/>
              </a:lnSpc>
            </a:pPr>
            <a:r>
              <a:rPr lang="en-US" sz="3600" dirty="0">
                <a:solidFill>
                  <a:schemeClr val="bg2"/>
                </a:solidFill>
              </a:rPr>
              <a:t>Consider </a:t>
            </a:r>
            <a:r>
              <a:rPr lang="en-US" sz="3600" b="1" dirty="0">
                <a:solidFill>
                  <a:schemeClr val="bg1">
                    <a:lumMod val="60000"/>
                    <a:lumOff val="40000"/>
                  </a:schemeClr>
                </a:solidFill>
              </a:rPr>
              <a:t>Composition</a:t>
            </a:r>
            <a:r>
              <a:rPr lang="en-US" sz="3600" b="1" dirty="0">
                <a:solidFill>
                  <a:schemeClr val="bg1"/>
                </a:solidFill>
              </a:rPr>
              <a:t> </a:t>
            </a:r>
            <a:r>
              <a:rPr lang="en-US" sz="3600" dirty="0">
                <a:solidFill>
                  <a:schemeClr val="bg2"/>
                </a:solidFill>
              </a:rPr>
              <a:t>and </a:t>
            </a:r>
            <a:r>
              <a:rPr lang="en-US" sz="3600" b="1" dirty="0">
                <a:solidFill>
                  <a:schemeClr val="bg1">
                    <a:lumMod val="60000"/>
                    <a:lumOff val="40000"/>
                  </a:schemeClr>
                </a:solidFill>
              </a:rPr>
              <a:t>Delegation</a:t>
            </a:r>
            <a:endParaRPr lang="en-US" sz="3600" dirty="0">
              <a:solidFill>
                <a:schemeClr val="bg1">
                  <a:lumMod val="60000"/>
                  <a:lumOff val="40000"/>
                </a:schemeClr>
              </a:solidFill>
            </a:endParaRPr>
          </a:p>
        </p:txBody>
      </p:sp>
    </p:spTree>
    <p:extLst>
      <p:ext uri="{BB962C8B-B14F-4D97-AF65-F5344CB8AC3E}">
        <p14:creationId xmlns:p14="http://schemas.microsoft.com/office/powerpoint/2010/main" val="204751992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58018513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17" name="Picture 16" descr="Graphical user interface, text, application&#10;&#10;Description automatically generated">
            <a:hlinkClick r:id="rId2"/>
            <a:extLst>
              <a:ext uri="{FF2B5EF4-FFF2-40B4-BE49-F238E27FC236}">
                <a16:creationId xmlns:a16="http://schemas.microsoft.com/office/drawing/2014/main" xmlns="" id="{817217D7-0BF6-4D9E-8E3B-E4C13EC5C3A5}"/>
              </a:ext>
            </a:extLst>
          </p:cNvPr>
          <p:cNvPicPr>
            <a:picLocks noChangeAspect="1"/>
          </p:cNvPicPr>
          <p:nvPr/>
        </p:nvPicPr>
        <p:blipFill rotWithShape="1">
          <a:blip r:embed="rId3">
            <a:extLst>
              <a:ext uri="{28A0092B-C50C-407E-A947-70E740481C1C}">
                <a14:useLocalDpi xmlns:a14="http://schemas.microsoft.com/office/drawing/2010/main" val="0"/>
              </a:ext>
            </a:extLst>
          </a:blip>
          <a:srcRect l="8432" t="2384" r="19064" b="23051"/>
          <a:stretch/>
        </p:blipFill>
        <p:spPr>
          <a:xfrm>
            <a:off x="349673" y="2849671"/>
            <a:ext cx="2217855" cy="1092173"/>
          </a:xfrm>
          <a:prstGeom prst="rect">
            <a:avLst/>
          </a:prstGeom>
        </p:spPr>
      </p:pic>
      <p:pic>
        <p:nvPicPr>
          <p:cNvPr id="20" name="Picture 19" descr="Text&#10;&#10;Description automatically generated with low confidence">
            <a:hlinkClick r:id="rId4"/>
            <a:extLst>
              <a:ext uri="{FF2B5EF4-FFF2-40B4-BE49-F238E27FC236}">
                <a16:creationId xmlns:a16="http://schemas.microsoft.com/office/drawing/2014/main" xmlns="" id="{04A6A894-8A9A-4E5B-88D1-24F9A2F848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2460" y="2356669"/>
            <a:ext cx="2089504" cy="1639964"/>
          </a:xfrm>
          <a:prstGeom prst="rect">
            <a:avLst/>
          </a:prstGeom>
        </p:spPr>
      </p:pic>
      <p:pic>
        <p:nvPicPr>
          <p:cNvPr id="25" name="Picture 24" descr="Graphical user interface&#10;&#10;Description automatically generated with low confidence">
            <a:hlinkClick r:id="rId6"/>
            <a:extLst>
              <a:ext uri="{FF2B5EF4-FFF2-40B4-BE49-F238E27FC236}">
                <a16:creationId xmlns:a16="http://schemas.microsoft.com/office/drawing/2014/main" xmlns="" id="{83257898-7623-4DC1-92DC-C5AD2AC74C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53126" y="1687971"/>
            <a:ext cx="2045805" cy="2515334"/>
          </a:xfrm>
          <a:prstGeom prst="rect">
            <a:avLst/>
          </a:prstGeom>
        </p:spPr>
      </p:pic>
      <p:pic>
        <p:nvPicPr>
          <p:cNvPr id="27" name="Picture 26" descr="Logo&#10;&#10;Description automatically generated with low confidence">
            <a:hlinkClick r:id="rId8"/>
            <a:extLst>
              <a:ext uri="{FF2B5EF4-FFF2-40B4-BE49-F238E27FC236}">
                <a16:creationId xmlns:a16="http://schemas.microsoft.com/office/drawing/2014/main" xmlns="" id="{C179D76D-17E7-4F4E-9808-BBF903658D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5561" y="1597174"/>
            <a:ext cx="5116914" cy="876716"/>
          </a:xfrm>
          <a:prstGeom prst="rect">
            <a:avLst/>
          </a:prstGeom>
        </p:spPr>
      </p:pic>
      <p:pic>
        <p:nvPicPr>
          <p:cNvPr id="30" name="Picture 29" descr="Logo&#10;&#10;Description automatically generated">
            <a:hlinkClick r:id="rId10"/>
            <a:extLst>
              <a:ext uri="{FF2B5EF4-FFF2-40B4-BE49-F238E27FC236}">
                <a16:creationId xmlns:a16="http://schemas.microsoft.com/office/drawing/2014/main" xmlns="" id="{93F033DD-94F4-4599-9D64-B6A8BF46466B}"/>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069" y="1238971"/>
            <a:ext cx="1824182" cy="1276927"/>
          </a:xfrm>
          <a:prstGeom prst="rect">
            <a:avLst/>
          </a:prstGeom>
        </p:spPr>
      </p:pic>
      <p:pic>
        <p:nvPicPr>
          <p:cNvPr id="22" name="Picture 21" descr="Text&#10;&#10;Description automatically generated with low confidence">
            <a:hlinkClick r:id="rId12"/>
            <a:extLst>
              <a:ext uri="{FF2B5EF4-FFF2-40B4-BE49-F238E27FC236}">
                <a16:creationId xmlns:a16="http://schemas.microsoft.com/office/drawing/2014/main" xmlns="" id="{2D9A9160-CFB1-4198-B631-320EFBF99E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17811" y="4363706"/>
            <a:ext cx="2376275" cy="535946"/>
          </a:xfrm>
          <a:prstGeom prst="rect">
            <a:avLst/>
          </a:prstGeom>
        </p:spPr>
      </p:pic>
      <p:pic>
        <p:nvPicPr>
          <p:cNvPr id="21" name="Picture 20" descr="Logo, company name&#10;&#10;Description automatically generated">
            <a:hlinkClick r:id="rId14"/>
            <a:extLst>
              <a:ext uri="{FF2B5EF4-FFF2-40B4-BE49-F238E27FC236}">
                <a16:creationId xmlns:a16="http://schemas.microsoft.com/office/drawing/2014/main" xmlns="" id="{B2C7AFA4-B03B-4F90-BCF5-42B64D45FD93}"/>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l="15754" t="27513" r="15212" b="31480"/>
          <a:stretch/>
        </p:blipFill>
        <p:spPr>
          <a:xfrm>
            <a:off x="606404" y="5804742"/>
            <a:ext cx="1704391" cy="759297"/>
          </a:xfrm>
          <a:prstGeom prst="rect">
            <a:avLst/>
          </a:prstGeom>
        </p:spPr>
      </p:pic>
      <p:pic>
        <p:nvPicPr>
          <p:cNvPr id="28" name="Picture 27" descr="A picture containing logo&#10;&#10;Description automatically generated">
            <a:hlinkClick r:id="rId16"/>
            <a:extLst>
              <a:ext uri="{FF2B5EF4-FFF2-40B4-BE49-F238E27FC236}">
                <a16:creationId xmlns:a16="http://schemas.microsoft.com/office/drawing/2014/main" xmlns="" id="{8D7EE580-66D1-490E-AB52-9AAD1973ADF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7241" y="4327206"/>
            <a:ext cx="1827471" cy="1092173"/>
          </a:xfrm>
          <a:prstGeom prst="rect">
            <a:avLst/>
          </a:prstGeom>
        </p:spPr>
      </p:pic>
      <p:pic>
        <p:nvPicPr>
          <p:cNvPr id="31" name="Picture 30" descr="Logo&#10;&#10;Description automatically generated">
            <a:hlinkClick r:id="rId18"/>
            <a:extLst>
              <a:ext uri="{FF2B5EF4-FFF2-40B4-BE49-F238E27FC236}">
                <a16:creationId xmlns:a16="http://schemas.microsoft.com/office/drawing/2014/main" xmlns="" id="{51539337-EA92-4DEC-B27C-1C96A708D31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998515" y="2643494"/>
            <a:ext cx="3631278" cy="1298350"/>
          </a:xfrm>
          <a:prstGeom prst="rect">
            <a:avLst/>
          </a:prstGeom>
        </p:spPr>
      </p:pic>
      <p:pic>
        <p:nvPicPr>
          <p:cNvPr id="32" name="Picture 31" descr="Logo&#10;&#10;Description automatically generated">
            <a:hlinkClick r:id="rId20"/>
            <a:extLst>
              <a:ext uri="{FF2B5EF4-FFF2-40B4-BE49-F238E27FC236}">
                <a16:creationId xmlns:a16="http://schemas.microsoft.com/office/drawing/2014/main" xmlns="" id="{F70938FD-B0F5-423E-8C2C-99B884B6B04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828735" y="5595629"/>
            <a:ext cx="2657856" cy="916485"/>
          </a:xfrm>
          <a:prstGeom prst="rect">
            <a:avLst/>
          </a:prstGeom>
        </p:spPr>
      </p:pic>
      <p:pic>
        <p:nvPicPr>
          <p:cNvPr id="33" name="Picture 32" descr="A picture containing logo&#10;&#10;Description automatically generated">
            <a:hlinkClick r:id="rId22"/>
            <a:extLst>
              <a:ext uri="{FF2B5EF4-FFF2-40B4-BE49-F238E27FC236}">
                <a16:creationId xmlns:a16="http://schemas.microsoft.com/office/drawing/2014/main" xmlns="" id="{FFB981A5-A282-4429-A0A1-AD728C389669}"/>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520554" y="5519375"/>
            <a:ext cx="2391414" cy="1145517"/>
          </a:xfrm>
          <a:prstGeom prst="rect">
            <a:avLst/>
          </a:prstGeom>
        </p:spPr>
      </p:pic>
      <p:pic>
        <p:nvPicPr>
          <p:cNvPr id="15" name="Picture 14" descr="Shape&#10;&#10;Description automatically generated with medium confidence">
            <a:hlinkClick r:id="rId24"/>
            <a:extLst>
              <a:ext uri="{FF2B5EF4-FFF2-40B4-BE49-F238E27FC236}">
                <a16:creationId xmlns:a16="http://schemas.microsoft.com/office/drawing/2014/main" xmlns="" id="{C54AECE5-A7C3-4F84-941E-EDAA4DCD24A4}"/>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3456176" y="4295780"/>
            <a:ext cx="2520171" cy="869659"/>
          </a:xfrm>
          <a:prstGeom prst="rect">
            <a:avLst/>
          </a:prstGeom>
        </p:spPr>
      </p:pic>
      <p:pic>
        <p:nvPicPr>
          <p:cNvPr id="16" name="Picture 15" descr="Logo&#10;&#10;Description automatically generated">
            <a:hlinkClick r:id="rId26"/>
            <a:extLst>
              <a:ext uri="{FF2B5EF4-FFF2-40B4-BE49-F238E27FC236}">
                <a16:creationId xmlns:a16="http://schemas.microsoft.com/office/drawing/2014/main" xmlns="" id="{7760FE36-8EB1-4B6F-A56E-4FE01D75DFB9}"/>
              </a:ext>
            </a:extLst>
          </p:cNvPr>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9074598" y="4737801"/>
            <a:ext cx="3202860" cy="1239817"/>
          </a:xfrm>
          <a:prstGeom prst="rect">
            <a:avLst/>
          </a:prstGeom>
        </p:spPr>
      </p:pic>
    </p:spTree>
    <p:extLst>
      <p:ext uri="{BB962C8B-B14F-4D97-AF65-F5344CB8AC3E}">
        <p14:creationId xmlns:p14="http://schemas.microsoft.com/office/powerpoint/2010/main" val="23804457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B0D5FB3-68F2-49D8-A153-8BAD1305EF08}"/>
              </a:ext>
            </a:extLst>
          </p:cNvPr>
          <p:cNvSpPr>
            <a:spLocks noGrp="1"/>
          </p:cNvSpPr>
          <p:nvPr>
            <p:ph type="sldNum" sz="quarter" idx="5"/>
          </p:nvPr>
        </p:nvSpPr>
        <p:spPr/>
        <p:txBody>
          <a:bodyPr/>
          <a:lstStyle/>
          <a:p>
            <a:fld id="{2BF067CD-8E6B-4360-9AA8-C5DF2A48A6D1}" type="slidenum">
              <a:rPr lang="en-US" noProof="0" smtClean="0"/>
              <a:pPr/>
              <a:t>37</a:t>
            </a:fld>
            <a:endParaRPr lang="en-US" noProof="0" dirty="0"/>
          </a:p>
        </p:txBody>
      </p:sp>
      <p:sp>
        <p:nvSpPr>
          <p:cNvPr id="4" name="Title 3">
            <a:extLst>
              <a:ext uri="{FF2B5EF4-FFF2-40B4-BE49-F238E27FC236}">
                <a16:creationId xmlns:a16="http://schemas.microsoft.com/office/drawing/2014/main" xmlns="" id="{DE22D599-06AA-45AE-9605-321A51F18F4E}"/>
              </a:ext>
            </a:extLst>
          </p:cNvPr>
          <p:cNvSpPr>
            <a:spLocks noGrp="1"/>
          </p:cNvSpPr>
          <p:nvPr>
            <p:ph type="title"/>
          </p:nvPr>
        </p:nvSpPr>
        <p:spPr/>
        <p:txBody>
          <a:bodyPr/>
          <a:lstStyle/>
          <a:p>
            <a:r>
              <a:rPr lang="en-US" dirty="0"/>
              <a:t>Educational Partners</a:t>
            </a:r>
          </a:p>
        </p:txBody>
      </p:sp>
      <p:pic>
        <p:nvPicPr>
          <p:cNvPr id="8" name="Picture 7">
            <a:hlinkClick r:id="rId2"/>
            <a:extLst>
              <a:ext uri="{FF2B5EF4-FFF2-40B4-BE49-F238E27FC236}">
                <a16:creationId xmlns:a16="http://schemas.microsoft.com/office/drawing/2014/main" xmlns="" id="{19D59668-3C9A-4BAE-83AF-92CB45919E32}"/>
              </a:ext>
            </a:extLst>
          </p:cNvPr>
          <p:cNvPicPr>
            <a:picLocks noChangeAspect="1"/>
          </p:cNvPicPr>
          <p:nvPr/>
        </p:nvPicPr>
        <p:blipFill>
          <a:blip r:embed="rId3"/>
          <a:stretch>
            <a:fillRect/>
          </a:stretch>
        </p:blipFill>
        <p:spPr>
          <a:xfrm>
            <a:off x="3908450" y="1883975"/>
            <a:ext cx="3766935" cy="3521741"/>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5784706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2800" dirty="0">
                <a:hlinkClick r:id="rId4"/>
              </a:rPr>
              <a:t>about.softuni.bg</a:t>
            </a:r>
            <a:endParaRPr lang="en-US" sz="3000" noProof="1"/>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xmlns="" id="{D3EE287F-C028-4FC3-A8A0-D4983AEF53E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38</a:t>
            </a:fld>
            <a:endParaRPr lang="en-US" dirty="0"/>
          </a:p>
        </p:txBody>
      </p:sp>
    </p:spTree>
    <p:extLst>
      <p:ext uri="{BB962C8B-B14F-4D97-AF65-F5344CB8AC3E}">
        <p14:creationId xmlns:p14="http://schemas.microsoft.com/office/powerpoint/2010/main" val="386651044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21350E02-B38F-4AB1-9D00-1DBE2FF7EBA5}"/>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https://about.softuni.bg</a:t>
            </a:r>
            <a:endParaRPr lang="en-US" dirty="0"/>
          </a:p>
          <a:p>
            <a:pPr>
              <a:lnSpc>
                <a:spcPct val="120000"/>
              </a:lnSpc>
            </a:pPr>
            <a:r>
              <a:rPr lang="en-US" dirty="0"/>
              <a:t>© Software University – </a:t>
            </a:r>
            <a:r>
              <a:rPr lang="en-US" dirty="0">
                <a:hlinkClick r:id="rId4"/>
              </a:rPr>
              <a:t>https://softuni.bg</a:t>
            </a:r>
            <a:endParaRPr lang="bg-BG" dirty="0"/>
          </a:p>
        </p:txBody>
      </p:sp>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en-US" dirty="0"/>
              <a:t>License</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Tree>
    <p:extLst>
      <p:ext uri="{BB962C8B-B14F-4D97-AF65-F5344CB8AC3E}">
        <p14:creationId xmlns:p14="http://schemas.microsoft.com/office/powerpoint/2010/main" val="106719733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3439" y="1447800"/>
            <a:ext cx="2565126" cy="923330"/>
          </a:xfrm>
          <a:prstGeom prst="rect">
            <a:avLst/>
          </a:prstGeom>
          <a:noFill/>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ANIMAL</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3439" y="2743200"/>
            <a:ext cx="1143000" cy="1143000"/>
          </a:xfrm>
          <a:prstGeom prst="rect">
            <a:avLst/>
          </a:prstGeom>
        </p:spPr>
      </p:pic>
      <p:cxnSp>
        <p:nvCxnSpPr>
          <p:cNvPr id="11" name="Straight Connector 10"/>
          <p:cNvCxnSpPr>
            <a:endCxn id="6" idx="0"/>
          </p:cNvCxnSpPr>
          <p:nvPr/>
        </p:nvCxnSpPr>
        <p:spPr>
          <a:xfrm flipH="1">
            <a:off x="5384940"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cxnSp>
        <p:nvCxnSpPr>
          <p:cNvPr id="16" name="Straight Connector 15"/>
          <p:cNvCxnSpPr/>
          <p:nvPr/>
        </p:nvCxnSpPr>
        <p:spPr>
          <a:xfrm>
            <a:off x="6381753" y="2231960"/>
            <a:ext cx="406261" cy="511240"/>
          </a:xfrm>
          <a:prstGeom prst="line">
            <a:avLst/>
          </a:prstGeom>
          <a:ln w="76200">
            <a:solidFill>
              <a:schemeClr val="bg2"/>
            </a:solidFill>
          </a:ln>
        </p:spPr>
        <p:style>
          <a:lnRef idx="1">
            <a:schemeClr val="accent6"/>
          </a:lnRef>
          <a:fillRef idx="0">
            <a:schemeClr val="accent6"/>
          </a:fillRef>
          <a:effectRef idx="0">
            <a:schemeClr val="accent6"/>
          </a:effectRef>
          <a:fontRef idx="minor">
            <a:schemeClr val="tx1"/>
          </a:fontRef>
        </p:style>
      </p:cxn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254614" y="2819402"/>
            <a:ext cx="1066799" cy="1066799"/>
          </a:xfrm>
          <a:prstGeom prst="rect">
            <a:avLst/>
          </a:prstGeom>
        </p:spPr>
      </p:pic>
      <p:sp>
        <p:nvSpPr>
          <p:cNvPr id="9" name="Subtitle 8">
            <a:extLst>
              <a:ext uri="{FF2B5EF4-FFF2-40B4-BE49-F238E27FC236}">
                <a16:creationId xmlns:a16="http://schemas.microsoft.com/office/drawing/2014/main" xmlns="" id="{3A2D6FCF-021B-475C-8FD1-AE9A658E4FCD}"/>
              </a:ext>
            </a:extLst>
          </p:cNvPr>
          <p:cNvSpPr>
            <a:spLocks noGrp="1"/>
          </p:cNvSpPr>
          <p:nvPr>
            <p:ph type="subTitle" sz="quarter" idx="11"/>
          </p:nvPr>
        </p:nvSpPr>
        <p:spPr/>
        <p:txBody>
          <a:bodyPr/>
          <a:lstStyle/>
          <a:p>
            <a:r>
              <a:rPr lang="en-US" dirty="0"/>
              <a:t>Extending Classes</a:t>
            </a:r>
          </a:p>
        </p:txBody>
      </p:sp>
      <p:sp>
        <p:nvSpPr>
          <p:cNvPr id="7" name="Title 6">
            <a:extLst>
              <a:ext uri="{FF2B5EF4-FFF2-40B4-BE49-F238E27FC236}">
                <a16:creationId xmlns:a16="http://schemas.microsoft.com/office/drawing/2014/main" xmlns="" id="{80D50367-B92C-4E2F-9B82-63F9997B606A}"/>
              </a:ext>
            </a:extLst>
          </p:cNvPr>
          <p:cNvSpPr>
            <a:spLocks noGrp="1"/>
          </p:cNvSpPr>
          <p:nvPr>
            <p:ph type="title" sz="quarter" idx="10"/>
          </p:nvPr>
        </p:nvSpPr>
        <p:spPr/>
        <p:txBody>
          <a:bodyPr/>
          <a:lstStyle/>
          <a:p>
            <a:r>
              <a:rPr lang="en-US" dirty="0"/>
              <a:t>Inheritance</a:t>
            </a:r>
          </a:p>
        </p:txBody>
      </p:sp>
    </p:spTree>
    <p:extLst>
      <p:ext uri="{BB962C8B-B14F-4D97-AF65-F5344CB8AC3E}">
        <p14:creationId xmlns:p14="http://schemas.microsoft.com/office/powerpoint/2010/main" val="261282533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a:xfrm>
            <a:off x="2062766" y="960411"/>
            <a:ext cx="10129234" cy="5546589"/>
          </a:xfrm>
        </p:spPr>
        <p:txBody>
          <a:bodyPr>
            <a:normAutofit/>
          </a:bodyPr>
          <a:lstStyle/>
          <a:p>
            <a:pPr>
              <a:lnSpc>
                <a:spcPct val="110000"/>
              </a:lnSpc>
              <a:buClr>
                <a:schemeClr val="tx1"/>
              </a:buClr>
            </a:pPr>
            <a:r>
              <a:rPr lang="en-US" b="1" dirty="0">
                <a:solidFill>
                  <a:schemeClr val="bg1"/>
                </a:solidFill>
              </a:rPr>
              <a:t>Superclass</a:t>
            </a:r>
            <a:r>
              <a:rPr lang="en-US" dirty="0"/>
              <a:t> - Parent class, Base </a:t>
            </a:r>
            <a:r>
              <a:rPr lang="en-US" dirty="0" smtClean="0"/>
              <a:t>Class</a:t>
            </a:r>
            <a:endParaRPr lang="en-US" dirty="0"/>
          </a:p>
          <a:p>
            <a:pPr lvl="1">
              <a:lnSpc>
                <a:spcPct val="110000"/>
              </a:lnSpc>
              <a:buClr>
                <a:schemeClr val="tx1"/>
              </a:buClr>
            </a:pPr>
            <a:r>
              <a:rPr lang="en-US" dirty="0"/>
              <a:t>The class giving its </a:t>
            </a:r>
            <a:r>
              <a:rPr lang="en-US" b="1" dirty="0">
                <a:solidFill>
                  <a:schemeClr val="bg1"/>
                </a:solidFill>
              </a:rPr>
              <a:t>members</a:t>
            </a:r>
            <a:r>
              <a:rPr lang="en-US" dirty="0"/>
              <a:t> to its </a:t>
            </a:r>
            <a:r>
              <a:rPr lang="en-US" b="1" dirty="0">
                <a:solidFill>
                  <a:schemeClr val="bg1"/>
                </a:solidFill>
              </a:rPr>
              <a:t>child class</a:t>
            </a:r>
            <a:endParaRPr lang="bg-BG" b="1" dirty="0">
              <a:solidFill>
                <a:schemeClr val="bg1"/>
              </a:solidFill>
            </a:endParaRPr>
          </a:p>
          <a:p>
            <a:pPr>
              <a:lnSpc>
                <a:spcPct val="110000"/>
              </a:lnSpc>
              <a:buClr>
                <a:schemeClr val="tx1"/>
              </a:buClr>
            </a:pPr>
            <a:r>
              <a:rPr lang="en-US" b="1" dirty="0">
                <a:solidFill>
                  <a:schemeClr val="bg1"/>
                </a:solidFill>
              </a:rPr>
              <a:t>Subclass </a:t>
            </a:r>
            <a:r>
              <a:rPr lang="en-US" dirty="0"/>
              <a:t>- </a:t>
            </a:r>
            <a:r>
              <a:rPr lang="en-US" b="1" dirty="0">
                <a:solidFill>
                  <a:schemeClr val="bg1"/>
                </a:solidFill>
              </a:rPr>
              <a:t>Child</a:t>
            </a:r>
            <a:r>
              <a:rPr lang="en-US" dirty="0"/>
              <a:t> class, </a:t>
            </a:r>
            <a:r>
              <a:rPr lang="en-US" b="1" dirty="0">
                <a:solidFill>
                  <a:schemeClr val="bg1"/>
                </a:solidFill>
              </a:rPr>
              <a:t>Derived class</a:t>
            </a:r>
          </a:p>
          <a:p>
            <a:pPr lvl="1">
              <a:lnSpc>
                <a:spcPct val="110000"/>
              </a:lnSpc>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5415086" y="418943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GB" sz="3200" b="1" noProof="1">
                <a:solidFill>
                  <a:schemeClr val="bg2"/>
                </a:solidFill>
                <a:effectLst>
                  <a:outerShdw blurRad="38100" dist="38100" dir="2700000" algn="tl">
                    <a:srgbClr val="000000">
                      <a:alpha val="43137"/>
                    </a:srgbClr>
                  </a:outerShdw>
                </a:effectLst>
              </a:rPr>
              <a:t>Superclass</a:t>
            </a:r>
            <a:endParaRPr lang="en-GB" sz="2400" b="1" noProof="1">
              <a:solidFill>
                <a:schemeClr val="bg2"/>
              </a:solidFill>
              <a:effectLst>
                <a:outerShdw blurRad="38100" dist="38100" dir="2700000" algn="tl">
                  <a:srgbClr val="000000">
                    <a:alpha val="43137"/>
                  </a:srgbClr>
                </a:outerShdw>
              </a:effectLst>
            </a:endParaRPr>
          </a:p>
        </p:txBody>
      </p:sp>
      <p:sp>
        <p:nvSpPr>
          <p:cNvPr id="6" name="Rectangle: Rounded Corners 5"/>
          <p:cNvSpPr>
            <a:spLocks noChangeArrowheads="1"/>
          </p:cNvSpPr>
          <p:nvPr/>
        </p:nvSpPr>
        <p:spPr bwMode="auto">
          <a:xfrm>
            <a:off x="5415086" y="5574096"/>
            <a:ext cx="2559044" cy="646986"/>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3200" b="1" noProof="1">
                <a:solidFill>
                  <a:schemeClr val="bg2"/>
                </a:solidFill>
                <a:effectLst>
                  <a:outerShdw blurRad="38100" dist="38100" dir="2700000" algn="tl">
                    <a:srgbClr val="000000">
                      <a:alpha val="43137"/>
                    </a:srgbClr>
                  </a:outerShdw>
                </a:effectLst>
              </a:rPr>
              <a:t>Subclass</a:t>
            </a:r>
          </a:p>
        </p:txBody>
      </p:sp>
      <p:sp>
        <p:nvSpPr>
          <p:cNvPr id="9" name="AutoShape 6"/>
          <p:cNvSpPr>
            <a:spLocks noChangeArrowheads="1"/>
          </p:cNvSpPr>
          <p:nvPr/>
        </p:nvSpPr>
        <p:spPr bwMode="auto">
          <a:xfrm>
            <a:off x="3396000" y="5386811"/>
            <a:ext cx="1482074" cy="510778"/>
          </a:xfrm>
          <a:prstGeom prst="wedgeRoundRectCallout">
            <a:avLst>
              <a:gd name="adj1" fmla="val 68506"/>
              <a:gd name="adj2" fmla="val 52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a:t>
            </a:r>
            <a:endParaRPr lang="bg-BG" sz="2400" b="1" dirty="0">
              <a:solidFill>
                <a:schemeClr val="bg2"/>
              </a:solidFill>
              <a:effectLst>
                <a:outerShdw blurRad="38100" dist="38100" dir="2700000" algn="tl">
                  <a:srgbClr val="000000">
                    <a:alpha val="43137"/>
                  </a:srgbClr>
                </a:outerShdw>
              </a:effectLst>
            </a:endParaRPr>
          </a:p>
        </p:txBody>
      </p:sp>
      <p:sp>
        <p:nvSpPr>
          <p:cNvPr id="10" name="AutoShape 6"/>
          <p:cNvSpPr>
            <a:spLocks noChangeArrowheads="1"/>
          </p:cNvSpPr>
          <p:nvPr/>
        </p:nvSpPr>
        <p:spPr bwMode="auto">
          <a:xfrm>
            <a:off x="8526000" y="3789000"/>
            <a:ext cx="1201085" cy="510778"/>
          </a:xfrm>
          <a:prstGeom prst="wedgeRoundRectCallout">
            <a:avLst>
              <a:gd name="adj1" fmla="val -66987"/>
              <a:gd name="adj2" fmla="val 60005"/>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Base</a:t>
            </a:r>
            <a:endParaRPr lang="bg-BG" sz="2400" b="1" dirty="0">
              <a:solidFill>
                <a:schemeClr val="bg2"/>
              </a:solidFill>
              <a:effectLst>
                <a:outerShdw blurRad="38100" dist="38100" dir="2700000" algn="tl">
                  <a:srgbClr val="000000">
                    <a:alpha val="43137"/>
                  </a:srgbClr>
                </a:outerShdw>
              </a:effectLst>
            </a:endParaRPr>
          </a:p>
        </p:txBody>
      </p:sp>
      <p:sp>
        <p:nvSpPr>
          <p:cNvPr id="11" name="Down Arrow 10"/>
          <p:cNvSpPr/>
          <p:nvPr/>
        </p:nvSpPr>
        <p:spPr bwMode="auto">
          <a:xfrm rot="10800000">
            <a:off x="6447682" y="4964500"/>
            <a:ext cx="493854" cy="48171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Slide Number">
            <a:extLst>
              <a:ext uri="{FF2B5EF4-FFF2-40B4-BE49-F238E27FC236}">
                <a16:creationId xmlns:a16="http://schemas.microsoft.com/office/drawing/2014/main" xmlns="" id="{AD47E192-DB42-454B-9CE3-FF532A02BF55}"/>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5</a:t>
            </a:fld>
            <a:endParaRPr lang="en-US" dirty="0"/>
          </a:p>
        </p:txBody>
      </p:sp>
    </p:spTree>
    <p:extLst>
      <p:ext uri="{BB962C8B-B14F-4D97-AF65-F5344CB8AC3E}">
        <p14:creationId xmlns:p14="http://schemas.microsoft.com/office/powerpoint/2010/main" val="20764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794368"/>
            <a:ext cx="3265165"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Person</a:t>
            </a:r>
          </a:p>
        </p:txBody>
      </p:sp>
      <p:sp>
        <p:nvSpPr>
          <p:cNvPr id="6" name="Rectangle 5"/>
          <p:cNvSpPr>
            <a:spLocks noChangeArrowheads="1"/>
          </p:cNvSpPr>
          <p:nvPr/>
        </p:nvSpPr>
        <p:spPr bwMode="auto">
          <a:xfrm>
            <a:off x="4367136" y="2370630"/>
            <a:ext cx="3265165" cy="1110020"/>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GB" sz="2397" b="1" noProof="1">
                <a:latin typeface="Consolas" pitchFamily="49" charset="0"/>
                <a:cs typeface="Consolas" pitchFamily="49" charset="0"/>
              </a:rPr>
              <a:t>+Name: </a:t>
            </a:r>
            <a:r>
              <a:rPr lang="en-US" sz="2397" b="1" noProof="1">
                <a:latin typeface="Consolas" pitchFamily="49" charset="0"/>
                <a:cs typeface="Consolas" pitchFamily="49" charset="0"/>
              </a:rPr>
              <a:t>s</a:t>
            </a:r>
            <a:r>
              <a:rPr lang="en-GB" sz="2397" b="1" noProof="1">
                <a:latin typeface="Consolas" pitchFamily="49" charset="0"/>
                <a:cs typeface="Consolas" pitchFamily="49" charset="0"/>
              </a:rPr>
              <a:t>tring</a:t>
            </a:r>
          </a:p>
          <a:p>
            <a:pPr defTabSz="1218438" latinLnBrk="1">
              <a:spcBef>
                <a:spcPts val="600"/>
              </a:spcBef>
              <a:spcAft>
                <a:spcPts val="600"/>
              </a:spcAft>
            </a:pPr>
            <a:r>
              <a:rPr lang="en-GB" sz="2397" b="1" noProof="1">
                <a:latin typeface="Consolas" pitchFamily="49" charset="0"/>
                <a:cs typeface="Consolas" pitchFamily="49" charset="0"/>
              </a:rPr>
              <a:t>+Address: string</a:t>
            </a:r>
          </a:p>
        </p:txBody>
      </p:sp>
      <p:grpSp>
        <p:nvGrpSpPr>
          <p:cNvPr id="7" name="Group 6"/>
          <p:cNvGrpSpPr/>
          <p:nvPr/>
        </p:nvGrpSpPr>
        <p:grpSpPr>
          <a:xfrm>
            <a:off x="2244921" y="4540742"/>
            <a:ext cx="3450886" cy="1183258"/>
            <a:chOff x="2243333" y="4359275"/>
            <a:chExt cx="3450886" cy="1183258"/>
          </a:xfrm>
          <a:solidFill>
            <a:schemeClr val="tx1">
              <a:lumMod val="40000"/>
              <a:lumOff val="60000"/>
              <a:alpha val="29000"/>
            </a:schemeClr>
          </a:solidFill>
        </p:grpSpPr>
        <p:sp>
          <p:nvSpPr>
            <p:cNvPr id="8" name="Rectangle 7"/>
            <p:cNvSpPr>
              <a:spLocks noChangeArrowheads="1"/>
            </p:cNvSpPr>
            <p:nvPr/>
          </p:nvSpPr>
          <p:spPr bwMode="auto">
            <a:xfrm>
              <a:off x="2243333" y="4359275"/>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Employee</a:t>
              </a:r>
            </a:p>
          </p:txBody>
        </p:sp>
        <p:sp>
          <p:nvSpPr>
            <p:cNvPr id="9" name="Rectangle 8"/>
            <p:cNvSpPr>
              <a:spLocks noChangeArrowheads="1"/>
            </p:cNvSpPr>
            <p:nvPr/>
          </p:nvSpPr>
          <p:spPr bwMode="auto">
            <a:xfrm>
              <a:off x="2243333" y="4955412"/>
              <a:ext cx="3450886"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Company: string</a:t>
              </a:r>
            </a:p>
          </p:txBody>
        </p:sp>
      </p:grpSp>
      <p:grpSp>
        <p:nvGrpSpPr>
          <p:cNvPr id="3" name="Group 2"/>
          <p:cNvGrpSpPr/>
          <p:nvPr/>
        </p:nvGrpSpPr>
        <p:grpSpPr>
          <a:xfrm>
            <a:off x="6430348" y="4535313"/>
            <a:ext cx="3265167" cy="1163384"/>
            <a:chOff x="6399134" y="4368800"/>
            <a:chExt cx="3265167" cy="1163384"/>
          </a:xfrm>
        </p:grpSpPr>
        <p:sp>
          <p:nvSpPr>
            <p:cNvPr id="11" name="Rectangle 10"/>
            <p:cNvSpPr>
              <a:spLocks noChangeArrowheads="1"/>
            </p:cNvSpPr>
            <p:nvPr/>
          </p:nvSpPr>
          <p:spPr bwMode="auto">
            <a:xfrm>
              <a:off x="6399134" y="4368800"/>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en-US" sz="2397" b="1" noProof="1">
                  <a:latin typeface="Consolas" pitchFamily="49" charset="0"/>
                  <a:cs typeface="Consolas" pitchFamily="49" charset="0"/>
                </a:rPr>
                <a:t>Student</a:t>
              </a:r>
            </a:p>
          </p:txBody>
        </p:sp>
        <p:sp>
          <p:nvSpPr>
            <p:cNvPr id="12" name="Rectangle 11"/>
            <p:cNvSpPr>
              <a:spLocks noChangeArrowheads="1"/>
            </p:cNvSpPr>
            <p:nvPr/>
          </p:nvSpPr>
          <p:spPr bwMode="auto">
            <a:xfrm>
              <a:off x="6399134" y="4945063"/>
              <a:ext cx="3265167" cy="587121"/>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p>
              <a:pPr defTabSz="1218438" latinLnBrk="1">
                <a:spcBef>
                  <a:spcPts val="600"/>
                </a:spcBef>
                <a:spcAft>
                  <a:spcPts val="600"/>
                </a:spcAft>
              </a:pPr>
              <a:r>
                <a:rPr lang="bg-BG" sz="2397" b="1" noProof="1">
                  <a:latin typeface="Consolas" pitchFamily="49" charset="0"/>
                  <a:cs typeface="Consolas" pitchFamily="49" charset="0"/>
                </a:rPr>
                <a:t>+</a:t>
              </a:r>
              <a:r>
                <a:rPr lang="en-US" sz="2397" b="1" noProof="1">
                  <a:latin typeface="Consolas" pitchFamily="49" charset="0"/>
                  <a:cs typeface="Consolas" pitchFamily="49" charset="0"/>
                </a:rPr>
                <a:t>School: string</a:t>
              </a:r>
            </a:p>
          </p:txBody>
        </p:sp>
      </p:grpSp>
      <p:sp>
        <p:nvSpPr>
          <p:cNvPr id="21" name="AutoShape 6"/>
          <p:cNvSpPr>
            <a:spLocks noChangeArrowheads="1"/>
          </p:cNvSpPr>
          <p:nvPr/>
        </p:nvSpPr>
        <p:spPr bwMode="auto">
          <a:xfrm>
            <a:off x="1618913" y="3764788"/>
            <a:ext cx="2137457" cy="510778"/>
          </a:xfrm>
          <a:prstGeom prst="wedgeRoundRectCallout">
            <a:avLst>
              <a:gd name="adj1" fmla="val 35919"/>
              <a:gd name="adj2" fmla="val 6813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2" name="AutoShape 6"/>
          <p:cNvSpPr>
            <a:spLocks noChangeArrowheads="1"/>
          </p:cNvSpPr>
          <p:nvPr/>
        </p:nvSpPr>
        <p:spPr bwMode="auto">
          <a:xfrm>
            <a:off x="7848600" y="3717360"/>
            <a:ext cx="1981200" cy="596198"/>
          </a:xfrm>
          <a:prstGeom prst="wedgeRoundRectCallout">
            <a:avLst>
              <a:gd name="adj1" fmla="val -40187"/>
              <a:gd name="adj2" fmla="val 6971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a:solidFill>
                  <a:schemeClr val="bg2"/>
                </a:solidFill>
                <a:effectLst>
                  <a:outerShdw blurRad="38100" dist="38100" dir="2700000" algn="tl">
                    <a:srgbClr val="000000">
                      <a:alpha val="43137"/>
                    </a:srgbClr>
                  </a:outerShdw>
                </a:effectLst>
              </a:rPr>
              <a:t>Derived class</a:t>
            </a:r>
            <a:endParaRPr lang="bg-BG" sz="2400" b="1" dirty="0">
              <a:solidFill>
                <a:schemeClr val="bg2"/>
              </a:solidFill>
              <a:effectLst>
                <a:outerShdw blurRad="38100" dist="38100" dir="2700000" algn="tl">
                  <a:srgbClr val="000000">
                    <a:alpha val="43137"/>
                  </a:srgbClr>
                </a:outerShdw>
              </a:effectLst>
            </a:endParaRPr>
          </a:p>
        </p:txBody>
      </p:sp>
      <p:sp>
        <p:nvSpPr>
          <p:cNvPr id="23" name="AutoShape 6"/>
          <p:cNvSpPr>
            <a:spLocks noChangeArrowheads="1"/>
          </p:cNvSpPr>
          <p:nvPr/>
        </p:nvSpPr>
        <p:spPr bwMode="auto">
          <a:xfrm>
            <a:off x="2438400" y="1476867"/>
            <a:ext cx="1676400" cy="588982"/>
          </a:xfrm>
          <a:prstGeom prst="wedgeRoundRectCallout">
            <a:avLst>
              <a:gd name="adj1" fmla="val 56339"/>
              <a:gd name="adj2" fmla="val 4095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a:t>
            </a:r>
            <a:endParaRPr lang="bg-BG" sz="2400" b="1" dirty="0">
              <a:solidFill>
                <a:schemeClr val="bg2"/>
              </a:solidFill>
              <a:effectLst>
                <a:outerShdw blurRad="38100" dist="38100" dir="2700000" algn="tl">
                  <a:srgbClr val="000000">
                    <a:alpha val="43137"/>
                  </a:srgbClr>
                </a:outerShdw>
              </a:effectLst>
            </a:endParaRPr>
          </a:p>
        </p:txBody>
      </p:sp>
      <p:sp>
        <p:nvSpPr>
          <p:cNvPr id="25" name="Down Arrow 24"/>
          <p:cNvSpPr/>
          <p:nvPr/>
        </p:nvSpPr>
        <p:spPr bwMode="auto">
          <a:xfrm rot="10800000">
            <a:off x="4648742" y="3608999"/>
            <a:ext cx="589971" cy="77742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5" name="Down Arrow 14"/>
          <p:cNvSpPr/>
          <p:nvPr/>
        </p:nvSpPr>
        <p:spPr bwMode="auto">
          <a:xfrm rot="10800000">
            <a:off x="6858000" y="3608999"/>
            <a:ext cx="589971" cy="777430"/>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8" name="Slide Number">
            <a:extLst>
              <a:ext uri="{FF2B5EF4-FFF2-40B4-BE49-F238E27FC236}">
                <a16:creationId xmlns:a16="http://schemas.microsoft.com/office/drawing/2014/main" xmlns="" id="{5A3DF783-6BEC-4D8D-BCD7-5F4EB1D5F74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6</a:t>
            </a:fld>
            <a:endParaRPr lang="en-US" dirty="0"/>
          </a:p>
        </p:txBody>
      </p:sp>
    </p:spTree>
    <p:extLst>
      <p:ext uri="{BB962C8B-B14F-4D97-AF65-F5344CB8AC3E}">
        <p14:creationId xmlns:p14="http://schemas.microsoft.com/office/powerpoint/2010/main" val="89231292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838701" y="1143000"/>
            <a:ext cx="2514600" cy="2514600"/>
          </a:xfrm>
          <a:prstGeom prst="rect">
            <a:avLst/>
          </a:prstGeom>
        </p:spPr>
      </p:pic>
      <p:sp>
        <p:nvSpPr>
          <p:cNvPr id="4" name="Title 3">
            <a:extLst>
              <a:ext uri="{FF2B5EF4-FFF2-40B4-BE49-F238E27FC236}">
                <a16:creationId xmlns:a16="http://schemas.microsoft.com/office/drawing/2014/main" xmlns="" id="{AA545837-B320-414D-A1F9-A999F6E52CDC}"/>
              </a:ext>
            </a:extLst>
          </p:cNvPr>
          <p:cNvSpPr>
            <a:spLocks noGrp="1"/>
          </p:cNvSpPr>
          <p:nvPr>
            <p:ph type="title" sz="quarter" idx="10"/>
          </p:nvPr>
        </p:nvSpPr>
        <p:spPr/>
        <p:txBody>
          <a:bodyPr/>
          <a:lstStyle/>
          <a:p>
            <a:r>
              <a:rPr lang="en-US" dirty="0"/>
              <a:t>Class Hierarchies</a:t>
            </a:r>
          </a:p>
        </p:txBody>
      </p:sp>
    </p:spTree>
    <p:extLst>
      <p:ext uri="{BB962C8B-B14F-4D97-AF65-F5344CB8AC3E}">
        <p14:creationId xmlns:p14="http://schemas.microsoft.com/office/powerpoint/2010/main" val="2662455126"/>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a:extLst>
              <a:ext uri="{FF2B5EF4-FFF2-40B4-BE49-F238E27FC236}">
                <a16:creationId xmlns:a16="http://schemas.microsoft.com/office/drawing/2014/main" xmlns="" id="{6F29EF02-2ACF-4CEF-B29E-2DE61C2247BA}"/>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hlinkClick r:id="rId2"/>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621141" y="2438401"/>
            <a:ext cx="308529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Game</a:t>
            </a:r>
          </a:p>
        </p:txBody>
      </p:sp>
      <p:sp>
        <p:nvSpPr>
          <p:cNvPr id="2059" name="Text Box 17"/>
          <p:cNvSpPr txBox="1">
            <a:spLocks noChangeArrowheads="1"/>
          </p:cNvSpPr>
          <p:nvPr/>
        </p:nvSpPr>
        <p:spPr bwMode="auto">
          <a:xfrm>
            <a:off x="6665307" y="3566761"/>
            <a:ext cx="3783615"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MultiplePlayerGame</a:t>
            </a:r>
          </a:p>
        </p:txBody>
      </p:sp>
      <p:sp>
        <p:nvSpPr>
          <p:cNvPr id="2060" name="Text Box 18"/>
          <p:cNvSpPr txBox="1">
            <a:spLocks noChangeArrowheads="1"/>
          </p:cNvSpPr>
          <p:nvPr/>
        </p:nvSpPr>
        <p:spPr bwMode="auto">
          <a:xfrm>
            <a:off x="6589126"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BoardGame</a:t>
            </a:r>
          </a:p>
        </p:txBody>
      </p:sp>
      <p:sp>
        <p:nvSpPr>
          <p:cNvPr id="2061" name="Text Box 19"/>
          <p:cNvSpPr txBox="1">
            <a:spLocks noChangeArrowheads="1"/>
          </p:cNvSpPr>
          <p:nvPr/>
        </p:nvSpPr>
        <p:spPr bwMode="auto">
          <a:xfrm>
            <a:off x="5674964" y="5816339"/>
            <a:ext cx="182832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Chess</a:t>
            </a:r>
          </a:p>
        </p:txBody>
      </p:sp>
      <p:sp>
        <p:nvSpPr>
          <p:cNvPr id="2062" name="Text Box 20"/>
          <p:cNvSpPr txBox="1">
            <a:spLocks noChangeArrowheads="1"/>
          </p:cNvSpPr>
          <p:nvPr/>
        </p:nvSpPr>
        <p:spPr bwMode="auto">
          <a:xfrm>
            <a:off x="7808009" y="5812768"/>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Backgammon</a:t>
            </a:r>
          </a:p>
        </p:txBody>
      </p:sp>
      <p:sp>
        <p:nvSpPr>
          <p:cNvPr id="2063" name="Text Box 21"/>
          <p:cNvSpPr txBox="1">
            <a:spLocks noChangeArrowheads="1"/>
          </p:cNvSpPr>
          <p:nvPr/>
        </p:nvSpPr>
        <p:spPr bwMode="auto">
          <a:xfrm>
            <a:off x="2221465" y="3566761"/>
            <a:ext cx="3351927"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SinglePlayerGame</a:t>
            </a:r>
          </a:p>
        </p:txBody>
      </p:sp>
      <p:sp>
        <p:nvSpPr>
          <p:cNvPr id="40" name="Text Box 18"/>
          <p:cNvSpPr txBox="1">
            <a:spLocks noChangeArrowheads="1"/>
          </p:cNvSpPr>
          <p:nvPr/>
        </p:nvSpPr>
        <p:spPr bwMode="auto">
          <a:xfrm>
            <a:off x="1307302" y="4680838"/>
            <a:ext cx="2336192"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Minesweeper</a:t>
            </a:r>
          </a:p>
        </p:txBody>
      </p:sp>
      <p:sp>
        <p:nvSpPr>
          <p:cNvPr id="41" name="Text Box 18"/>
          <p:cNvSpPr txBox="1">
            <a:spLocks noChangeArrowheads="1"/>
          </p:cNvSpPr>
          <p:nvPr/>
        </p:nvSpPr>
        <p:spPr bwMode="auto">
          <a:xfrm>
            <a:off x="4151361" y="4691550"/>
            <a:ext cx="2133044"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Solitaire</a:t>
            </a:r>
          </a:p>
        </p:txBody>
      </p:sp>
      <p:sp>
        <p:nvSpPr>
          <p:cNvPr id="34" name="AutoShape 6"/>
          <p:cNvSpPr>
            <a:spLocks noChangeArrowheads="1"/>
          </p:cNvSpPr>
          <p:nvPr/>
        </p:nvSpPr>
        <p:spPr bwMode="auto">
          <a:xfrm>
            <a:off x="8189121" y="1908962"/>
            <a:ext cx="2585604" cy="1205984"/>
          </a:xfrm>
          <a:prstGeom prst="wedgeRoundRectCallout">
            <a:avLst>
              <a:gd name="adj1" fmla="val -59638"/>
              <a:gd name="adj2" fmla="val -43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Base class holds </a:t>
            </a:r>
            <a:r>
              <a:rPr lang="en-US" sz="2400" b="1" dirty="0">
                <a:solidFill>
                  <a:schemeClr val="bg1">
                    <a:lumMod val="60000"/>
                    <a:lumOff val="40000"/>
                  </a:schemeClr>
                </a:solidFill>
                <a:effectLst>
                  <a:outerShdw blurRad="38100" dist="38100" dir="2700000" algn="tl">
                    <a:srgbClr val="000000">
                      <a:alpha val="43137"/>
                    </a:srgbClr>
                  </a:outerShdw>
                </a:effectLst>
              </a:rPr>
              <a:t>common characteristics</a:t>
            </a:r>
            <a:endParaRPr lang="bg-BG" sz="2400" b="1" dirty="0">
              <a:solidFill>
                <a:schemeClr val="bg1">
                  <a:lumMod val="60000"/>
                  <a:lumOff val="40000"/>
                </a:schemeClr>
              </a:solidFill>
              <a:effectLst>
                <a:outerShdw blurRad="38100" dist="38100" dir="2700000" algn="tl">
                  <a:srgbClr val="000000">
                    <a:alpha val="43137"/>
                  </a:srgbClr>
                </a:outerShdw>
              </a:effectLst>
            </a:endParaRPr>
          </a:p>
        </p:txBody>
      </p:sp>
      <p:sp>
        <p:nvSpPr>
          <p:cNvPr id="50" name="Down Arrow 49"/>
          <p:cNvSpPr/>
          <p:nvPr/>
        </p:nvSpPr>
        <p:spPr bwMode="auto">
          <a:xfrm rot="10800000">
            <a:off x="3806055" y="4303398"/>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56" name="Down Arrow 55"/>
          <p:cNvSpPr/>
          <p:nvPr/>
        </p:nvSpPr>
        <p:spPr bwMode="auto">
          <a:xfrm rot="10800000">
            <a:off x="2743201" y="42494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0" name="Down Arrow 59"/>
          <p:cNvSpPr/>
          <p:nvPr/>
        </p:nvSpPr>
        <p:spPr bwMode="auto">
          <a:xfrm rot="10800000">
            <a:off x="4849668" y="424941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1" name="Down Arrow 60"/>
          <p:cNvSpPr/>
          <p:nvPr/>
        </p:nvSpPr>
        <p:spPr bwMode="auto">
          <a:xfrm rot="10800000">
            <a:off x="7494987" y="424406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2" name="Down Arrow 61"/>
          <p:cNvSpPr/>
          <p:nvPr/>
        </p:nvSpPr>
        <p:spPr bwMode="auto">
          <a:xfrm rot="10800000">
            <a:off x="9501351" y="4244064"/>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3" name="Down Arrow 62"/>
          <p:cNvSpPr/>
          <p:nvPr/>
        </p:nvSpPr>
        <p:spPr bwMode="auto">
          <a:xfrm rot="10800000">
            <a:off x="5040368" y="312820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4" name="Down Arrow 63"/>
          <p:cNvSpPr/>
          <p:nvPr/>
        </p:nvSpPr>
        <p:spPr bwMode="auto">
          <a:xfrm rot="10800000">
            <a:off x="7146835" y="312820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5" name="Down Arrow 64"/>
          <p:cNvSpPr/>
          <p:nvPr/>
        </p:nvSpPr>
        <p:spPr bwMode="auto">
          <a:xfrm rot="10800000">
            <a:off x="6926183" y="5384923"/>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66" name="Down Arrow 65"/>
          <p:cNvSpPr/>
          <p:nvPr/>
        </p:nvSpPr>
        <p:spPr bwMode="auto">
          <a:xfrm rot="10800000">
            <a:off x="8001001" y="5384922"/>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25" name="Text Box 18">
            <a:extLst>
              <a:ext uri="{FF2B5EF4-FFF2-40B4-BE49-F238E27FC236}">
                <a16:creationId xmlns:a16="http://schemas.microsoft.com/office/drawing/2014/main" xmlns="" id="{F1FBBD53-705F-4B80-9EE4-804A425BA673}"/>
              </a:ext>
            </a:extLst>
          </p:cNvPr>
          <p:cNvSpPr txBox="1">
            <a:spLocks noChangeArrowheads="1"/>
          </p:cNvSpPr>
          <p:nvPr/>
        </p:nvSpPr>
        <p:spPr bwMode="auto">
          <a:xfrm>
            <a:off x="8985256" y="4710737"/>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
        <p:nvSpPr>
          <p:cNvPr id="27" name="Text Box 18">
            <a:extLst>
              <a:ext uri="{FF2B5EF4-FFF2-40B4-BE49-F238E27FC236}">
                <a16:creationId xmlns:a16="http://schemas.microsoft.com/office/drawing/2014/main" xmlns="" id="{A2F69919-E7A8-4D1A-910C-6796CA113A32}"/>
              </a:ext>
            </a:extLst>
          </p:cNvPr>
          <p:cNvSpPr txBox="1">
            <a:spLocks noChangeArrowheads="1"/>
          </p:cNvSpPr>
          <p:nvPr/>
        </p:nvSpPr>
        <p:spPr bwMode="auto">
          <a:xfrm>
            <a:off x="3294645" y="5569183"/>
            <a:ext cx="1220308" cy="649581"/>
          </a:xfrm>
          <a:prstGeom prst="roundRect">
            <a:avLst/>
          </a:prstGeom>
          <a:solidFill>
            <a:schemeClr val="tx1">
              <a:lumMod val="40000"/>
              <a:lumOff val="60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algn="ctr" defTabSz="1218438" latinLnBrk="1">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r>
              <a:rPr lang="en-US" noProof="1"/>
              <a:t>…</a:t>
            </a:r>
          </a:p>
        </p:txBody>
      </p:sp>
    </p:spTree>
    <p:extLst>
      <p:ext uri="{BB962C8B-B14F-4D97-AF65-F5344CB8AC3E}">
        <p14:creationId xmlns:p14="http://schemas.microsoft.com/office/powerpoint/2010/main" val="74747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B2DCF369-F466-4C72-9DD0-0DCFD8B7AD51}"/>
              </a:ext>
            </a:extLst>
          </p:cNvPr>
          <p:cNvSpPr>
            <a:spLocks noGrp="1"/>
          </p:cNvSpPr>
          <p:nvPr>
            <p:ph type="sldNum" sz="quarter" idx="5"/>
          </p:nvPr>
        </p:nvSpPr>
        <p:spPr>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
        <p:nvSpPr>
          <p:cNvPr id="3" name="Content Placeholder 2"/>
          <p:cNvSpPr>
            <a:spLocks noGrp="1"/>
          </p:cNvSpPr>
          <p:nvPr>
            <p:ph type="body" sz="quarter" idx="10"/>
          </p:nvPr>
        </p:nvSpPr>
        <p:spPr>
          <a:prstGeom prst="rect">
            <a:avLst/>
          </a:prstGeom>
        </p:spPr>
        <p:txBody>
          <a:bodyPr>
            <a:normAutofit/>
          </a:bodyPr>
          <a:lstStyle/>
          <a:p>
            <a:r>
              <a:rPr lang="en-US" dirty="0"/>
              <a:t>In C# inheritance is defined by the </a:t>
            </a:r>
            <a:r>
              <a:rPr lang="en-US" b="1" dirty="0">
                <a:solidFill>
                  <a:schemeClr val="bg1"/>
                </a:solidFill>
                <a:latin typeface="Consolas" panose="020B0609020204030204" pitchFamily="49" charset="0"/>
              </a:rPr>
              <a:t>:</a:t>
            </a:r>
            <a:r>
              <a:rPr lang="en-US" dirty="0"/>
              <a:t> operator</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in C#</a:t>
            </a:r>
            <a:endParaRPr lang="bg-BG" sz="4000" dirty="0"/>
          </a:p>
        </p:txBody>
      </p:sp>
      <p:sp>
        <p:nvSpPr>
          <p:cNvPr id="7" name="Text Placeholder 5"/>
          <p:cNvSpPr txBox="1">
            <a:spLocks/>
          </p:cNvSpPr>
          <p:nvPr/>
        </p:nvSpPr>
        <p:spPr>
          <a:xfrm>
            <a:off x="748604" y="1899409"/>
            <a:ext cx="5715218" cy="1632479"/>
          </a:xfrm>
          <a:prstGeom prst="rect">
            <a:avLst/>
          </a:prstGeom>
          <a:solidFill>
            <a:schemeClr val="accent6">
              <a:lumMod val="75000"/>
              <a:alpha val="15000"/>
            </a:schemeClr>
          </a:solidFill>
          <a:ln w="12700">
            <a:solidFill>
              <a:schemeClr val="tx1">
                <a:lumMod val="50000"/>
              </a:schemeClr>
            </a:solidFill>
          </a:ln>
        </p:spPr>
        <p:txBody>
          <a:bodyPr vert="horz" wrap="square" lIns="143963" tIns="107972" rIns="143963" bIns="107972" rtlCol="0">
            <a:spAutoFit/>
          </a:bodyPr>
          <a:lstStyle>
            <a:defPPr>
              <a:defRPr lang="en-US"/>
            </a:defPPr>
            <a:lvl1pPr defTabSz="1218438" latinLnBrk="1">
              <a:spcBef>
                <a:spcPts val="600"/>
              </a:spcBef>
              <a:spcAft>
                <a:spcPts val="600"/>
              </a:spcAft>
              <a:buFont typeface="Wingdings" panose="05000000000000000000" pitchFamily="2" charset="2"/>
              <a:buNone/>
              <a:defRPr sz="2397" b="1">
                <a:latin typeface="Consolas" pitchFamily="49" charset="0"/>
                <a:cs typeface="Consolas" pitchFamily="49" charset="0"/>
              </a:defRPr>
            </a:lvl1pPr>
          </a:lstStyle>
          <a:p>
            <a:r>
              <a:rPr lang="en-US" dirty="0"/>
              <a:t>class </a:t>
            </a:r>
            <a:r>
              <a:rPr lang="en-US" dirty="0">
                <a:solidFill>
                  <a:schemeClr val="bg1"/>
                </a:solidFill>
              </a:rPr>
              <a:t>Person</a:t>
            </a:r>
            <a:r>
              <a:rPr lang="en-US" dirty="0"/>
              <a:t> { … }</a:t>
            </a:r>
          </a:p>
          <a:p>
            <a:r>
              <a:rPr lang="en-US" dirty="0"/>
              <a:t>class Student </a:t>
            </a:r>
            <a:r>
              <a:rPr lang="en-US" dirty="0">
                <a:solidFill>
                  <a:schemeClr val="bg1"/>
                </a:solidFill>
              </a:rPr>
              <a:t>:</a:t>
            </a:r>
            <a:r>
              <a:rPr lang="en-US" dirty="0"/>
              <a:t> Person { … }</a:t>
            </a:r>
          </a:p>
          <a:p>
            <a:r>
              <a:rPr lang="en-US" dirty="0"/>
              <a:t>class Employee </a:t>
            </a:r>
            <a:r>
              <a:rPr lang="en-US" dirty="0">
                <a:solidFill>
                  <a:schemeClr val="bg1"/>
                </a:solidFill>
              </a:rPr>
              <a:t>:</a:t>
            </a:r>
            <a:r>
              <a:rPr lang="en-US" dirty="0"/>
              <a:t> Person { … }</a:t>
            </a:r>
          </a:p>
        </p:txBody>
      </p:sp>
      <p:sp>
        <p:nvSpPr>
          <p:cNvPr id="9" name="Rectangle: Rounded Corners 8"/>
          <p:cNvSpPr/>
          <p:nvPr/>
        </p:nvSpPr>
        <p:spPr>
          <a:xfrm>
            <a:off x="7805737" y="2417005"/>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Person</a:t>
            </a:r>
            <a:endParaRPr lang="en-US" sz="2800" b="1" dirty="0">
              <a:solidFill>
                <a:schemeClr val="bg2"/>
              </a:solidFill>
            </a:endParaRPr>
          </a:p>
        </p:txBody>
      </p:sp>
      <p:sp>
        <p:nvSpPr>
          <p:cNvPr id="12" name="Rectangle: Rounded Corners 11"/>
          <p:cNvSpPr/>
          <p:nvPr/>
        </p:nvSpPr>
        <p:spPr>
          <a:xfrm>
            <a:off x="92535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Employee</a:t>
            </a:r>
            <a:endParaRPr lang="en-US" sz="2800" b="1" dirty="0">
              <a:solidFill>
                <a:schemeClr val="bg2"/>
              </a:solidFill>
            </a:endParaRPr>
          </a:p>
        </p:txBody>
      </p:sp>
      <p:sp>
        <p:nvSpPr>
          <p:cNvPr id="17" name="AutoShape 6"/>
          <p:cNvSpPr>
            <a:spLocks noChangeArrowheads="1"/>
          </p:cNvSpPr>
          <p:nvPr/>
        </p:nvSpPr>
        <p:spPr bwMode="auto">
          <a:xfrm>
            <a:off x="3886200" y="4757933"/>
            <a:ext cx="2471736" cy="625997"/>
          </a:xfrm>
          <a:prstGeom prst="wedgeRoundRectCallout">
            <a:avLst>
              <a:gd name="adj1" fmla="val 62205"/>
              <a:gd name="adj2" fmla="val -507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eaLnBrk="0" hangingPunct="0"/>
            <a:r>
              <a:rPr lang="en-US" sz="2400" b="1" dirty="0">
                <a:solidFill>
                  <a:schemeClr val="bg2"/>
                </a:solidFill>
                <a:effectLst>
                  <a:outerShdw blurRad="38100" dist="38100" dir="2700000" algn="tl">
                    <a:srgbClr val="000000">
                      <a:alpha val="43137"/>
                    </a:srgbClr>
                  </a:outerShdw>
                </a:effectLst>
              </a:rPr>
              <a:t>Student : Person</a:t>
            </a:r>
            <a:endParaRPr lang="bg-BG" sz="2400" b="1" dirty="0">
              <a:solidFill>
                <a:schemeClr val="bg2"/>
              </a:solidFill>
              <a:effectLst>
                <a:outerShdw blurRad="38100" dist="38100" dir="2700000" algn="tl">
                  <a:srgbClr val="000000">
                    <a:alpha val="43137"/>
                  </a:srgbClr>
                </a:outerShdw>
              </a:effectLst>
            </a:endParaRPr>
          </a:p>
        </p:txBody>
      </p:sp>
      <p:sp>
        <p:nvSpPr>
          <p:cNvPr id="21" name="Rectangle: Rounded Corners 20"/>
          <p:cNvSpPr/>
          <p:nvPr/>
        </p:nvSpPr>
        <p:spPr>
          <a:xfrm>
            <a:off x="6281737" y="3925316"/>
            <a:ext cx="2682691" cy="592307"/>
          </a:xfrm>
          <a:prstGeom prst="roundRect">
            <a:avLst>
              <a:gd name="adj" fmla="val 5385"/>
            </a:avLst>
          </a:prstGeom>
          <a:solidFill>
            <a:schemeClr val="tx1">
              <a:lumMod val="75000"/>
              <a:alpha val="30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bg2"/>
                </a:solidFill>
              </a:rPr>
              <a:t>Student</a:t>
            </a:r>
            <a:endParaRPr lang="en-US" sz="2800" b="1" dirty="0">
              <a:solidFill>
                <a:schemeClr val="bg2"/>
              </a:solidFill>
            </a:endParaRPr>
          </a:p>
        </p:txBody>
      </p:sp>
      <p:sp>
        <p:nvSpPr>
          <p:cNvPr id="14" name="Arrow: Right 20"/>
          <p:cNvSpPr/>
          <p:nvPr/>
        </p:nvSpPr>
        <p:spPr>
          <a:xfrm rot="19112432">
            <a:off x="7621187" y="3355577"/>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
        <p:nvSpPr>
          <p:cNvPr id="16" name="Arrow: Right 20"/>
          <p:cNvSpPr/>
          <p:nvPr/>
        </p:nvSpPr>
        <p:spPr>
          <a:xfrm rot="13513893">
            <a:off x="9500378" y="3375806"/>
            <a:ext cx="1063267" cy="231048"/>
          </a:xfrm>
          <a:prstGeom prst="right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89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17" grpId="0" animBg="1"/>
      <p:bldP spid="21" grpId="0" animBg="1"/>
      <p:bldP spid="14" grpId="0" animBg="1"/>
      <p:bldP spid="16" grpId="0" animBg="1"/>
    </p:bldLst>
  </p:timing>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4029</TotalTime>
  <Words>4004</Words>
  <Application>Microsoft Office PowerPoint</Application>
  <PresentationFormat>Widescreen</PresentationFormat>
  <Paragraphs>555</Paragraphs>
  <Slides>39</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맑은 고딕</vt:lpstr>
      <vt:lpstr>Arial</vt:lpstr>
      <vt:lpstr>Calibri</vt:lpstr>
      <vt:lpstr>Consolas</vt:lpstr>
      <vt:lpstr>Wingdings</vt:lpstr>
      <vt:lpstr>Wingdings 2</vt:lpstr>
      <vt:lpstr>1_SoftUni</vt:lpstr>
      <vt:lpstr>Inheritance</vt:lpstr>
      <vt:lpstr>Table of Contents</vt:lpstr>
      <vt:lpstr>Have a Question?</vt:lpstr>
      <vt:lpstr>Inheritance</vt:lpstr>
      <vt:lpstr>Inheritance</vt:lpstr>
      <vt:lpstr>Inheritance – Example</vt:lpstr>
      <vt:lpstr>Class Hierarchies</vt:lpstr>
      <vt:lpstr>Class Hierarchies</vt:lpstr>
      <vt:lpstr>Inheritance in C#</vt:lpstr>
      <vt:lpstr>Inheritance - Derived Class</vt:lpstr>
      <vt:lpstr>Using Inherited Members</vt:lpstr>
      <vt:lpstr>Reusing Constructors</vt:lpstr>
      <vt:lpstr>Thinking about Inheritance - Extends</vt:lpstr>
      <vt:lpstr>Transitive Relation</vt:lpstr>
      <vt:lpstr>Multiple Inheritance</vt:lpstr>
      <vt:lpstr>Accessing Base Class Members</vt:lpstr>
      <vt:lpstr>Access to Base Class Members</vt:lpstr>
      <vt:lpstr>Problem: Single Inheritance</vt:lpstr>
      <vt:lpstr>Problem: Transitive Inheritance</vt:lpstr>
      <vt:lpstr>Problem: Hierarchical Inheritance</vt:lpstr>
      <vt:lpstr>Reusing Classes</vt:lpstr>
      <vt:lpstr>Inheritance and Access Modifiers</vt:lpstr>
      <vt:lpstr>Shadowing Variables</vt:lpstr>
      <vt:lpstr>Shadowing Variables - Access</vt:lpstr>
      <vt:lpstr>Virtual Methods</vt:lpstr>
      <vt:lpstr>Sealed Modifier</vt:lpstr>
      <vt:lpstr>Types of Class Reuse</vt:lpstr>
      <vt:lpstr>Extension (Inheritance) (IS-A relation)</vt:lpstr>
      <vt:lpstr>Composition (HAS-A relation)</vt:lpstr>
      <vt:lpstr>Problem: Random List</vt:lpstr>
      <vt:lpstr>Solution: Random List</vt:lpstr>
      <vt:lpstr>Problem: Stack of Strings</vt:lpstr>
      <vt:lpstr>Solution: Stack of Strings</vt:lpstr>
      <vt:lpstr>Summary</vt:lpstr>
      <vt:lpstr>Questions?</vt:lpstr>
      <vt:lpstr>SoftUni Diamond Partners</vt:lpstr>
      <vt:lpstr>Educational Partners</vt:lpstr>
      <vt:lpstr>Trainings @ Software University (SoftUni)</vt:lpstr>
      <vt:lpstr>License</vt:lpstr>
    </vt:vector>
  </TitlesOfParts>
  <Company>SoftUni – https://about.softuni.bg/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OOP Inheritance</dc:title>
  <dc:subject>C# OOP  – Practical Training Course @ SoftUni</dc:subject>
  <dc:creator>Software University</dc:creator>
  <cp:keywords>C# OOP; C#; OOP; Software University; SoftUni; programming; coding; software development; education; training; course</cp:keywords>
  <dc:description>© SoftUni – https://about.softuni.bg/
© Software University – https://softuni.bg
Copyrighted document. Unauthorized copy, reproduction or use is not permitted.</dc:description>
  <cp:lastModifiedBy>Microsoft account</cp:lastModifiedBy>
  <cp:revision>52</cp:revision>
  <dcterms:created xsi:type="dcterms:W3CDTF">2018-05-23T13:08:44Z</dcterms:created>
  <dcterms:modified xsi:type="dcterms:W3CDTF">2022-09-08T08:37:50Z</dcterms:modified>
  <cp:category>programming;education;software engineering;software development</cp:category>
</cp:coreProperties>
</file>