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  <p:sldMasterId id="2147483705" r:id="rId3"/>
  </p:sldMasterIdLst>
  <p:notesMasterIdLst>
    <p:notesMasterId r:id="rId40"/>
  </p:notesMasterIdLst>
  <p:handoutMasterIdLst>
    <p:handoutMasterId r:id="rId41"/>
  </p:handout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616" r:id="rId26"/>
    <p:sldId id="319" r:id="rId27"/>
    <p:sldId id="615" r:id="rId28"/>
    <p:sldId id="320" r:id="rId29"/>
    <p:sldId id="321" r:id="rId30"/>
    <p:sldId id="322" r:id="rId31"/>
    <p:sldId id="323" r:id="rId32"/>
    <p:sldId id="324" r:id="rId33"/>
    <p:sldId id="325" r:id="rId34"/>
    <p:sldId id="401" r:id="rId35"/>
    <p:sldId id="617" r:id="rId36"/>
    <p:sldId id="618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8A47C9C-4146-4EC9-BDC3-18BD557C6BB6}">
          <p14:sldIdLst>
            <p14:sldId id="297"/>
            <p14:sldId id="298"/>
            <p14:sldId id="299"/>
          </p14:sldIdLst>
        </p14:section>
        <p14:section name="Multidimensional Arrays" id="{05CA58BE-330E-4D44-82E0-FFEEEACFE7C7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Jagged Arrays" id="{EFD46B6E-AFE4-41E5-98A1-8AF61AAF3EC5}">
          <p14:sldIdLst>
            <p14:sldId id="315"/>
            <p14:sldId id="316"/>
            <p14:sldId id="317"/>
            <p14:sldId id="318"/>
            <p14:sldId id="616"/>
            <p14:sldId id="319"/>
            <p14:sldId id="615"/>
            <p14:sldId id="320"/>
            <p14:sldId id="321"/>
            <p14:sldId id="322"/>
            <p14:sldId id="323"/>
            <p14:sldId id="324"/>
          </p14:sldIdLst>
        </p14:section>
        <p14:section name="Conclusion" id="{1FE278EC-BCC9-41C3-A98C-0219EF768654}">
          <p14:sldIdLst>
            <p14:sldId id="325"/>
            <p14:sldId id="401"/>
            <p14:sldId id="617"/>
            <p14:sldId id="61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850"/>
    <a:srgbClr val="091119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7" d="100"/>
          <a:sy n="87" d="100"/>
        </p:scale>
        <p:origin x="571" y="2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16.9.2022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16C6E-547B-43D7-90A3-9379FCDCBA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853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26C9C-0C59-449A-9BE2-257309F2D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7673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D8C2E-97CA-4D10-965A-2AB41AFFF2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98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E3B95-901F-425D-8C16-8DA93F591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686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B60FD-15D7-46D1-B48D-924BD04BBE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841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12F5439-269B-4181-A0C3-516126EC3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691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6B6DD2-8AC0-4FF7-9C39-97B0DECDF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8122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26996CB-44AF-4382-952F-09A2255CB8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066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94BA74E-465C-434D-A6DD-E84D2A4DD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7206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6621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309A2A-8E72-4A58-933D-5C56619E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17596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E8F2F2-33D4-43C8-852A-5F66B51E9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427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89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5182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5214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8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9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69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239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502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270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877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1105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1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412545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7063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720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90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025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295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4505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147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2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61692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49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516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1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jagged-array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452#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452#6" TargetMode="External"/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arrays/multidimensional-arrays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9483" y="1325890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Processing Matrices and Jagged Arrays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3847" y="2102885"/>
            <a:ext cx="2844307" cy="323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Foreach</a:t>
            </a:r>
            <a:r>
              <a:rPr lang="en-GB" dirty="0"/>
              <a:t> iterates through all the elements 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Matrix – Example (2)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7374"/>
            <a:ext cx="6355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+ " ");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59" y="1899000"/>
            <a:ext cx="3962400" cy="39624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D322251-801C-4FED-9F10-75DEE86DB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6BEFF-D005-D2E2-50F3-3D1C0CE1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743" y="5561059"/>
            <a:ext cx="3816525" cy="8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7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number of columns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the matrix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https://judge.softuni.org/Contests/Practice/Index/1452#0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10235" y="4243454"/>
            <a:ext cx="3162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85175" y="4461546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02478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990" y="4276879"/>
            <a:ext cx="20193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9690" y="4462245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463890" y="4884724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95D4CAE-22CD-455D-99B4-2DE28425F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(1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26000" y="1445797"/>
            <a:ext cx="9271094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400" noProof="1"/>
              <a:t>int[] sizes = Console.ReadLine().Split(", ")</a:t>
            </a:r>
          </a:p>
          <a:p>
            <a:r>
              <a:rPr lang="en-GB" sz="2400" noProof="1"/>
              <a:t>  .Select(int.Parse).ToArray();</a:t>
            </a:r>
            <a:endParaRPr lang="bg-BG" sz="2400" noProof="1"/>
          </a:p>
          <a:p>
            <a:r>
              <a:rPr lang="en-US" sz="2400" noProof="1"/>
              <a:t>int[,] matrix = new int[sizes[0], sizes[1]];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r>
              <a:rPr lang="en-US" sz="2400" noProof="1"/>
              <a:t>{</a:t>
            </a:r>
          </a:p>
          <a:p>
            <a:r>
              <a:rPr lang="en-US" sz="2400" noProof="1"/>
              <a:t>  int[] colElements = </a:t>
            </a:r>
            <a:r>
              <a:rPr lang="en-GB" sz="2400" noProof="1"/>
              <a:t>Console.ReadLine().Split(", ")</a:t>
            </a:r>
          </a:p>
          <a:p>
            <a:r>
              <a:rPr lang="en-GB" sz="2400" noProof="1"/>
              <a:t>    .Select(int.Parse).ToArray();</a:t>
            </a:r>
            <a:endParaRPr lang="en-US" sz="2400" noProof="1"/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matrix[row, col] = colElements[col];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983576" y="5141018"/>
            <a:ext cx="2735001" cy="855724"/>
          </a:xfrm>
          <a:prstGeom prst="wedgeRoundRectCallout">
            <a:avLst>
              <a:gd name="adj1" fmla="val -59921"/>
              <a:gd name="adj2" fmla="val -53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1st dimension (cols)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109547" y="2325818"/>
            <a:ext cx="2635343" cy="855724"/>
          </a:xfrm>
          <a:prstGeom prst="wedgeRoundRectCallout">
            <a:avLst>
              <a:gd name="adj1" fmla="val -59170"/>
              <a:gd name="adj2" fmla="val 42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Gets length of 0th  dimension (rows)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65FBF4-AF64-43D6-9A4A-33120396A1C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Elements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11000" y="1584000"/>
            <a:ext cx="100350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int sum = 0;</a:t>
            </a:r>
          </a:p>
          <a:p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GB" sz="2400" noProof="1"/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for (int col = 0; col &lt; matrix.GetLength(1); col++)</a:t>
            </a:r>
          </a:p>
          <a:p>
            <a:r>
              <a:rPr lang="en-US" sz="2400" noProof="1"/>
              <a:t>    sum += matrix[row, col];</a:t>
            </a:r>
          </a:p>
          <a:p>
            <a:r>
              <a:rPr lang="en-US" sz="2400" noProof="1"/>
              <a:t>}</a:t>
            </a:r>
          </a:p>
          <a:p>
            <a:r>
              <a:rPr lang="en-US" sz="2400" noProof="1"/>
              <a:t>Console.WriteLine(matrix.GetLength(0));</a:t>
            </a:r>
          </a:p>
          <a:p>
            <a:r>
              <a:rPr lang="en-US" sz="2400" noProof="1"/>
              <a:t>Console.WriteLine(matrix.GetLength(1));</a:t>
            </a:r>
          </a:p>
          <a:p>
            <a:r>
              <a:rPr lang="en-US" sz="2400" noProof="1"/>
              <a:t>Console.WriteLine(sum);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FBEAA2-4BE5-4AB8-B4FF-67FB1E5073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matrix sizes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 matrix from the console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Print the </a:t>
            </a:r>
            <a:r>
              <a:rPr lang="en-US" b="1" dirty="0">
                <a:solidFill>
                  <a:schemeClr val="bg1"/>
                </a:solidFill>
              </a:rPr>
              <a:t>sum of all numbers </a:t>
            </a:r>
            <a:r>
              <a:rPr lang="en-US" dirty="0"/>
              <a:t>in matrix columns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Matrix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https://judge.softuni.org/Contests/Practice/Index/1452#1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62000" y="3782634"/>
            <a:ext cx="21717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704038" y="3413302"/>
            <a:ext cx="609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9026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561" y="3782634"/>
            <a:ext cx="122336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269" y="3967299"/>
            <a:ext cx="6096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6880499" y="4418677"/>
            <a:ext cx="457200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78B18AD-CC8B-4323-A582-DFC87F3788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37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4800" y="1494000"/>
            <a:ext cx="11582400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noProof="1"/>
              <a:t>var sizes = Console.ReadLine()</a:t>
            </a:r>
          </a:p>
          <a:p>
            <a:r>
              <a:rPr lang="en-US" sz="2400" noProof="1"/>
              <a:t>  .Split(", ").Select(int.Parse).ToArray();</a:t>
            </a:r>
          </a:p>
          <a:p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{</a:t>
            </a:r>
          </a:p>
          <a:p>
            <a:r>
              <a:rPr lang="en-US" sz="2400" noProof="1"/>
              <a:t>  var col = Console.ReadLine().Split().Select(int.Parse).ToArray();</a:t>
            </a:r>
          </a:p>
          <a:p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{</a:t>
            </a:r>
          </a:p>
          <a:p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r>
              <a:rPr lang="en-US" sz="2400" noProof="1"/>
              <a:t>  }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218117-F8DC-413D-951E-42D390D489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Matrix Columns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91000" y="2034000"/>
            <a:ext cx="9668238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nb-NO" dirty="0"/>
              <a:t>for (int c = 0; c &lt; matrix.</a:t>
            </a:r>
            <a:r>
              <a:rPr lang="nb-NO" dirty="0">
                <a:solidFill>
                  <a:schemeClr val="bg1"/>
                </a:solidFill>
              </a:rPr>
              <a:t>GetLength(1)</a:t>
            </a:r>
            <a:r>
              <a:rPr lang="nb-NO" dirty="0"/>
              <a:t>; c++) </a:t>
            </a:r>
            <a:r>
              <a:rPr lang="en-GB" dirty="0"/>
              <a:t>{</a:t>
            </a:r>
          </a:p>
          <a:p>
            <a:r>
              <a:rPr lang="en-GB" dirty="0"/>
              <a:t>  int sum = 0;</a:t>
            </a:r>
          </a:p>
          <a:p>
            <a:r>
              <a:rPr lang="pt-BR" dirty="0"/>
              <a:t>  for (int r = 0; r &lt; matrix.</a:t>
            </a:r>
            <a:r>
              <a:rPr lang="pt-BR" dirty="0">
                <a:solidFill>
                  <a:schemeClr val="bg1"/>
                </a:solidFill>
              </a:rPr>
              <a:t>GetLength(0)</a:t>
            </a:r>
            <a:r>
              <a:rPr lang="pt-BR" dirty="0"/>
              <a:t>; r++) {</a:t>
            </a:r>
          </a:p>
          <a:p>
            <a:r>
              <a:rPr lang="en-GB" dirty="0"/>
              <a:t>    sum += matrix</a:t>
            </a:r>
            <a:r>
              <a:rPr lang="en-GB" dirty="0">
                <a:solidFill>
                  <a:schemeClr val="bg1"/>
                </a:solidFill>
              </a:rPr>
              <a:t>[r, c]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Console.WriteLine(sum);</a:t>
            </a:r>
          </a:p>
          <a:p>
            <a:r>
              <a:rPr lang="en-GB" dirty="0"/>
              <a:t>}</a:t>
            </a:r>
            <a:endParaRPr lang="en-US" sz="24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3864A1-726B-4A33-99F1-E7CD6906B1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2x2 square </a:t>
            </a:r>
            <a:r>
              <a:rPr lang="en-US" dirty="0"/>
              <a:t>with max sum in given 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Read matrix from the console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biggest sum </a:t>
            </a:r>
            <a:r>
              <a:rPr lang="en-US" dirty="0"/>
              <a:t>of 2x2 submatrix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Print the result as a </a:t>
            </a:r>
            <a:r>
              <a:rPr lang="en-US" b="1" dirty="0"/>
              <a:t>new matrix</a:t>
            </a:r>
            <a:r>
              <a:rPr lang="en-US" dirty="0"/>
              <a:t>, followed by </a:t>
            </a:r>
            <a:r>
              <a:rPr lang="en-US" b="1" dirty="0"/>
              <a:t>the 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Square with Maximum Sum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7789" y="4039186"/>
            <a:ext cx="294565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96000" y="4229266"/>
            <a:ext cx="762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FA8DD-0528-4DF0-9B45-047DB970160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https://judge.softuni.org/Contests/Practice/Index/1452#4</a:t>
            </a:r>
            <a:endParaRPr lang="en-US" dirty="0"/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4580797" y="4675229"/>
            <a:ext cx="377851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92F84EC-B16C-455B-BE47-2574A047FA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Square with Maximum Sum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71000" y="1449000"/>
            <a:ext cx="9448802" cy="50502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i="1" noProof="1">
                <a:solidFill>
                  <a:schemeClr val="accent2"/>
                </a:solidFill>
              </a:rPr>
              <a:t>//</a:t>
            </a:r>
            <a:r>
              <a:rPr lang="en-US" sz="2200" i="1" noProof="1">
                <a:solidFill>
                  <a:schemeClr val="accent2"/>
                </a:solidFill>
              </a:rPr>
              <a:t> TODO: Read the input from the console</a:t>
            </a:r>
            <a:endParaRPr lang="bg-BG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                    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sz="2200" i="1" noProof="1">
                <a:solidFill>
                  <a:schemeClr val="accent2"/>
                </a:solidFill>
              </a:rPr>
              <a:t>// TODO: Check if the sum is bigger</a:t>
            </a:r>
            <a:br>
              <a:rPr lang="en-US" sz="2200" i="1" noProof="1">
                <a:solidFill>
                  <a:schemeClr val="accent2"/>
                </a:solidFill>
              </a:rPr>
            </a:br>
            <a:r>
              <a:rPr lang="en-US" sz="2200" i="1" noProof="1">
                <a:solidFill>
                  <a:schemeClr val="accent2"/>
                </a:solidFill>
              </a:rPr>
              <a:t>    // </a:t>
            </a:r>
            <a:r>
              <a:rPr lang="en-US" sz="2200" i="1" noProof="1">
                <a:solidFill>
                  <a:schemeClr val="accent2"/>
                </a:solidFill>
                <a:sym typeface="Wingdings" panose="05000000000000000000" pitchFamily="2" charset="2"/>
              </a:rPr>
              <a:t> remember the best sum, row and col</a:t>
            </a:r>
            <a:endParaRPr lang="en-US" sz="2200" i="1" noProof="1">
              <a:solidFill>
                <a:schemeClr val="accent2"/>
              </a:solidFill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/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i="1" noProof="1">
                <a:solidFill>
                  <a:schemeClr val="accent2"/>
                </a:solidFill>
              </a:rPr>
              <a:t>//</a:t>
            </a:r>
            <a:r>
              <a:rPr lang="en-US" sz="2200" noProof="1">
                <a:solidFill>
                  <a:schemeClr val="accent2"/>
                </a:solidFill>
              </a:rPr>
              <a:t> </a:t>
            </a:r>
            <a:r>
              <a:rPr lang="en-US" sz="2200" i="1" noProof="1">
                <a:solidFill>
                  <a:schemeClr val="accent2"/>
                </a:solidFill>
              </a:rPr>
              <a:t>TODO: Print the square with the max sum</a:t>
            </a:r>
            <a:r>
              <a:rPr lang="en-US" sz="2200" noProof="1">
                <a:solidFill>
                  <a:schemeClr val="tx1">
                    <a:lumMod val="75000"/>
                  </a:schemeClr>
                </a:solidFill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539646-77F3-41E2-9C4F-296A8C3A46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3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Jagged Arrays</a:t>
            </a:r>
            <a:endParaRPr lang="bg-BG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552313-CB7B-4258-A65C-E99359BC1A8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25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b="1" dirty="0"/>
              <a:t>Multidimensional Arrays</a:t>
            </a:r>
          </a:p>
          <a:p>
            <a:pPr lvl="1"/>
            <a:r>
              <a:rPr lang="en-GB" sz="3400" dirty="0"/>
              <a:t>Creating Matrices and Multidimensional Arrays</a:t>
            </a:r>
          </a:p>
          <a:p>
            <a:pPr lvl="1"/>
            <a:r>
              <a:rPr lang="en-GB" sz="3400" dirty="0"/>
              <a:t>Accessing Their Elements</a:t>
            </a:r>
          </a:p>
          <a:p>
            <a:pPr lvl="1"/>
            <a:r>
              <a:rPr lang="en-GB" sz="3400" dirty="0"/>
              <a:t>Reading and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/>
              <a:t>Jagged Arrays </a:t>
            </a:r>
            <a:r>
              <a:rPr lang="en-US" sz="3600" dirty="0"/>
              <a:t>(Arrays of Arrays)</a:t>
            </a:r>
          </a:p>
          <a:p>
            <a:pPr lvl="1"/>
            <a:r>
              <a:rPr lang="en-GB" sz="3400" dirty="0"/>
              <a:t>Creating a Jagger Array</a:t>
            </a:r>
          </a:p>
          <a:p>
            <a:pPr lvl="1"/>
            <a:r>
              <a:rPr lang="en-GB" sz="3400" dirty="0"/>
              <a:t>Accessing Their Elements</a:t>
            </a:r>
          </a:p>
          <a:p>
            <a:pPr lvl="1"/>
            <a:r>
              <a:rPr lang="en-GB" sz="3400" dirty="0"/>
              <a:t>Reading and Printing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757EF-C070-87C5-82E9-A09DF283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000" y="1539000"/>
            <a:ext cx="1665644" cy="22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Jagged arrays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are multidimensional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But each dimension may have a different size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A jagged array is an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array of arrays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Each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/>
              <a:t>of the arrays has </a:t>
            </a:r>
            <a:r>
              <a:rPr lang="en-US" b="1" dirty="0">
                <a:solidFill>
                  <a:schemeClr val="bg1"/>
                </a:solidFill>
              </a:rPr>
              <a:t>different length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Accessing elements</a:t>
            </a:r>
          </a:p>
          <a:p>
            <a:pPr lvl="1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Jagged Array</a:t>
            </a:r>
            <a:endParaRPr lang="bg-BG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012208" y="3882741"/>
            <a:ext cx="5369792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[2][]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8" y="5757335"/>
            <a:ext cx="5369792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[0][1]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874" y="6300506"/>
            <a:ext cx="1682126" cy="431046"/>
          </a:xfrm>
          <a:prstGeom prst="wedgeRoundRectCallout">
            <a:avLst>
              <a:gd name="adj1" fmla="val -64566"/>
              <a:gd name="adj2" fmla="val -64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53" y="5337954"/>
            <a:ext cx="1546231" cy="431046"/>
          </a:xfrm>
          <a:prstGeom prst="wedgeRoundRectCallout">
            <a:avLst>
              <a:gd name="adj1" fmla="val -60547"/>
              <a:gd name="adj2" fmla="val 57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ABC2C7E-E891-4649-9ABC-9154C69507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5B3DA4-8AD1-80AA-C045-0F166914A4FE}"/>
              </a:ext>
            </a:extLst>
          </p:cNvPr>
          <p:cNvGrpSpPr/>
          <p:nvPr/>
        </p:nvGrpSpPr>
        <p:grpSpPr>
          <a:xfrm>
            <a:off x="8570653" y="3635267"/>
            <a:ext cx="2498260" cy="1429220"/>
            <a:chOff x="9287992" y="2170631"/>
            <a:chExt cx="2498260" cy="1429220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768785CD-0C95-E8FB-35DB-87E5AA8AE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F93E7FC2-D259-9833-0359-8F7C2D68F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D552C1BE-C103-9130-6488-99EC1E546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0FC99B04-5570-2BC4-1942-CF209260A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04D46-81B4-65B6-E363-A41AAB2F3C96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F7EAD7-4457-2638-E540-F08037503772}"/>
                </a:ext>
              </a:extLst>
            </p:cNvPr>
            <p:cNvSpPr txBox="1"/>
            <p:nvPr/>
          </p:nvSpPr>
          <p:spPr>
            <a:xfrm>
              <a:off x="929852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42E025-4490-0279-01D4-A92C929930DE}"/>
                </a:ext>
              </a:extLst>
            </p:cNvPr>
            <p:cNvSpPr txBox="1"/>
            <p:nvPr/>
          </p:nvSpPr>
          <p:spPr>
            <a:xfrm>
              <a:off x="9287992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73B8140A-87B0-6818-0514-E5B86C163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Jagged Array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6100" y="1550353"/>
            <a:ext cx="110499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 rowsCount = int.Parse(Console.ReadLine());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int[rowsCount][];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nums = Console.ReadLine().Split(' ');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jagged[row] = new int[nums.Length];</a:t>
            </a:r>
          </a:p>
          <a:p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jagged[row].Length; col++)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jagged[row][col] = int.Parse(nums[col]);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49AEC-5C38-B174-3150-D19E732C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236" y="1550353"/>
            <a:ext cx="25827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10 20 30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50 60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07CFC-2DA7-F926-C55A-08EF818E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236" y="3141944"/>
            <a:ext cx="2492764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loop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endParaRPr lang="en-GB" dirty="0"/>
          </a:p>
          <a:p>
            <a:pPr>
              <a:spcBef>
                <a:spcPts val="1800"/>
              </a:spcBef>
            </a:pPr>
            <a:r>
              <a:rPr lang="en-GB" dirty="0"/>
              <a:t>Using a </a:t>
            </a:r>
            <a:r>
              <a:rPr lang="en-GB" b="1" dirty="0"/>
              <a:t>foreach</a:t>
            </a:r>
            <a:r>
              <a:rPr lang="en-GB" dirty="0"/>
              <a:t> loop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а Jagged Array – Example</a:t>
            </a:r>
            <a:endParaRPr lang="en-GB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1871008"/>
            <a:ext cx="91044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03" y="5378671"/>
            <a:ext cx="910445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ReadJaggedArray();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</p:txBody>
      </p:sp>
      <p:sp>
        <p:nvSpPr>
          <p:cNvPr id="11" name="AutoShape 23">
            <a:extLst>
              <a:ext uri="{FF2B5EF4-FFF2-40B4-BE49-F238E27FC236}">
                <a16:creationId xmlns:a16="http://schemas.microsoft.com/office/drawing/2014/main" id="{D15F48C9-EE66-46F7-B0EA-59EBAAA1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269000"/>
            <a:ext cx="2520000" cy="919454"/>
          </a:xfrm>
          <a:prstGeom prst="wedgeRoundRectCallout">
            <a:avLst>
              <a:gd name="adj1" fmla="val -72652"/>
              <a:gd name="adj2" fmla="val 42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Implement your custom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6FD9143-864C-46C4-95DD-D97797BE1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5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Read and Print a Jagged Array (Short Version)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6100" y="1550353"/>
            <a:ext cx="110499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the array rows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int rows = int.Parse(Console.ReadLine());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int[][] jagged = new int[rows][];</a:t>
            </a:r>
          </a:p>
          <a:p>
            <a:endParaRPr lang="en-US" sz="1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the jagged array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jagged[row] = Console.ReadLine().Split(' ')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    .Select(int.Parse).ToArray();</a:t>
            </a:r>
          </a:p>
          <a:p>
            <a:endParaRPr lang="en-US" sz="1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the jagged array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(int[] row in jagged)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Console.WriteLine(string.Join(" ", row));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7A0753-A58A-42B0-BE16-C7BBEBD76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49AEC-5C38-B174-3150-D19E732C2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236" y="1550353"/>
            <a:ext cx="258276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10 20 30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50 60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07CFC-2DA7-F926-C55A-08EF818E1D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8236" y="4509000"/>
            <a:ext cx="2492764" cy="12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8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00" dirty="0"/>
              <a:t>On the first line you will get the number </a:t>
            </a:r>
            <a:r>
              <a:rPr lang="en-GB" sz="3300" b="1" dirty="0"/>
              <a:t>rows</a:t>
            </a:r>
          </a:p>
          <a:p>
            <a:r>
              <a:rPr lang="en-GB" sz="3300" dirty="0"/>
              <a:t>On the next lines you will get the </a:t>
            </a:r>
            <a:r>
              <a:rPr lang="en-GB" sz="3300" b="1" dirty="0"/>
              <a:t>elements for each row</a:t>
            </a:r>
          </a:p>
          <a:p>
            <a:r>
              <a:rPr lang="en-GB" sz="3300" dirty="0"/>
              <a:t>Until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read commands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 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col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 {</a:t>
            </a:r>
            <a:r>
              <a:rPr lang="en-GB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GB" sz="31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3300" dirty="0"/>
              <a:t>If the coordinates are invalid, print 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Invalid coordinates</a:t>
            </a:r>
            <a:r>
              <a:rPr lang="en-GB" sz="3300" dirty="0">
                <a:solidFill>
                  <a:schemeClr val="bg1"/>
                </a:solidFill>
              </a:rPr>
              <a:t>"</a:t>
            </a:r>
          </a:p>
          <a:p>
            <a:r>
              <a:rPr lang="en-GB" sz="3300" dirty="0"/>
              <a:t>When you receive "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GB" sz="3300" dirty="0"/>
              <a:t>", print the jagged array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Jagged-Array Modification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D0F9C-492C-49CA-B976-F4EF7E4EC857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https://judge.softuni.org/Contests/Practice/Index/1452#5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137E99-BEEE-4DAB-8AD0-EC6BA1FC7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32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906832-746F-A374-C923-BB695ABFC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31202D-007F-0ECF-6262-13B39FE3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Jagged-Array Modification – Example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F509FE-F473-C1EF-788E-030410A33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01" y="1622226"/>
            <a:ext cx="301744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4 5 6 7</a:t>
            </a:r>
          </a:p>
          <a:p>
            <a:r>
              <a:rPr lang="en-GB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8 9 10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2 2</a:t>
            </a:r>
          </a:p>
          <a:p>
            <a:r>
              <a:rPr lang="en-GB" sz="2800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Subtract 1 4 7</a:t>
            </a:r>
          </a:p>
          <a:p>
            <a:r>
              <a:rPr lang="en-GB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CB3B8E-F624-37BB-B13A-06129039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000" y="2484000"/>
            <a:ext cx="39150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Invalid coordinates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4 5 </a:t>
            </a: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8 9 10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53E235E2-5154-3808-C603-B0EEE56B7937}"/>
              </a:ext>
            </a:extLst>
          </p:cNvPr>
          <p:cNvSpPr/>
          <p:nvPr/>
        </p:nvSpPr>
        <p:spPr>
          <a:xfrm>
            <a:off x="3815797" y="3243154"/>
            <a:ext cx="377851" cy="2975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56131B-8BB6-C58D-32DC-63A83C8505BA}"/>
              </a:ext>
            </a:extLst>
          </p:cNvPr>
          <p:cNvGrpSpPr/>
          <p:nvPr/>
        </p:nvGrpSpPr>
        <p:grpSpPr>
          <a:xfrm>
            <a:off x="8656870" y="2368700"/>
            <a:ext cx="3030011" cy="1862176"/>
            <a:chOff x="9287992" y="2170631"/>
            <a:chExt cx="3030011" cy="1862176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0D2CCA7-47D0-101C-A76B-A62D08BE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C713E162-647D-34E2-4CE3-A1BCDF5BD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3B607A51-8B6C-E54C-4BAC-21AF6B4A7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0E049EE-0D9E-84F3-DF3A-D7C8DC951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D80645-2CF3-1BE6-1B8E-6F3CE93BD36C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618097-693B-5864-5E85-69FADC05928E}"/>
                </a:ext>
              </a:extLst>
            </p:cNvPr>
            <p:cNvSpPr txBox="1"/>
            <p:nvPr/>
          </p:nvSpPr>
          <p:spPr>
            <a:xfrm>
              <a:off x="929852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C16192-C6F5-0F08-83C7-A5F10779C5C2}"/>
                </a:ext>
              </a:extLst>
            </p:cNvPr>
            <p:cNvSpPr txBox="1"/>
            <p:nvPr/>
          </p:nvSpPr>
          <p:spPr>
            <a:xfrm>
              <a:off x="9287992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D0673B30-FAA2-FEDB-F894-88453DDE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F00109EE-AE32-BD35-D499-3759E20F6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3A801AD-68A5-7518-1276-DEBAB807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4051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8C114E-549D-330E-D5F8-6BE28C65446A}"/>
                </a:ext>
              </a:extLst>
            </p:cNvPr>
            <p:cNvSpPr txBox="1"/>
            <p:nvPr/>
          </p:nvSpPr>
          <p:spPr>
            <a:xfrm>
              <a:off x="9287992" y="3460883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2</a:t>
              </a:r>
              <a:endParaRPr lang="en-GB" sz="2200" dirty="0"/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DEB3DDC0-55BB-5260-403D-DBB3A3D4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625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09B8346E-1B24-FAA3-352E-E3ADF9483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755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6256398F-62B0-8C11-3F39-31680C1F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0602" y="3531402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7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6000" y="1674000"/>
            <a:ext cx="10395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int rowSize = int.Parse(Console.ReadLine());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int[][]</a:t>
            </a:r>
            <a:r>
              <a:rPr lang="en-US" sz="2400" b="1" noProof="1">
                <a:latin typeface="Consolas" panose="020B0609020204030204" pitchFamily="49" charset="0"/>
              </a:rPr>
              <a:t> matrix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 int[rowSize][]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for (int row = 0; row &lt; rowSize; row++)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int[]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columns</a:t>
            </a:r>
            <a:r>
              <a:rPr lang="en-US" sz="2400" b="1" noProof="1">
                <a:latin typeface="Consolas" panose="020B0609020204030204" pitchFamily="49" charset="0"/>
              </a:rPr>
              <a:t> = Console.ReadLine()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.Split()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.Select(int.Parse)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.ToArray();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matrix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[row]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columns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continues on the next slide…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7FB0E7-23FA-40DF-B28C-75AC472A98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1000" y="1613353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string line;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while ((line = Console.ReadLine()) != "END")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string[] tokens = line.Split();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string command = tokens[0];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row = int.Parse(tokens[1]);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col = int.Parse(tokens[2]);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int value = int.Parse(tokens[3]);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&lt; 0</a:t>
            </a:r>
            <a:r>
              <a:rPr lang="en-US" sz="2400" b="1" noProof="1">
                <a:latin typeface="Consolas" panose="020B0609020204030204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row &gt;= matrix.Length</a:t>
            </a:r>
            <a:r>
              <a:rPr lang="en-US" sz="2400" b="1" noProof="1">
                <a:latin typeface="Consolas" panose="020B0609020204030204" pitchFamily="49" charset="0"/>
              </a:rPr>
              <a:t> || … 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Console.WriteLine("Invalid coordinates");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else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{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TODO: Execute the command</a:t>
            </a:r>
            <a:r>
              <a:rPr lang="en-US" sz="2400" b="1" noProof="1">
                <a:latin typeface="Consolas" panose="020B0609020204030204" pitchFamily="49" charset="0"/>
              </a:rPr>
              <a:t> }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TODO: Print the matrix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Jagged-Array Modification (2)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000" y="3204000"/>
            <a:ext cx="2250000" cy="856176"/>
          </a:xfrm>
          <a:prstGeom prst="wedgeRoundRectCallout">
            <a:avLst>
              <a:gd name="adj1" fmla="val -70555"/>
              <a:gd name="adj2" fmla="val 57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Check the row and col ranges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567CF-4067-4D19-BDE9-E6CB3096D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2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program to prints on the console the </a:t>
            </a:r>
            <a:r>
              <a:rPr lang="en-GB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Pascal's Triangle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Pascal Triangle</a:t>
            </a:r>
            <a:endParaRPr lang="en-GB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779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1" y="2667000"/>
            <a:ext cx="147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179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78" y="3192711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237634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6289" y="3282516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F3426-FD81-4994-95D9-C720267AC59E}"/>
              </a:ext>
            </a:extLst>
          </p:cNvPr>
          <p:cNvSpPr txBox="1"/>
          <p:nvPr/>
        </p:nvSpPr>
        <p:spPr>
          <a:xfrm>
            <a:off x="800100" y="632078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https://judge.softuni.org/Contests/Practice/Index/1452#6</a:t>
            </a:r>
            <a:endParaRPr lang="en-US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638" y="3220999"/>
            <a:ext cx="381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660" y="3024664"/>
            <a:ext cx="80154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8038" y="3312904"/>
            <a:ext cx="381000" cy="2778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0F2541DD-974A-46E5-B88D-9CBD5C591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50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7948" y="1371600"/>
            <a:ext cx="8681453" cy="46782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long[][]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triangle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long[height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currentWidth 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triangle[row] = new long[currentWidth]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currentRow[0]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currentRow[currentRow.Length - 1] = 1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Fill elements for each row (next slide)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2D5C93-C12A-49A7-AB52-8040993C29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2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csharp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E9936A-65E5-48CC-A54D-8B22CE367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60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6000" y="1719000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currentRow.Length &gt; 2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long[] previousRow = triangle[row - 1]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triangle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Pascal Triangle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6D6C765-6958-4CEF-8A98-267A2018D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00385" y="3472835"/>
            <a:ext cx="2620615" cy="2836165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Multidimensional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Have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more than one </a:t>
            </a:r>
            <a:r>
              <a:rPr lang="en-US" sz="3400" dirty="0">
                <a:solidFill>
                  <a:schemeClr val="bg2"/>
                </a:solidFill>
              </a:rPr>
              <a:t>dimension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Two-dimensional arrays are like tables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with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rows</a:t>
            </a:r>
            <a:r>
              <a:rPr lang="en-US" sz="3400" dirty="0">
                <a:solidFill>
                  <a:schemeClr val="bg2"/>
                </a:solidFill>
              </a:rPr>
              <a:t> and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columns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Jagged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Arrays of arrays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Each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3400" dirty="0">
                <a:solidFill>
                  <a:schemeClr val="bg2"/>
                </a:solidFill>
              </a:rPr>
              <a:t> is an array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itself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D7C7963-1AA4-4407-A047-5402489ED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13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2698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34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62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EC1AFD-968E-4457-ACF6-A6DF5F2BA4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2ED582-D20A-48DF-8500-E30D3A639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48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5D2E52-1E1F-4D82-805F-7F64C97267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Usage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/>
              <a:t>Multidimensional Arrays </a:t>
            </a:r>
            <a:endParaRPr lang="bg-BG" sz="4800" dirty="0"/>
          </a:p>
        </p:txBody>
      </p:sp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143000"/>
            <a:ext cx="2751997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9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41410"/>
              </p:ext>
            </p:extLst>
          </p:nvPr>
        </p:nvGraphicFramePr>
        <p:xfrm>
          <a:off x="2963125" y="3699000"/>
          <a:ext cx="6732390" cy="2146087"/>
        </p:xfrm>
        <a:graphic>
          <a:graphicData uri="http://schemas.openxmlformats.org/drawingml/2006/table">
            <a:tbl>
              <a:tblPr/>
              <a:tblGrid>
                <a:gridCol w="77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191915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697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</a:t>
                      </a: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COLS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42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</a:t>
                      </a:r>
                      <a:r>
                        <a:rPr kumimoji="0" lang="bg-BG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4]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Array</a:t>
            </a:r>
            <a:r>
              <a:rPr lang="en-US" sz="3200" dirty="0"/>
              <a:t> is a systematic arrangement of similar objects</a:t>
            </a:r>
          </a:p>
          <a:p>
            <a:pPr>
              <a:lnSpc>
                <a:spcPct val="100000"/>
              </a:lnSpc>
            </a:pPr>
            <a:r>
              <a:rPr lang="en-US" sz="3200" b="1" dirty="0"/>
              <a:t>Multidimensional arrays </a:t>
            </a:r>
            <a:r>
              <a:rPr lang="en-US" sz="3200" dirty="0"/>
              <a:t>have more than one dimension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most used multidimensional arrays are </a:t>
            </a:r>
            <a:br>
              <a:rPr lang="en-US" sz="3000" dirty="0"/>
            </a:br>
            <a:r>
              <a:rPr lang="en-US" sz="3000" dirty="0"/>
              <a:t>the 2-dimensional, also called </a:t>
            </a:r>
            <a:r>
              <a:rPr lang="en-US" sz="3000" b="1" dirty="0"/>
              <a:t>matrices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Multidimensional Array?</a:t>
            </a:r>
            <a:endParaRPr lang="bg-BG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6861000" y="5982826"/>
            <a:ext cx="1635339" cy="510183"/>
          </a:xfrm>
          <a:prstGeom prst="wedgeRoundRectCallout">
            <a:avLst>
              <a:gd name="adj1" fmla="val 71863"/>
              <a:gd name="adj2" fmla="val -68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Row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9876000" y="5049000"/>
            <a:ext cx="1635339" cy="510183"/>
          </a:xfrm>
          <a:prstGeom prst="wedgeRoundRectCallout">
            <a:avLst>
              <a:gd name="adj1" fmla="val -70950"/>
              <a:gd name="adj2" fmla="val 48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Col Index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D133F5A-5EAD-4675-ACD9-C4D355F554CA}"/>
              </a:ext>
            </a:extLst>
          </p:cNvPr>
          <p:cNvSpPr txBox="1">
            <a:spLocks/>
          </p:cNvSpPr>
          <p:nvPr/>
        </p:nvSpPr>
        <p:spPr>
          <a:xfrm>
            <a:off x="11753030" y="659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Creating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multidimensional</a:t>
            </a:r>
            <a:r>
              <a:rPr lang="en-US" dirty="0"/>
              <a:t> array in C#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keyword</a:t>
            </a:r>
          </a:p>
          <a:p>
            <a:pPr marL="837962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3200" dirty="0"/>
              <a:t>Must specify the size of each dimension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Multidimensional Arrays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06000" y="3249000"/>
            <a:ext cx="894203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BA74511-B3E1-4577-A0BD-C3B56F7118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64918" cy="566187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Initializing with values: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Two-dimensional arrays represent </a:t>
            </a:r>
            <a:r>
              <a:rPr lang="en-US" b="1" dirty="0">
                <a:solidFill>
                  <a:schemeClr val="bg1"/>
                </a:solidFill>
              </a:rPr>
              <a:t>rows with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rows</a:t>
            </a:r>
            <a:r>
              <a:rPr lang="en-US" dirty="0"/>
              <a:t> represent the first dimension and the </a:t>
            </a:r>
            <a:r>
              <a:rPr lang="en-US" b="1" dirty="0"/>
              <a:t>columns</a:t>
            </a:r>
            <a:br>
              <a:rPr lang="en-US" b="1" dirty="0"/>
            </a:br>
            <a:r>
              <a:rPr lang="en-US" dirty="0"/>
              <a:t>– the second (</a:t>
            </a:r>
            <a:r>
              <a:rPr lang="en-US" b="1" dirty="0">
                <a:solidFill>
                  <a:schemeClr val="bg1"/>
                </a:solidFill>
              </a:rPr>
              <a:t>the one inside the first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Initializing Multidimensional Arrays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6000" y="1974222"/>
            <a:ext cx="9630000" cy="247602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252000" tIns="144000" rIns="252000" bIns="144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matrix =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{1, 2, 3, 4},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0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{5, 6, 7, 8}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row 1 values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3FF543-7888-4A58-8507-77801FB6A1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4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Accessing N-dimensional array element:</a:t>
            </a:r>
          </a:p>
          <a:p>
            <a:pPr marL="457200" indent="-457200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Getting element value: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Setting element value: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Elements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5097" y="1899000"/>
            <a:ext cx="747090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nDimensionalArray[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 … , index</a:t>
            </a:r>
            <a:r>
              <a:rPr lang="en-US" sz="2200" b="1" baseline="-2500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98" y="3154559"/>
            <a:ext cx="747651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{{10, 20, 30}, {40, 50, 60}};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int element11 = array[1, 0];</a:t>
            </a:r>
            <a:r>
              <a:rPr lang="en-US" sz="2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element10 = 40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098" y="4784340"/>
            <a:ext cx="909090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0" name="AutoShape 23">
            <a:extLst>
              <a:ext uri="{FF2B5EF4-FFF2-40B4-BE49-F238E27FC236}">
                <a16:creationId xmlns:a16="http://schemas.microsoft.com/office/drawing/2014/main" id="{34D2CF81-C9F0-4F1E-B17F-3A13F5C39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9370" y="4280340"/>
            <a:ext cx="2586630" cy="914704"/>
          </a:xfrm>
          <a:prstGeom prst="wedgeRoundRectCallout">
            <a:avLst>
              <a:gd name="adj1" fmla="val -61353"/>
              <a:gd name="adj2" fmla="val 4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dirty="0">
                <a:solidFill>
                  <a:srgbClr val="FFFFFF"/>
                </a:solidFill>
              </a:rPr>
              <a:t>Returns the size of the dimension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EDEBC2-A5DF-429A-AA09-16ECF41F80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BC5B77-92EA-0836-5410-7B674C667383}"/>
              </a:ext>
            </a:extLst>
          </p:cNvPr>
          <p:cNvGrpSpPr/>
          <p:nvPr/>
        </p:nvGrpSpPr>
        <p:grpSpPr>
          <a:xfrm>
            <a:off x="8571000" y="2562065"/>
            <a:ext cx="2541594" cy="1429220"/>
            <a:chOff x="10191000" y="2170631"/>
            <a:chExt cx="2541594" cy="1429220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2AC04C33-E100-C8EC-1DAE-75A23152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10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496FC68-FB9A-2A58-75E9-3418F77A6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20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21CC5EA1-1817-FF1B-B493-C324FF79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2" y="2670281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30</a:t>
              </a: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AE5CA91F-CBFF-0E82-3F41-82995C97C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1000" y="3098446"/>
              <a:ext cx="531751" cy="430887"/>
            </a:xfrm>
            <a:prstGeom prst="rect">
              <a:avLst/>
            </a:prstGeom>
            <a:solidFill>
              <a:srgbClr val="381850">
                <a:alpha val="30196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40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2F83795F-E84A-C0C5-953B-E054B3121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2751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50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A2A6AEB-F551-8683-208D-55631D752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4502" y="3098446"/>
              <a:ext cx="531751" cy="43088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b="1" noProof="1">
                  <a:latin typeface="Consolas" pitchFamily="49" charset="0"/>
                  <a:cs typeface="Consolas" pitchFamily="49" charset="0"/>
                </a:rPr>
                <a:t>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12304B-6418-C341-071D-2395B700D48F}"/>
                </a:ext>
              </a:extLst>
            </p:cNvPr>
            <p:cNvSpPr txBox="1"/>
            <p:nvPr/>
          </p:nvSpPr>
          <p:spPr>
            <a:xfrm>
              <a:off x="10250493" y="2170631"/>
              <a:ext cx="1488256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0      1      2</a:t>
              </a:r>
              <a:endParaRPr lang="en-GB" sz="2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59E6CE-DAE7-62A0-553F-464FF9B573E0}"/>
                </a:ext>
              </a:extLst>
            </p:cNvPr>
            <p:cNvSpPr txBox="1"/>
            <p:nvPr/>
          </p:nvSpPr>
          <p:spPr>
            <a:xfrm>
              <a:off x="11791795" y="2586769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0</a:t>
              </a:r>
              <a:endParaRPr lang="en-GB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657BB4-564D-25B4-5190-A143E7F06B80}"/>
                </a:ext>
              </a:extLst>
            </p:cNvPr>
            <p:cNvSpPr txBox="1"/>
            <p:nvPr/>
          </p:nvSpPr>
          <p:spPr>
            <a:xfrm>
              <a:off x="11791795" y="3027927"/>
              <a:ext cx="940799" cy="57192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/>
                <a:t>row 1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447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Matrix – Example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6000" y="1621067"/>
            <a:ext cx="106650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marL="622300" lvl="6"/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78DC41-CA0D-42F8-9046-8CFCB4F16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A64BB-66E5-09BA-FC06-B8481438F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67" y="5049000"/>
            <a:ext cx="2867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</TotalTime>
  <Words>2425</Words>
  <Application>Microsoft Office PowerPoint</Application>
  <PresentationFormat>Широк екран</PresentationFormat>
  <Paragraphs>486</Paragraphs>
  <Slides>36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2_SoftUni</vt:lpstr>
      <vt:lpstr>Multidimensional Arrays</vt:lpstr>
      <vt:lpstr>Table of Contents</vt:lpstr>
      <vt:lpstr>Have a Question?</vt:lpstr>
      <vt:lpstr>Multidimensional Arrays </vt:lpstr>
      <vt:lpstr>What is a Multidimensional Array?</vt:lpstr>
      <vt:lpstr>Creating Multidimensional Arrays</vt:lpstr>
      <vt:lpstr>Initializing Multidimensional Arrays</vt:lpstr>
      <vt:lpstr>Accessing Elements</vt:lpstr>
      <vt:lpstr>Printing a Matrix – Example (1)</vt:lpstr>
      <vt:lpstr>Printing Matrix – Example (2)</vt:lpstr>
      <vt:lpstr>Problem: Sum Matrix Elements</vt:lpstr>
      <vt:lpstr>Solution: Sum Matrix Elements (1) </vt:lpstr>
      <vt:lpstr>Solution: Sum Matrix Elements (2)</vt:lpstr>
      <vt:lpstr>Problem: Sum Matrix Columns</vt:lpstr>
      <vt:lpstr>Solution: Sum Matrix Columns (1)</vt:lpstr>
      <vt:lpstr>Solution: Sum Matrix Columns (2)</vt:lpstr>
      <vt:lpstr>Problem: Square with Maximum Sum</vt:lpstr>
      <vt:lpstr>Solution: Square with Maximum Sum</vt:lpstr>
      <vt:lpstr>Jagged Arrays</vt:lpstr>
      <vt:lpstr>What is Jagged Array</vt:lpstr>
      <vt:lpstr>Reading a Jagged Array</vt:lpstr>
      <vt:lpstr>Printing а Jagged Array – Example</vt:lpstr>
      <vt:lpstr>Read and Print a Jagged Array (Short Version)</vt:lpstr>
      <vt:lpstr>Problem: Jagged-Array Modification</vt:lpstr>
      <vt:lpstr>Jagged-Array Modification – Example</vt:lpstr>
      <vt:lpstr>Solution: Jagged-Array Modification (1)</vt:lpstr>
      <vt:lpstr>Solution: Jagged-Array Modification (2)</vt:lpstr>
      <vt:lpstr>Problem: Pascal Triangle</vt:lpstr>
      <vt:lpstr>Solution: Pascal Triangle (1)</vt:lpstr>
      <vt:lpstr>Solution: Pascal Triangle (2)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 in C#</dc:title>
  <dc:subject>Intro to NodeJS</dc:subject>
  <dc:creator>Software University</dc:creator>
  <cp:keywords>C#; multidimensional arrays; matrices;jagged arrays;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Asus</cp:lastModifiedBy>
  <cp:revision>105</cp:revision>
  <dcterms:created xsi:type="dcterms:W3CDTF">2018-05-23T13:08:44Z</dcterms:created>
  <dcterms:modified xsi:type="dcterms:W3CDTF">2022-09-16T07:24:48Z</dcterms:modified>
  <cp:category>programming;education;software engineering;software development</cp:category>
</cp:coreProperties>
</file>