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323" r:id="rId3"/>
    <p:sldId id="324" r:id="rId4"/>
    <p:sldId id="325" r:id="rId5"/>
    <p:sldId id="494" r:id="rId6"/>
    <p:sldId id="615" r:id="rId7"/>
    <p:sldId id="327" r:id="rId8"/>
    <p:sldId id="328" r:id="rId9"/>
    <p:sldId id="329" r:id="rId10"/>
    <p:sldId id="332" r:id="rId11"/>
    <p:sldId id="333" r:id="rId12"/>
    <p:sldId id="334" r:id="rId13"/>
    <p:sldId id="335" r:id="rId14"/>
    <p:sldId id="336" r:id="rId15"/>
    <p:sldId id="337" r:id="rId16"/>
    <p:sldId id="331" r:id="rId17"/>
    <p:sldId id="495" r:id="rId18"/>
    <p:sldId id="339" r:id="rId19"/>
    <p:sldId id="340" r:id="rId20"/>
    <p:sldId id="341" r:id="rId21"/>
    <p:sldId id="344" r:id="rId22"/>
    <p:sldId id="345" r:id="rId23"/>
    <p:sldId id="342" r:id="rId24"/>
    <p:sldId id="343" r:id="rId25"/>
    <p:sldId id="346" r:id="rId26"/>
    <p:sldId id="347" r:id="rId27"/>
    <p:sldId id="348" r:id="rId28"/>
    <p:sldId id="401" r:id="rId29"/>
    <p:sldId id="616" r:id="rId30"/>
    <p:sldId id="617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B69E07-61AB-496A-AF9D-2F9C8F46A205}">
          <p14:sldIdLst>
            <p14:sldId id="323"/>
            <p14:sldId id="324"/>
            <p14:sldId id="325"/>
          </p14:sldIdLst>
        </p14:section>
        <p14:section name="Iterators" id="{F6CB1B07-5316-40BF-B328-4E870BB42C0E}">
          <p14:sldIdLst>
            <p14:sldId id="494"/>
            <p14:sldId id="615"/>
            <p14:sldId id="327"/>
            <p14:sldId id="328"/>
            <p14:sldId id="329"/>
            <p14:sldId id="332"/>
            <p14:sldId id="333"/>
            <p14:sldId id="334"/>
            <p14:sldId id="335"/>
            <p14:sldId id="336"/>
            <p14:sldId id="337"/>
            <p14:sldId id="331"/>
          </p14:sldIdLst>
        </p14:section>
        <p14:section name="Comparators" id="{09CEE02B-6D54-4FD0-9F09-D38314240EFC}">
          <p14:sldIdLst>
            <p14:sldId id="495"/>
            <p14:sldId id="339"/>
            <p14:sldId id="340"/>
            <p14:sldId id="341"/>
            <p14:sldId id="344"/>
            <p14:sldId id="345"/>
            <p14:sldId id="342"/>
            <p14:sldId id="343"/>
            <p14:sldId id="346"/>
            <p14:sldId id="347"/>
          </p14:sldIdLst>
        </p14:section>
        <p14:section name="Conclusion" id="{F07918E1-EA3F-424C-A5A3-76146A5FEC8E}">
          <p14:sldIdLst>
            <p14:sldId id="348"/>
            <p14:sldId id="401"/>
            <p14:sldId id="616"/>
            <p14:sldId id="61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1A40107E-0822-4B7D-A1AB-5093499C7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687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B239029-27E9-44A3-9FA4-1AA8AFB7E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058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308A9A7-D46F-4356-B6A4-3AF964EB0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810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4CCAED-0C21-4A18-9F6E-28EA27405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xmlns="" id="{B0920164-E418-4F84-970A-6A480E547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166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81E1481-447A-4C94-AC09-019E9BC78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3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F7640C2-4A73-4184-94F2-E38534DC36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08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868AC6B-21F6-40E4-896B-9486924FF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620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9B09FFEE-2F05-4944-B594-876D6E50D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6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91F82821-8633-4BF3-9AC8-161E9DF32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789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053C232-4CA0-4153-B89B-20341F3B4A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797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0813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89605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574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7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563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953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9678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54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743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261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0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31695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30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org/Contests/Practice/Index/1489#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yield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comparable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89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comparer-1?view=net-5.0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enumerable-1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ienumerator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param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r>
              <a:rPr lang="bg-BG" dirty="0"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a typeface="Calibri"/>
                <a:cs typeface="Calibri"/>
                <a:sym typeface="Calibri"/>
              </a:rPr>
              <a:t>in C#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51100" y="1353277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8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dirty="0"/>
              <a:t> to store a </a:t>
            </a:r>
            <a:r>
              <a:rPr lang="en-GB" b="1" dirty="0"/>
              <a:t>collection of books </a:t>
            </a:r>
            <a:r>
              <a:rPr lang="en-GB" dirty="0"/>
              <a:t>and </a:t>
            </a:r>
            <a:r>
              <a:rPr lang="en-US" dirty="0"/>
              <a:t>implement the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200" b="1" dirty="0">
                <a:latin typeface="+mj-lt"/>
              </a:rPr>
              <a:t> </a:t>
            </a:r>
            <a:r>
              <a:rPr lang="en-GB" dirty="0"/>
              <a:t>interface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6AA06D1-251E-4CA2-851D-961B34859C05}"/>
              </a:ext>
            </a:extLst>
          </p:cNvPr>
          <p:cNvGrpSpPr/>
          <p:nvPr/>
        </p:nvGrpSpPr>
        <p:grpSpPr>
          <a:xfrm>
            <a:off x="550840" y="2889002"/>
            <a:ext cx="4800600" cy="2339998"/>
            <a:chOff x="5226904" y="1466400"/>
            <a:chExt cx="3124200" cy="1707158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xmlns="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701901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xmlns="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168300"/>
              <a:ext cx="3124200" cy="1005258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43DB51E-40EB-4D33-AF75-40367F7498DA}"/>
              </a:ext>
            </a:extLst>
          </p:cNvPr>
          <p:cNvGrpSpPr/>
          <p:nvPr/>
        </p:nvGrpSpPr>
        <p:grpSpPr>
          <a:xfrm>
            <a:off x="5657205" y="2885331"/>
            <a:ext cx="5696595" cy="2343670"/>
            <a:chOff x="5226904" y="1466400"/>
            <a:chExt cx="3124200" cy="1849644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xmlns="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762190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xmlns="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228591"/>
              <a:ext cx="3124200" cy="1087453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GetEnumerator():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    IEnumerable&lt;Book&gt;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B167D747-842F-4511-B360-1C90CB642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</a:t>
            </a:r>
            <a:r>
              <a:rPr lang="en-US" b="1" dirty="0">
                <a:latin typeface="Consolas" panose="020B0609020204030204" pitchFamily="49" charset="0"/>
              </a:rPr>
              <a:t>Library</a:t>
            </a:r>
            <a:r>
              <a:rPr lang="en-US" dirty="0"/>
              <a:t> class create nested class </a:t>
            </a:r>
            <a:r>
              <a:rPr lang="en-US" b="1" noProof="1">
                <a:latin typeface="Consolas" panose="020B0609020204030204" pitchFamily="49" charset="0"/>
              </a:rPr>
              <a:t>LibraryIterator</a:t>
            </a:r>
            <a:r>
              <a:rPr lang="en-US" dirty="0"/>
              <a:t>, which implements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  <a:solidFill>
            <a:srgbClr val="90B4D8">
              <a:alpha val="14902"/>
            </a:srgb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  <a:grpFill/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xmlns="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xmlns="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309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https://judge.softuni.org/Contests/Practice/Index/1489#1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51" y="2765070"/>
            <a:ext cx="2596858" cy="3028405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67F9BD2F-084F-4CEA-9412-1A0137178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0" y="1629000"/>
            <a:ext cx="11314060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params string[] authors)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this.Title = title;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this.Year = year;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this.Authors = authors.ToList();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1556EEA-7D36-4253-BEF7-8173DE89F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494000"/>
            <a:ext cx="10710000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IEnumerable&lt;Book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Library(params Book[] books)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LibraryIterator(this.books);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314648E-92EB-4BB1-AE61-C5AC1850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74" y="1494000"/>
            <a:ext cx="10376452" cy="50243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this.books =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1A0AD6C-1B04-44A1-B25E-9E9107C5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420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"</a:t>
            </a:r>
            <a:r>
              <a:rPr lang="en-US" sz="3200" b="1" dirty="0">
                <a:latin typeface="Consolas" panose="020B0609020204030204" pitchFamily="49" charset="0"/>
                <a:hlinkClick r:id="rId2"/>
              </a:rPr>
              <a:t>yield return</a:t>
            </a:r>
            <a:r>
              <a:rPr lang="en-US" sz="3200" dirty="0"/>
              <a:t>" statement simplifies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 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8" y="2524400"/>
            <a:ext cx="10203222" cy="31138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B5EC10A-05B0-47E4-920F-11B2A4AB7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9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B17035-24C1-4AD1-9802-6A840A6750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B80C7255-25CC-4B43-AB0F-087AFFD6C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b="1" dirty="0"/>
              <a:t>IComparable&lt;T&gt;</a:t>
            </a:r>
            <a:r>
              <a:rPr lang="fr-FR" dirty="0"/>
              <a:t> and </a:t>
            </a:r>
            <a:r>
              <a:rPr lang="fr-FR" b="1" dirty="0"/>
              <a:t>IComparer&lt;T&gt;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0475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5999" y="1257411"/>
            <a:ext cx="9883171" cy="5546589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Reads</a:t>
            </a:r>
            <a:r>
              <a:rPr lang="en-US" sz="3600" dirty="0"/>
              <a:t> out as "</a:t>
            </a:r>
            <a:r>
              <a:rPr lang="en-US" sz="3600" b="1" dirty="0">
                <a:solidFill>
                  <a:schemeClr val="bg1"/>
                </a:solidFill>
              </a:rPr>
              <a:t>I am Comparable</a:t>
            </a:r>
            <a:r>
              <a:rPr lang="en-US" sz="3600" dirty="0"/>
              <a:t>"</a:t>
            </a:r>
          </a:p>
          <a:p>
            <a:r>
              <a:rPr lang="en-US" sz="3600" dirty="0"/>
              <a:t> Provides a method of </a:t>
            </a:r>
            <a:r>
              <a:rPr lang="en-US" sz="3600" b="1" dirty="0">
                <a:solidFill>
                  <a:schemeClr val="bg1"/>
                </a:solidFill>
              </a:rPr>
              <a:t>comparing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two objects </a:t>
            </a:r>
            <a:r>
              <a:rPr lang="en-US" sz="3600" dirty="0"/>
              <a:t>of a particular type -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pPr marL="447675" indent="-447675"/>
            <a:r>
              <a:rPr lang="en-US" sz="3600" dirty="0"/>
              <a:t>Sets 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default sort order </a:t>
            </a:r>
            <a:r>
              <a:rPr lang="en-US" sz="3600" dirty="0"/>
              <a:t>for the particular object type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Affects</a:t>
            </a:r>
            <a:r>
              <a:rPr lang="en-US" sz="3600" dirty="0"/>
              <a:t> the original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8CA2920-3645-4B10-A66A-E21F1251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80875F06-6C02-45A6-8391-00233FD19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8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IComparable&lt;T&gt;: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631000" y="1121834"/>
            <a:ext cx="8730000" cy="54121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X { get;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Y { get; set; }</a:t>
            </a:r>
          </a:p>
          <a:p>
            <a:pPr>
              <a:lnSpc>
                <a:spcPct val="90000"/>
              </a:lnSpc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(this.X != otherPoint.X)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(this.X - otherPoint.X);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(this.Y != otherPoint.Y) 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(this.Y - otherPoint.Y);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79EBBBD-B94F-44C0-BABA-2C71BE8B5A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+mj-lt"/>
              </a:rPr>
              <a:t>Iterators</a:t>
            </a:r>
            <a:r>
              <a:rPr lang="en-US" dirty="0">
                <a:latin typeface="+mj-lt"/>
              </a:rPr>
              <a:t> in C#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Enumerable Collections and 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sz="2800" dirty="0"/>
              <a:t> </a:t>
            </a:r>
            <a:r>
              <a:rPr lang="en-US" dirty="0">
                <a:latin typeface="+mj-lt"/>
              </a:rPr>
              <a:t>Operator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noProof="1">
                <a:latin typeface="Consolas" panose="020B0609020204030204" pitchFamily="49" charset="0"/>
              </a:rPr>
              <a:t>IEnumerable&lt;T&gt;</a:t>
            </a:r>
            <a:r>
              <a:rPr lang="en-US" dirty="0">
                <a:latin typeface="+mj-lt"/>
              </a:rPr>
              <a:t> Interface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The "</a:t>
            </a:r>
            <a:r>
              <a:rPr lang="en-US" b="1" dirty="0">
                <a:latin typeface="Consolas" panose="020B0609020204030204" pitchFamily="49" charset="0"/>
              </a:rPr>
              <a:t>yield return</a:t>
            </a:r>
            <a:r>
              <a:rPr lang="en-US" dirty="0">
                <a:latin typeface="+mj-lt"/>
              </a:rPr>
              <a:t>" Construction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Variable Number of Parameters: the "</a:t>
            </a:r>
            <a:r>
              <a:rPr lang="en-US" b="1" dirty="0">
                <a:latin typeface="Consolas" panose="020B0609020204030204" pitchFamily="49" charset="0"/>
              </a:rPr>
              <a:t>params</a:t>
            </a:r>
            <a:r>
              <a:rPr lang="en-US" dirty="0">
                <a:latin typeface="+mj-lt"/>
              </a:rPr>
              <a:t>" keyword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Comparators in C#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IComparable&lt;T&gt;</a:t>
            </a:r>
            <a:r>
              <a:rPr lang="en-US" dirty="0">
                <a:latin typeface="+mj-lt"/>
              </a:rPr>
              <a:t>: Compare "this" with Another Object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IComparer&lt;T&gt;</a:t>
            </a:r>
            <a:r>
              <a:rPr lang="en-US" dirty="0">
                <a:latin typeface="+mj-lt"/>
              </a:rPr>
              <a:t>: Compare Two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2BC31FE-657C-4680-B4B3-85E9ECAB9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8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sz="3100" dirty="0"/>
              <a:t>First sort them in </a:t>
            </a:r>
            <a:r>
              <a:rPr lang="bg-BG" sz="3100" b="1" dirty="0">
                <a:solidFill>
                  <a:schemeClr val="bg1"/>
                </a:solidFill>
              </a:rPr>
              <a:t>ascending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chronological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order (by year)</a:t>
            </a:r>
          </a:p>
          <a:p>
            <a:pPr lvl="1"/>
            <a:r>
              <a:rPr lang="en-US" sz="3100" dirty="0"/>
              <a:t>If two books are published in the </a:t>
            </a:r>
            <a:r>
              <a:rPr lang="en-US" sz="3100" b="1" dirty="0">
                <a:solidFill>
                  <a:schemeClr val="bg1"/>
                </a:solidFill>
              </a:rPr>
              <a:t>same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year</a:t>
            </a:r>
            <a:r>
              <a:rPr lang="en-US" sz="3100" dirty="0"/>
              <a:t>, sort them </a:t>
            </a:r>
            <a:r>
              <a:rPr lang="en-US" sz="3100" b="1" dirty="0">
                <a:solidFill>
                  <a:schemeClr val="bg1"/>
                </a:solidFill>
              </a:rPr>
              <a:t>alphabetically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400" dirty="0"/>
              <a:t>Override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dirty="0"/>
              <a:t>method in your </a:t>
            </a:r>
            <a:r>
              <a:rPr lang="en-US" sz="3400" dirty="0">
                <a:latin typeface="Consolas" panose="020B0609020204030204" pitchFamily="49" charset="0"/>
              </a:rPr>
              <a:t>Book</a:t>
            </a:r>
            <a:r>
              <a:rPr lang="en-US" sz="3400" dirty="0"/>
              <a:t> class, so it returns a </a:t>
            </a:r>
            <a:br>
              <a:rPr lang="en-US" sz="3400" dirty="0"/>
            </a:br>
            <a:r>
              <a:rPr lang="en-US" sz="3400" dirty="0"/>
              <a:t>string in the format:</a:t>
            </a:r>
          </a:p>
          <a:p>
            <a:pPr lvl="1"/>
            <a:r>
              <a:rPr lang="en-US" sz="3100" dirty="0">
                <a:latin typeface="Consolas" panose="020B0609020204030204" pitchFamily="49" charset="0"/>
              </a:rPr>
              <a:t>"{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100" dirty="0">
                <a:latin typeface="Consolas" panose="020B0609020204030204" pitchFamily="49" charset="0"/>
              </a:rPr>
              <a:t>} - 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3100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order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80355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3"/>
              </a:rPr>
              <a:t>https://judge.softuni.org/Contests/Practice/Index/1489#2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C8FD532-EEBB-4818-9F82-81A972BC4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6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26" y="1449000"/>
            <a:ext cx="10349948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BAF6A91-CEAC-48CB-8EC8-69EA91CE2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0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Reads</a:t>
            </a:r>
            <a:r>
              <a:rPr lang="en-US" dirty="0"/>
              <a:t> out as 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/>
              <a:t>"</a:t>
            </a:r>
          </a:p>
          <a:p>
            <a:r>
              <a:rPr lang="en-US" dirty="0"/>
              <a:t> 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pPr marL="447675" indent="-447675"/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 Does not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 (it's a </a:t>
            </a:r>
            <a:r>
              <a:rPr lang="en-US" b="1" dirty="0"/>
              <a:t>separate</a:t>
            </a:r>
            <a:r>
              <a:rPr lang="en-US" dirty="0"/>
              <a:t> class)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F46EA4C-BF8D-4EDC-BC79-7771526C5E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928" y="2924317"/>
            <a:ext cx="7636503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y)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x.Name.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9415" y="5657238"/>
            <a:ext cx="8803978" cy="10355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190594"/>
            <a:ext cx="7636503" cy="1700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5B9AAB5B-032D-4A03-BB24-808BD77A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5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noProof="1"/>
              <a:t>, which implements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dirty="0"/>
              <a:t> must </a:t>
            </a:r>
            <a:r>
              <a:rPr lang="en-US" sz="3600" b="1" dirty="0">
                <a:solidFill>
                  <a:schemeClr val="bg1"/>
                </a:solidFill>
              </a:rPr>
              <a:t>compare two </a:t>
            </a:r>
            <a:r>
              <a:rPr lang="en-US" sz="3600" dirty="0"/>
              <a:t>books by:</a:t>
            </a:r>
          </a:p>
          <a:p>
            <a:pPr lvl="1"/>
            <a:r>
              <a:rPr lang="en-US" sz="3400" dirty="0"/>
              <a:t>Book title - </a:t>
            </a:r>
            <a:r>
              <a:rPr lang="en-US" sz="3400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sz="3400" dirty="0"/>
              <a:t>Year of publishing a book - from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sz="3600" dirty="0"/>
              <a:t>Modify your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sz="3600" dirty="0"/>
              <a:t> class once again to implement the new sorting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https://judge.softuni.org/Contests/Practice/Index/1489#3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F42D9497-C76E-4F72-8B9A-37C6B3D10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9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06" y="1624458"/>
            <a:ext cx="8580988" cy="4867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6162262-28F3-4C64-8DAC-AB6E66AD5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725" y="157515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36942" y="1338680"/>
            <a:ext cx="882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35385" y="3472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060" y="1568250"/>
            <a:ext cx="808094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 in C#</a:t>
            </a: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IEnumerable&lt;T&gt;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IEnumerator&lt;T&gt;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Params: variable number of arguments</a:t>
            </a:r>
            <a:endParaRPr lang="en-US" sz="3600" dirty="0">
              <a:solidFill>
                <a:schemeClr val="bg2"/>
              </a:solidFill>
            </a:endParaRP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 in C#</a:t>
            </a: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IComparable&lt;T&gt;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IComparer&lt;T&gt;</a:t>
            </a: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5A8C8FB0-0C2F-4A83-B275-8E8F486C5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5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09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0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78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FE0A094-7389-444A-9F80-3206B0F49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7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979923E-BF3C-408F-A50D-4935BCC0B3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A0913B5-9550-4D4E-8B40-BBFCFAC0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6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050D8E-C11C-4955-A13F-567D23F0B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Iterators in C#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C027A366-27AC-4BE3-AD0A-2123CCBFD9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IEnumerator&lt;T&gt;</a:t>
            </a:r>
            <a:endParaRPr lang="bg-BG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C5CF195-E3AA-C491-4575-57D079C65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F37289-52C2-EC60-E3B7-A8BAE609EA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C# </a:t>
            </a:r>
            <a:r>
              <a:rPr lang="en-US" b="1" dirty="0"/>
              <a:t>enumerable collections </a:t>
            </a:r>
            <a:r>
              <a:rPr lang="en-US" dirty="0"/>
              <a:t>and types can be traversed through the "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dirty="0"/>
              <a:t>" 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Internally, 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dirty="0"/>
              <a:t> works though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collection should implement </a:t>
            </a:r>
            <a:r>
              <a:rPr lang="en-US" b="1" noProof="1">
                <a:latin typeface="Consolas" panose="020B0609020204030204" pitchFamily="49" charset="0"/>
              </a:rPr>
              <a:t>IEnumerable&lt;T&gt;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9198B1-4E6A-B7F0-9EB0-C9C9C323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>
                <a:latin typeface="+mj-lt"/>
              </a:rPr>
              <a:t>Enumerable Collections and "</a:t>
            </a:r>
            <a:r>
              <a:rPr lang="en-US" sz="3900" b="1" dirty="0">
                <a:latin typeface="Consolas" panose="020B0609020204030204" pitchFamily="49" charset="0"/>
              </a:rPr>
              <a:t>foreach"</a:t>
            </a:r>
            <a:endParaRPr lang="en-GB" sz="39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352A3C1-3D36-5534-176F-14D050CE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526906"/>
            <a:ext cx="9360000" cy="21620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List&lt;int&gt; nums = new List&lt;int&gt;() {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10,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30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GB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Lists in .NET are enumerable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 "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foreach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" is available</a:t>
            </a:r>
            <a:endParaRPr lang="en-GB" sz="2800" b="1" noProof="1">
              <a:solidFill>
                <a:schemeClr val="accent2">
                  <a:lumMod val="75000"/>
                </a:schemeClr>
              </a:solidFill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foreach (int num in nums)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Console.WriteLine(num);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954000"/>
            <a:ext cx="9994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latin typeface="Consolas" panose="020B0609020204030204" pitchFamily="49" charset="0"/>
                <a:hlinkClick r:id="rId2"/>
              </a:rPr>
              <a:t>IEnumerable&lt;T&gt;</a:t>
            </a:r>
            <a:r>
              <a:rPr lang="en-US" sz="3200" noProof="1"/>
              <a:t> == the </a:t>
            </a:r>
            <a:r>
              <a:rPr lang="en-US" sz="3200" b="1" noProof="1"/>
              <a:t>root interface </a:t>
            </a:r>
            <a:r>
              <a:rPr lang="en-US" sz="3300" dirty="0"/>
              <a:t>for .NET types, which support </a:t>
            </a:r>
            <a:r>
              <a:rPr lang="en-US" sz="3300" b="1" dirty="0">
                <a:solidFill>
                  <a:schemeClr val="bg1"/>
                </a:solidFill>
              </a:rPr>
              <a:t>iteration </a:t>
            </a:r>
            <a:r>
              <a:rPr lang="en-US" sz="3300" dirty="0"/>
              <a:t>over elements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Defines a single method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100" dirty="0"/>
              <a:t>, which </a:t>
            </a:r>
            <a:br>
              <a:rPr lang="en-US" sz="3100" dirty="0"/>
            </a:br>
            <a:r>
              <a:rPr lang="en-US" sz="3100" dirty="0"/>
              <a:t>returns an </a:t>
            </a: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</a:p>
          <a:p>
            <a:pPr lvl="1">
              <a:lnSpc>
                <a:spcPct val="100000"/>
              </a:lnSpc>
            </a:pP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  <a:r>
              <a:rPr lang="en-US" sz="3100" dirty="0"/>
              <a:t> allows passing through the elements</a:t>
            </a:r>
            <a:endParaRPr lang="en-US" sz="31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300" dirty="0"/>
              <a:t>Types, which implement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300" dirty="0"/>
              <a:t> can be used in a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300" dirty="0"/>
              <a:t> loop traversals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4865B25-0F75-4C14-A9BD-BB6B6BD34A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C5200CE-5F10-6359-FAF8-6CAC210A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00" y="5049000"/>
            <a:ext cx="9225000" cy="15188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IEnumerable&lt;int&gt;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nums = new int[]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{10,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30};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foreach (int num in nums)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Console.WriteLine(num);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IEnumerable&lt;T&gt;: Definition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1001" y="1269000"/>
            <a:ext cx="9360000" cy="47935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4B2CEEE-476D-40A1-BF49-DD1BC5A809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316507"/>
            <a:ext cx="5815599" cy="54083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IEnumerator&lt;T&gt;</a:t>
            </a:r>
            <a:r>
              <a:rPr lang="en-US" sz="3200" noProof="1"/>
              <a:t> </a:t>
            </a:r>
            <a:r>
              <a:rPr lang="en-US" sz="3200" dirty="0"/>
              <a:t>implements a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forward-only iteration </a:t>
            </a:r>
            <a:r>
              <a:rPr lang="en-US" sz="3200" dirty="0"/>
              <a:t>over a collection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returns the current element of the enumerator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goes to the next element of the collection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goes to the initial (start) position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52D2DD7-D000-459A-AEB2-E7FB70DFB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50CDD9-C978-0F8D-BBE9-27246311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1316507"/>
            <a:ext cx="5657030" cy="5318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4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can take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declaration per method; should be put </a:t>
            </a:r>
            <a:r>
              <a:rPr lang="en-US" b="1" dirty="0"/>
              <a:t>last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"params" Keyword in C#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4" y="1989000"/>
            <a:ext cx="9083166" cy="38894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PrintNames("Steve", "Teddy");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PrintNames("Peter", "Sam", "Jay", "Chriss");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PrintNames(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string[]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foreach(var name in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16D3CD4B-A2C2-45B3-9B9D-097C16756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4079</TotalTime>
  <Words>1538</Words>
  <Application>Microsoft Office PowerPoint</Application>
  <PresentationFormat>Widescreen</PresentationFormat>
  <Paragraphs>332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Iterators and Comparators in C#</vt:lpstr>
      <vt:lpstr>Table of Contents</vt:lpstr>
      <vt:lpstr>Questions</vt:lpstr>
      <vt:lpstr>Iterators in C#</vt:lpstr>
      <vt:lpstr>Enumerable Collections and "foreach"</vt:lpstr>
      <vt:lpstr>IEnumerable&lt;T&gt;</vt:lpstr>
      <vt:lpstr>IEnumerable&lt;T&gt;: Definition</vt:lpstr>
      <vt:lpstr>IEnumerator&lt;T&gt;</vt:lpstr>
      <vt:lpstr>The "params" Keyword in C#</vt:lpstr>
      <vt:lpstr>Problem: Library Iterator (1)</vt:lpstr>
      <vt:lpstr>Problem: Library Iterator (2)</vt:lpstr>
      <vt:lpstr>Solution: Library Iterator (1)</vt:lpstr>
      <vt:lpstr>Solution: Library Iterator (2)</vt:lpstr>
      <vt:lpstr>Solution: Library Iterator (3)</vt:lpstr>
      <vt:lpstr>Yield Return</vt:lpstr>
      <vt:lpstr>Comparators</vt:lpstr>
      <vt:lpstr>IComparable&lt;T&gt;</vt:lpstr>
      <vt:lpstr>CompareTo(T) Method Returns</vt:lpstr>
      <vt:lpstr>IComparable&lt;T&gt;: Example</vt:lpstr>
      <vt:lpstr>Problem: Comparable Book</vt:lpstr>
      <vt:lpstr>Solution: Comparable Book</vt:lpstr>
      <vt:lpstr>IComparer&lt;T&gt;</vt:lpstr>
      <vt:lpstr>IComparer&lt;T&gt; - Example</vt:lpstr>
      <vt:lpstr>Problem: Book Comparer</vt:lpstr>
      <vt:lpstr>Solution: Book Comparer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and Comparators in C#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143</cp:revision>
  <dcterms:created xsi:type="dcterms:W3CDTF">2018-05-23T13:08:44Z</dcterms:created>
  <dcterms:modified xsi:type="dcterms:W3CDTF">2022-09-08T07:42:11Z</dcterms:modified>
  <cp:category>programming;education;software engineering;software development</cp:category>
</cp:coreProperties>
</file>