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  <p:sldMasterId id="2147483705" r:id="rId3"/>
  </p:sldMasterIdLst>
  <p:notesMasterIdLst>
    <p:notesMasterId r:id="rId38"/>
  </p:notesMasterIdLst>
  <p:handoutMasterIdLst>
    <p:handoutMasterId r:id="rId39"/>
  </p:handoutMasterIdLst>
  <p:sldIdLst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401" r:id="rId33"/>
    <p:sldId id="494" r:id="rId34"/>
    <p:sldId id="495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BCAF3BA-0096-4154-BED2-C3CE537F0DCC}">
          <p14:sldIdLst>
            <p14:sldId id="291"/>
            <p14:sldId id="292"/>
            <p14:sldId id="293"/>
          </p14:sldIdLst>
        </p14:section>
        <p14:section name="Encapsulation" id="{7952EC72-790D-4217-A74E-0A9869159240}">
          <p14:sldIdLst>
            <p14:sldId id="294"/>
            <p14:sldId id="295"/>
            <p14:sldId id="296"/>
            <p14:sldId id="297"/>
          </p14:sldIdLst>
        </p14:section>
        <p14:section name="Access Modifiers" id="{7919869E-FBD6-4467-B4A7-F5872A6F8965}">
          <p14:sldIdLst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tate Validation" id="{1E2ACA83-A326-41E1-83C9-09E9E6FB6F18}">
          <p14:sldIdLst>
            <p14:sldId id="308"/>
            <p14:sldId id="309"/>
            <p14:sldId id="310"/>
            <p14:sldId id="311"/>
            <p14:sldId id="312"/>
          </p14:sldIdLst>
        </p14:section>
        <p14:section name="Mutable vs Immutable" id="{07E801FC-75A2-4E1F-A27C-3763363017DE}">
          <p14:sldIdLst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Conclusion" id="{00549926-ABC6-45B1-A43F-45EF4C0E8B48}">
          <p14:sldIdLst>
            <p14:sldId id="319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3750" autoAdjust="0"/>
  </p:normalViewPr>
  <p:slideViewPr>
    <p:cSldViewPr showGuides="1">
      <p:cViewPr varScale="1">
        <p:scale>
          <a:sx n="69" d="100"/>
          <a:sy n="69" d="100"/>
        </p:scale>
        <p:origin x="822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A2B76E5E-101E-4657-ABB5-7476F651D2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6293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C405C7D-8245-42EF-821C-2F9511FC28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6385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3A576B90-6F1D-4E92-9ADD-389F62426E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4116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2F1B246D-970D-4B52-BE57-2B672F93AD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4203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58A79255-BE66-4FA5-9B28-F38B5DCF4F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5505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E3BE5925-DC92-4A8D-832D-089D9C546F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6716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2AD4CC6A-8702-4668-A18A-6CB080236B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6741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B8AEBEB8-D339-4A0E-BD5C-BBB81D43C4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1402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76DB1385-CF12-46E9-A3B5-F4B88640D1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6453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BD16CA6A-2BBC-4B6E-B51E-8355788F89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924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93DADB9E-E57F-48C6-8ED4-7AFA68F885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6530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D4584C4-6295-40AA-8EBC-AB9EAC1D87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2849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6B74577C-92A3-460D-8296-2FED322BDD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216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5CE7EDF7-E484-45D5-AC9C-2E118449A4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3300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4EE15038-2676-46DC-A25F-BC7DBB3079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4474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4FBF355-9CD3-4E74-A865-66610F8284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2209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-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E4C8E3C5-0291-483A-B178-2B6A12A230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7764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82CC3976-BD53-4C51-B05B-120428DFEB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003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56337404-5B6A-4CAC-8809-CCFD9A1CBD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3753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8B30E117-6492-4355-81F2-A89C518B26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0670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B3FE3A48-9DF9-427C-8CC4-2D8886275E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101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8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7326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1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407092" y="1951568"/>
            <a:ext cx="1622252" cy="2986958"/>
            <a:chOff x="4137770" y="1871132"/>
            <a:chExt cx="1532491" cy="282168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4137770" y="1871132"/>
              <a:ext cx="1532491" cy="2127757"/>
              <a:chOff x="3426570" y="2482849"/>
              <a:chExt cx="1532491" cy="2127757"/>
            </a:xfrm>
          </p:grpSpPr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5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05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230725"/>
            <a:chOff x="3928039" y="1792355"/>
            <a:chExt cx="1830304" cy="268250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29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024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7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8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 userDrawn="1"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3268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6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8505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7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68191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2778542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37748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82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82360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20214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41463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371405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63728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85622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43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74806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90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udge.softuni.org/Contests/Practice/Index/1497#0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97#0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97#0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97#0" TargetMode="Externa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97#1" TargetMode="Externa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97#1" TargetMode="Externa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97#2" TargetMode="Externa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97#2" TargetMode="Externa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7/Encapsulation-La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jpeg"/><Relationship Id="rId23" Type="http://schemas.openxmlformats.org/officeDocument/2006/relationships/image" Target="../media/image38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1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thi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classes-and-structs/access-modifier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0" y="5270641"/>
            <a:ext cx="3187700" cy="4445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100" b="1" dirty="0"/>
              <a:t>Technical Trainers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0" y="4745178"/>
            <a:ext cx="3465526" cy="52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5254" y="1158163"/>
            <a:ext cx="7294547" cy="88265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Benefits of Encapsulation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2240" y="179602"/>
            <a:ext cx="5100573" cy="882654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6998" y="4084014"/>
            <a:ext cx="1688043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variables</a:t>
            </a:r>
            <a:endParaRPr lang="bg-BG" sz="2800" b="1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67" y="2425986"/>
            <a:ext cx="1900365" cy="190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9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07503" y="960411"/>
            <a:ext cx="10129234" cy="5546589"/>
          </a:xfrm>
        </p:spPr>
        <p:txBody>
          <a:bodyPr>
            <a:normAutofit/>
          </a:bodyPr>
          <a:lstStyle/>
          <a:p>
            <a:r>
              <a:rPr lang="en-GB" sz="3200" dirty="0"/>
              <a:t>The most </a:t>
            </a:r>
            <a:r>
              <a:rPr lang="en-GB" sz="3200" b="1" dirty="0">
                <a:solidFill>
                  <a:schemeClr val="bg1"/>
                </a:solidFill>
              </a:rPr>
              <a:t>permissive</a:t>
            </a:r>
            <a:r>
              <a:rPr lang="en-GB" sz="3200" dirty="0"/>
              <a:t> access level</a:t>
            </a:r>
          </a:p>
          <a:p>
            <a:r>
              <a:rPr lang="en-GB" sz="3200" dirty="0"/>
              <a:t>There are </a:t>
            </a:r>
            <a:r>
              <a:rPr lang="en-GB" sz="3200" b="1" dirty="0">
                <a:solidFill>
                  <a:schemeClr val="bg1"/>
                </a:solidFill>
              </a:rPr>
              <a:t>no restrictions </a:t>
            </a:r>
            <a:r>
              <a:rPr lang="en-GB" sz="3200" dirty="0"/>
              <a:t>on accessing public</a:t>
            </a:r>
            <a:r>
              <a:rPr lang="bg-BG" sz="3200" dirty="0"/>
              <a:t> </a:t>
            </a:r>
            <a:r>
              <a:rPr lang="en-GB" sz="3200" dirty="0"/>
              <a:t>members</a:t>
            </a:r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To access class directly from a namespace</a:t>
            </a:r>
            <a:br>
              <a:rPr lang="en-GB" sz="3200" dirty="0"/>
            </a:br>
            <a:r>
              <a:rPr lang="en-GB" sz="3200" dirty="0"/>
              <a:t>use the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en-GB" sz="3200" dirty="0"/>
              <a:t> keyword to include the namespace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 Access Modifier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61000" y="2529000"/>
            <a:ext cx="6788148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Person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int Age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E043DCB0-C339-4A78-980F-656C49A12F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5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Internal</a:t>
            </a:r>
            <a:r>
              <a:rPr lang="en-US" sz="3400" dirty="0"/>
              <a:t> is the </a:t>
            </a:r>
            <a:r>
              <a:rPr lang="en-US" sz="3400" b="1" dirty="0">
                <a:solidFill>
                  <a:schemeClr val="bg1"/>
                </a:solidFill>
              </a:rPr>
              <a:t>default</a:t>
            </a:r>
            <a:r>
              <a:rPr lang="en-US" sz="3400" dirty="0"/>
              <a:t> class access modifier</a:t>
            </a:r>
          </a:p>
          <a:p>
            <a:endParaRPr lang="en-US" sz="3400" dirty="0"/>
          </a:p>
          <a:p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Accessible to any other class in the same project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Internal Access Modifier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66596" y="1750717"/>
            <a:ext cx="6613592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internal string Name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internal int Age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66596" y="4573488"/>
            <a:ext cx="6613592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rm.Name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"Real Madrid";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8614A2B5-B2C3-4281-BB5B-646A223DAA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3FE7292C-30A4-483D-8E09-07C4BCCAE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read-only class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</a:p>
          <a:p>
            <a:r>
              <a:rPr lang="en-US" dirty="0"/>
              <a:t>Read and sort people by first name and age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People by Name and Age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385531" y="2811688"/>
            <a:ext cx="5115794" cy="2752917"/>
            <a:chOff x="-306388" y="2138257"/>
            <a:chExt cx="3137848" cy="2752917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38257"/>
              <a:ext cx="3137848" cy="58699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5924"/>
              <a:ext cx="3137848" cy="21552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+FirstName:string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+LastName:string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+Age:int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+ToString():string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3538661-1010-4625-98CF-B9589C5B035A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https://judge.softuni.org/Contests/Practice/Index/1497#0</a:t>
            </a:r>
            <a:endParaRPr lang="en-US" dirty="0"/>
          </a:p>
        </p:txBody>
      </p:sp>
      <p:pic>
        <p:nvPicPr>
          <p:cNvPr id="19" name="Picture 2" descr="https://www.iconspng.com/uploads/man-hello/man-hello.png">
            <a:extLst>
              <a:ext uri="{FF2B5EF4-FFF2-40B4-BE49-F238E27FC236}">
                <a16:creationId xmlns:a16="http://schemas.microsoft.com/office/drawing/2014/main" xmlns="" id="{25465F78-A018-483D-8312-A67022D5F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398" y="1760165"/>
            <a:ext cx="2091814" cy="399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05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345E60CC-E554-42B9-ADFC-4580AFC51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People by Name and Age</a:t>
            </a:r>
            <a:r>
              <a:rPr lang="bg-BG" dirty="0"/>
              <a:t> (1)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75745" y="1432809"/>
            <a:ext cx="10461006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public class </a:t>
            </a:r>
            <a:r>
              <a:rPr lang="en-GB" dirty="0">
                <a:solidFill>
                  <a:schemeClr val="bg1"/>
                </a:solidFill>
              </a:rPr>
              <a:t>Person</a:t>
            </a:r>
            <a:r>
              <a:rPr lang="en-GB" dirty="0"/>
              <a:t> {</a:t>
            </a:r>
          </a:p>
          <a:p>
            <a:r>
              <a:rPr lang="en-GB" dirty="0"/>
              <a:t>  </a:t>
            </a:r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bg-BG" i="1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accent2"/>
                </a:solidFill>
              </a:rPr>
              <a:t>TODO:</a:t>
            </a:r>
            <a:r>
              <a:rPr lang="en-GB" i="1" dirty="0">
                <a:solidFill>
                  <a:schemeClr val="accent2"/>
                </a:solidFill>
              </a:rPr>
              <a:t> Add a constructor</a:t>
            </a:r>
          </a:p>
          <a:p>
            <a:r>
              <a:rPr lang="en-US" dirty="0"/>
              <a:t>  public string FirstName { get; private set; }</a:t>
            </a:r>
          </a:p>
          <a:p>
            <a:r>
              <a:rPr lang="en-US" dirty="0"/>
              <a:t>  public string LastName { get; private set; }</a:t>
            </a:r>
          </a:p>
          <a:p>
            <a:r>
              <a:rPr lang="en-US" dirty="0"/>
              <a:t>  public int Age { get; private set; }</a:t>
            </a:r>
          </a:p>
          <a:p>
            <a:r>
              <a:rPr lang="en-GB" dirty="0"/>
              <a:t>  public override string ToString() {</a:t>
            </a:r>
          </a:p>
          <a:p>
            <a:r>
              <a:rPr lang="en-GB" dirty="0"/>
              <a:t>    return $"</a:t>
            </a:r>
            <a:r>
              <a:rPr lang="en-US" dirty="0"/>
              <a:t>{FirstName} {LastName} is {Age} years old.";</a:t>
            </a:r>
            <a:endParaRPr lang="en-GB" dirty="0"/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37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B93540C9-5D34-4A79-8FE1-1A56623446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People by Name and Age (2)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524327" y="1674000"/>
            <a:ext cx="9063969" cy="42463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var lines = int.Parse(Console.ReadLine());</a:t>
            </a:r>
          </a:p>
          <a:p>
            <a:r>
              <a:rPr lang="en-US" dirty="0"/>
              <a:t>var people = new List&lt;</a:t>
            </a:r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/>
              <a:t>&gt;();</a:t>
            </a:r>
          </a:p>
          <a:p>
            <a:r>
              <a:rPr lang="en-US" dirty="0"/>
              <a:t>for (int i = 0; i &lt; lines; i++) {</a:t>
            </a:r>
          </a:p>
          <a:p>
            <a:r>
              <a:rPr lang="en-US" dirty="0"/>
              <a:t>  var cmdArgs = Console.ReadLine().Split();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Create variables for constructor parameters</a:t>
            </a:r>
            <a:endParaRPr lang="bg-BG" i="1" dirty="0">
              <a:solidFill>
                <a:schemeClr val="accent2"/>
              </a:solidFill>
            </a:endParaRPr>
          </a:p>
          <a:p>
            <a:r>
              <a:rPr lang="bg-BG" i="1" dirty="0">
                <a:solidFill>
                  <a:schemeClr val="accent2"/>
                </a:solidFill>
              </a:rPr>
              <a:t>  // </a:t>
            </a:r>
            <a:r>
              <a:rPr lang="en-US" i="1" dirty="0">
                <a:solidFill>
                  <a:schemeClr val="accent2"/>
                </a:solidFill>
              </a:rPr>
              <a:t>Initialize a Person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Add it to the list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7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C674939-F757-4B19-A36C-05BA371140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People by Name and Age (3)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524327" y="2387461"/>
            <a:ext cx="9063969" cy="30469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i="1" noProof="1">
                <a:solidFill>
                  <a:schemeClr val="accent2"/>
                </a:solidFill>
              </a:rPr>
              <a:t>//continued from previous slide</a:t>
            </a:r>
          </a:p>
          <a:p>
            <a:r>
              <a:rPr lang="en-US" noProof="1"/>
              <a:t>var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dirty="0"/>
              <a:t> = people.OrderBy(p =&gt; p.FirstName)</a:t>
            </a:r>
          </a:p>
          <a:p>
            <a:r>
              <a:rPr lang="en-US" dirty="0"/>
              <a:t>  .ThenBy(p =&gt; p.Age).ToList();</a:t>
            </a:r>
          </a:p>
          <a:p>
            <a:endParaRPr lang="en-US" i="1" dirty="0">
              <a:solidFill>
                <a:schemeClr val="accent2"/>
              </a:solidFill>
            </a:endParaRPr>
          </a:p>
          <a:p>
            <a:r>
              <a:rPr lang="en-US" noProof="1"/>
              <a:t>Console.WriteLine(string.Join(</a:t>
            </a:r>
            <a:br>
              <a:rPr lang="en-US" noProof="1"/>
            </a:br>
            <a:r>
              <a:rPr lang="en-US" noProof="1"/>
              <a:t>  Environment.NewLine, sorted));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DA2455D6-80B2-49F9-983D-466E081E0F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988217"/>
          </a:xfrm>
        </p:spPr>
        <p:txBody>
          <a:bodyPr>
            <a:normAutofit/>
          </a:bodyPr>
          <a:lstStyle/>
          <a:p>
            <a:r>
              <a:rPr lang="en-US" sz="3400" dirty="0"/>
              <a:t>Expand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400" dirty="0"/>
              <a:t> with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en-US" sz="3400" dirty="0"/>
              <a:t>Add getter for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en-US" sz="3400" dirty="0"/>
              <a:t>Add a method, which updates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sz="3400" dirty="0"/>
              <a:t> with a given percent</a:t>
            </a:r>
          </a:p>
          <a:p>
            <a:r>
              <a:rPr lang="en-US" sz="3400" dirty="0"/>
              <a:t>Persons younger than 30 get</a:t>
            </a:r>
            <a:br>
              <a:rPr lang="en-US" sz="3400" dirty="0"/>
            </a:br>
            <a:r>
              <a:rPr lang="en-US" sz="3400" dirty="0"/>
              <a:t>half of the normal increase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Salary Increase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71149" y="1545092"/>
            <a:ext cx="5665588" cy="3290282"/>
            <a:chOff x="-306388" y="2128097"/>
            <a:chExt cx="3137848" cy="329028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28097"/>
              <a:ext cx="3137848" cy="60283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9909"/>
              <a:ext cx="3137848" cy="267847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+FirstName: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+Salary: decimal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+IncreaseSalary(decimal): 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F41374E-032D-47C2-A73C-E05FAC9A3EDF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6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081FB8A0-489B-4BDB-B9C1-CA2672EF8C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Salary Increase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6928" y="1629000"/>
            <a:ext cx="10138768" cy="4399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public </a:t>
            </a:r>
            <a:r>
              <a:rPr lang="en-US" dirty="0"/>
              <a:t>decimal</a:t>
            </a:r>
            <a:r>
              <a:rPr lang="en-GB" dirty="0"/>
              <a:t> Salary { get; private set; }</a:t>
            </a:r>
            <a:endParaRPr lang="en-US" dirty="0"/>
          </a:p>
          <a:p>
            <a:r>
              <a:rPr lang="en-US" dirty="0"/>
              <a:t>public void </a:t>
            </a:r>
            <a:r>
              <a:rPr lang="en-US" noProof="1">
                <a:solidFill>
                  <a:schemeClr val="bg1"/>
                </a:solidFill>
              </a:rPr>
              <a:t>IncreaseSalary(decimal</a:t>
            </a:r>
            <a:r>
              <a:rPr lang="en-US" dirty="0"/>
              <a:t> percentage)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if (</a:t>
            </a:r>
            <a:r>
              <a:rPr lang="en-US" dirty="0" err="1"/>
              <a:t>this.Age</a:t>
            </a:r>
            <a:r>
              <a:rPr lang="en-US" dirty="0"/>
              <a:t> &gt;= 30)</a:t>
            </a:r>
          </a:p>
          <a:p>
            <a:r>
              <a:rPr lang="en-US" dirty="0"/>
              <a:t>     this.Salary += this.Salary * percentage / 100;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  this.Salary += this.Salary * percentage / 200;</a:t>
            </a:r>
          </a:p>
          <a:p>
            <a:r>
              <a:rPr lang="en-GB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AB8A266-C711-4ACA-9506-1AE3009F7C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4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55" y="1395700"/>
            <a:ext cx="3373598" cy="230754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5C0FAF6E-C42A-478B-AB1F-E5FD2BBCC7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57810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78788438-F45B-46AD-836C-503A1426D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Setters are a good place for simple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  <a:p>
            <a:r>
              <a:rPr lang="en-US" dirty="0"/>
              <a:t>Callers of your methods should take care of </a:t>
            </a:r>
            <a:r>
              <a:rPr lang="en-US" b="1" dirty="0">
                <a:solidFill>
                  <a:schemeClr val="bg1"/>
                </a:solidFill>
              </a:rPr>
              <a:t>handling</a:t>
            </a:r>
            <a:r>
              <a:rPr lang="en-US" dirty="0"/>
              <a:t> exceptions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82320" y="1824307"/>
            <a:ext cx="8310879" cy="37235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decimal Salary {</a:t>
            </a:r>
          </a:p>
          <a:p>
            <a:r>
              <a:rPr lang="en-US" dirty="0"/>
              <a:t>  get { return this.salary }</a:t>
            </a:r>
          </a:p>
          <a:p>
            <a:r>
              <a:rPr lang="en-US" dirty="0"/>
              <a:t>  set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(</a:t>
            </a:r>
            <a:r>
              <a:rPr lang="en-US" dirty="0">
                <a:solidFill>
                  <a:schemeClr val="bg1"/>
                </a:solidFill>
              </a:rPr>
              <a:t>value &lt; 650</a:t>
            </a:r>
            <a:r>
              <a:rPr lang="en-US" dirty="0"/>
              <a:t>)</a:t>
            </a:r>
          </a:p>
          <a:p>
            <a:r>
              <a:rPr lang="en-US" dirty="0"/>
              <a:t>      throw new </a:t>
            </a:r>
            <a:r>
              <a:rPr lang="en-US" dirty="0">
                <a:solidFill>
                  <a:schemeClr val="bg1"/>
                </a:solidFill>
              </a:rPr>
              <a:t>ArgumentException</a:t>
            </a:r>
            <a:r>
              <a:rPr lang="en-US" dirty="0"/>
              <a:t>("...");</a:t>
            </a:r>
          </a:p>
          <a:p>
            <a:r>
              <a:rPr lang="en-US" dirty="0"/>
              <a:t>    this.salary = value; }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907911" y="3273418"/>
            <a:ext cx="2758569" cy="668662"/>
          </a:xfrm>
          <a:prstGeom prst="wedgeRoundRectCallout">
            <a:avLst>
              <a:gd name="adj1" fmla="val -56452"/>
              <a:gd name="adj2" fmla="val 533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Throw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exceptions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5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328B3D4B-A8A5-4EFC-91B7-56494FB001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  <a:p>
            <a:r>
              <a:rPr lang="en-US" dirty="0"/>
              <a:t>Access Modifiers</a:t>
            </a:r>
          </a:p>
          <a:p>
            <a:r>
              <a:rPr lang="en-US" dirty="0"/>
              <a:t>State Validation</a:t>
            </a:r>
          </a:p>
          <a:p>
            <a:r>
              <a:rPr lang="en-US" dirty="0"/>
              <a:t>Mutable and Immutable Objects</a:t>
            </a:r>
          </a:p>
          <a:p>
            <a:endParaRPr lang="en-US" noProof="1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650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A5E1BDB7-DFC7-4AAA-88EA-76212635F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 use </a:t>
            </a:r>
            <a:r>
              <a:rPr lang="en-US" b="1" dirty="0">
                <a:solidFill>
                  <a:schemeClr val="bg1"/>
                </a:solidFill>
              </a:rPr>
              <a:t>private setters</a:t>
            </a:r>
            <a:r>
              <a:rPr lang="en-US" dirty="0"/>
              <a:t> with validation logic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Guarantee </a:t>
            </a:r>
            <a:r>
              <a:rPr lang="en-US" b="1" dirty="0">
                <a:solidFill>
                  <a:schemeClr val="bg1"/>
                </a:solidFill>
              </a:rPr>
              <a:t>valid state </a:t>
            </a:r>
            <a:r>
              <a:rPr lang="en-US" dirty="0"/>
              <a:t>of the object after its creation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41000" y="2098726"/>
            <a:ext cx="9003436" cy="37235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Person(string firstName, string lastName, </a:t>
            </a:r>
          </a:p>
          <a:p>
            <a:r>
              <a:rPr lang="en-US" dirty="0"/>
              <a:t>              int age, decimal salary) {</a:t>
            </a:r>
          </a:p>
          <a:p>
            <a:r>
              <a:rPr lang="en-US" dirty="0"/>
              <a:t>  this.FirstName = firstName;</a:t>
            </a:r>
          </a:p>
          <a:p>
            <a:r>
              <a:rPr lang="en-US" dirty="0"/>
              <a:t>  this.LastName = lastName;</a:t>
            </a:r>
          </a:p>
          <a:p>
            <a:r>
              <a:rPr lang="en-US" dirty="0"/>
              <a:t>  this.Age = age;</a:t>
            </a:r>
          </a:p>
          <a:p>
            <a:r>
              <a:rPr lang="en-US" dirty="0"/>
              <a:t>  this.Salary = salary;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498630" y="3210190"/>
            <a:ext cx="2879050" cy="863969"/>
          </a:xfrm>
          <a:prstGeom prst="wedgeRoundRectCallout">
            <a:avLst>
              <a:gd name="adj1" fmla="val -41638"/>
              <a:gd name="adj2" fmla="val 34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Validation happens inside the setter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99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9FBF3757-1360-4224-8A38-1F04983F34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Expand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400" dirty="0"/>
              <a:t> with </a:t>
            </a:r>
            <a:br>
              <a:rPr lang="en-US" sz="3400" dirty="0"/>
            </a:br>
            <a:r>
              <a:rPr lang="en-US" sz="3400" dirty="0"/>
              <a:t>validation for every field</a:t>
            </a:r>
          </a:p>
          <a:p>
            <a:r>
              <a:rPr lang="en-US" sz="3400" dirty="0"/>
              <a:t>Names must be </a:t>
            </a:r>
            <a:br>
              <a:rPr lang="en-US" sz="3400" dirty="0"/>
            </a:br>
            <a:r>
              <a:rPr lang="en-US" sz="3400" dirty="0"/>
              <a:t>at least 3 symbols</a:t>
            </a:r>
          </a:p>
          <a:p>
            <a:r>
              <a:rPr lang="en-US" sz="3400" dirty="0"/>
              <a:t>Age cannot be zero or </a:t>
            </a:r>
            <a:r>
              <a:rPr lang="en-US" sz="3400" dirty="0" smtClean="0"/>
              <a:t>negative</a:t>
            </a:r>
            <a:endParaRPr lang="en-US" sz="3400" dirty="0"/>
          </a:p>
          <a:p>
            <a:r>
              <a:rPr lang="en-US" sz="3400" dirty="0"/>
              <a:t>Salary cannot be less than 650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Validate Data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42545" y="1378706"/>
            <a:ext cx="4433454" cy="4355670"/>
            <a:chOff x="-306388" y="2077297"/>
            <a:chExt cx="3137848" cy="435567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73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69538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-firstName: string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-lastName: string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-age: int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-salary: decimal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368255"/>
              <a:ext cx="3137848" cy="20647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+Person()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+FirstName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+LastName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+Age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+Salary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AE4A06D-41B5-4EB2-B3C8-031A9E9AAE7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6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F27EBB82-0A0B-4B50-831F-BF20CC6DA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Validate Data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49398" y="1386008"/>
            <a:ext cx="7813828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noProof="1"/>
              <a:t>int</a:t>
            </a:r>
            <a:r>
              <a:rPr lang="en-US" dirty="0"/>
              <a:t> Age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get =&gt; </a:t>
            </a:r>
            <a:r>
              <a:rPr lang="en-US" noProof="1"/>
              <a:t>this.age</a:t>
            </a:r>
            <a:r>
              <a:rPr lang="en-US" dirty="0"/>
              <a:t>;</a:t>
            </a:r>
          </a:p>
          <a:p>
            <a:r>
              <a:rPr lang="en-US" dirty="0"/>
              <a:t>  private set {</a:t>
            </a:r>
          </a:p>
          <a:p>
            <a:r>
              <a:rPr lang="en-US" dirty="0"/>
              <a:t>    if (age &lt; 1)</a:t>
            </a:r>
          </a:p>
          <a:p>
            <a:r>
              <a:rPr lang="en-US" dirty="0"/>
              <a:t>      throw new </a:t>
            </a:r>
            <a:r>
              <a:rPr lang="en-US" noProof="1"/>
              <a:t>ArgumentException</a:t>
            </a:r>
            <a:r>
              <a:rPr lang="en-US" dirty="0"/>
              <a:t>("...");</a:t>
            </a:r>
          </a:p>
          <a:p>
            <a:r>
              <a:rPr lang="en-US" dirty="0"/>
              <a:t>    </a:t>
            </a:r>
            <a:r>
              <a:rPr lang="en-US" noProof="1"/>
              <a:t>this.age</a:t>
            </a:r>
            <a:r>
              <a:rPr lang="en-US" dirty="0"/>
              <a:t> = value; }</a:t>
            </a:r>
          </a:p>
          <a:p>
            <a:r>
              <a:rPr lang="en-US" dirty="0"/>
              <a:t>}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dirty="0">
                <a:solidFill>
                  <a:schemeClr val="accent2"/>
                </a:solidFill>
              </a:rPr>
              <a:t>TODO:</a:t>
            </a:r>
            <a:r>
              <a:rPr lang="en-US" i="1" dirty="0">
                <a:solidFill>
                  <a:schemeClr val="accent2"/>
                </a:solidFill>
              </a:rPr>
              <a:t> Add validation for the 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6388556-737E-4B4A-B6C8-247831C8D8B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Immutable Objects</a:t>
            </a:r>
          </a:p>
          <a:p>
            <a:pPr lvl="1"/>
            <a:r>
              <a:rPr lang="en-GB" sz="3200" dirty="0"/>
              <a:t>Immutable == </a:t>
            </a:r>
            <a:br>
              <a:rPr lang="en-GB" sz="3200" dirty="0"/>
            </a:br>
            <a:r>
              <a:rPr lang="en-GB" sz="3200" dirty="0"/>
              <a:t>unchangeable (read-only)</a:t>
            </a:r>
          </a:p>
          <a:p>
            <a:pPr lvl="1"/>
            <a:r>
              <a:rPr lang="en-GB" sz="3200" dirty="0"/>
              <a:t>Create new memory </a:t>
            </a:r>
            <a:br>
              <a:rPr lang="en-GB" sz="3200" dirty="0"/>
            </a:br>
            <a:r>
              <a:rPr lang="en-GB" sz="3200" dirty="0"/>
              <a:t>every time they're </a:t>
            </a:r>
            <a:br>
              <a:rPr lang="en-GB" sz="3200" dirty="0"/>
            </a:br>
            <a:r>
              <a:rPr lang="en-GB" sz="3200" dirty="0"/>
              <a:t>modified</a:t>
            </a:r>
          </a:p>
          <a:p>
            <a:pPr lvl="1"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Tuples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Mutable Objects</a:t>
            </a:r>
          </a:p>
          <a:p>
            <a:pPr lvl="1"/>
            <a:r>
              <a:rPr lang="en-US" sz="3200" dirty="0"/>
              <a:t>Mutable == </a:t>
            </a:r>
            <a:br>
              <a:rPr lang="en-US" sz="3200" dirty="0"/>
            </a:br>
            <a:r>
              <a:rPr lang="en-US" sz="3200" dirty="0"/>
              <a:t>changeable</a:t>
            </a:r>
          </a:p>
          <a:p>
            <a:pPr lvl="1"/>
            <a:r>
              <a:rPr lang="en-US" sz="3200" dirty="0"/>
              <a:t>Use the same memory </a:t>
            </a:r>
            <a:br>
              <a:rPr lang="en-US" sz="3200" dirty="0"/>
            </a:br>
            <a:r>
              <a:rPr lang="en-US" sz="3200" dirty="0"/>
              <a:t>location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Mutable vs Immutable Objects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081E37B1-54A9-4A27-ADAF-84433E7C06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9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chemeClr val="bg1"/>
                </a:solidFill>
              </a:rPr>
              <a:t> mutable</a:t>
            </a:r>
            <a:r>
              <a:rPr lang="en-US" dirty="0"/>
              <a:t> fields are still </a:t>
            </a:r>
            <a:r>
              <a:rPr lang="en-US" b="1" dirty="0">
                <a:solidFill>
                  <a:schemeClr val="bg1"/>
                </a:solidFill>
              </a:rPr>
              <a:t>not encapsulated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In this case you can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the field methods </a:t>
            </a:r>
            <a:br>
              <a:rPr lang="en-US" dirty="0"/>
            </a:br>
            <a:r>
              <a:rPr lang="en-US" dirty="0"/>
              <a:t>through the </a:t>
            </a:r>
            <a:r>
              <a:rPr lang="en-US" b="1" dirty="0">
                <a:solidFill>
                  <a:schemeClr val="bg1"/>
                </a:solidFill>
              </a:rPr>
              <a:t>getter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Fields</a:t>
            </a:r>
            <a:endParaRPr lang="bg-BG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76418" y="1796050"/>
            <a:ext cx="6598210" cy="320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class Team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List&lt;Person&gt; Players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get { return this.players; }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3DD39160-09F1-448E-904C-5D3EE8F4A5A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1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IReadOnlyCollection</a:t>
            </a:r>
            <a:r>
              <a:rPr lang="en-US" dirty="0"/>
              <a:t> to encapsulate collections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Fields</a:t>
            </a:r>
            <a:endParaRPr lang="bg-BG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87754" y="2397931"/>
            <a:ext cx="8485726" cy="42463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Team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IReadOnlyCollection&lt;Person&gt;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layers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get { return this.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players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AsReadOnly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(); }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(Person player)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=&gt;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this.players.Add(player)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mutable now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9FAB6E57-A059-4B00-924B-26357125B3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4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6E422322-EBF3-4F97-95D8-C11875B0C4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839" y="1196130"/>
            <a:ext cx="11818096" cy="5201066"/>
          </a:xfrm>
        </p:spPr>
        <p:txBody>
          <a:bodyPr/>
          <a:lstStyle/>
          <a:p>
            <a:r>
              <a:rPr lang="en-US" dirty="0"/>
              <a:t>Team have two squads</a:t>
            </a:r>
          </a:p>
          <a:p>
            <a:pPr lvl="1"/>
            <a:r>
              <a:rPr lang="en-US" dirty="0"/>
              <a:t>First team &amp; Reserve team</a:t>
            </a:r>
          </a:p>
          <a:p>
            <a:r>
              <a:rPr lang="en-US" dirty="0"/>
              <a:t>Read persons from console </a:t>
            </a:r>
            <a:br>
              <a:rPr lang="en-US" dirty="0"/>
            </a:br>
            <a:r>
              <a:rPr lang="en-US" dirty="0"/>
              <a:t>and add them to team</a:t>
            </a:r>
          </a:p>
          <a:p>
            <a:r>
              <a:rPr lang="en-US" dirty="0"/>
              <a:t>If they are younger than 40, </a:t>
            </a:r>
            <a:br>
              <a:rPr lang="en-US" dirty="0"/>
            </a:br>
            <a:r>
              <a:rPr lang="en-US" dirty="0"/>
              <a:t>they  go to first squad</a:t>
            </a:r>
          </a:p>
          <a:p>
            <a:r>
              <a:rPr lang="en-US" dirty="0"/>
              <a:t>Print both squad sizes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Team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691000" y="1228351"/>
            <a:ext cx="6055523" cy="3988253"/>
            <a:chOff x="-306388" y="2077297"/>
            <a:chExt cx="3137848" cy="398825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699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Team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2470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-name : string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-firstTeam: List&lt;Person&gt;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03081"/>
              <a:ext cx="3137848" cy="206246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+Team(string name)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+Name: string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+FirstTeam: ReadOnlyList&lt;Person&gt;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+ReserveTeam: ReadOnlyList&lt;Person&gt;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00FF8FD-FBD4-4C51-B025-D183B02E543F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B3DD0F0C-4443-4761-9EC9-C6BA0FE557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Team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73638" y="1432809"/>
            <a:ext cx="7849580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private string name;</a:t>
            </a:r>
          </a:p>
          <a:p>
            <a:r>
              <a:rPr lang="en-US" dirty="0"/>
              <a:t>private List&lt;Person&gt; firstTeam;</a:t>
            </a:r>
          </a:p>
          <a:p>
            <a:r>
              <a:rPr lang="en-US" dirty="0"/>
              <a:t>private List&lt;Person&gt; reserveTeam;</a:t>
            </a:r>
          </a:p>
          <a:p>
            <a:endParaRPr lang="en-US" dirty="0"/>
          </a:p>
          <a:p>
            <a:r>
              <a:rPr lang="en-US" dirty="0"/>
              <a:t>public Team(string name) {</a:t>
            </a:r>
          </a:p>
          <a:p>
            <a:r>
              <a:rPr lang="en-US" dirty="0"/>
              <a:t>   this.name = name;</a:t>
            </a:r>
          </a:p>
          <a:p>
            <a:r>
              <a:rPr lang="en-US" dirty="0"/>
              <a:t>   this.firstTeam = new List&lt;Person&gt;();</a:t>
            </a:r>
          </a:p>
          <a:p>
            <a:r>
              <a:rPr lang="en-US" dirty="0"/>
              <a:t>   this.reserveTeam = new List&lt;Person&gt;(); }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continues on the next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03F86C1-D285-4100-9EF0-CA944EFF1B1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BCFADFBA-57D6-4F95-B5FE-B689F55FDC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Team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78778" y="1359000"/>
            <a:ext cx="9234443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public </a:t>
            </a:r>
            <a:r>
              <a:rPr lang="en-US" noProof="1">
                <a:solidFill>
                  <a:schemeClr val="bg1"/>
                </a:solidFill>
              </a:rPr>
              <a:t>IReadOnlyCollection</a:t>
            </a:r>
            <a:r>
              <a:rPr lang="en-US" noProof="1"/>
              <a:t>&lt;</a:t>
            </a:r>
            <a:r>
              <a:rPr lang="en-US" noProof="1">
                <a:solidFill>
                  <a:schemeClr val="bg1"/>
                </a:solidFill>
              </a:rPr>
              <a:t>Person</a:t>
            </a:r>
            <a:r>
              <a:rPr lang="en-US" noProof="1">
                <a:solidFill>
                  <a:schemeClr val="tx2"/>
                </a:solidFill>
              </a:rPr>
              <a:t>&gt;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FirstTeam {</a:t>
            </a:r>
          </a:p>
          <a:p>
            <a:r>
              <a:rPr lang="en-US" noProof="1"/>
              <a:t>  get { return this.firstTeam.</a:t>
            </a:r>
            <a:r>
              <a:rPr lang="en-US" noProof="1">
                <a:solidFill>
                  <a:schemeClr val="bg1"/>
                </a:solidFill>
              </a:rPr>
              <a:t>AsReadOnly</a:t>
            </a:r>
            <a:r>
              <a:rPr lang="en-US" noProof="1"/>
              <a:t>(); }</a:t>
            </a:r>
          </a:p>
          <a:p>
            <a:r>
              <a:rPr lang="en-US" noProof="1"/>
              <a:t>}</a:t>
            </a:r>
          </a:p>
          <a:p>
            <a:r>
              <a:rPr lang="en-US" i="1" noProof="1">
                <a:solidFill>
                  <a:schemeClr val="accent2"/>
                </a:solidFill>
              </a:rPr>
              <a:t>// </a:t>
            </a:r>
            <a:r>
              <a:rPr lang="en-US" noProof="1">
                <a:solidFill>
                  <a:schemeClr val="accent2"/>
                </a:solidFill>
              </a:rPr>
              <a:t>TODO:</a:t>
            </a:r>
            <a:r>
              <a:rPr lang="en-US" i="1" noProof="1">
                <a:solidFill>
                  <a:schemeClr val="accent2"/>
                </a:solidFill>
              </a:rPr>
              <a:t> Implement reserve team getter</a:t>
            </a:r>
          </a:p>
          <a:p>
            <a:r>
              <a:rPr lang="en-US" noProof="1"/>
              <a:t>public void AddPlayer(</a:t>
            </a:r>
            <a:r>
              <a:rPr lang="en-US" noProof="1">
                <a:solidFill>
                  <a:schemeClr val="bg1"/>
                </a:solidFill>
              </a:rPr>
              <a:t>Person player</a:t>
            </a:r>
            <a:r>
              <a:rPr lang="en-US" noProof="1"/>
              <a:t>) {</a:t>
            </a:r>
          </a:p>
          <a:p>
            <a:r>
              <a:rPr lang="en-US" noProof="1"/>
              <a:t>  if (player.Age &lt; 40)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firstTeam</a:t>
            </a:r>
            <a:r>
              <a:rPr lang="en-US" noProof="1"/>
              <a:t>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</a:t>
            </a:r>
            <a:r>
              <a:rPr lang="en-US" noProof="1">
                <a:solidFill>
                  <a:schemeClr val="bg1"/>
                </a:solidFill>
              </a:rPr>
              <a:t>player</a:t>
            </a:r>
            <a:r>
              <a:rPr lang="en-US" noProof="1"/>
              <a:t>);</a:t>
            </a:r>
          </a:p>
          <a:p>
            <a:r>
              <a:rPr lang="en-US" noProof="1"/>
              <a:t>  else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reserveTeam</a:t>
            </a:r>
            <a:r>
              <a:rPr lang="en-US" noProof="1"/>
              <a:t>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</a:t>
            </a:r>
            <a:r>
              <a:rPr lang="en-US" noProof="1">
                <a:solidFill>
                  <a:schemeClr val="bg1"/>
                </a:solidFill>
              </a:rPr>
              <a:t>player</a:t>
            </a:r>
            <a:r>
              <a:rPr lang="en-US" noProof="1"/>
              <a:t>);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68354F4-6C1E-457C-9D62-21256EC62DD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8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533BC895-43D9-4890-B484-3F68EB0438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Encapsulation: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Hides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implementation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Reduces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complexity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Ensures that structural changes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remain local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Mutable</a:t>
            </a:r>
            <a:r>
              <a:rPr lang="en-US" sz="3600" dirty="0">
                <a:solidFill>
                  <a:schemeClr val="bg2"/>
                </a:solidFill>
              </a:rPr>
              <a:t> and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Immutable</a:t>
            </a:r>
            <a:r>
              <a:rPr lang="en-US" sz="3600" dirty="0">
                <a:solidFill>
                  <a:schemeClr val="bg2"/>
                </a:solidFill>
              </a:rPr>
              <a:t> objects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73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38DAA36C-37BF-4A44-A648-C507CCCAA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037" y="134778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40516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2549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xmlns="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xmlns="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xmlns="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xmlns="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xmlns="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xmlns="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xmlns="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xmlns="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93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32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40362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B30FA26-390B-4885-AEF5-1E95DE2B5F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7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D8BCDE93-61E1-4CEF-ABE2-1979F55EBD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3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11" y="1194791"/>
            <a:ext cx="2975889" cy="2975889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798A6F21-224B-4098-B560-161DC35A8F3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 Hiding Implementation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0486905-80AF-4B7E-BC5B-2EBA1C26D4B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338621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/>
          <a:lstStyle/>
          <a:p>
            <a:r>
              <a:rPr lang="en-US" sz="3400" dirty="0"/>
              <a:t>Process of wrapping code and data together </a:t>
            </a:r>
            <a:br>
              <a:rPr lang="en-US" sz="3400" dirty="0"/>
            </a:br>
            <a:r>
              <a:rPr lang="en-US" sz="3400" dirty="0"/>
              <a:t>into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unit</a:t>
            </a:r>
          </a:p>
          <a:p>
            <a:r>
              <a:rPr lang="en-GB" sz="3400" dirty="0"/>
              <a:t>Flexibility and extensibility of the code</a:t>
            </a:r>
            <a:endParaRPr lang="en-US" sz="3400" dirty="0"/>
          </a:p>
          <a:p>
            <a:r>
              <a:rPr lang="en-US" sz="3400" dirty="0"/>
              <a:t>Reduces </a:t>
            </a:r>
            <a:r>
              <a:rPr lang="en-US" sz="3400" b="1" dirty="0">
                <a:solidFill>
                  <a:schemeClr val="bg1"/>
                </a:solidFill>
              </a:rPr>
              <a:t>complexity</a:t>
            </a:r>
          </a:p>
          <a:p>
            <a:r>
              <a:rPr lang="en-US" sz="3400" dirty="0"/>
              <a:t>Structural changes remain </a:t>
            </a:r>
            <a:r>
              <a:rPr lang="en-US" sz="3400" b="1" dirty="0">
                <a:solidFill>
                  <a:schemeClr val="bg1"/>
                </a:solidFill>
              </a:rPr>
              <a:t>local</a:t>
            </a:r>
          </a:p>
          <a:p>
            <a:r>
              <a:rPr lang="en-US" sz="3400" dirty="0"/>
              <a:t>Allows</a:t>
            </a:r>
            <a:r>
              <a:rPr lang="en-US" sz="3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validation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and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data binding</a:t>
            </a:r>
            <a:endParaRPr lang="bg-BG" sz="3400" b="1" dirty="0">
              <a:solidFill>
                <a:schemeClr val="bg1"/>
              </a:solidFill>
            </a:endParaRPr>
          </a:p>
          <a:p>
            <a:endParaRPr lang="bg-BG" sz="3200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D5E5A0B4-3E00-4A09-9ECD-90B09D8451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8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Fields should be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endParaRPr lang="en-GB" dirty="0"/>
          </a:p>
          <a:p>
            <a:r>
              <a:rPr lang="en-GB" dirty="0"/>
              <a:t>Properties should be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</a:p>
          <a:p>
            <a:endParaRPr lang="bg-BG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 – Example</a:t>
            </a:r>
            <a:endParaRPr lang="bg-BG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12809DB7-0C99-48BB-81BC-AA20BF94CAE4}"/>
              </a:ext>
            </a:extLst>
          </p:cNvPr>
          <p:cNvGrpSpPr/>
          <p:nvPr/>
        </p:nvGrpSpPr>
        <p:grpSpPr>
          <a:xfrm>
            <a:off x="2585193" y="1815456"/>
            <a:ext cx="6036284" cy="3407982"/>
            <a:chOff x="2478562" y="1839196"/>
            <a:chExt cx="6036284" cy="340798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478562" y="1839196"/>
              <a:ext cx="6036284" cy="58699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78562" y="2435255"/>
              <a:ext cx="6036284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78562" y="3552695"/>
              <a:ext cx="6036284" cy="169448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682076" y="2613820"/>
            <a:ext cx="1878799" cy="600541"/>
          </a:xfrm>
          <a:prstGeom prst="wedgeRoundRectCallout">
            <a:avLst>
              <a:gd name="adj1" fmla="val 9082"/>
              <a:gd name="adj2" fmla="val -13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- == private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682076" y="4032177"/>
            <a:ext cx="1878799" cy="609600"/>
          </a:xfrm>
          <a:prstGeom prst="wedgeRoundRectCallout">
            <a:avLst>
              <a:gd name="adj1" fmla="val 25961"/>
              <a:gd name="adj2" fmla="val -1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+ == public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2760" y="5349105"/>
            <a:ext cx="6036284" cy="59605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xmlns="" id="{A5510F21-38CD-45D7-8104-9F547B3568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1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Reference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current object</a:t>
            </a:r>
          </a:p>
          <a:p>
            <a:r>
              <a:rPr lang="en-US" dirty="0"/>
              <a:t>Refers to the </a:t>
            </a:r>
            <a:r>
              <a:rPr lang="en-US" b="1" dirty="0">
                <a:solidFill>
                  <a:schemeClr val="bg1"/>
                </a:solidFill>
              </a:rPr>
              <a:t>current instance</a:t>
            </a:r>
            <a:r>
              <a:rPr lang="en-US" dirty="0"/>
              <a:t> of the class</a:t>
            </a:r>
          </a:p>
          <a:p>
            <a:r>
              <a:rPr lang="en-US" dirty="0"/>
              <a:t>Can be passed as a </a:t>
            </a:r>
            <a:r>
              <a:rPr lang="en-US" b="1" dirty="0">
                <a:solidFill>
                  <a:schemeClr val="bg1"/>
                </a:solidFill>
              </a:rPr>
              <a:t>parameter to other methods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dirty="0"/>
              <a:t> from method</a:t>
            </a:r>
          </a:p>
          <a:p>
            <a:r>
              <a:rPr lang="en-US" dirty="0"/>
              <a:t>Can invoke </a:t>
            </a:r>
            <a:r>
              <a:rPr lang="en-US" b="1" dirty="0">
                <a:solidFill>
                  <a:schemeClr val="bg1"/>
                </a:solidFill>
              </a:rPr>
              <a:t>current class methods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This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E1447DBA-FF8F-4E05-8FD0-3325A17036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9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34" y="1385091"/>
            <a:ext cx="2478932" cy="2478932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A6487C7E-8DD7-423A-89A5-326D0B0DF3E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Access Modifiers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5C37359-A412-4D0E-9DAA-B5E1934E74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Visibility of Class Members</a:t>
            </a:r>
          </a:p>
        </p:txBody>
      </p:sp>
    </p:spTree>
    <p:extLst>
      <p:ext uri="{BB962C8B-B14F-4D97-AF65-F5344CB8AC3E}">
        <p14:creationId xmlns:p14="http://schemas.microsoft.com/office/powerpoint/2010/main" val="67011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4"/>
            <a:ext cx="9929724" cy="536278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It's the main way to perform </a:t>
            </a:r>
            <a:r>
              <a:rPr lang="en-US" sz="3500" dirty="0">
                <a:hlinkClick r:id="rId3"/>
              </a:rPr>
              <a:t>encapsulation</a:t>
            </a:r>
            <a:r>
              <a:rPr lang="en-US" sz="3500" dirty="0"/>
              <a:t> and hide </a:t>
            </a:r>
            <a:br>
              <a:rPr lang="en-US" sz="3500" dirty="0"/>
            </a:br>
            <a:r>
              <a:rPr lang="en-US" sz="3500" dirty="0"/>
              <a:t>data from the outside world</a:t>
            </a:r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r>
              <a:rPr lang="en-US" sz="3500" dirty="0"/>
              <a:t>The default field and method modifier is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endParaRPr lang="en-US" sz="3500" dirty="0"/>
          </a:p>
          <a:p>
            <a:pPr>
              <a:buClr>
                <a:schemeClr val="tx1"/>
              </a:buClr>
            </a:pPr>
            <a:r>
              <a:rPr lang="en-US" sz="3500" dirty="0"/>
              <a:t>Avoid declaring private classes and interfaces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accessible only within the declared class itself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Access Modifier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000" y="2304000"/>
            <a:ext cx="4674790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private string 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Person (string name)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8D83AB66-75B2-445E-956C-3DFFF69ED1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4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4122</TotalTime>
  <Words>1811</Words>
  <Application>Microsoft Office PowerPoint</Application>
  <PresentationFormat>Widescreen</PresentationFormat>
  <Paragraphs>416</Paragraphs>
  <Slides>34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2_SoftUni</vt:lpstr>
      <vt:lpstr>Encapsulation</vt:lpstr>
      <vt:lpstr>Table of Contents</vt:lpstr>
      <vt:lpstr>Questions</vt:lpstr>
      <vt:lpstr>Encapsulation</vt:lpstr>
      <vt:lpstr>Encapsulation</vt:lpstr>
      <vt:lpstr>Encapsulation – Example</vt:lpstr>
      <vt:lpstr>Keyword This</vt:lpstr>
      <vt:lpstr>Visibility of Class Members</vt:lpstr>
      <vt:lpstr>Private Access Modifier</vt:lpstr>
      <vt:lpstr>Public Access Modifier</vt:lpstr>
      <vt:lpstr>Internal Access Modifier</vt:lpstr>
      <vt:lpstr>Problem: Sort People by Name and Age</vt:lpstr>
      <vt:lpstr>Solution: Sort People by Name and Age (1)</vt:lpstr>
      <vt:lpstr>Solution: Sort People by Name and Age (2)</vt:lpstr>
      <vt:lpstr>Solution: Sort People by Name and Age (3)</vt:lpstr>
      <vt:lpstr>Problem: Salary Increase</vt:lpstr>
      <vt:lpstr>Solution: Salary Increase</vt:lpstr>
      <vt:lpstr>Validation</vt:lpstr>
      <vt:lpstr>Validation (1)</vt:lpstr>
      <vt:lpstr>Validation (2)</vt:lpstr>
      <vt:lpstr>Problem: Validate Data</vt:lpstr>
      <vt:lpstr>Solution: Validate Data</vt:lpstr>
      <vt:lpstr>Mutable vs Immutable Objects</vt:lpstr>
      <vt:lpstr>Mutable Fields</vt:lpstr>
      <vt:lpstr>Immutable Fields</vt:lpstr>
      <vt:lpstr>Problem: Team</vt:lpstr>
      <vt:lpstr>Solution: Team (1)</vt:lpstr>
      <vt:lpstr>Solution: Team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Encapsulation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Microsoft account</cp:lastModifiedBy>
  <cp:revision>63</cp:revision>
  <dcterms:created xsi:type="dcterms:W3CDTF">2018-05-23T13:08:44Z</dcterms:created>
  <dcterms:modified xsi:type="dcterms:W3CDTF">2022-09-08T08:38:26Z</dcterms:modified>
  <cp:category>programming;education;software engineering;software development</cp:category>
</cp:coreProperties>
</file>