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5"/>
  </p:notesMasterIdLst>
  <p:handoutMasterIdLst>
    <p:handoutMasterId r:id="rId46"/>
  </p:handoutMasterIdLst>
  <p:sldIdLst>
    <p:sldId id="297" r:id="rId3"/>
    <p:sldId id="298" r:id="rId4"/>
    <p:sldId id="299" r:id="rId5"/>
    <p:sldId id="303" r:id="rId6"/>
    <p:sldId id="304" r:id="rId7"/>
    <p:sldId id="305" r:id="rId8"/>
    <p:sldId id="496" r:id="rId9"/>
    <p:sldId id="497" r:id="rId10"/>
    <p:sldId id="308" r:id="rId11"/>
    <p:sldId id="310" r:id="rId12"/>
    <p:sldId id="616" r:id="rId13"/>
    <p:sldId id="617" r:id="rId14"/>
    <p:sldId id="615" r:id="rId15"/>
    <p:sldId id="311" r:id="rId16"/>
    <p:sldId id="312" r:id="rId17"/>
    <p:sldId id="313" r:id="rId18"/>
    <p:sldId id="314" r:id="rId19"/>
    <p:sldId id="498" r:id="rId20"/>
    <p:sldId id="315" r:id="rId21"/>
    <p:sldId id="316" r:id="rId22"/>
    <p:sldId id="317" r:id="rId23"/>
    <p:sldId id="318" r:id="rId24"/>
    <p:sldId id="319" r:id="rId25"/>
    <p:sldId id="320" r:id="rId26"/>
    <p:sldId id="499" r:id="rId27"/>
    <p:sldId id="323" r:id="rId28"/>
    <p:sldId id="500" r:id="rId29"/>
    <p:sldId id="327" r:id="rId30"/>
    <p:sldId id="328" r:id="rId31"/>
    <p:sldId id="329" r:id="rId32"/>
    <p:sldId id="501" r:id="rId33"/>
    <p:sldId id="330" r:id="rId34"/>
    <p:sldId id="331" r:id="rId35"/>
    <p:sldId id="332" r:id="rId36"/>
    <p:sldId id="333" r:id="rId37"/>
    <p:sldId id="334" r:id="rId38"/>
    <p:sldId id="335" r:id="rId39"/>
    <p:sldId id="401" r:id="rId40"/>
    <p:sldId id="618" r:id="rId41"/>
    <p:sldId id="619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0A48C7-F3DD-4880-9256-138D8DD91394}">
          <p14:sldIdLst>
            <p14:sldId id="297"/>
            <p14:sldId id="298"/>
            <p14:sldId id="299"/>
          </p14:sldIdLst>
        </p14:section>
        <p14:section name="What are Streams?" id="{61B1CECF-2161-43BB-8574-930400E926B9}">
          <p14:sldIdLst>
            <p14:sldId id="303"/>
            <p14:sldId id="304"/>
            <p14:sldId id="305"/>
            <p14:sldId id="496"/>
            <p14:sldId id="497"/>
          </p14:sldIdLst>
        </p14:section>
        <p14:section name="Readers and Writers" id="{990718D6-B9BA-4A21-A904-7A0CD10D52A8}">
          <p14:sldIdLst>
            <p14:sldId id="308"/>
            <p14:sldId id="310"/>
            <p14:sldId id="616"/>
            <p14:sldId id="617"/>
            <p14:sldId id="615"/>
            <p14:sldId id="311"/>
            <p14:sldId id="312"/>
            <p14:sldId id="313"/>
            <p14:sldId id="314"/>
            <p14:sldId id="498"/>
          </p14:sldIdLst>
        </p14:section>
        <p14:section name="Base Streams" id="{3CADBCAA-B7DC-4BEE-B5AB-AE936340B4B8}">
          <p14:sldIdLst>
            <p14:sldId id="315"/>
            <p14:sldId id="316"/>
            <p14:sldId id="317"/>
            <p14:sldId id="318"/>
            <p14:sldId id="319"/>
          </p14:sldIdLst>
        </p14:section>
        <p14:section name="File Streams" id="{2AFF27F0-07A4-4DCC-89A8-A322D8F84596}">
          <p14:sldIdLst>
            <p14:sldId id="320"/>
            <p14:sldId id="499"/>
            <p14:sldId id="323"/>
            <p14:sldId id="500"/>
          </p14:sldIdLst>
        </p14:section>
        <p14:section name="File Class" id="{AF6DD270-CCB4-47EA-89DB-85C8B61959E7}">
          <p14:sldIdLst>
            <p14:sldId id="327"/>
            <p14:sldId id="328"/>
            <p14:sldId id="329"/>
            <p14:sldId id="501"/>
          </p14:sldIdLst>
        </p14:section>
        <p14:section name="Directory Class" id="{FB6497FD-0BAA-4172-8B7C-188C7AEBC047}">
          <p14:sldIdLst>
            <p14:sldId id="330"/>
            <p14:sldId id="331"/>
            <p14:sldId id="332"/>
            <p14:sldId id="333"/>
            <p14:sldId id="334"/>
          </p14:sldIdLst>
        </p14:section>
        <p14:section name="Conclusion" id="{88C19DB7-892B-4271-A4BD-483D5D07DCC4}">
          <p14:sldIdLst>
            <p14:sldId id="335"/>
            <p14:sldId id="401"/>
            <p14:sldId id="618"/>
            <p14:sldId id="6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5033" autoAdjust="0"/>
  </p:normalViewPr>
  <p:slideViewPr>
    <p:cSldViewPr showGuides="1">
      <p:cViewPr varScale="1">
        <p:scale>
          <a:sx n="73" d="100"/>
          <a:sy n="73" d="100"/>
        </p:scale>
        <p:origin x="64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E1B88D9-1B31-4611-95F4-2B64420ED8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69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74C02F9D-90EF-44D6-A20B-76894E9420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767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AF2006-2A9C-4A8D-A908-EE06F8B095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149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BADEFC8F-52DE-41BE-83E3-6ABA76435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21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9A7A6EA8-8C7A-4739-839F-E850D6A61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502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ECF99C7-3CDC-4F9B-9ACE-112FF910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3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26551B-1B24-469D-A56B-0465523F23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49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91FD9CA-58CD-43B6-BE7D-DA1C96B5A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1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E5F0F71-7E90-4D0B-A89F-BB3D6A72B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866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DEA7B6E-643C-49FB-BDE7-0770A414F0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66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21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EAADC74-4B16-4166-BF64-8CD6B5B619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61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B65F157-B878-4971-A9D5-AC14E70322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38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9D5128B-E633-4DBD-B24C-A79DB9C07F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119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BEF5A3BF-B1F1-4A45-B9AF-EFF0F059E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05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796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45871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9355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29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158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613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011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19288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3338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8063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29898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171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?view=net-5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io.filestream?view=net-6.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akov/1d39c4513cff83b8a735d7dc883dfe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readalllines?view=net-6.0" TargetMode="External"/><Relationship Id="rId2" Type="http://schemas.openxmlformats.org/officeDocument/2006/relationships/hyperlink" Target="https://docs.microsoft.com/en-us/dotnet/api/system.io.file.readalltext?view=net-6.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writealllines?view=net-6.0" TargetMode="External"/><Relationship Id="rId2" Type="http://schemas.openxmlformats.org/officeDocument/2006/relationships/hyperlink" Target="https://docs.microsoft.com/en-us/dotnet/api/system.io.file.writealltext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io.file.appendalltext?view=net-6.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directory?view=net-6.0" TargetMode="External"/><Relationship Id="rId2" Type="http://schemas.openxmlformats.org/officeDocument/2006/relationships/hyperlink" Target="https://docs.microsoft.com/en-us/dotnet/api/system.io.directory.createdirectory?view=net-6.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dotnet/api/system.io.directory.move?view=net-6.0" TargetMode="External"/><Relationship Id="rId4" Type="http://schemas.openxmlformats.org/officeDocument/2006/relationships/hyperlink" Target="https://docs.microsoft.com/en-us/dotnet/api/system.io.directory.delete?view=net-6.0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6D49B12-8F3B-0DC1-051D-BCE8370E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0" y="2304000"/>
            <a:ext cx="8460000" cy="22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/>
              <a:t> in C# reads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from a file / stream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  <a:r>
              <a:rPr lang="en-US" dirty="0"/>
              <a:t> statement closes properly the stream at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var reader = </a:t>
            </a:r>
            <a:r>
              <a:rPr lang="en-US" sz="2799" dirty="0">
                <a:solidFill>
                  <a:schemeClr val="bg1"/>
                </a:solidFill>
              </a:rPr>
              <a:t>new StreamReader</a:t>
            </a:r>
            <a:r>
              <a:rPr lang="en-US" sz="2799" dirty="0">
                <a:solidFill>
                  <a:schemeClr val="tx1"/>
                </a:solidFill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using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i="1" dirty="0">
                <a:solidFill>
                  <a:schemeClr val="accent2"/>
                </a:solidFill>
              </a:rPr>
              <a:t>// Use the </a:t>
            </a:r>
            <a:r>
              <a:rPr lang="en-US" sz="2799" dirty="0">
                <a:solidFill>
                  <a:schemeClr val="accent2"/>
                </a:solidFill>
              </a:rPr>
              <a:t>reader</a:t>
            </a:r>
            <a:r>
              <a:rPr lang="en-US" sz="2799" i="1" dirty="0">
                <a:solidFill>
                  <a:schemeClr val="accent2"/>
                </a:solidFill>
              </a:rPr>
              <a:t> here, e.g.</a:t>
            </a:r>
            <a:br>
              <a:rPr lang="en-US" sz="2799" i="1" dirty="0">
                <a:solidFill>
                  <a:schemeClr val="accent2"/>
                </a:solidFill>
              </a:rPr>
            </a:br>
            <a:r>
              <a:rPr lang="en-US" sz="2799" i="1" dirty="0">
                <a:solidFill>
                  <a:schemeClr val="accent2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string line = reader.ReadLine();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4C9BC95-0C80-4255-9F4F-4CC0D7793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15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content from a text file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on the console each </a:t>
            </a:r>
            <a:r>
              <a:rPr lang="en-US" b="1" dirty="0"/>
              <a:t>line number </a:t>
            </a:r>
            <a:r>
              <a:rPr lang="en-US" dirty="0"/>
              <a:t>+ </a:t>
            </a:r>
            <a:r>
              <a:rPr lang="en-US" b="1" dirty="0"/>
              <a:t>line text </a:t>
            </a:r>
            <a:r>
              <a:rPr lang="en-US" dirty="0"/>
              <a:t>(start from 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Reading a Text File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7084" y="2636961"/>
            <a:ext cx="7998916" cy="16949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First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Second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Third line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707256" y="4456026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915945" y="4904094"/>
            <a:ext cx="7998915" cy="163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First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2. Second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3. Third line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322C425-FD1B-4A47-ABE1-F10601178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5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a Text File – C# Code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6172"/>
            <a:ext cx="10977141" cy="5017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>
                <a:solidFill>
                  <a:schemeClr val="tx1"/>
                </a:solidFill>
              </a:rPr>
              <a:t>("../../../input.txt");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using (reader)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int counter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while (true)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if (line ==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Console.WriteLine(++counter + ". " + 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890B167A-4915-47CE-943D-197026602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4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dirty="0"/>
              <a:t> in C# writes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to a file / stream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  <a:r>
              <a:rPr lang="en-US" dirty="0"/>
              <a:t> statement closes properly the stream at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/>
              <a:t>StreamWriter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var writer = </a:t>
            </a:r>
            <a:r>
              <a:rPr lang="en-US" sz="2799" dirty="0">
                <a:solidFill>
                  <a:schemeClr val="bg1"/>
                </a:solidFill>
              </a:rPr>
              <a:t>new StreamWriter</a:t>
            </a:r>
            <a:r>
              <a:rPr lang="en-US" sz="2799" dirty="0">
                <a:solidFill>
                  <a:schemeClr val="tx1"/>
                </a:solidFill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using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(writer)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i="1" dirty="0">
                <a:solidFill>
                  <a:schemeClr val="accent2"/>
                </a:solidFill>
              </a:rPr>
              <a:t>// Use the </a:t>
            </a:r>
            <a:r>
              <a:rPr lang="en-US" sz="2799" dirty="0">
                <a:solidFill>
                  <a:schemeClr val="accent2"/>
                </a:solidFill>
              </a:rPr>
              <a:t>writer</a:t>
            </a:r>
            <a:r>
              <a:rPr lang="en-US" sz="2799" i="1" dirty="0">
                <a:solidFill>
                  <a:schemeClr val="accent2"/>
                </a:solidFill>
              </a:rPr>
              <a:t> here, e.g.</a:t>
            </a:r>
            <a:br>
              <a:rPr lang="en-US" sz="2799" i="1" dirty="0">
                <a:solidFill>
                  <a:schemeClr val="accent2"/>
                </a:solidFill>
              </a:rPr>
            </a:br>
            <a:r>
              <a:rPr lang="en-US" sz="2799" i="1" dirty="0">
                <a:solidFill>
                  <a:schemeClr val="accent2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writer.WriteLine("Some text");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4C9BC95-0C80-4255-9F4F-4CC0D7793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9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content from a text file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odd lines </a:t>
            </a:r>
            <a:r>
              <a:rPr lang="en-US" dirty="0"/>
              <a:t>in a text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</a:p>
          <a:p>
            <a:pPr>
              <a:lnSpc>
                <a:spcPct val="100000"/>
              </a:lnSpc>
            </a:pPr>
            <a:r>
              <a:rPr lang="en-US" dirty="0"/>
              <a:t>Counting starts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9991" y="3294722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283" y="5129887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9995" y="5563904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322C425-FD1B-4A47-ABE1-F10601178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5099"/>
            <a:ext cx="10977141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>
                <a:solidFill>
                  <a:schemeClr val="tx1"/>
                </a:solidFill>
              </a:rPr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</a:t>
            </a:r>
            <a:r>
              <a:rPr lang="en-US" sz="2599" noProof="1">
                <a:solidFill>
                  <a:schemeClr val="tx1"/>
                </a:solidFill>
              </a:rPr>
              <a:t>using (var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>
                <a:solidFill>
                  <a:schemeClr val="tx1"/>
                </a:solidFill>
              </a:rPr>
              <a:t>("output.txt"))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890B167A-4915-47CE-943D-197026602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9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199" dirty="0"/>
              <a:t>Read the text file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sz="3199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3199" dirty="0"/>
              <a:t>Insert a </a:t>
            </a:r>
            <a:r>
              <a:rPr lang="en-US" sz="3199" b="1" dirty="0">
                <a:solidFill>
                  <a:schemeClr val="bg1"/>
                </a:solidFill>
              </a:rPr>
              <a:t>line number </a:t>
            </a:r>
            <a:r>
              <a:rPr lang="en-US" sz="3199" dirty="0"/>
              <a:t>in front of each line of the file</a:t>
            </a:r>
          </a:p>
          <a:p>
            <a:pPr>
              <a:lnSpc>
                <a:spcPct val="95000"/>
              </a:lnSpc>
            </a:pPr>
            <a:r>
              <a:rPr lang="en-US" sz="3199" dirty="0"/>
              <a:t>Save the result in a text file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endParaRPr lang="bg-BG" sz="3199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=""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EA60A51-AEF0-4385-A4A5-EAEEE02DA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0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A488CF8-4A03-49BC-8B9F-9DC4B9AD9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>
                <a:sym typeface="Wingdings" panose="05000000000000000000" pitchFamily="2" charset="2"/>
              </a:rPr>
              <a:t> Read  Close with </a:t>
            </a:r>
            <a:r>
              <a:rPr lang="en-US" dirty="0"/>
              <a:t>Try-Catch-Finally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="" xmlns:a16="http://schemas.microsoft.com/office/drawing/2014/main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000" y="5094000"/>
            <a:ext cx="4140000" cy="899541"/>
          </a:xfrm>
          <a:prstGeom prst="wedgeRoundRectCallout">
            <a:avLst>
              <a:gd name="adj1" fmla="val -61080"/>
              <a:gd name="adj2" fmla="val 32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Instead of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try-finally</a:t>
            </a:r>
            <a:r>
              <a:rPr lang="en-US" sz="2399" b="1" dirty="0">
                <a:solidFill>
                  <a:srgbClr val="FFFFFF"/>
                </a:solidFill>
              </a:rPr>
              <a:t>, you can use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using(reader)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2B2E0439-FDDA-4665-9138-4E0EDD6B3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9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4724400" cy="25059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454969-5863-52E3-3FC4-412098BB7E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System.IO.Stream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83EC4D-B544-4324-9A6C-36BD13F90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Base Streams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01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780" indent="-442780">
              <a:spcBef>
                <a:spcPts val="1200"/>
              </a:spcBef>
              <a:buFontTx/>
              <a:buAutoNum type="arabicPeriod"/>
            </a:pPr>
            <a:r>
              <a:rPr lang="en-US" sz="4000" dirty="0"/>
              <a:t>What are </a:t>
            </a:r>
            <a:r>
              <a:rPr lang="en-US" sz="4000" b="1" dirty="0">
                <a:solidFill>
                  <a:schemeClr val="bg1"/>
                </a:solidFill>
              </a:rPr>
              <a:t>Streams</a:t>
            </a:r>
            <a:r>
              <a:rPr lang="en-US" sz="4000" dirty="0"/>
              <a:t>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2. </a:t>
            </a:r>
            <a:r>
              <a:rPr lang="en-US" sz="4000" b="1" noProof="1">
                <a:solidFill>
                  <a:schemeClr val="bg1"/>
                </a:solidFill>
              </a:rPr>
              <a:t>Readers</a:t>
            </a:r>
            <a:r>
              <a:rPr lang="en-US" sz="4000" noProof="1"/>
              <a:t> and </a:t>
            </a:r>
            <a:r>
              <a:rPr lang="en-US" sz="4000" b="1" noProof="1">
                <a:solidFill>
                  <a:schemeClr val="bg1"/>
                </a:solidFill>
              </a:rPr>
              <a:t>Writers</a:t>
            </a:r>
            <a:endParaRPr lang="en-US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3. </a:t>
            </a:r>
            <a:r>
              <a:rPr lang="en-US" sz="4000" b="1" dirty="0">
                <a:solidFill>
                  <a:schemeClr val="bg1"/>
                </a:solidFill>
              </a:rPr>
              <a:t>File Streams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4. </a:t>
            </a:r>
            <a:r>
              <a:rPr lang="en-US" sz="4000" b="1" dirty="0">
                <a:solidFill>
                  <a:schemeClr val="bg1"/>
                </a:solidFill>
              </a:rPr>
              <a:t>File</a:t>
            </a:r>
            <a:r>
              <a:rPr lang="en-US" sz="4000" dirty="0"/>
              <a:t> Class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5. </a:t>
            </a:r>
            <a:r>
              <a:rPr lang="en-US" sz="4000" b="1" dirty="0">
                <a:solidFill>
                  <a:schemeClr val="bg1"/>
                </a:solidFill>
              </a:rPr>
              <a:t>Directory</a:t>
            </a:r>
            <a:r>
              <a:rPr lang="en-US" sz="4000" dirty="0"/>
              <a:t> Class</a:t>
            </a:r>
            <a:endParaRPr lang="en-US" sz="4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69000"/>
            <a:ext cx="11815018" cy="535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400" noProof="1"/>
              <a:t>The base class for all streams is </a:t>
            </a:r>
            <a:r>
              <a:rPr lang="en-US" alt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System.IO.Stream</a:t>
            </a:r>
            <a:endParaRPr lang="en-US" altLang="en-US" sz="3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sz="3200" noProof="1"/>
              <a:t>Provides the basic read / write functionality</a:t>
            </a:r>
          </a:p>
          <a:p>
            <a:pPr lvl="1"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Read(buffer)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Write(buffer,</a:t>
            </a:r>
            <a:r>
              <a:rPr lang="en-US" altLang="en-US" sz="3200" noProof="1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offset,</a:t>
            </a:r>
            <a:r>
              <a:rPr lang="en-US" altLang="en-US" sz="3200" noProof="1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count)</a:t>
            </a:r>
          </a:p>
          <a:p>
            <a:pPr>
              <a:defRPr/>
            </a:pPr>
            <a:r>
              <a:rPr lang="en-US" altLang="en-US" sz="3400" noProof="1"/>
              <a:t>Some streams do not support read, write or positioning operations </a:t>
            </a:r>
            <a:endParaRPr lang="en-US" altLang="en-US" sz="3400" dirty="0"/>
          </a:p>
          <a:p>
            <a:pPr lvl="1">
              <a:defRPr/>
            </a:pPr>
            <a:r>
              <a:rPr lang="en-US" altLang="en-US" sz="3200" dirty="0"/>
              <a:t>P</a:t>
            </a:r>
            <a:r>
              <a:rPr lang="en-US" altLang="en-US" sz="3200" noProof="1"/>
              <a:t>roperties</a:t>
            </a:r>
            <a:r>
              <a:rPr lang="en-US" altLang="en-US" sz="3200" dirty="0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noProof="1"/>
              <a:t>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dirty="0"/>
              <a:t>are provided</a:t>
            </a:r>
            <a:r>
              <a:rPr lang="en-US" altLang="en-US" sz="3200" noProof="1"/>
              <a:t> </a:t>
            </a:r>
          </a:p>
          <a:p>
            <a:pPr lvl="1">
              <a:defRPr/>
            </a:pPr>
            <a:r>
              <a:rPr lang="en-US" altLang="en-US" sz="3200" noProof="1"/>
              <a:t>Streams which support positioning, have also the properties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sz="3200" noProof="1"/>
              <a:t> 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4A91639A-557D-4369-AFEA-F43CFEC2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dirty="0"/>
              <a:t>Returns the number of read bytes or 0,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lnSpc>
                <a:spcPct val="10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10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 (1)</a:t>
            </a:r>
            <a:endParaRPr lang="bg-BG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101000" y="5409000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=""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=""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=""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=""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=""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=""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=""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2BE3F492-D929-4BDD-A89D-FB6D00F7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6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sz="3200" dirty="0"/>
              <a:t>Writes a sequence of</a:t>
            </a:r>
            <a:r>
              <a:rPr lang="bg-BG" altLang="en-US" sz="3200" dirty="0"/>
              <a:t>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sz="3200" dirty="0"/>
              <a:t> bytes to an output stream, starting from the given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sz="3200" dirty="0"/>
              <a:t> position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3200" dirty="0"/>
              <a:t>Can freeze for undefined time, until it sends all bytes to their destination</a:t>
            </a:r>
            <a:endParaRPr lang="bg-BG" altLang="en-US" sz="3200" dirty="0"/>
          </a:p>
          <a:p>
            <a:pPr>
              <a:spcBef>
                <a:spcPts val="1800"/>
              </a:spcBef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 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25ECB58-9295-40B3-A7B0-5A043AFE6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4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69000"/>
            <a:ext cx="11818096" cy="5445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0774269-0316-4B82-A560-4016A6C89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0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72" y="1413753"/>
            <a:ext cx="2541656" cy="254165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92C87B50-4653-F776-D923-2A95255DBC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Reading / Writing Binary Files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File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4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49AE80-6ACA-41BD-A0F0-C21B22738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File streams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reads / writes sequences of bytes from a file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Creating</a:t>
            </a:r>
            <a:r>
              <a:rPr lang="en-US" sz="3600" dirty="0"/>
              <a:t> a new binary file: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Opening</a:t>
            </a:r>
            <a:r>
              <a:rPr lang="en-US" sz="3600" dirty="0"/>
              <a:t> an existing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5044479-EF47-4EEC-8AC6-803C44B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7F68C2B-0D85-4E9F-8244-18BC12E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676082"/>
            <a:ext cx="10572246" cy="1833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FileMode.Create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3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to the file: fs.Write(byte[]) …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45BB4A1-AC6A-4643-BE07-CCEF0C8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52128"/>
            <a:ext cx="10572246" cy="946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FileMode.Open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sz="23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from file or write to the file …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7E0F1FE-2F92-4567-A50F-599D1EBEB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4487" y="1583977"/>
            <a:ext cx="11125072" cy="4190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"Кирилица";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FileStream(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"log.txt", FileMode.Create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using(fileStream)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128" y="3184217"/>
            <a:ext cx="5534871" cy="990342"/>
          </a:xfrm>
          <a:prstGeom prst="wedgeRoundRectCallout">
            <a:avLst>
              <a:gd name="adj1" fmla="val -58621"/>
              <a:gd name="adj2" fmla="val 5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Encoding.UTF8.GetBytes()</a:t>
            </a:r>
            <a:r>
              <a:rPr lang="en-US" sz="2399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returns the underlying bytes of the characters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68586C7-5B70-4538-9DDE-96B69B650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2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6886" y="6453337"/>
            <a:ext cx="9098228" cy="46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9" dirty="0">
                <a:hlinkClick r:id="rId3"/>
              </a:rPr>
              <a:t>https://gist.github.com/nakov/1d39c4513cff83b8a735d7dc883dfe18</a:t>
            </a:r>
            <a:endParaRPr lang="en-US" sz="1999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Encrypt / Decrypt File with XOR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2418" y="1207953"/>
            <a:ext cx="10987222" cy="5235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fin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FileMode.Open))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fout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"example-encrypted.png"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FileMode.Create))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buffer = new byte[4096];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bytesRead = fin.Read(buffer);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(bytesRead == 0) break;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byte secret = 183;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bytesRead; i++)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buffer[i] = (byte) (buffer[i] ^ secret);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fout.Write(buffer, 0, bytesRead);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040754" y="3653941"/>
            <a:ext cx="4093934" cy="1259672"/>
          </a:xfrm>
          <a:prstGeom prst="wedgeRoundRectCallout">
            <a:avLst>
              <a:gd name="adj1" fmla="val -57877"/>
              <a:gd name="adj2" fmla="val 46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Encrypting the read bytes</a:t>
            </a:r>
            <a:r>
              <a:rPr lang="en-US" sz="2399" b="1" noProof="1">
                <a:solidFill>
                  <a:schemeClr val="bg1"/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with the constant parameter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secret</a:t>
            </a:r>
            <a:r>
              <a:rPr lang="en-US" sz="2399" b="1" noProof="1">
                <a:solidFill>
                  <a:schemeClr val="bg2"/>
                </a:solidFill>
              </a:rPr>
              <a:t> using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XOR</a:t>
            </a:r>
            <a:r>
              <a:rPr lang="en-US" sz="2399" b="1" noProof="1">
                <a:solidFill>
                  <a:schemeClr val="bg2"/>
                </a:solidFill>
              </a:rPr>
              <a:t> operator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8F2E98-5077-417C-A9D4-150020CE8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88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="" xmlns:a16="http://schemas.microsoft.com/office/drawing/2014/main" id="{6E08AD4C-4263-407F-BE30-699FEF7695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File Class in .NET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53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noProof="1">
                <a:sym typeface="Wingdings" panose="05000000000000000000" pitchFamily="2" charset="2"/>
              </a:rPr>
              <a:t> -</a:t>
            </a:r>
            <a:r>
              <a:rPr lang="en-US" noProof="1"/>
              <a:t> reads a text file at once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-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2047533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7611" y="4734000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B87BBF29-220C-47E5-8133-FE1DCB3F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1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0F675B9-F01C-418E-9610-F72E9D45A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5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pPr>
              <a:spcBef>
                <a:spcPts val="1800"/>
              </a:spcBef>
            </a:pP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7178" y="4395502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801" y="3564000"/>
            <a:ext cx="108204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noProof="1"/>
              <a:t>mary</a:t>
            </a:r>
            <a:r>
              <a:rPr lang="en-US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5801" y="1986559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5801" y="554400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3959E395-0C38-403E-8086-545575D39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7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 to a text file:</a:t>
            </a:r>
          </a:p>
          <a:p>
            <a:pPr>
              <a:lnSpc>
                <a:spcPct val="250000"/>
              </a:lnSpc>
            </a:pPr>
            <a:endParaRPr lang="bg-BG" noProof="1"/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pPr>
              <a:spcBef>
                <a:spcPts val="1200"/>
              </a:spcBef>
            </a:pPr>
            <a:r>
              <a:rPr lang="en-US" noProof="1"/>
              <a:t>Reading a binary file into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/ Writing Binary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844776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61B550C7-58F3-4716-A862-EC7453A02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6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Working with Directories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F66558B-80F8-4371-ADA8-E326B4102A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Directory Class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2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Creating</a:t>
            </a:r>
            <a:r>
              <a:rPr lang="en-US" dirty="0"/>
              <a:t> a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directory</a:t>
            </a:r>
            <a:r>
              <a:rPr lang="en-US" dirty="0"/>
              <a:t>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26559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4101559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5631559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Directory.</a:t>
            </a:r>
            <a:r>
              <a:rPr lang="en-US" noProof="1">
                <a:solidFill>
                  <a:schemeClr val="bg1"/>
                </a:solidFill>
              </a:rPr>
              <a:t>Move</a:t>
            </a:r>
            <a:r>
              <a:rPr lang="en-US" noProof="1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B81DEF17-0805-403D-9175-ACCEF0451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258109"/>
            <a:ext cx="11818096" cy="550089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endParaRPr lang="en-US" sz="3200" noProof="1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Returns the names of the files in the specified directory (including their paths)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1794" y="3144963"/>
            <a:ext cx="10545686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string[] filesInDir = Directory.</a:t>
            </a:r>
            <a:r>
              <a:rPr lang="en-US" noProof="1">
                <a:solidFill>
                  <a:schemeClr val="bg1"/>
                </a:solidFill>
              </a:rPr>
              <a:t>GetFiles</a:t>
            </a:r>
            <a:r>
              <a:rPr lang="en-US" noProof="1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5855853"/>
            <a:ext cx="10540199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string[] subDirs = Directory.</a:t>
            </a:r>
            <a:r>
              <a:rPr lang="en-US" noProof="1">
                <a:solidFill>
                  <a:schemeClr val="bg1"/>
                </a:solidFill>
              </a:rPr>
              <a:t>GetDirectories</a:t>
            </a:r>
            <a:r>
              <a:rPr lang="en-US" noProof="1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110918A-29F1-4BA5-BED5-36E54C913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1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TestFolder</a:t>
            </a:r>
          </a:p>
          <a:p>
            <a:pPr>
              <a:spcBef>
                <a:spcPts val="1200"/>
              </a:spcBef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size of all files in the folder </a:t>
            </a:r>
            <a:r>
              <a:rPr lang="en-US" dirty="0"/>
              <a:t>(with its subfolders)</a:t>
            </a:r>
          </a:p>
          <a:p>
            <a:pPr>
              <a:spcBef>
                <a:spcPts val="1200"/>
              </a:spcBef>
            </a:pPr>
            <a:r>
              <a:rPr lang="en-US" dirty="0"/>
              <a:t>Print the result in a file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b="1" dirty="0"/>
              <a:t>megabytes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3621164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697407" y="4209158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D4374CCF-E7D9-4A32-BBFD-5F158952E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1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381300"/>
            <a:ext cx="11427023" cy="5017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 / 1024;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=""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520763"/>
            <a:ext cx="3915258" cy="1009974"/>
          </a:xfrm>
          <a:prstGeom prst="wedgeRoundRectCallout">
            <a:avLst>
              <a:gd name="adj1" fmla="val 34796"/>
              <a:gd name="adj2" fmla="val -93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2"/>
                </a:solidFill>
              </a:rPr>
              <a:t>Gets all files from the given folder and its subfolders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513071E-3199-4C17-88B8-E4016D1DC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1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30999" y="1584000"/>
            <a:ext cx="10854877" cy="466594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Streams</a:t>
            </a:r>
            <a:r>
              <a:rPr lang="en-US" sz="3400" dirty="0">
                <a:solidFill>
                  <a:schemeClr val="bg2"/>
                </a:solidFill>
              </a:rPr>
              <a:t> are ordered sequences of bytes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Operations: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open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read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 /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write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close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Always close streams with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try-finally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using(…)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StreamReader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StreamWriter</a:t>
            </a:r>
            <a:r>
              <a:rPr lang="en-US" sz="3400" dirty="0">
                <a:solidFill>
                  <a:schemeClr val="bg2"/>
                </a:solidFill>
              </a:rPr>
              <a:t> for text data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FileStream</a:t>
            </a:r>
            <a:r>
              <a:rPr lang="en-US" sz="3400" dirty="0">
                <a:solidFill>
                  <a:schemeClr val="bg2"/>
                </a:solidFill>
              </a:rPr>
              <a:t> to read / write binary files</a:t>
            </a:r>
            <a:endParaRPr lang="bg-BG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GB" sz="3400" dirty="0">
                <a:solidFill>
                  <a:schemeClr val="bg2"/>
                </a:solidFill>
              </a:rPr>
              <a:t> class to read / write files at once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GB" sz="3400" dirty="0">
                <a:solidFill>
                  <a:schemeClr val="bg2"/>
                </a:solidFill>
              </a:rPr>
              <a:t> class to work with directories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D2EFA4D1-4FA4-41A2-8EE2-8F97B447F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0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920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4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400" y="1115050"/>
            <a:ext cx="3581400" cy="2799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Streams: Basic Concepts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D26DE25A-806F-4376-985F-D192268B18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95500"/>
            <a:ext cx="10961783" cy="768084"/>
          </a:xfrm>
        </p:spPr>
        <p:txBody>
          <a:bodyPr/>
          <a:lstStyle/>
          <a:p>
            <a:r>
              <a:rPr lang="en-US" sz="4000" dirty="0"/>
              <a:t> </a:t>
            </a:r>
          </a:p>
          <a:p>
            <a:r>
              <a:rPr lang="en-US" sz="4000" dirty="0"/>
              <a:t>What are Streams?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85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40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4959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EA06BB0B-50A2-4C3E-AFBD-AACE6B67F6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5532509-9EFB-48E7-B1B1-7DFCBBE22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8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dirty="0"/>
              <a:t>between two endpoints (apps / devices / programs)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Developers use a </a:t>
            </a:r>
            <a:r>
              <a:rPr lang="en-US" b="1" dirty="0"/>
              <a:t>stream</a:t>
            </a:r>
            <a:r>
              <a:rPr lang="en-US" dirty="0"/>
              <a:t>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(receive)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(send)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24355" y="4601180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57700" y="4633205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=""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4852238" y="5471405"/>
            <a:ext cx="2215825" cy="634558"/>
          </a:xfrm>
          <a:prstGeom prst="leftRightArrow">
            <a:avLst>
              <a:gd name="adj1" fmla="val 53648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30526" y="4686190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8594932-AC44-48EF-BC26-F2B918B454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b="1" dirty="0"/>
              <a:t>Streams</a:t>
            </a:r>
            <a:r>
              <a:rPr lang="en-US" sz="3399" dirty="0"/>
              <a:t> are means for </a:t>
            </a:r>
            <a:r>
              <a:rPr lang="en-US" sz="3399" b="1" dirty="0">
                <a:solidFill>
                  <a:schemeClr val="bg1"/>
                </a:solidFill>
              </a:rPr>
              <a:t>transferring</a:t>
            </a:r>
            <a:r>
              <a:rPr lang="en-US" sz="3399" dirty="0"/>
              <a:t> (reading and writing) </a:t>
            </a:r>
            <a:r>
              <a:rPr lang="en-US" sz="3399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sz="3199" dirty="0"/>
              <a:t>Example: downloading a file from Internet uses streams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en-US" sz="3399" dirty="0"/>
              <a:t>Streams are ordered </a:t>
            </a:r>
            <a:r>
              <a:rPr lang="en-US" sz="3399" b="1" dirty="0">
                <a:solidFill>
                  <a:schemeClr val="bg1"/>
                </a:solidFill>
              </a:rPr>
              <a:t>sequences of bytes</a:t>
            </a:r>
          </a:p>
          <a:p>
            <a:pPr lvl="1"/>
            <a:r>
              <a:rPr lang="en-US" sz="3199" dirty="0"/>
              <a:t>Provide </a:t>
            </a:r>
            <a:r>
              <a:rPr lang="en-US" sz="3199" b="1" dirty="0">
                <a:solidFill>
                  <a:schemeClr val="bg1"/>
                </a:solidFill>
              </a:rPr>
              <a:t>sequential </a:t>
            </a:r>
            <a:r>
              <a:rPr lang="en-US" sz="3199" dirty="0"/>
              <a:t>access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to its elements (follow the FIFO rule)</a:t>
            </a:r>
          </a:p>
          <a:p>
            <a:r>
              <a:rPr lang="en-US" sz="3399" dirty="0"/>
              <a:t>Different types of streams are access different data sources:</a:t>
            </a:r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File</a:t>
            </a:r>
            <a:r>
              <a:rPr lang="en-US" sz="3199" dirty="0"/>
              <a:t> streams, </a:t>
            </a:r>
            <a:r>
              <a:rPr lang="en-US" sz="3199" b="1" dirty="0">
                <a:solidFill>
                  <a:schemeClr val="bg1"/>
                </a:solidFill>
              </a:rPr>
              <a:t>network</a:t>
            </a:r>
            <a:r>
              <a:rPr lang="en-US" sz="3199" dirty="0"/>
              <a:t> streams, </a:t>
            </a:r>
            <a:r>
              <a:rPr lang="en-US" sz="3199" b="1" dirty="0">
                <a:solidFill>
                  <a:schemeClr val="bg1"/>
                </a:solidFill>
              </a:rPr>
              <a:t>memory</a:t>
            </a:r>
            <a:r>
              <a:rPr lang="en-US" sz="3199" dirty="0"/>
              <a:t> streams and others</a:t>
            </a:r>
          </a:p>
          <a:p>
            <a:r>
              <a:rPr lang="en-US" sz="3399" dirty="0"/>
              <a:t>Typical use scenario: </a:t>
            </a:r>
            <a:r>
              <a:rPr lang="en-US" sz="3399" b="1" dirty="0"/>
              <a:t>open</a:t>
            </a:r>
            <a:r>
              <a:rPr lang="en-US" sz="3399" dirty="0"/>
              <a:t> a stream </a:t>
            </a:r>
            <a:r>
              <a:rPr lang="en-US" sz="3399" dirty="0">
                <a:sym typeface="Wingdings" panose="05000000000000000000" pitchFamily="2" charset="2"/>
              </a:rPr>
              <a:t> </a:t>
            </a:r>
            <a:r>
              <a:rPr lang="en-US" sz="3399" b="1" dirty="0">
                <a:sym typeface="Wingdings" panose="05000000000000000000" pitchFamily="2" charset="2"/>
              </a:rPr>
              <a:t>read</a:t>
            </a:r>
            <a:r>
              <a:rPr lang="en-US" sz="3399" dirty="0">
                <a:sym typeface="Wingdings" panose="05000000000000000000" pitchFamily="2" charset="2"/>
              </a:rPr>
              <a:t> / </a:t>
            </a:r>
            <a:r>
              <a:rPr lang="en-US" sz="3399" b="1" dirty="0">
                <a:sym typeface="Wingdings" panose="05000000000000000000" pitchFamily="2" charset="2"/>
              </a:rPr>
              <a:t>write</a:t>
            </a:r>
            <a:r>
              <a:rPr lang="en-US" sz="3399" dirty="0">
                <a:sym typeface="Wingdings" panose="05000000000000000000" pitchFamily="2" charset="2"/>
              </a:rPr>
              <a:t>  </a:t>
            </a:r>
            <a:r>
              <a:rPr lang="en-US" sz="3399" b="1" dirty="0">
                <a:sym typeface="Wingdings" panose="05000000000000000000" pitchFamily="2" charset="2"/>
              </a:rPr>
              <a:t>close</a:t>
            </a:r>
            <a:endParaRPr lang="en-US" sz="3399" dirty="0">
              <a:sym typeface="Wingdings" panose="05000000000000000000" pitchFamily="2" charset="2"/>
            </a:endParaRPr>
          </a:p>
          <a:p>
            <a:r>
              <a:rPr lang="en-US" sz="3399" dirty="0">
                <a:sym typeface="Wingdings" panose="05000000000000000000" pitchFamily="2" charset="2"/>
              </a:rPr>
              <a:t>Streams use </a:t>
            </a:r>
            <a:r>
              <a:rPr lang="en-US" sz="3399" b="1" dirty="0">
                <a:solidFill>
                  <a:schemeClr val="bg1"/>
                </a:solidFill>
                <a:sym typeface="Wingdings" panose="05000000000000000000" pitchFamily="2" charset="2"/>
              </a:rPr>
              <a:t>buffering</a:t>
            </a:r>
            <a:r>
              <a:rPr lang="en-US" sz="3399" dirty="0">
                <a:sym typeface="Wingdings" panose="05000000000000000000" pitchFamily="2" charset="2"/>
              </a:rPr>
              <a:t>: data is sent and comes in </a:t>
            </a:r>
            <a:r>
              <a:rPr lang="en-US" sz="3399" b="1" dirty="0">
                <a:sym typeface="Wingdings" panose="05000000000000000000" pitchFamily="2" charset="2"/>
              </a:rPr>
              <a:t>chunks</a:t>
            </a:r>
            <a:endParaRPr lang="bg-BG" sz="3399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8E7EB79-1C5F-43E9-8D0F-59E4164FA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is the current offset from the stream start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Buffer</a:t>
            </a:r>
            <a:r>
              <a:rPr lang="en-US" dirty="0"/>
              <a:t>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Buffering –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TextBox 7"/>
          <p:cNvSpPr txBox="1"/>
          <p:nvPr/>
        </p:nvSpPr>
        <p:spPr>
          <a:xfrm>
            <a:off x="5029136" y="1195916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98" y="3391202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7EFA2B6C-F26F-4760-8CDF-06ED209BD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4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18F7B0B2-31B6-45FC-9589-C740DE78D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1447800"/>
            <a:ext cx="2743198" cy="23513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Text Readers and Writers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DD667D36-5F16-4B0D-91B0-226D6284BF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Readers and Writers in 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10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</TotalTime>
  <Words>2151</Words>
  <Application>Microsoft Office PowerPoint</Application>
  <PresentationFormat>Widescreen</PresentationFormat>
  <Paragraphs>418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1_SoftUni</vt:lpstr>
      <vt:lpstr>Streams, Files and Directories</vt:lpstr>
      <vt:lpstr>Table of Contents</vt:lpstr>
      <vt:lpstr>Have a Question?</vt:lpstr>
      <vt:lpstr>Streams: Basic Concepts</vt:lpstr>
      <vt:lpstr>What is a Stream?</vt:lpstr>
      <vt:lpstr>Stream Basics</vt:lpstr>
      <vt:lpstr>Streams and Buffering – Example</vt:lpstr>
      <vt:lpstr>Stream Types in .NET</vt:lpstr>
      <vt:lpstr>Text Readers and Writers</vt:lpstr>
      <vt:lpstr>Using StreamReader</vt:lpstr>
      <vt:lpstr>Example: Reading a Text File</vt:lpstr>
      <vt:lpstr>Example: Reading a Text File – C# Code</vt:lpstr>
      <vt:lpstr>Using StreamWriter</vt:lpstr>
      <vt:lpstr>Problem: Odd Lines</vt:lpstr>
      <vt:lpstr>Solution: Odd Lines</vt:lpstr>
      <vt:lpstr>Problem: Line Numbers</vt:lpstr>
      <vt:lpstr>Solution: Line Numbers</vt:lpstr>
      <vt:lpstr>Open  Read  Close with Try-Catch-Finally</vt:lpstr>
      <vt:lpstr>Base Streams in .NET</vt:lpstr>
      <vt:lpstr>The System.IO.Stream Class </vt:lpstr>
      <vt:lpstr>Methods of System.IO.Stream Class (1)</vt:lpstr>
      <vt:lpstr>Methods of System.IO.Stream Class (2)</vt:lpstr>
      <vt:lpstr>Methods of System.IO.Stream Class (3)</vt:lpstr>
      <vt:lpstr>File Streams</vt:lpstr>
      <vt:lpstr>File Streams</vt:lpstr>
      <vt:lpstr>Writing Text to File – Example</vt:lpstr>
      <vt:lpstr>Encrypt / Decrypt File with XOR</vt:lpstr>
      <vt:lpstr>.NET API for Easily Working with Files</vt:lpstr>
      <vt:lpstr>Reading Text Files</vt:lpstr>
      <vt:lpstr>Writing Text Files</vt:lpstr>
      <vt:lpstr>Reading / Writing Binary Files</vt:lpstr>
      <vt:lpstr>.NET API for Working with Directories</vt:lpstr>
      <vt:lpstr>Basic Directory Operations</vt:lpstr>
      <vt:lpstr>Listing Directory Contents</vt:lpstr>
      <vt:lpstr>Problem: Calculate Folder Size</vt:lpstr>
      <vt:lpstr>Solution: Calculate Folder Size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Streams, Files and Directories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121</cp:revision>
  <dcterms:created xsi:type="dcterms:W3CDTF">2018-05-23T13:08:44Z</dcterms:created>
  <dcterms:modified xsi:type="dcterms:W3CDTF">2022-09-08T07:40:38Z</dcterms:modified>
  <cp:category>programming;education;software engineering;software development</cp:category>
</cp:coreProperties>
</file>