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18"/>
  </p:notesMasterIdLst>
  <p:sldIdLst>
    <p:sldId id="256" r:id="rId2"/>
    <p:sldId id="257" r:id="rId3"/>
    <p:sldId id="259" r:id="rId4"/>
    <p:sldId id="262" r:id="rId5"/>
    <p:sldId id="286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58" r:id="rId16"/>
    <p:sldId id="28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1" autoAdjust="0"/>
    <p:restoredTop sz="87034" autoAdjust="0"/>
  </p:normalViewPr>
  <p:slideViewPr>
    <p:cSldViewPr snapToGrid="0">
      <p:cViewPr varScale="1">
        <p:scale>
          <a:sx n="63" d="100"/>
          <a:sy n="63" d="100"/>
        </p:scale>
        <p:origin x="145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B9019-88DE-40BB-B1C6-11963A957BF0}" type="datetimeFigureOut">
              <a:rPr lang="en-GB" smtClean="0"/>
              <a:t>08/08/2017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C0898-2156-4FBF-934C-30F3F536B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0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6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OHA: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Handset Manufactures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Mobile Operators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Semiconductor Companies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Software Companies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Commercialization Companies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C0898-2156-4FBF-934C-30F3F536BC3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276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u="sng" dirty="0" err="1">
                <a:solidFill>
                  <a:srgbClr val="C00000"/>
                </a:solidFill>
              </a:rPr>
              <a:t>libc</a:t>
            </a:r>
            <a:r>
              <a:rPr lang="en-US" sz="1000" u="sng" dirty="0">
                <a:solidFill>
                  <a:srgbClr val="C00000"/>
                </a:solidFill>
              </a:rPr>
              <a:t>:</a:t>
            </a:r>
            <a:r>
              <a:rPr lang="en-US" sz="1000" u="none" baseline="0" dirty="0">
                <a:solidFill>
                  <a:schemeClr val="tx1"/>
                </a:solidFill>
              </a:rPr>
              <a:t> C</a:t>
            </a:r>
            <a:r>
              <a:rPr lang="en-US" sz="1000" dirty="0"/>
              <a:t> standard library</a:t>
            </a:r>
          </a:p>
          <a:p>
            <a:r>
              <a:rPr lang="en-US" sz="1000" u="sng" dirty="0">
                <a:solidFill>
                  <a:srgbClr val="C00000"/>
                </a:solidFill>
              </a:rPr>
              <a:t>SSL:</a:t>
            </a:r>
            <a:r>
              <a:rPr lang="en-US" sz="1000" dirty="0"/>
              <a:t> Secure  Socket Layer</a:t>
            </a:r>
          </a:p>
          <a:p>
            <a:r>
              <a:rPr lang="en-US" sz="1000" u="sng" dirty="0">
                <a:solidFill>
                  <a:srgbClr val="C00000"/>
                </a:solidFill>
              </a:rPr>
              <a:t>Surface Manager: </a:t>
            </a:r>
            <a:r>
              <a:rPr lang="en-US" sz="1000" dirty="0"/>
              <a:t>responsible for composing different drawing surfaces onto the screen.</a:t>
            </a:r>
          </a:p>
          <a:p>
            <a:r>
              <a:rPr lang="en-US" sz="1000" u="sng" dirty="0" err="1">
                <a:solidFill>
                  <a:srgbClr val="C00000"/>
                </a:solidFill>
              </a:rPr>
              <a:t>OpenGL|ES</a:t>
            </a:r>
            <a:r>
              <a:rPr lang="en-US" sz="1000" u="sng" dirty="0">
                <a:solidFill>
                  <a:srgbClr val="C00000"/>
                </a:solidFill>
              </a:rPr>
              <a:t> :</a:t>
            </a:r>
            <a:r>
              <a:rPr lang="en-US" sz="1000" dirty="0"/>
              <a:t> 3D Image Engine</a:t>
            </a:r>
          </a:p>
          <a:p>
            <a:r>
              <a:rPr lang="en-US" sz="1000" u="sng" dirty="0">
                <a:solidFill>
                  <a:srgbClr val="C00000"/>
                </a:solidFill>
              </a:rPr>
              <a:t>SGL :</a:t>
            </a:r>
            <a:r>
              <a:rPr lang="en-US" sz="1000" dirty="0"/>
              <a:t> 2D image Engine.</a:t>
            </a:r>
            <a:r>
              <a:rPr lang="en-US" sz="1000" baseline="0" dirty="0"/>
              <a:t> </a:t>
            </a:r>
            <a:r>
              <a:rPr lang="en-US" sz="1000" dirty="0">
                <a:sym typeface="Wingdings" pitchFamily="2" charset="2"/>
              </a:rPr>
              <a:t>Hence we can combine 3D and 2D graphics in the same application.</a:t>
            </a:r>
          </a:p>
          <a:p>
            <a:r>
              <a:rPr lang="en-US" sz="1000" u="sng" dirty="0">
                <a:solidFill>
                  <a:srgbClr val="C00000"/>
                </a:solidFill>
                <a:sym typeface="Wingdings" pitchFamily="2" charset="2"/>
              </a:rPr>
              <a:t>Media Framework :</a:t>
            </a:r>
            <a:r>
              <a:rPr lang="en-US" sz="1000" dirty="0">
                <a:sym typeface="Wingdings" pitchFamily="2" charset="2"/>
              </a:rPr>
              <a:t> Core part of the android multimedia. MPEG4,H264,MP3,AAC…..</a:t>
            </a:r>
          </a:p>
          <a:p>
            <a:r>
              <a:rPr lang="en-US" sz="1000" u="sng" dirty="0" err="1">
                <a:solidFill>
                  <a:srgbClr val="C00000"/>
                </a:solidFill>
              </a:rPr>
              <a:t>FreeType</a:t>
            </a:r>
            <a:r>
              <a:rPr lang="en-US" sz="1000" u="sng" dirty="0">
                <a:solidFill>
                  <a:srgbClr val="C00000"/>
                </a:solidFill>
              </a:rPr>
              <a:t>:</a:t>
            </a:r>
            <a:r>
              <a:rPr lang="en-US" sz="1000" dirty="0"/>
              <a:t> To render the fonts.</a:t>
            </a:r>
          </a:p>
          <a:p>
            <a:r>
              <a:rPr lang="en-US" sz="1000" u="sng" dirty="0" err="1">
                <a:solidFill>
                  <a:srgbClr val="C00000"/>
                </a:solidFill>
              </a:rPr>
              <a:t>WebKit</a:t>
            </a:r>
            <a:r>
              <a:rPr lang="en-US" sz="1000" u="sng" dirty="0">
                <a:solidFill>
                  <a:srgbClr val="C00000"/>
                </a:solidFill>
              </a:rPr>
              <a:t>:</a:t>
            </a:r>
            <a:r>
              <a:rPr lang="en-US" sz="1000" u="none" dirty="0">
                <a:solidFill>
                  <a:srgbClr val="C00000"/>
                </a:solidFill>
              </a:rPr>
              <a:t> O</a:t>
            </a:r>
            <a:r>
              <a:rPr lang="en-US" sz="1000" dirty="0"/>
              <a:t>pen source browser engine. Helps to work well on small screen.</a:t>
            </a:r>
          </a:p>
          <a:p>
            <a:r>
              <a:rPr lang="en-US" sz="1000" u="sng" dirty="0">
                <a:solidFill>
                  <a:srgbClr val="C00000"/>
                </a:solidFill>
              </a:rPr>
              <a:t>SQLite:</a:t>
            </a:r>
            <a:r>
              <a:rPr lang="en-US" sz="1000" dirty="0"/>
              <a:t> Embedded Database</a:t>
            </a:r>
            <a:endParaRPr lang="en-GB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C0898-2156-4FBF-934C-30F3F536BC3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735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1200" u="sng" dirty="0">
                <a:solidFill>
                  <a:srgbClr val="C00000"/>
                </a:solidFill>
              </a:rPr>
              <a:t>Android runtime </a:t>
            </a:r>
            <a:r>
              <a:rPr lang="en-US" sz="1200" u="none" dirty="0">
                <a:solidFill>
                  <a:srgbClr val="C00000"/>
                </a:solidFill>
              </a:rPr>
              <a:t> </a:t>
            </a:r>
            <a:r>
              <a:rPr lang="en-US" sz="1200" dirty="0"/>
              <a:t>meets the needs of running in an embedded environment ,i.e., with limited battery, limited</a:t>
            </a:r>
            <a:r>
              <a:rPr lang="en-US" sz="1200" baseline="0" dirty="0"/>
              <a:t> m</a:t>
            </a:r>
            <a:r>
              <a:rPr lang="en-US" sz="1200" dirty="0"/>
              <a:t>emory and limited CPU.</a:t>
            </a:r>
            <a:endParaRPr lang="en-US" sz="1200" u="sng" dirty="0">
              <a:solidFill>
                <a:srgbClr val="C00000"/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1200" u="sng" dirty="0">
                <a:solidFill>
                  <a:srgbClr val="C00000"/>
                </a:solidFill>
              </a:rPr>
              <a:t> CORE LIBRARIES: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/>
              <a:buChar char="è"/>
            </a:pPr>
            <a:r>
              <a:rPr lang="en-US" sz="1200" dirty="0">
                <a:sym typeface="Wingdings" pitchFamily="2" charset="2"/>
              </a:rPr>
              <a:t>Java Programming Language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/>
              <a:buChar char="è"/>
            </a:pPr>
            <a:r>
              <a:rPr lang="en-US" sz="1200" dirty="0">
                <a:sym typeface="Wingdings" pitchFamily="2" charset="2"/>
              </a:rPr>
              <a:t> contains all the collection classes, utilities, IO,</a:t>
            </a:r>
            <a:r>
              <a:rPr lang="en-US" sz="1200" baseline="0" dirty="0">
                <a:sym typeface="Wingdings" pitchFamily="2" charset="2"/>
              </a:rPr>
              <a:t> </a:t>
            </a:r>
            <a:r>
              <a:rPr lang="en-US" sz="1200" dirty="0">
                <a:sym typeface="Wingdings" pitchFamily="2" charset="2"/>
              </a:rPr>
              <a:t>all these utilities which you come across and expect to use.</a:t>
            </a:r>
          </a:p>
          <a:p>
            <a:pPr>
              <a:buClr>
                <a:schemeClr val="accent1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1200" u="sng" dirty="0">
                <a:solidFill>
                  <a:srgbClr val="C00000"/>
                </a:solidFill>
                <a:sym typeface="Wingdings" pitchFamily="2" charset="2"/>
              </a:rPr>
              <a:t>DALVIK VIRTUAL MACHINE: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/>
              <a:buChar char="è"/>
            </a:pPr>
            <a:r>
              <a:rPr lang="en-US" sz="1200" dirty="0">
                <a:sym typeface="Wingdings" pitchFamily="2" charset="2"/>
              </a:rPr>
              <a:t>Java based license free VM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/>
              <a:buChar char="è"/>
            </a:pPr>
            <a:r>
              <a:rPr lang="en-US" sz="1200" dirty="0">
                <a:sym typeface="Wingdings" pitchFamily="2" charset="2"/>
              </a:rPr>
              <a:t>Optimization for low memory requirements.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/>
              <a:buChar char="è"/>
            </a:pPr>
            <a:r>
              <a:rPr lang="en-US" sz="1200" dirty="0">
                <a:sym typeface="Wingdings" pitchFamily="2" charset="2"/>
              </a:rPr>
              <a:t>DVM runs </a:t>
            </a:r>
            <a:r>
              <a:rPr lang="en-US" sz="1200" u="sng" dirty="0">
                <a:solidFill>
                  <a:srgbClr val="C00000"/>
                </a:solidFill>
                <a:sym typeface="Wingdings" pitchFamily="2" charset="2"/>
              </a:rPr>
              <a:t>.</a:t>
            </a:r>
            <a:r>
              <a:rPr lang="en-US" sz="1200" u="sng" dirty="0" err="1">
                <a:solidFill>
                  <a:srgbClr val="C00000"/>
                </a:solidFill>
                <a:sym typeface="Wingdings" pitchFamily="2" charset="2"/>
              </a:rPr>
              <a:t>dex</a:t>
            </a:r>
            <a:r>
              <a:rPr lang="en-US" sz="1200" u="sng" dirty="0">
                <a:solidFill>
                  <a:srgbClr val="C00000"/>
                </a:solidFill>
                <a:sym typeface="Wingdings" pitchFamily="2" charset="2"/>
              </a:rPr>
              <a:t> files </a:t>
            </a:r>
            <a:r>
              <a:rPr lang="en-US" sz="1200" dirty="0">
                <a:sym typeface="Wingdings" pitchFamily="2" charset="2"/>
              </a:rPr>
              <a:t>(byte codes) that converts during built time.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sz="1200" dirty="0">
                <a:sym typeface="Wingdings" pitchFamily="2" charset="2"/>
              </a:rPr>
              <a:t> more efficient and run very well on small processors.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sz="1200" dirty="0">
                <a:sym typeface="Wingdings" pitchFamily="2" charset="2"/>
              </a:rPr>
              <a:t>structure are designed to be shared across processes due to which multiple</a:t>
            </a:r>
            <a:r>
              <a:rPr lang="en-US" sz="1200" baseline="0" dirty="0">
                <a:sym typeface="Wingdings" pitchFamily="2" charset="2"/>
              </a:rPr>
              <a:t> </a:t>
            </a:r>
            <a:r>
              <a:rPr lang="en-US" sz="1200" dirty="0">
                <a:sym typeface="Wingdings" pitchFamily="2" charset="2"/>
              </a:rPr>
              <a:t>instance of DVM running on</a:t>
            </a:r>
            <a:r>
              <a:rPr lang="en-US" sz="1200" baseline="0" dirty="0">
                <a:sym typeface="Wingdings" pitchFamily="2" charset="2"/>
              </a:rPr>
              <a:t> </a:t>
            </a:r>
            <a:r>
              <a:rPr lang="en-US" sz="1200" dirty="0">
                <a:sym typeface="Wingdings" pitchFamily="2" charset="2"/>
              </a:rPr>
              <a:t>device at the same time one in several processes  </a:t>
            </a:r>
            <a:r>
              <a:rPr lang="en-US" sz="1200" b="1" dirty="0">
                <a:latin typeface="Segoe Print" pitchFamily="2" charset="0"/>
                <a:sym typeface="Wingdings" pitchFamily="2" charset="2"/>
              </a:rPr>
              <a:t>                        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C0898-2156-4FBF-934C-30F3F536BC3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761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/>
              <a:t>These were </a:t>
            </a:r>
            <a:r>
              <a:rPr lang="en-US" sz="1200" dirty="0"/>
              <a:t>the “When” &amp; “What” of Android !!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Now let’s talk “Why”??</a:t>
            </a:r>
            <a:endParaRPr lang="en-GB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C0898-2156-4FBF-934C-30F3F536BC3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264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361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4BDF68E2-58F2-4D09-BE8B-E3BD06533059}" type="datetimeFigureOut">
              <a:rPr lang="en-US" smtClean="0"/>
              <a:t>8/8/2017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52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3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1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8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8/8/2017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7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8/8/2017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6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8/8/2017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3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1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8/8/2017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11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8/8/2017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9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711" y="758952"/>
            <a:ext cx="8437945" cy="369112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The Basics of </a:t>
            </a:r>
            <a:br>
              <a:rPr lang="en-US" sz="3600" dirty="0"/>
            </a:br>
            <a:r>
              <a:rPr lang="en-US" sz="3600" dirty="0"/>
              <a:t>Android App Development </a:t>
            </a:r>
            <a:br>
              <a:rPr lang="en-US" sz="3600" dirty="0"/>
            </a:b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8207" y="5151892"/>
            <a:ext cx="7063740" cy="1691640"/>
          </a:xfrm>
        </p:spPr>
        <p:txBody>
          <a:bodyPr/>
          <a:lstStyle/>
          <a:p>
            <a:pPr algn="r"/>
            <a:r>
              <a:rPr lang="en-US" dirty="0"/>
              <a:t>Vishal Bulchandani</a:t>
            </a:r>
          </a:p>
          <a:p>
            <a:pPr algn="r"/>
            <a:r>
              <a:rPr lang="en-US" dirty="0"/>
              <a:t>RIT CS 2016</a:t>
            </a:r>
          </a:p>
        </p:txBody>
      </p:sp>
    </p:spTree>
    <p:extLst>
      <p:ext uri="{BB962C8B-B14F-4D97-AF65-F5344CB8AC3E}">
        <p14:creationId xmlns:p14="http://schemas.microsoft.com/office/powerpoint/2010/main" val="1775533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egnaposto piè di pagina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E8FD4C5-D616-4924-9D8F-0AA0B52CB1B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>
          <a:xfrm>
            <a:off x="568546" y="58384"/>
            <a:ext cx="7498080" cy="914400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ea typeface="SimSun" pitchFamily="2" charset="-122"/>
              </a:rPr>
              <a:t>The Android Architecture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20" y="1181100"/>
            <a:ext cx="5224054" cy="5033962"/>
          </a:xfrm>
          <a:prstGeom prst="rect">
            <a:avLst/>
          </a:prstGeom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Box 1"/>
          <p:cNvSpPr txBox="1"/>
          <p:nvPr/>
        </p:nvSpPr>
        <p:spPr>
          <a:xfrm>
            <a:off x="5826275" y="972784"/>
            <a:ext cx="2555725" cy="5416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163794"/>
                </a:solidFill>
                <a:ea typeface="ＭＳ Ｐゴシック" pitchFamily="34" charset="-128"/>
              </a:rPr>
              <a:t>Dalvik</a:t>
            </a:r>
            <a:r>
              <a:rPr lang="en-US" sz="2000" b="1" dirty="0">
                <a:solidFill>
                  <a:srgbClr val="163794"/>
                </a:solidFill>
                <a:ea typeface="ＭＳ Ｐゴシック" pitchFamily="34" charset="-128"/>
              </a:rPr>
              <a:t> Virtual Machine (VM) </a:t>
            </a: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(Later replaced by ART)</a:t>
            </a:r>
          </a:p>
          <a:p>
            <a:endParaRPr lang="en-US" b="1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Novel Java Virtual Machine implementation (</a:t>
            </a:r>
            <a:r>
              <a:rPr lang="en-US" b="1" u="sng" dirty="0">
                <a:solidFill>
                  <a:srgbClr val="163794"/>
                </a:solidFill>
                <a:ea typeface="ＭＳ Ｐゴシック" pitchFamily="34" charset="-128"/>
              </a:rPr>
              <a:t>not using the Oracle JVM</a:t>
            </a: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)</a:t>
            </a: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Open License</a:t>
            </a:r>
            <a:endParaRPr lang="en-US" sz="1600" b="1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Optimized for memory-constrained devices</a:t>
            </a: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Faster than Oracle JVM</a:t>
            </a:r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 flipV="1">
            <a:off x="5675608" y="2276476"/>
            <a:ext cx="0" cy="1800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flipH="1">
            <a:off x="5502912" y="4076700"/>
            <a:ext cx="17269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5675608" y="2276475"/>
            <a:ext cx="172696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800692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egnaposto piè di pagina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F709978-794D-4266-A7EB-01392DD99684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>
          <a:xfrm>
            <a:off x="443948" y="193336"/>
            <a:ext cx="7498080" cy="84405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ea typeface="SimSun" pitchFamily="2" charset="-122"/>
              </a:rPr>
              <a:t>The Android Architecture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71" y="1367341"/>
            <a:ext cx="5224054" cy="5033962"/>
          </a:xfrm>
          <a:prstGeom prst="rect">
            <a:avLst/>
          </a:prstGeom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Box 1"/>
          <p:cNvSpPr txBox="1"/>
          <p:nvPr/>
        </p:nvSpPr>
        <p:spPr>
          <a:xfrm>
            <a:off x="5851440" y="1261434"/>
            <a:ext cx="2561758" cy="5139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163794"/>
                </a:solidFill>
                <a:ea typeface="ＭＳ Ｐゴシック" pitchFamily="34" charset="-128"/>
              </a:rPr>
              <a:t>Application Libraries</a:t>
            </a:r>
          </a:p>
          <a:p>
            <a:r>
              <a:rPr lang="en-US" sz="1400" b="1" dirty="0">
                <a:solidFill>
                  <a:srgbClr val="163794"/>
                </a:solidFill>
                <a:ea typeface="ＭＳ Ｐゴシック" pitchFamily="34" charset="-128"/>
              </a:rPr>
              <a:t>(Core Components of Android)</a:t>
            </a:r>
          </a:p>
          <a:p>
            <a:endParaRPr lang="en-US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Activity Manager</a:t>
            </a: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Packet Manager</a:t>
            </a:r>
            <a:endParaRPr lang="en-US" sz="1600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Telephony Manager</a:t>
            </a:r>
            <a:endParaRPr lang="en-US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Location Manager</a:t>
            </a:r>
            <a:endParaRPr lang="en-US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Contents Provider</a:t>
            </a: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Notification Manager</a:t>
            </a:r>
            <a:endParaRPr lang="en-US" dirty="0">
              <a:solidFill>
                <a:srgbClr val="163794"/>
              </a:solidFill>
              <a:ea typeface="ＭＳ Ｐゴシック" pitchFamily="34" charset="-128"/>
            </a:endParaRPr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 flipV="1">
            <a:off x="5721903" y="2133600"/>
            <a:ext cx="0" cy="865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flipH="1">
            <a:off x="5549207" y="2998788"/>
            <a:ext cx="17269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5721903" y="2133600"/>
            <a:ext cx="172696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856937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egnaposto piè di pagina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A55A6EA-2C0D-468C-AA9B-2EC42C756C9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>
          <a:xfrm>
            <a:off x="470730" y="170740"/>
            <a:ext cx="7269480" cy="684157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ea typeface="SimSun" pitchFamily="2" charset="-122"/>
              </a:rPr>
              <a:t>The Android Architecture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33" y="1211005"/>
            <a:ext cx="5224054" cy="5033962"/>
          </a:xfrm>
          <a:prstGeom prst="rect">
            <a:avLst/>
          </a:prstGeom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Box 1"/>
          <p:cNvSpPr txBox="1"/>
          <p:nvPr/>
        </p:nvSpPr>
        <p:spPr>
          <a:xfrm>
            <a:off x="5882627" y="1450439"/>
            <a:ext cx="2419014" cy="4555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b="1" dirty="0">
                <a:solidFill>
                  <a:srgbClr val="163794"/>
                </a:solidFill>
                <a:ea typeface="ＭＳ Ｐゴシック" pitchFamily="34" charset="-128"/>
              </a:rPr>
              <a:t>Applications</a:t>
            </a:r>
            <a:r>
              <a:rPr lang="en-US" sz="2400" dirty="0">
                <a:solidFill>
                  <a:srgbClr val="163794"/>
                </a:solidFill>
                <a:ea typeface="ＭＳ Ｐゴシック" pitchFamily="34" charset="-128"/>
              </a:rPr>
              <a:t> </a:t>
            </a:r>
          </a:p>
          <a:p>
            <a:r>
              <a:rPr lang="en-US" sz="1400" dirty="0">
                <a:solidFill>
                  <a:srgbClr val="163794"/>
                </a:solidFill>
                <a:ea typeface="ＭＳ Ｐゴシック" pitchFamily="34" charset="-128"/>
              </a:rPr>
              <a:t>(Written in </a:t>
            </a:r>
            <a:r>
              <a:rPr lang="en-US" sz="1400" b="1" dirty="0">
                <a:solidFill>
                  <a:srgbClr val="163794"/>
                </a:solidFill>
                <a:ea typeface="ＭＳ Ｐゴシック" pitchFamily="34" charset="-128"/>
              </a:rPr>
              <a:t>Java</a:t>
            </a:r>
            <a:r>
              <a:rPr lang="en-US" sz="1400" dirty="0">
                <a:solidFill>
                  <a:srgbClr val="163794"/>
                </a:solidFill>
                <a:ea typeface="ＭＳ Ｐゴシック" pitchFamily="34" charset="-128"/>
              </a:rPr>
              <a:t> code)</a:t>
            </a:r>
          </a:p>
          <a:p>
            <a:endParaRPr lang="en-US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Android Play Store</a:t>
            </a: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Entertainment</a:t>
            </a:r>
            <a:endParaRPr lang="en-US" sz="1600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Productivity</a:t>
            </a:r>
            <a:endParaRPr lang="en-US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Personalization</a:t>
            </a:r>
            <a:endParaRPr lang="en-US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Education</a:t>
            </a: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Geo-communication</a:t>
            </a:r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 flipV="1">
            <a:off x="5717507" y="1642805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flipH="1">
            <a:off x="5544811" y="1642805"/>
            <a:ext cx="17269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5717507" y="2074605"/>
            <a:ext cx="172696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012325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660" y="200869"/>
            <a:ext cx="7269480" cy="1325562"/>
          </a:xfrm>
        </p:spPr>
        <p:txBody>
          <a:bodyPr/>
          <a:lstStyle/>
          <a:p>
            <a:r>
              <a:rPr lang="en-US" dirty="0"/>
              <a:t>Why Android Development?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05" y="1828801"/>
            <a:ext cx="7766179" cy="4351337"/>
          </a:xfrm>
        </p:spPr>
        <p:txBody>
          <a:bodyPr>
            <a:normAutofit/>
          </a:bodyPr>
          <a:lstStyle/>
          <a:p>
            <a:r>
              <a:rPr lang="en-GB" sz="2400" dirty="0"/>
              <a:t>Android enjoys </a:t>
            </a:r>
            <a:r>
              <a:rPr lang="en-GB" sz="2400" i="1" dirty="0"/>
              <a:t>largest market share</a:t>
            </a:r>
            <a:r>
              <a:rPr lang="en-GB" sz="2400" dirty="0"/>
              <a:t> of smart devices worldwide.</a:t>
            </a:r>
          </a:p>
          <a:p>
            <a:r>
              <a:rPr lang="en-US" altLang="en-US" sz="2400" dirty="0"/>
              <a:t>Android SDK is available for Windows, Mac and Linux.</a:t>
            </a:r>
          </a:p>
          <a:p>
            <a:r>
              <a:rPr lang="en-US" altLang="en-US" sz="2400" dirty="0"/>
              <a:t>SDK built on Java, a popular programming language.</a:t>
            </a:r>
          </a:p>
          <a:p>
            <a:r>
              <a:rPr lang="en-US" altLang="en-US" sz="2400" dirty="0"/>
              <a:t>Applications on Play Store available to huge user-base.</a:t>
            </a:r>
          </a:p>
          <a:p>
            <a:r>
              <a:rPr lang="en-US" altLang="en-US" sz="2400" dirty="0"/>
              <a:t>Rich technical documentation, and online support. 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71249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731520"/>
          </a:xfrm>
        </p:spPr>
        <p:txBody>
          <a:bodyPr/>
          <a:lstStyle/>
          <a:p>
            <a:r>
              <a:rPr lang="en-US" dirty="0"/>
              <a:t>The Big Picture!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86840"/>
            <a:ext cx="7650480" cy="4922519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sz="2000" dirty="0"/>
              <a:t>Write the code in Java and design layouts in XML files.</a:t>
            </a:r>
          </a:p>
          <a:p>
            <a:r>
              <a:rPr lang="en-GB" sz="2000" dirty="0"/>
              <a:t>Once the app is ready, use a build tool to compile all the project files and package them together into “.</a:t>
            </a:r>
            <a:r>
              <a:rPr lang="en-GB" sz="2000" dirty="0" err="1"/>
              <a:t>apk</a:t>
            </a:r>
            <a:r>
              <a:rPr lang="en-GB" sz="2000" dirty="0"/>
              <a:t>” file.</a:t>
            </a:r>
          </a:p>
          <a:p>
            <a:r>
              <a:rPr lang="en-GB" sz="2000" dirty="0"/>
              <a:t>The </a:t>
            </a:r>
            <a:r>
              <a:rPr lang="en-GB" sz="2000" dirty="0" err="1"/>
              <a:t>apk</a:t>
            </a:r>
            <a:r>
              <a:rPr lang="en-GB" sz="2000" dirty="0"/>
              <a:t> can be run on Android devices and/or submitted to Google Play.</a:t>
            </a:r>
          </a:p>
          <a:p>
            <a:r>
              <a:rPr lang="en-GB" sz="2000" dirty="0"/>
              <a:t>All of the files used to put the app together are managed by an Integrated Development Environment (IDE).</a:t>
            </a:r>
          </a:p>
          <a:p>
            <a:r>
              <a:rPr lang="en-GB" sz="2000" dirty="0"/>
              <a:t>The standard IDE for Android used to be Eclipse, but this is now being replaced by Google’s own Android Studio.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298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696177" y="138648"/>
            <a:ext cx="5772150" cy="623352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US" dirty="0"/>
              <a:t>Application Fundamentals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741896" y="1188720"/>
            <a:ext cx="7606973" cy="5490376"/>
          </a:xfrm>
          <a:ln/>
        </p:spPr>
        <p:txBody>
          <a:bodyPr>
            <a:normAutofit fontScale="85000" lnSpcReduction="20000"/>
          </a:bodyPr>
          <a:lstStyle/>
          <a:p>
            <a:pPr marL="255985" indent="-255985">
              <a:lnSpc>
                <a:spcPct val="80000"/>
              </a:lnSpc>
              <a:spcBef>
                <a:spcPts val="338"/>
              </a:spcBef>
              <a:buFont typeface="Arial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sz="2000" dirty="0"/>
              <a:t>Activities</a:t>
            </a:r>
          </a:p>
          <a:p>
            <a:pPr marL="556022" lvl="1" indent="-213122">
              <a:lnSpc>
                <a:spcPct val="80000"/>
              </a:lnSpc>
              <a:spcBef>
                <a:spcPts val="300"/>
              </a:spcBef>
              <a:buFont typeface="Arial" charset="0"/>
              <a:buChar char="–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sz="2000" dirty="0"/>
              <a:t>application presentation layer</a:t>
            </a:r>
          </a:p>
          <a:p>
            <a:pPr marL="556022" lvl="1" indent="-213122">
              <a:lnSpc>
                <a:spcPct val="80000"/>
              </a:lnSpc>
              <a:spcBef>
                <a:spcPts val="300"/>
              </a:spcBef>
              <a:buFont typeface="Arial" charset="0"/>
              <a:buChar char="–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sz="2000" dirty="0"/>
          </a:p>
          <a:p>
            <a:pPr marL="255985" indent="-255985">
              <a:lnSpc>
                <a:spcPct val="80000"/>
              </a:lnSpc>
              <a:spcBef>
                <a:spcPts val="338"/>
              </a:spcBef>
              <a:buFont typeface="Arial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sz="2000" dirty="0"/>
              <a:t>Services</a:t>
            </a:r>
          </a:p>
          <a:p>
            <a:pPr marL="556022" lvl="1" indent="-213122">
              <a:lnSpc>
                <a:spcPct val="80000"/>
              </a:lnSpc>
              <a:spcBef>
                <a:spcPts val="300"/>
              </a:spcBef>
              <a:buFont typeface="Arial" charset="0"/>
              <a:buChar char="–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sz="2000" dirty="0"/>
              <a:t>invisible components, update data sources, visible activities, trigger notifications</a:t>
            </a:r>
          </a:p>
          <a:p>
            <a:pPr marL="556022" lvl="1" indent="-213122">
              <a:lnSpc>
                <a:spcPct val="80000"/>
              </a:lnSpc>
              <a:spcBef>
                <a:spcPts val="300"/>
              </a:spcBef>
              <a:buFont typeface="Arial" charset="0"/>
              <a:buChar char="–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sz="2000" dirty="0"/>
              <a:t>perform regular processing even when app is not active or invisible</a:t>
            </a:r>
          </a:p>
          <a:p>
            <a:pPr marL="556022" lvl="1" indent="-213122">
              <a:lnSpc>
                <a:spcPct val="80000"/>
              </a:lnSpc>
              <a:spcBef>
                <a:spcPts val="300"/>
              </a:spcBef>
              <a:buFont typeface="Arial" charset="0"/>
              <a:buChar char="–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sz="2000" dirty="0"/>
          </a:p>
          <a:p>
            <a:pPr marL="255985" indent="-255985">
              <a:lnSpc>
                <a:spcPct val="80000"/>
              </a:lnSpc>
              <a:spcBef>
                <a:spcPts val="338"/>
              </a:spcBef>
              <a:buFont typeface="Arial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sz="2000" dirty="0"/>
              <a:t>Content Providers</a:t>
            </a:r>
          </a:p>
          <a:p>
            <a:pPr marL="556022" lvl="1" indent="-213122">
              <a:lnSpc>
                <a:spcPct val="80000"/>
              </a:lnSpc>
              <a:spcBef>
                <a:spcPts val="300"/>
              </a:spcBef>
              <a:buFont typeface="Arial" charset="0"/>
              <a:buChar char="–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sz="2000" dirty="0"/>
              <a:t>shareable data store</a:t>
            </a:r>
          </a:p>
          <a:p>
            <a:pPr marL="556022" lvl="1" indent="-213122">
              <a:lnSpc>
                <a:spcPct val="80000"/>
              </a:lnSpc>
              <a:spcBef>
                <a:spcPts val="300"/>
              </a:spcBef>
              <a:buFont typeface="Arial" charset="0"/>
              <a:buChar char="–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sz="2000" dirty="0"/>
          </a:p>
          <a:p>
            <a:pPr marL="255985" indent="-255985">
              <a:lnSpc>
                <a:spcPct val="80000"/>
              </a:lnSpc>
              <a:spcBef>
                <a:spcPts val="338"/>
              </a:spcBef>
              <a:buFont typeface="Arial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sz="2000" dirty="0"/>
              <a:t>Intents</a:t>
            </a:r>
          </a:p>
          <a:p>
            <a:pPr marL="556022" lvl="1" indent="-213122">
              <a:lnSpc>
                <a:spcPct val="80000"/>
              </a:lnSpc>
              <a:spcBef>
                <a:spcPts val="300"/>
              </a:spcBef>
              <a:buFont typeface="Arial" charset="0"/>
              <a:buChar char="–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sz="2000" dirty="0"/>
              <a:t>message passing framework</a:t>
            </a:r>
          </a:p>
          <a:p>
            <a:pPr marL="556022" lvl="1" indent="-213122">
              <a:lnSpc>
                <a:spcPct val="80000"/>
              </a:lnSpc>
              <a:spcBef>
                <a:spcPts val="300"/>
              </a:spcBef>
              <a:buFont typeface="Arial" charset="0"/>
              <a:buChar char="–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sz="2000" dirty="0"/>
              <a:t>broadcast messages system wide, for an action to be performed</a:t>
            </a:r>
          </a:p>
          <a:p>
            <a:pPr marL="556022" lvl="1" indent="-213122">
              <a:lnSpc>
                <a:spcPct val="80000"/>
              </a:lnSpc>
              <a:spcBef>
                <a:spcPts val="300"/>
              </a:spcBef>
              <a:buFont typeface="Arial" charset="0"/>
              <a:buChar char="–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sz="2000" dirty="0"/>
          </a:p>
          <a:p>
            <a:pPr marL="255985" indent="-255985">
              <a:lnSpc>
                <a:spcPct val="80000"/>
              </a:lnSpc>
              <a:spcBef>
                <a:spcPts val="338"/>
              </a:spcBef>
              <a:buFont typeface="Arial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sz="2000" dirty="0"/>
              <a:t>Broadcast receivers</a:t>
            </a:r>
          </a:p>
          <a:p>
            <a:pPr marL="556022" lvl="1" indent="-213122">
              <a:lnSpc>
                <a:spcPct val="80000"/>
              </a:lnSpc>
              <a:spcBef>
                <a:spcPts val="300"/>
              </a:spcBef>
              <a:buFont typeface="Arial" charset="0"/>
              <a:buChar char="–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sz="2000" dirty="0"/>
              <a:t>consume intent broadcasts</a:t>
            </a:r>
          </a:p>
          <a:p>
            <a:pPr marL="556022" lvl="1" indent="-213122">
              <a:lnSpc>
                <a:spcPct val="80000"/>
              </a:lnSpc>
              <a:spcBef>
                <a:spcPts val="300"/>
              </a:spcBef>
              <a:buFont typeface="Arial" charset="0"/>
              <a:buChar char="–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sz="2000" dirty="0"/>
              <a:t>lets app listen for intents matching a specific criteria like location</a:t>
            </a:r>
          </a:p>
          <a:p>
            <a:pPr marL="556022" lvl="1" indent="-213122">
              <a:lnSpc>
                <a:spcPct val="80000"/>
              </a:lnSpc>
              <a:spcBef>
                <a:spcPts val="300"/>
              </a:spcBef>
              <a:buFont typeface="Arial" charset="0"/>
              <a:buChar char="–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sz="2000" dirty="0"/>
          </a:p>
          <a:p>
            <a:pPr marL="255985" indent="-255985">
              <a:lnSpc>
                <a:spcPct val="80000"/>
              </a:lnSpc>
              <a:spcBef>
                <a:spcPts val="338"/>
              </a:spcBef>
              <a:buFont typeface="Arial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sz="2000" dirty="0"/>
              <a:t>Notifications</a:t>
            </a:r>
          </a:p>
          <a:p>
            <a:pPr marL="556022" lvl="1" indent="-213122">
              <a:lnSpc>
                <a:spcPct val="80000"/>
              </a:lnSpc>
              <a:spcBef>
                <a:spcPts val="300"/>
              </a:spcBef>
              <a:buFont typeface="Arial" charset="0"/>
              <a:buChar char="–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sz="2000" dirty="0"/>
              <a:t>Toast notification</a:t>
            </a:r>
          </a:p>
          <a:p>
            <a:pPr marL="556022" lvl="1" indent="-213122">
              <a:lnSpc>
                <a:spcPct val="80000"/>
              </a:lnSpc>
              <a:spcBef>
                <a:spcPts val="300"/>
              </a:spcBef>
              <a:buFont typeface="Arial" charset="0"/>
              <a:buChar char="–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sz="2000" dirty="0"/>
              <a:t>Status Bar Notification</a:t>
            </a:r>
          </a:p>
          <a:p>
            <a:pPr marL="556022" lvl="1" indent="-213122">
              <a:lnSpc>
                <a:spcPct val="80000"/>
              </a:lnSpc>
              <a:spcBef>
                <a:spcPts val="300"/>
              </a:spcBef>
              <a:buFont typeface="Arial" charset="0"/>
              <a:buChar char="–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sz="2000" dirty="0"/>
              <a:t>Dialog notification</a:t>
            </a:r>
          </a:p>
          <a:p>
            <a:pPr marL="255985" indent="-255985">
              <a:lnSpc>
                <a:spcPct val="80000"/>
              </a:lnSpc>
              <a:spcBef>
                <a:spcPts val="338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sz="1350" dirty="0"/>
          </a:p>
          <a:p>
            <a:pPr marL="556022" lvl="1" indent="-213122">
              <a:lnSpc>
                <a:spcPct val="80000"/>
              </a:lnSpc>
              <a:spcBef>
                <a:spcPts val="338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896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83920"/>
          </a:xfrm>
        </p:spPr>
        <p:txBody>
          <a:bodyPr/>
          <a:lstStyle/>
          <a:p>
            <a:r>
              <a:rPr lang="en-US" dirty="0"/>
              <a:t>What we will develop?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42160"/>
            <a:ext cx="7406640" cy="4137978"/>
          </a:xfrm>
        </p:spPr>
        <p:txBody>
          <a:bodyPr>
            <a:normAutofit/>
          </a:bodyPr>
          <a:lstStyle/>
          <a:p>
            <a:r>
              <a:rPr lang="en-US" sz="2400" dirty="0"/>
              <a:t>Creating a new project.</a:t>
            </a:r>
          </a:p>
          <a:p>
            <a:r>
              <a:rPr lang="en-US" sz="2400" dirty="0"/>
              <a:t>Glance at the various project components.</a:t>
            </a:r>
          </a:p>
          <a:p>
            <a:r>
              <a:rPr lang="en-US" sz="2400" dirty="0"/>
              <a:t>Moving towards input methods (UI components).</a:t>
            </a:r>
          </a:p>
          <a:p>
            <a:r>
              <a:rPr lang="en-US" sz="2400" dirty="0"/>
              <a:t>Button Dynamics.</a:t>
            </a:r>
          </a:p>
          <a:p>
            <a:r>
              <a:rPr lang="en-US" sz="2400" dirty="0"/>
              <a:t>Working App.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3792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2209800"/>
            <a:ext cx="6446520" cy="3970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 Android Fundamentals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 Android Studio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 Tutorial and Demo</a:t>
            </a:r>
            <a:endParaRPr lang="en-GB" sz="2100" dirty="0"/>
          </a:p>
        </p:txBody>
      </p:sp>
    </p:spTree>
    <p:extLst>
      <p:ext uri="{BB962C8B-B14F-4D97-AF65-F5344CB8AC3E}">
        <p14:creationId xmlns:p14="http://schemas.microsoft.com/office/powerpoint/2010/main" val="42602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2176042"/>
            <a:ext cx="6446520" cy="4351337"/>
          </a:xfrm>
        </p:spPr>
        <p:txBody>
          <a:bodyPr/>
          <a:lstStyle/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ts val="1350"/>
              </a:spcAft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What is Android?</a:t>
            </a:r>
          </a:p>
          <a:p>
            <a:pPr lvl="1" indent="-257175">
              <a:lnSpc>
                <a:spcPct val="95000"/>
              </a:lnSpc>
              <a:spcBef>
                <a:spcPct val="0"/>
              </a:spcBef>
              <a:buClr>
                <a:srgbClr val="606060"/>
              </a:buClr>
              <a:buFontTx/>
              <a:buChar char="•"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57175">
              <a:lnSpc>
                <a:spcPct val="95000"/>
              </a:lnSpc>
              <a:spcBef>
                <a:spcPct val="0"/>
              </a:spcBef>
              <a:buClr>
                <a:srgbClr val="606060"/>
              </a:buClr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software platform and operating system for mobile devices</a:t>
            </a:r>
          </a:p>
          <a:p>
            <a:pPr lvl="1" indent="-257175">
              <a:lnSpc>
                <a:spcPct val="95000"/>
              </a:lnSpc>
              <a:spcBef>
                <a:spcPct val="0"/>
              </a:spcBef>
              <a:buClr>
                <a:srgbClr val="606060"/>
              </a:buClr>
              <a:buFontTx/>
              <a:buChar char=" "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57175">
              <a:lnSpc>
                <a:spcPct val="95000"/>
              </a:lnSpc>
              <a:spcBef>
                <a:spcPct val="0"/>
              </a:spcBef>
              <a:buClr>
                <a:srgbClr val="606060"/>
              </a:buClr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Based on the Linux kernel</a:t>
            </a:r>
          </a:p>
          <a:p>
            <a:pPr lvl="1" indent="-257175">
              <a:lnSpc>
                <a:spcPct val="95000"/>
              </a:lnSpc>
              <a:spcBef>
                <a:spcPct val="0"/>
              </a:spcBef>
              <a:buClr>
                <a:srgbClr val="606060"/>
              </a:buClr>
              <a:buFontTx/>
              <a:buChar char=" "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57175">
              <a:lnSpc>
                <a:spcPct val="95000"/>
              </a:lnSpc>
              <a:spcBef>
                <a:spcPct val="0"/>
              </a:spcBef>
              <a:buClr>
                <a:srgbClr val="606060"/>
              </a:buClr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Developed by Android Inc., bought by Google and now managed by the Open Handset Alliance (OHA)</a:t>
            </a:r>
          </a:p>
          <a:p>
            <a:pPr lvl="1" indent="-257175">
              <a:lnSpc>
                <a:spcPct val="95000"/>
              </a:lnSpc>
              <a:spcBef>
                <a:spcPct val="0"/>
              </a:spcBef>
              <a:buClr>
                <a:srgbClr val="606060"/>
              </a:buClr>
              <a:buFontTx/>
              <a:buChar char=" "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57175">
              <a:lnSpc>
                <a:spcPct val="95000"/>
              </a:lnSpc>
              <a:spcBef>
                <a:spcPct val="0"/>
              </a:spcBef>
              <a:buClr>
                <a:srgbClr val="606060"/>
              </a:buClr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Allows writing managed code in the Java language</a:t>
            </a:r>
          </a:p>
        </p:txBody>
      </p:sp>
    </p:spTree>
    <p:extLst>
      <p:ext uri="{BB962C8B-B14F-4D97-AF65-F5344CB8AC3E}">
        <p14:creationId xmlns:p14="http://schemas.microsoft.com/office/powerpoint/2010/main" val="184375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blog.computedby.com/cby/images/46_1313483255_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 descr="C:\Users\Satadal\Desktop\46_1313483255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801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77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53440"/>
          </a:xfrm>
        </p:spPr>
        <p:txBody>
          <a:bodyPr/>
          <a:lstStyle/>
          <a:p>
            <a:r>
              <a:rPr lang="en-US" dirty="0"/>
              <a:t>Android Versions</a:t>
            </a:r>
          </a:p>
        </p:txBody>
      </p:sp>
      <p:pic>
        <p:nvPicPr>
          <p:cNvPr id="9" name="Picture 4" descr="https://ontechbuzz.com/wp-content/uploads/2016/02/list-of-andriod-version-names-Andriod-7.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" y="2024208"/>
            <a:ext cx="8058785" cy="408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82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41" y="350520"/>
            <a:ext cx="7269480" cy="746442"/>
          </a:xfrm>
        </p:spPr>
        <p:txBody>
          <a:bodyPr/>
          <a:lstStyle/>
          <a:p>
            <a:r>
              <a:rPr lang="en-US" dirty="0"/>
              <a:t>Open Handset Alliance (OHA)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16280" y="1413298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“… </a:t>
            </a:r>
            <a:r>
              <a:rPr lang="en-US" altLang="en-US" b="1" dirty="0"/>
              <a:t>Open Handset Alliance™, a group of 47 technology and mobile companies have come together to accelerate innovation in mobile and offer consumers a richer, less expensive, and better mobile experience. </a:t>
            </a:r>
            <a:r>
              <a:rPr lang="en-GB" altLang="en-US" dirty="0"/>
              <a:t>“ (from the OHA page)</a:t>
            </a:r>
            <a:endParaRPr lang="en-US" altLang="en-US" b="1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03" y="3098470"/>
            <a:ext cx="8076557" cy="335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81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7272" y="0"/>
            <a:ext cx="5257868" cy="7467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Android Architecture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42580"/>
            <a:ext cx="7802812" cy="560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080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egnaposto piè di pagina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CB7E998-7182-474A-8D45-583908DE10FD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>
          <a:xfrm>
            <a:off x="943480" y="82731"/>
            <a:ext cx="7269480" cy="899752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ea typeface="SimSun" pitchFamily="2" charset="-122"/>
              </a:rPr>
              <a:t>The Android Architecture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44" y="1181100"/>
            <a:ext cx="5224054" cy="5033962"/>
          </a:xfrm>
          <a:prstGeom prst="rect">
            <a:avLst/>
          </a:prstGeom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Box 1"/>
          <p:cNvSpPr txBox="1"/>
          <p:nvPr/>
        </p:nvSpPr>
        <p:spPr>
          <a:xfrm>
            <a:off x="5861961" y="1097369"/>
            <a:ext cx="2523695" cy="5201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Built on top of </a:t>
            </a:r>
            <a:r>
              <a:rPr lang="en-US" sz="2400" b="1" dirty="0"/>
              <a:t>Linux kernel</a:t>
            </a:r>
            <a:r>
              <a:rPr lang="en-US" sz="2400" dirty="0"/>
              <a:t> (v. 2.6-3.0)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Advantages:</a:t>
            </a:r>
          </a:p>
          <a:p>
            <a:pPr>
              <a:defRPr/>
            </a:pPr>
            <a:endParaRPr lang="en-US" dirty="0"/>
          </a:p>
          <a:p>
            <a:pPr marL="285750" indent="-285750">
              <a:buFont typeface="Wingdings" charset="2"/>
              <a:buChar char="Ø"/>
              <a:defRPr/>
            </a:pPr>
            <a:r>
              <a:rPr lang="en-US" b="1" dirty="0"/>
              <a:t>Portability</a:t>
            </a:r>
            <a:r>
              <a:rPr lang="en-US" dirty="0"/>
              <a:t> </a:t>
            </a:r>
            <a:r>
              <a:rPr lang="en-US" sz="1600" dirty="0"/>
              <a:t>(i.e. easy to compile on different hardware architectures)</a:t>
            </a:r>
          </a:p>
          <a:p>
            <a:pPr marL="285750" indent="-285750">
              <a:buFont typeface="Wingdings" charset="2"/>
              <a:buChar char="Ø"/>
              <a:defRPr/>
            </a:pPr>
            <a:endParaRPr lang="en-US" dirty="0"/>
          </a:p>
          <a:p>
            <a:pPr marL="285750" indent="-285750">
              <a:buFont typeface="Wingdings" charset="2"/>
              <a:buChar char="Ø"/>
              <a:defRPr/>
            </a:pPr>
            <a:r>
              <a:rPr lang="en-US" b="1" dirty="0"/>
              <a:t>Security</a:t>
            </a:r>
            <a:r>
              <a:rPr lang="en-US" dirty="0"/>
              <a:t> </a:t>
            </a:r>
            <a:r>
              <a:rPr lang="en-US" sz="1600" dirty="0"/>
              <a:t>(e.g. secure multi-process environment)</a:t>
            </a:r>
          </a:p>
          <a:p>
            <a:pPr marL="285750" indent="-285750">
              <a:buFont typeface="Wingdings" charset="2"/>
              <a:buChar char="Ø"/>
              <a:defRPr/>
            </a:pPr>
            <a:endParaRPr lang="en-US" dirty="0"/>
          </a:p>
          <a:p>
            <a:pPr marL="285750" indent="-285750">
              <a:buFont typeface="Wingdings" charset="2"/>
              <a:buChar char="Ø"/>
              <a:defRPr/>
            </a:pPr>
            <a:r>
              <a:rPr lang="en-US" b="1" dirty="0"/>
              <a:t>Power</a:t>
            </a:r>
            <a:r>
              <a:rPr lang="en-US" dirty="0"/>
              <a:t> Management</a:t>
            </a:r>
          </a:p>
          <a:p>
            <a:pPr>
              <a:defRPr/>
            </a:pPr>
            <a:endParaRPr lang="en-US" dirty="0"/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 flipV="1">
            <a:off x="5689265" y="2276475"/>
            <a:ext cx="0" cy="3529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flipH="1">
            <a:off x="5516569" y="5805488"/>
            <a:ext cx="17269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5689265" y="2276475"/>
            <a:ext cx="172696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493502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egnaposto piè di pagina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0DBF8B34-AAB4-46CE-95C8-1404EA7CD800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>
          <a:xfrm>
            <a:off x="319388" y="162416"/>
            <a:ext cx="7269480" cy="817865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ea typeface="SimSun" pitchFamily="2" charset="-122"/>
              </a:rPr>
              <a:t>The Android Architecture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50" y="1181100"/>
            <a:ext cx="5100734" cy="5033962"/>
          </a:xfrm>
          <a:prstGeom prst="rect">
            <a:avLst/>
          </a:prstGeom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Box 1"/>
          <p:cNvSpPr txBox="1"/>
          <p:nvPr/>
        </p:nvSpPr>
        <p:spPr>
          <a:xfrm>
            <a:off x="5902904" y="1017087"/>
            <a:ext cx="2419014" cy="5432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>
                <a:solidFill>
                  <a:srgbClr val="163794"/>
                </a:solidFill>
                <a:ea typeface="ＭＳ Ｐゴシック" pitchFamily="34" charset="-128"/>
              </a:rPr>
              <a:t>Native </a:t>
            </a:r>
            <a:r>
              <a:rPr lang="en-US" sz="2400" b="1" dirty="0">
                <a:solidFill>
                  <a:srgbClr val="163794"/>
                </a:solidFill>
                <a:ea typeface="ＭＳ Ｐゴシック" pitchFamily="34" charset="-128"/>
              </a:rPr>
              <a:t>Libraries </a:t>
            </a:r>
          </a:p>
          <a:p>
            <a:r>
              <a:rPr lang="en-US" dirty="0">
                <a:solidFill>
                  <a:srgbClr val="163794"/>
                </a:solidFill>
                <a:ea typeface="ＭＳ Ｐゴシック" pitchFamily="34" charset="-128"/>
              </a:rPr>
              <a:t>(C/C++ code)</a:t>
            </a:r>
          </a:p>
          <a:p>
            <a:endParaRPr lang="en-US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Graphics </a:t>
            </a:r>
            <a:r>
              <a:rPr lang="en-US" sz="1200" dirty="0">
                <a:solidFill>
                  <a:srgbClr val="163794"/>
                </a:solidFill>
                <a:ea typeface="ＭＳ Ｐゴシック" pitchFamily="34" charset="-128"/>
              </a:rPr>
              <a:t>(Surface Manager)</a:t>
            </a:r>
            <a:endParaRPr lang="en-US" sz="1600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Multimedia </a:t>
            </a:r>
            <a:r>
              <a:rPr lang="en-US" sz="1100" dirty="0">
                <a:solidFill>
                  <a:srgbClr val="163794"/>
                </a:solidFill>
                <a:ea typeface="ＭＳ Ｐゴシック" pitchFamily="34" charset="-128"/>
              </a:rPr>
              <a:t>(Media Framework)</a:t>
            </a:r>
            <a:endParaRPr lang="en-US" sz="1600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Database DBMS </a:t>
            </a:r>
            <a:r>
              <a:rPr lang="en-US" sz="1200" dirty="0">
                <a:solidFill>
                  <a:srgbClr val="163794"/>
                </a:solidFill>
                <a:ea typeface="ＭＳ Ｐゴシック" pitchFamily="34" charset="-128"/>
              </a:rPr>
              <a:t>(SQLite)</a:t>
            </a:r>
            <a:endParaRPr lang="en-US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Font Management </a:t>
            </a:r>
            <a:r>
              <a:rPr lang="en-US" sz="1200" dirty="0">
                <a:solidFill>
                  <a:srgbClr val="163794"/>
                </a:solidFill>
                <a:ea typeface="ＭＳ Ｐゴシック" pitchFamily="34" charset="-128"/>
              </a:rPr>
              <a:t>(</a:t>
            </a:r>
            <a:r>
              <a:rPr lang="en-US" sz="1200" dirty="0" err="1">
                <a:solidFill>
                  <a:srgbClr val="163794"/>
                </a:solidFill>
                <a:ea typeface="ＭＳ Ｐゴシック" pitchFamily="34" charset="-128"/>
              </a:rPr>
              <a:t>FreeType</a:t>
            </a:r>
            <a:r>
              <a:rPr lang="en-US" sz="1200" dirty="0">
                <a:solidFill>
                  <a:srgbClr val="163794"/>
                </a:solidFill>
                <a:ea typeface="ＭＳ Ｐゴシック" pitchFamily="34" charset="-128"/>
              </a:rPr>
              <a:t>)</a:t>
            </a:r>
            <a:endParaRPr lang="en-US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 </a:t>
            </a:r>
            <a:r>
              <a:rPr lang="en-US" b="1" dirty="0" err="1">
                <a:solidFill>
                  <a:srgbClr val="163794"/>
                </a:solidFill>
                <a:ea typeface="ＭＳ Ｐゴシック" pitchFamily="34" charset="-128"/>
              </a:rPr>
              <a:t>WebKit</a:t>
            </a:r>
            <a:endParaRPr lang="en-US" b="1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C libraries </a:t>
            </a:r>
            <a:r>
              <a:rPr lang="en-US" sz="1200" dirty="0">
                <a:solidFill>
                  <a:srgbClr val="163794"/>
                </a:solidFill>
                <a:ea typeface="ＭＳ Ｐゴシック" pitchFamily="34" charset="-128"/>
              </a:rPr>
              <a:t>(Bionic)</a:t>
            </a:r>
            <a:endParaRPr lang="en-US" dirty="0">
              <a:solidFill>
                <a:srgbClr val="163794"/>
              </a:solidFill>
              <a:ea typeface="ＭＳ Ｐゴシック" pitchFamily="34" charset="-128"/>
            </a:endParaRPr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 flipV="1">
            <a:off x="5730208" y="2126351"/>
            <a:ext cx="0" cy="2592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flipH="1">
            <a:off x="5557512" y="4718739"/>
            <a:ext cx="17269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5730208" y="2126351"/>
            <a:ext cx="172696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04356869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754</TotalTime>
  <Words>794</Words>
  <Application>Microsoft Office PowerPoint</Application>
  <PresentationFormat>On-screen Show (4:3)</PresentationFormat>
  <Paragraphs>166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ＭＳ Ｐゴシック</vt:lpstr>
      <vt:lpstr>SimSun</vt:lpstr>
      <vt:lpstr>SimSun</vt:lpstr>
      <vt:lpstr>Arial</vt:lpstr>
      <vt:lpstr>Calibri</vt:lpstr>
      <vt:lpstr>Century Schoolbook</vt:lpstr>
      <vt:lpstr>Segoe Print</vt:lpstr>
      <vt:lpstr>Wingdings</vt:lpstr>
      <vt:lpstr>Wingdings 2</vt:lpstr>
      <vt:lpstr>View</vt:lpstr>
      <vt:lpstr>The Basics of  Android App Development  </vt:lpstr>
      <vt:lpstr>Outline</vt:lpstr>
      <vt:lpstr>Introduction</vt:lpstr>
      <vt:lpstr>PowerPoint Presentation</vt:lpstr>
      <vt:lpstr>Android Versions</vt:lpstr>
      <vt:lpstr>Open Handset Alliance (OHA)</vt:lpstr>
      <vt:lpstr>Android Architecture</vt:lpstr>
      <vt:lpstr>The Android Architecture</vt:lpstr>
      <vt:lpstr>The Android Architecture</vt:lpstr>
      <vt:lpstr>The Android Architecture</vt:lpstr>
      <vt:lpstr>The Android Architecture</vt:lpstr>
      <vt:lpstr>The Android Architecture</vt:lpstr>
      <vt:lpstr>Why Android Development?</vt:lpstr>
      <vt:lpstr>The Big Picture!</vt:lpstr>
      <vt:lpstr>Application Fundamentals</vt:lpstr>
      <vt:lpstr>What we will develop?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 Development  and  Its Application in Challenged Scenarios</dc:title>
  <dc:creator>Vishal Bulchandani</dc:creator>
  <cp:lastModifiedBy>Vishal Bulchandani</cp:lastModifiedBy>
  <cp:revision>34</cp:revision>
  <dcterms:created xsi:type="dcterms:W3CDTF">2015-10-01T14:59:50Z</dcterms:created>
  <dcterms:modified xsi:type="dcterms:W3CDTF">2017-08-08T05:57:57Z</dcterms:modified>
</cp:coreProperties>
</file>