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98" r:id="rId5"/>
    <p:sldId id="300" r:id="rId6"/>
    <p:sldId id="301" r:id="rId7"/>
    <p:sldId id="302" r:id="rId8"/>
    <p:sldId id="303" r:id="rId9"/>
    <p:sldId id="305" r:id="rId10"/>
    <p:sldId id="257" r:id="rId11"/>
    <p:sldId id="304"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CC368-023F-4EED-89E4-030AB3CD46DB}" type="datetimeFigureOut">
              <a:rPr lang="en-US" smtClean="0"/>
              <a:t>7/27/2025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5A300-C1F9-4C1F-832E-6B22495DE126}" type="slidenum">
              <a:rPr lang="en-US" smtClean="0"/>
              <a:t>‹#›</a:t>
            </a:fld>
            <a:endParaRPr lang="en-US"/>
          </a:p>
        </p:txBody>
      </p:sp>
    </p:spTree>
    <p:extLst>
      <p:ext uri="{BB962C8B-B14F-4D97-AF65-F5344CB8AC3E}">
        <p14:creationId xmlns:p14="http://schemas.microsoft.com/office/powerpoint/2010/main" val="427550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5A300-C1F9-4C1F-832E-6B22495DE126}" type="slidenum">
              <a:rPr lang="en-US" smtClean="0"/>
              <a:t>2</a:t>
            </a:fld>
            <a:endParaRPr lang="en-US"/>
          </a:p>
        </p:txBody>
      </p:sp>
    </p:spTree>
    <p:extLst>
      <p:ext uri="{BB962C8B-B14F-4D97-AF65-F5344CB8AC3E}">
        <p14:creationId xmlns:p14="http://schemas.microsoft.com/office/powerpoint/2010/main" val="2241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4"/>
            <a:ext cx="3209973" cy="2901694"/>
          </a:xfrm>
        </p:spPr>
        <p:txBody>
          <a:bodyPr anchor="b">
            <a:normAutofit fontScale="90000"/>
          </a:bodyPr>
          <a:lstStyle/>
          <a:p>
            <a:r>
              <a:rPr lang="en-US" sz="1800" dirty="0">
                <a:solidFill>
                  <a:schemeClr val="tx1"/>
                </a:solidFill>
              </a:rPr>
              <a:t>Phase 1 Project</a:t>
            </a:r>
            <a:br>
              <a:rPr lang="en-US" sz="3200" dirty="0">
                <a:solidFill>
                  <a:schemeClr val="tx1"/>
                </a:solidFill>
              </a:rPr>
            </a:br>
            <a:br>
              <a:rPr lang="en-US" sz="3200" dirty="0">
                <a:solidFill>
                  <a:schemeClr val="tx1"/>
                </a:solidFill>
              </a:rPr>
            </a:br>
            <a:r>
              <a:rPr lang="en-US" sz="3200" dirty="0">
                <a:solidFill>
                  <a:schemeClr val="tx1"/>
                </a:solidFill>
              </a:rPr>
              <a:t>Tittle: AIRCRAFT BUSINESS RISK ASSEMENT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Vincent Buluma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058400" cy="1046437"/>
          </a:xfrm>
        </p:spPr>
        <p:txBody>
          <a:bodyPr vert="horz" lIns="91440" tIns="45720" rIns="91440" bIns="45720" rtlCol="0">
            <a:normAutofit/>
          </a:bodyPr>
          <a:lstStyle/>
          <a:p>
            <a:r>
              <a:rPr lang="en-US" sz="3600" dirty="0">
                <a:solidFill>
                  <a:schemeClr val="tx1"/>
                </a:solidFill>
                <a:latin typeface="Trebuchet MS" panose="020B0603020202020204" pitchFamily="34" charset="0"/>
              </a:rPr>
              <a:t>AIRCRAFT BUSINESS RISK ASSESSMENT</a:t>
            </a:r>
            <a:endParaRPr lang="en-US" sz="3600" dirty="0">
              <a:latin typeface="Trebuchet MS" panose="020B0603020202020204" pitchFamily="34" charset="0"/>
            </a:endParaRPr>
          </a:p>
        </p:txBody>
      </p:sp>
      <p:sp>
        <p:nvSpPr>
          <p:cNvPr id="5" name="Content Placeholder 4">
            <a:extLst>
              <a:ext uri="{FF2B5EF4-FFF2-40B4-BE49-F238E27FC236}">
                <a16:creationId xmlns:a16="http://schemas.microsoft.com/office/drawing/2014/main" id="{BFA5B5F1-D52E-3B0F-8173-C97EC4E72423}"/>
              </a:ext>
            </a:extLst>
          </p:cNvPr>
          <p:cNvSpPr>
            <a:spLocks noGrp="1"/>
          </p:cNvSpPr>
          <p:nvPr>
            <p:ph idx="1"/>
          </p:nvPr>
        </p:nvSpPr>
        <p:spPr>
          <a:xfrm>
            <a:off x="1196432" y="1333041"/>
            <a:ext cx="10058400" cy="4450814"/>
          </a:xfrm>
        </p:spPr>
        <p:txBody>
          <a:bodyPr>
            <a:normAutofit/>
          </a:bodyPr>
          <a:lstStyle/>
          <a:p>
            <a:r>
              <a:rPr lang="en-US" sz="3200" dirty="0">
                <a:solidFill>
                  <a:schemeClr val="tx1"/>
                </a:solidFill>
                <a:latin typeface="Trebuchet MS" panose="020B0603020202020204" pitchFamily="34" charset="0"/>
              </a:rPr>
              <a:t>Table of content</a:t>
            </a:r>
          </a:p>
          <a:p>
            <a:r>
              <a:rPr lang="en-US" sz="3200" dirty="0">
                <a:solidFill>
                  <a:schemeClr val="accent1">
                    <a:lumMod val="50000"/>
                  </a:schemeClr>
                </a:solidFill>
                <a:latin typeface="Trebuchet MS" panose="020B0603020202020204" pitchFamily="34" charset="0"/>
              </a:rPr>
              <a:t>1. Overview</a:t>
            </a:r>
          </a:p>
          <a:p>
            <a:r>
              <a:rPr lang="en-US" sz="3200" dirty="0">
                <a:solidFill>
                  <a:schemeClr val="accent1">
                    <a:lumMod val="50000"/>
                  </a:schemeClr>
                </a:solidFill>
                <a:latin typeface="Trebuchet MS" panose="020B0603020202020204" pitchFamily="34" charset="0"/>
              </a:rPr>
              <a:t>2. Business Context</a:t>
            </a:r>
          </a:p>
          <a:p>
            <a:r>
              <a:rPr lang="en-US" sz="3200" dirty="0">
                <a:solidFill>
                  <a:schemeClr val="accent1">
                    <a:lumMod val="50000"/>
                  </a:schemeClr>
                </a:solidFill>
                <a:latin typeface="Trebuchet MS" panose="020B0603020202020204" pitchFamily="34" charset="0"/>
              </a:rPr>
              <a:t>3. Data Analysis &amp; Findings</a:t>
            </a:r>
          </a:p>
          <a:p>
            <a:r>
              <a:rPr lang="en-US" sz="3200" dirty="0">
                <a:solidFill>
                  <a:schemeClr val="accent1">
                    <a:lumMod val="50000"/>
                  </a:schemeClr>
                </a:solidFill>
                <a:latin typeface="Trebuchet MS" panose="020B0603020202020204" pitchFamily="34" charset="0"/>
              </a:rPr>
              <a:t>4. Recommendations</a:t>
            </a:r>
          </a:p>
          <a:p>
            <a:endParaRPr lang="en-US" sz="3200" dirty="0">
              <a:solidFill>
                <a:schemeClr val="accent1">
                  <a:lumMod val="50000"/>
                </a:schemeClr>
              </a:solidFill>
            </a:endParaRPr>
          </a:p>
        </p:txBody>
      </p:sp>
      <p:pic>
        <p:nvPicPr>
          <p:cNvPr id="7" name="Picture 6">
            <a:extLst>
              <a:ext uri="{FF2B5EF4-FFF2-40B4-BE49-F238E27FC236}">
                <a16:creationId xmlns:a16="http://schemas.microsoft.com/office/drawing/2014/main" id="{7A94C266-059C-9630-0716-BBC3B536E4C5}"/>
              </a:ext>
            </a:extLst>
          </p:cNvPr>
          <p:cNvPicPr>
            <a:picLocks noChangeAspect="1"/>
          </p:cNvPicPr>
          <p:nvPr/>
        </p:nvPicPr>
        <p:blipFill>
          <a:blip r:embed="rId4"/>
          <a:stretch>
            <a:fillRect/>
          </a:stretch>
        </p:blipFill>
        <p:spPr>
          <a:xfrm>
            <a:off x="6378766" y="2081364"/>
            <a:ext cx="4776915" cy="2699956"/>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08427-CAF9-64C8-AEE4-E4E1CC4AA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6E10D-B8DD-168D-0CF0-83349D562D1C}"/>
              </a:ext>
            </a:extLst>
          </p:cNvPr>
          <p:cNvSpPr>
            <a:spLocks noGrp="1"/>
          </p:cNvSpPr>
          <p:nvPr>
            <p:ph type="title"/>
          </p:nvPr>
        </p:nvSpPr>
        <p:spPr>
          <a:xfrm>
            <a:off x="1152365" y="803356"/>
            <a:ext cx="10058400" cy="1014428"/>
          </a:xfrm>
        </p:spPr>
        <p:txBody>
          <a:bodyPr vert="horz" lIns="91440" tIns="45720" rIns="91440" bIns="45720" rtlCol="0">
            <a:normAutofit fontScale="90000"/>
          </a:bodyPr>
          <a:lstStyle/>
          <a:p>
            <a:br>
              <a:rPr lang="en-US" sz="4800" dirty="0">
                <a:solidFill>
                  <a:schemeClr val="accent1">
                    <a:lumMod val="50000"/>
                  </a:schemeClr>
                </a:solidFill>
              </a:rPr>
            </a:br>
            <a:br>
              <a:rPr lang="en-US" sz="4800" dirty="0">
                <a:solidFill>
                  <a:schemeClr val="accent1">
                    <a:lumMod val="50000"/>
                  </a:schemeClr>
                </a:solidFill>
              </a:rPr>
            </a:br>
            <a:r>
              <a:rPr lang="en-US" sz="4800" dirty="0">
                <a:solidFill>
                  <a:schemeClr val="accent1">
                    <a:lumMod val="50000"/>
                  </a:schemeClr>
                </a:solidFill>
              </a:rPr>
              <a:t>Overview</a:t>
            </a:r>
            <a:br>
              <a:rPr lang="en-US" sz="4800" dirty="0">
                <a:solidFill>
                  <a:schemeClr val="accent1">
                    <a:lumMod val="50000"/>
                  </a:schemeClr>
                </a:solidFill>
              </a:rPr>
            </a:br>
            <a:endParaRPr lang="en-US" dirty="0"/>
          </a:p>
        </p:txBody>
      </p:sp>
      <p:sp>
        <p:nvSpPr>
          <p:cNvPr id="5" name="Content Placeholder 4">
            <a:extLst>
              <a:ext uri="{FF2B5EF4-FFF2-40B4-BE49-F238E27FC236}">
                <a16:creationId xmlns:a16="http://schemas.microsoft.com/office/drawing/2014/main" id="{4037675A-EA9F-8A58-FF35-62CAA97B588D}"/>
              </a:ext>
            </a:extLst>
          </p:cNvPr>
          <p:cNvSpPr>
            <a:spLocks noGrp="1"/>
          </p:cNvSpPr>
          <p:nvPr>
            <p:ph idx="1"/>
          </p:nvPr>
        </p:nvSpPr>
        <p:spPr>
          <a:xfrm>
            <a:off x="1152365" y="1972019"/>
            <a:ext cx="10058400" cy="3756546"/>
          </a:xfrm>
        </p:spPr>
        <p:txBody>
          <a:bodyPr>
            <a:normAutofit fontScale="85000" lnSpcReduction="20000"/>
          </a:bodyPr>
          <a:lstStyle/>
          <a:p>
            <a:pPr algn="just"/>
            <a:r>
              <a:rPr lang="en-US" sz="2600" dirty="0">
                <a:latin typeface="Trebuchet MS" panose="020B0603020202020204" pitchFamily="34" charset="0"/>
              </a:rPr>
              <a:t>As the world rapidly becomes a global village, air-transport is increasing becoming a key requirement to enable movement of people and goods. Companies across the globe are scrambling to venture into the lucrative air-travel business to address the increasing demand for the same.</a:t>
            </a:r>
            <a:endParaRPr lang="en-US" sz="2600" dirty="0">
              <a:solidFill>
                <a:schemeClr val="accent1">
                  <a:lumMod val="50000"/>
                </a:schemeClr>
              </a:solidFill>
              <a:latin typeface="Trebuchet MS" panose="020B0603020202020204" pitchFamily="34" charset="0"/>
            </a:endParaRPr>
          </a:p>
          <a:p>
            <a:r>
              <a:rPr lang="en-US" sz="2600" dirty="0">
                <a:latin typeface="Trebuchet MS" panose="020B0603020202020204" pitchFamily="34" charset="0"/>
              </a:rPr>
              <a:t>This project has been commissioned to review and recommend market entry strategy for West Aviation Ltd based on the analysis of the </a:t>
            </a:r>
            <a:r>
              <a:rPr lang="en-US" sz="2600" b="1" dirty="0" err="1">
                <a:latin typeface="Trebuchet MS" panose="020B0603020202020204" pitchFamily="34" charset="0"/>
              </a:rPr>
              <a:t>Aviation_Data</a:t>
            </a:r>
            <a:r>
              <a:rPr lang="en-US" sz="2600" b="1" dirty="0">
                <a:latin typeface="Trebuchet MS" panose="020B0603020202020204" pitchFamily="34" charset="0"/>
              </a:rPr>
              <a:t> on the accidents and fatalities from 1962-2023.</a:t>
            </a:r>
          </a:p>
          <a:p>
            <a:r>
              <a:rPr lang="en-US" sz="2600" dirty="0">
                <a:latin typeface="Trebuchet MS" panose="020B0603020202020204" pitchFamily="34" charset="0"/>
              </a:rPr>
              <a:t>The approach involve  data cleaning, imputation, analysis, and visualization to generate insights for the head of aviation in West Aviation Ltd, which is diversifying it's business by introducing an aviation business segment.</a:t>
            </a:r>
          </a:p>
          <a:p>
            <a:endParaRPr lang="en-US" sz="3200" dirty="0">
              <a:solidFill>
                <a:schemeClr val="accent1">
                  <a:lumMod val="50000"/>
                </a:schemeClr>
              </a:solidFill>
              <a:latin typeface="Trebuchet MS" panose="020B0603020202020204" pitchFamily="34" charset="0"/>
            </a:endParaRPr>
          </a:p>
        </p:txBody>
      </p:sp>
    </p:spTree>
    <p:extLst>
      <p:ext uri="{BB962C8B-B14F-4D97-AF65-F5344CB8AC3E}">
        <p14:creationId xmlns:p14="http://schemas.microsoft.com/office/powerpoint/2010/main" val="294076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65BD93-9FC7-E150-B4D6-B33C54E3F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23571-05F5-C12A-C8C0-4851C4A42957}"/>
              </a:ext>
            </a:extLst>
          </p:cNvPr>
          <p:cNvSpPr>
            <a:spLocks noGrp="1"/>
          </p:cNvSpPr>
          <p:nvPr>
            <p:ph type="title"/>
          </p:nvPr>
        </p:nvSpPr>
        <p:spPr>
          <a:xfrm>
            <a:off x="1152365" y="516917"/>
            <a:ext cx="10058400" cy="1450757"/>
          </a:xfrm>
        </p:spPr>
        <p:txBody>
          <a:bodyPr vert="horz" lIns="91440" tIns="45720" rIns="91440" bIns="45720" rtlCol="0">
            <a:normAutofit/>
          </a:bodyPr>
          <a:lstStyle/>
          <a:p>
            <a:r>
              <a:rPr lang="en-US" sz="4800" dirty="0">
                <a:solidFill>
                  <a:schemeClr val="accent1">
                    <a:lumMod val="50000"/>
                  </a:schemeClr>
                </a:solidFill>
              </a:rPr>
              <a:t>Business Context</a:t>
            </a:r>
            <a:br>
              <a:rPr lang="en-US" sz="4800" dirty="0">
                <a:solidFill>
                  <a:schemeClr val="accent1">
                    <a:lumMod val="50000"/>
                  </a:schemeClr>
                </a:solidFill>
              </a:rPr>
            </a:br>
            <a:endParaRPr lang="en-US" dirty="0"/>
          </a:p>
        </p:txBody>
      </p:sp>
      <p:sp>
        <p:nvSpPr>
          <p:cNvPr id="5" name="Content Placeholder 4">
            <a:extLst>
              <a:ext uri="{FF2B5EF4-FFF2-40B4-BE49-F238E27FC236}">
                <a16:creationId xmlns:a16="http://schemas.microsoft.com/office/drawing/2014/main" id="{3ED30549-A7DB-EE19-61E9-9112AFC16F1C}"/>
              </a:ext>
            </a:extLst>
          </p:cNvPr>
          <p:cNvSpPr>
            <a:spLocks noGrp="1"/>
          </p:cNvSpPr>
          <p:nvPr>
            <p:ph idx="1"/>
          </p:nvPr>
        </p:nvSpPr>
        <p:spPr>
          <a:xfrm>
            <a:off x="1152365" y="1967674"/>
            <a:ext cx="10058400" cy="3760891"/>
          </a:xfrm>
        </p:spPr>
        <p:txBody>
          <a:bodyPr>
            <a:normAutofit fontScale="92500" lnSpcReduction="10000"/>
          </a:bodyPr>
          <a:lstStyle/>
          <a:p>
            <a:pPr algn="just"/>
            <a:r>
              <a:rPr lang="en-US" sz="2400" dirty="0">
                <a:latin typeface="Trebuchet MS" panose="020B0603020202020204" pitchFamily="34" charset="0"/>
              </a:rPr>
              <a:t>West Aviation is expanding its portfolio to purchasing and operating airplanes for commercial and private enterprises.  They are in the process of undertaking a SWOT analysis in which potential risks of aircraft is a key parameter. The objective of this analysis is determining which aircraft are the lowest risk for the company to start this new business endeavor. </a:t>
            </a:r>
          </a:p>
          <a:p>
            <a:pPr algn="just"/>
            <a:r>
              <a:rPr lang="en-US" sz="2400" dirty="0">
                <a:latin typeface="Trebuchet MS" panose="020B0603020202020204" pitchFamily="34" charset="0"/>
              </a:rPr>
              <a:t>The key output of the analysis is to translate the findings into actionable insights that the head of the new aviation division can use to help decide which aircraft to purchase. This will help the company to </a:t>
            </a:r>
            <a:r>
              <a:rPr lang="en-US" sz="2400" b="1" dirty="0">
                <a:latin typeface="Trebuchet MS" panose="020B0603020202020204" pitchFamily="34" charset="0"/>
              </a:rPr>
              <a:t>capture a sizable market share, Increase customer loyalty by maintaining a clean safety record &amp; maximize profitability.</a:t>
            </a:r>
          </a:p>
          <a:p>
            <a:endParaRPr lang="en-US" sz="3200" dirty="0">
              <a:solidFill>
                <a:schemeClr val="accent1">
                  <a:lumMod val="50000"/>
                </a:schemeClr>
              </a:solidFill>
              <a:latin typeface="Trebuchet MS" panose="020B0603020202020204" pitchFamily="34" charset="0"/>
            </a:endParaRPr>
          </a:p>
        </p:txBody>
      </p:sp>
    </p:spTree>
    <p:extLst>
      <p:ext uri="{BB962C8B-B14F-4D97-AF65-F5344CB8AC3E}">
        <p14:creationId xmlns:p14="http://schemas.microsoft.com/office/powerpoint/2010/main" val="263435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BCD280-B50B-53EF-AAB0-3554A4E986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3BB9C-F8AB-5BBD-D90B-3BA07E7AEAB8}"/>
              </a:ext>
            </a:extLst>
          </p:cNvPr>
          <p:cNvSpPr>
            <a:spLocks noGrp="1"/>
          </p:cNvSpPr>
          <p:nvPr>
            <p:ph type="title"/>
          </p:nvPr>
        </p:nvSpPr>
        <p:spPr>
          <a:xfrm>
            <a:off x="981235" y="1299990"/>
            <a:ext cx="10058400" cy="1280202"/>
          </a:xfrm>
        </p:spPr>
        <p:txBody>
          <a:bodyPr vert="horz" lIns="91440" tIns="45720" rIns="91440" bIns="45720" rtlCol="0">
            <a:normAutofit fontScale="90000"/>
          </a:bodyPr>
          <a:lstStyle/>
          <a:p>
            <a:r>
              <a:rPr lang="en-US" sz="4800" dirty="0">
                <a:solidFill>
                  <a:schemeClr val="accent1">
                    <a:lumMod val="50000"/>
                  </a:schemeClr>
                </a:solidFill>
              </a:rPr>
              <a:t>Data Analysis &amp; Findings</a:t>
            </a:r>
            <a:br>
              <a:rPr lang="en-US" sz="4800" dirty="0">
                <a:solidFill>
                  <a:schemeClr val="accent1">
                    <a:lumMod val="50000"/>
                  </a:schemeClr>
                </a:solidFill>
              </a:rPr>
            </a:br>
            <a:br>
              <a:rPr lang="en-US" sz="4800" dirty="0">
                <a:solidFill>
                  <a:schemeClr val="accent1">
                    <a:lumMod val="50000"/>
                  </a:schemeClr>
                </a:solidFill>
              </a:rPr>
            </a:br>
            <a:endParaRPr lang="en-US" dirty="0"/>
          </a:p>
        </p:txBody>
      </p:sp>
      <p:sp>
        <p:nvSpPr>
          <p:cNvPr id="5" name="Content Placeholder 4">
            <a:extLst>
              <a:ext uri="{FF2B5EF4-FFF2-40B4-BE49-F238E27FC236}">
                <a16:creationId xmlns:a16="http://schemas.microsoft.com/office/drawing/2014/main" id="{F7083A4F-9B47-204C-ECB4-E5EAE9558C25}"/>
              </a:ext>
            </a:extLst>
          </p:cNvPr>
          <p:cNvSpPr>
            <a:spLocks noGrp="1"/>
          </p:cNvSpPr>
          <p:nvPr>
            <p:ph idx="1"/>
          </p:nvPr>
        </p:nvSpPr>
        <p:spPr>
          <a:xfrm>
            <a:off x="1152365" y="1872867"/>
            <a:ext cx="10058400" cy="4560984"/>
          </a:xfrm>
        </p:spPr>
        <p:txBody>
          <a:bodyPr>
            <a:normAutofit fontScale="70000" lnSpcReduction="20000"/>
          </a:bodyPr>
          <a:lstStyle/>
          <a:p>
            <a:pPr marL="0" indent="0" algn="just">
              <a:buNone/>
            </a:pPr>
            <a:r>
              <a:rPr lang="en-US" sz="2400" dirty="0">
                <a:latin typeface="Trebuchet MS" panose="020B0603020202020204" pitchFamily="34" charset="0"/>
              </a:rPr>
              <a:t>To achieve the objectives, the following tools and techniques have been used </a:t>
            </a:r>
            <a:r>
              <a:rPr lang="en-US" sz="2400" dirty="0" err="1">
                <a:latin typeface="Trebuchet MS" panose="020B0603020202020204" pitchFamily="34" charset="0"/>
              </a:rPr>
              <a:t>analyse</a:t>
            </a:r>
            <a:r>
              <a:rPr lang="en-US" sz="2400" dirty="0">
                <a:latin typeface="Trebuchet MS" panose="020B0603020202020204" pitchFamily="34" charset="0"/>
              </a:rPr>
              <a:t> the </a:t>
            </a:r>
            <a:r>
              <a:rPr lang="en-US" sz="2400" dirty="0" err="1">
                <a:latin typeface="Trebuchet MS" panose="020B0603020202020204" pitchFamily="34" charset="0"/>
              </a:rPr>
              <a:t>Aviation_Data</a:t>
            </a:r>
            <a:r>
              <a:rPr lang="en-US" sz="2400" dirty="0">
                <a:latin typeface="Trebuchet MS" panose="020B0603020202020204" pitchFamily="34" charset="0"/>
              </a:rPr>
              <a:t> and draw useful insights:</a:t>
            </a:r>
          </a:p>
          <a:p>
            <a:pPr algn="just">
              <a:buFont typeface="Wingdings" panose="05000000000000000000" pitchFamily="2" charset="2"/>
              <a:buChar char="v"/>
            </a:pPr>
            <a:r>
              <a:rPr lang="en-US" sz="2300" dirty="0">
                <a:latin typeface="Trebuchet MS" panose="020B0603020202020204" pitchFamily="34" charset="0"/>
              </a:rPr>
              <a:t>Data Analysis tools &amp; Techniques:</a:t>
            </a:r>
          </a:p>
          <a:p>
            <a:pPr lvl="2" algn="just">
              <a:buFont typeface="Wingdings" panose="05000000000000000000" pitchFamily="2" charset="2"/>
              <a:buChar char="q"/>
            </a:pPr>
            <a:r>
              <a:rPr lang="en-US" sz="2000" dirty="0">
                <a:latin typeface="Trebuchet MS" panose="020B0603020202020204" pitchFamily="34" charset="0"/>
              </a:rPr>
              <a:t>Python for data cleansing and exploration </a:t>
            </a:r>
          </a:p>
          <a:p>
            <a:pPr lvl="2" algn="just">
              <a:buFont typeface="Wingdings" panose="05000000000000000000" pitchFamily="2" charset="2"/>
              <a:buChar char="q"/>
            </a:pPr>
            <a:r>
              <a:rPr lang="en-US" sz="2000" dirty="0">
                <a:latin typeface="Trebuchet MS" panose="020B0603020202020204" pitchFamily="34" charset="0"/>
              </a:rPr>
              <a:t>Tableau for data visualization.</a:t>
            </a:r>
          </a:p>
          <a:p>
            <a:pPr algn="just">
              <a:buFont typeface="Wingdings" panose="05000000000000000000" pitchFamily="2" charset="2"/>
              <a:buChar char="v"/>
            </a:pPr>
            <a:r>
              <a:rPr lang="en-US" sz="2400" dirty="0">
                <a:latin typeface="Trebuchet MS" panose="020B0603020202020204" pitchFamily="34" charset="0"/>
              </a:rPr>
              <a:t>Findings:</a:t>
            </a:r>
          </a:p>
          <a:p>
            <a:pPr marL="0" indent="0" algn="just">
              <a:buNone/>
            </a:pPr>
            <a:r>
              <a:rPr lang="en-US" sz="2300" dirty="0">
                <a:latin typeface="Trebuchet MS" panose="020B0603020202020204" pitchFamily="34" charset="0"/>
              </a:rPr>
              <a:t>From the analysis, the following findings have been deduced.</a:t>
            </a:r>
          </a:p>
          <a:p>
            <a:pPr marL="726948" lvl="2" indent="-342900" algn="just">
              <a:buAutoNum type="arabicPeriod"/>
            </a:pPr>
            <a:r>
              <a:rPr lang="en-US" sz="2300" dirty="0">
                <a:latin typeface="Trebuchet MS" panose="020B0603020202020204" pitchFamily="34" charset="0"/>
              </a:rPr>
              <a:t>Cessna Models have the highest number of accidents, followed by piper</a:t>
            </a:r>
          </a:p>
          <a:p>
            <a:pPr marL="726948" lvl="2" indent="-342900" algn="just">
              <a:buFont typeface="Calibri" pitchFamily="34" charset="0"/>
              <a:buAutoNum type="arabicPeriod"/>
            </a:pPr>
            <a:r>
              <a:rPr lang="en-US" sz="2300" dirty="0">
                <a:latin typeface="Trebuchet MS" panose="020B0603020202020204" pitchFamily="34" charset="0"/>
              </a:rPr>
              <a:t>Cessna has the highest number injuries</a:t>
            </a:r>
          </a:p>
          <a:p>
            <a:pPr marL="726948" lvl="2" indent="-342900" algn="just">
              <a:buFont typeface="Calibri" pitchFamily="34" charset="0"/>
              <a:buAutoNum type="arabicPeriod"/>
            </a:pPr>
            <a:r>
              <a:rPr lang="en-US" sz="2300" dirty="0">
                <a:latin typeface="Trebuchet MS" panose="020B0603020202020204" pitchFamily="34" charset="0"/>
              </a:rPr>
              <a:t>Boeing 737 is the safest plane by far in terms of uninjured customers whenever an accident occurs, however, 737 is still the most destroyed Boeing family whenever it is involved in the accident</a:t>
            </a:r>
          </a:p>
          <a:p>
            <a:pPr marL="726948" lvl="2" indent="-342900" algn="just">
              <a:buFont typeface="Calibri" pitchFamily="34" charset="0"/>
              <a:buAutoNum type="arabicPeriod"/>
            </a:pPr>
            <a:r>
              <a:rPr lang="en-US" sz="2300" dirty="0">
                <a:latin typeface="Trebuchet MS" panose="020B0603020202020204" pitchFamily="34" charset="0"/>
              </a:rPr>
              <a:t>Aircrafts with 1 Engine are prone to accidents that those with 2 engines. &amp;  Aircrafts with reciprocating and Turbo Shaft engine types are prone to accidents</a:t>
            </a:r>
          </a:p>
          <a:p>
            <a:r>
              <a:rPr lang="en-US" dirty="0"/>
              <a:t>.</a:t>
            </a:r>
          </a:p>
          <a:p>
            <a:endParaRPr lang="en-US" dirty="0"/>
          </a:p>
          <a:p>
            <a:pPr marL="726948" lvl="2" indent="-342900" algn="just">
              <a:buFont typeface="Calibri" pitchFamily="34" charset="0"/>
              <a:buAutoNum type="arabicPeriod"/>
            </a:pPr>
            <a:endParaRPr lang="en-US" dirty="0"/>
          </a:p>
          <a:p>
            <a:pPr marL="726948" lvl="2" indent="-342900" algn="just">
              <a:buAutoNum type="arabicPeriod"/>
            </a:pPr>
            <a:endParaRPr lang="en-US" dirty="0"/>
          </a:p>
          <a:p>
            <a:pPr lvl="2" algn="just">
              <a:buFont typeface="Wingdings" panose="05000000000000000000" pitchFamily="2" charset="2"/>
              <a:buChar char="v"/>
            </a:pPr>
            <a:endParaRPr lang="en-US" sz="1800" dirty="0">
              <a:latin typeface="Trebuchet MS" panose="020B0603020202020204" pitchFamily="34" charset="0"/>
            </a:endParaRPr>
          </a:p>
          <a:p>
            <a:endParaRPr lang="en-US" sz="3200" dirty="0">
              <a:solidFill>
                <a:schemeClr val="accent1">
                  <a:lumMod val="50000"/>
                </a:schemeClr>
              </a:solidFill>
              <a:latin typeface="Trebuchet MS" panose="020B0603020202020204" pitchFamily="34" charset="0"/>
            </a:endParaRPr>
          </a:p>
        </p:txBody>
      </p:sp>
    </p:spTree>
    <p:extLst>
      <p:ext uri="{BB962C8B-B14F-4D97-AF65-F5344CB8AC3E}">
        <p14:creationId xmlns:p14="http://schemas.microsoft.com/office/powerpoint/2010/main" val="117204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A78ABC-0EB9-F347-C77A-5B31D7391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76D05-73F8-B664-FE27-7C6C8D9C0861}"/>
              </a:ext>
            </a:extLst>
          </p:cNvPr>
          <p:cNvSpPr>
            <a:spLocks noGrp="1"/>
          </p:cNvSpPr>
          <p:nvPr>
            <p:ph type="title"/>
          </p:nvPr>
        </p:nvSpPr>
        <p:spPr>
          <a:xfrm>
            <a:off x="981235" y="1129435"/>
            <a:ext cx="10058400" cy="1450757"/>
          </a:xfrm>
        </p:spPr>
        <p:txBody>
          <a:bodyPr vert="horz" lIns="91440" tIns="45720" rIns="91440" bIns="45720" rtlCol="0">
            <a:normAutofit fontScale="90000"/>
          </a:bodyPr>
          <a:lstStyle/>
          <a:p>
            <a:r>
              <a:rPr lang="en-US" sz="4800" dirty="0">
                <a:solidFill>
                  <a:schemeClr val="accent1">
                    <a:lumMod val="50000"/>
                  </a:schemeClr>
                </a:solidFill>
              </a:rPr>
              <a:t>Data Analysis &amp; Findings</a:t>
            </a:r>
            <a:br>
              <a:rPr lang="en-US" sz="4800" dirty="0">
                <a:solidFill>
                  <a:schemeClr val="accent1">
                    <a:lumMod val="50000"/>
                  </a:schemeClr>
                </a:solidFill>
              </a:rPr>
            </a:br>
            <a:br>
              <a:rPr lang="en-US" sz="4800" dirty="0">
                <a:solidFill>
                  <a:schemeClr val="accent1">
                    <a:lumMod val="50000"/>
                  </a:schemeClr>
                </a:solidFill>
              </a:rPr>
            </a:br>
            <a:r>
              <a:rPr lang="en-US" sz="4800" dirty="0">
                <a:solidFill>
                  <a:schemeClr val="accent1">
                    <a:lumMod val="50000"/>
                  </a:schemeClr>
                </a:solidFill>
              </a:rPr>
              <a:t>...</a:t>
            </a:r>
            <a:endParaRPr lang="en-US" dirty="0"/>
          </a:p>
        </p:txBody>
      </p:sp>
      <p:sp>
        <p:nvSpPr>
          <p:cNvPr id="5" name="Content Placeholder 4">
            <a:extLst>
              <a:ext uri="{FF2B5EF4-FFF2-40B4-BE49-F238E27FC236}">
                <a16:creationId xmlns:a16="http://schemas.microsoft.com/office/drawing/2014/main" id="{30911593-0E2E-45DB-BACB-5E196B3DB96E}"/>
              </a:ext>
            </a:extLst>
          </p:cNvPr>
          <p:cNvSpPr>
            <a:spLocks noGrp="1"/>
          </p:cNvSpPr>
          <p:nvPr>
            <p:ph idx="1"/>
          </p:nvPr>
        </p:nvSpPr>
        <p:spPr>
          <a:xfrm>
            <a:off x="1152365" y="1967674"/>
            <a:ext cx="10058400" cy="3760891"/>
          </a:xfrm>
        </p:spPr>
        <p:txBody>
          <a:bodyPr>
            <a:normAutofit/>
          </a:bodyPr>
          <a:lstStyle/>
          <a:p>
            <a:pPr marL="384048" lvl="2" indent="0" algn="just">
              <a:buNone/>
            </a:pPr>
            <a:endParaRPr lang="en-US" dirty="0"/>
          </a:p>
          <a:p>
            <a:pPr lvl="2" algn="just">
              <a:buFont typeface="Wingdings" panose="05000000000000000000" pitchFamily="2" charset="2"/>
              <a:buChar char="v"/>
            </a:pPr>
            <a:endParaRPr lang="en-US" sz="1800" dirty="0">
              <a:latin typeface="Trebuchet MS" panose="020B0603020202020204" pitchFamily="34" charset="0"/>
            </a:endParaRPr>
          </a:p>
          <a:p>
            <a:endParaRPr lang="en-US" sz="3200" dirty="0">
              <a:solidFill>
                <a:schemeClr val="accent1">
                  <a:lumMod val="50000"/>
                </a:schemeClr>
              </a:solidFill>
              <a:latin typeface="Trebuchet MS" panose="020B0603020202020204" pitchFamily="34" charset="0"/>
            </a:endParaRPr>
          </a:p>
        </p:txBody>
      </p:sp>
      <p:pic>
        <p:nvPicPr>
          <p:cNvPr id="4" name="Picture 3">
            <a:extLst>
              <a:ext uri="{FF2B5EF4-FFF2-40B4-BE49-F238E27FC236}">
                <a16:creationId xmlns:a16="http://schemas.microsoft.com/office/drawing/2014/main" id="{96E459D5-81F2-F5D0-0640-808254000D95}"/>
              </a:ext>
            </a:extLst>
          </p:cNvPr>
          <p:cNvPicPr>
            <a:picLocks noChangeAspect="1"/>
          </p:cNvPicPr>
          <p:nvPr/>
        </p:nvPicPr>
        <p:blipFill>
          <a:blip r:embed="rId3"/>
          <a:stretch>
            <a:fillRect/>
          </a:stretch>
        </p:blipFill>
        <p:spPr>
          <a:xfrm>
            <a:off x="385271" y="1967674"/>
            <a:ext cx="5927393" cy="4180046"/>
          </a:xfrm>
          <a:prstGeom prst="rect">
            <a:avLst/>
          </a:prstGeom>
        </p:spPr>
      </p:pic>
      <p:pic>
        <p:nvPicPr>
          <p:cNvPr id="7" name="Picture 6">
            <a:extLst>
              <a:ext uri="{FF2B5EF4-FFF2-40B4-BE49-F238E27FC236}">
                <a16:creationId xmlns:a16="http://schemas.microsoft.com/office/drawing/2014/main" id="{43C90D1F-76A2-CD98-FCFB-CA1DCD8ACBC7}"/>
              </a:ext>
            </a:extLst>
          </p:cNvPr>
          <p:cNvPicPr>
            <a:picLocks noChangeAspect="1"/>
          </p:cNvPicPr>
          <p:nvPr/>
        </p:nvPicPr>
        <p:blipFill>
          <a:blip r:embed="rId4"/>
          <a:stretch>
            <a:fillRect/>
          </a:stretch>
        </p:blipFill>
        <p:spPr>
          <a:xfrm>
            <a:off x="6450742" y="1967674"/>
            <a:ext cx="5355987" cy="4180046"/>
          </a:xfrm>
          <a:prstGeom prst="rect">
            <a:avLst/>
          </a:prstGeom>
        </p:spPr>
      </p:pic>
    </p:spTree>
    <p:extLst>
      <p:ext uri="{BB962C8B-B14F-4D97-AF65-F5344CB8AC3E}">
        <p14:creationId xmlns:p14="http://schemas.microsoft.com/office/powerpoint/2010/main" val="152578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81CF42E1-D9BA-4AA6-BD11-0092FA101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9975"/>
            <a:ext cx="11582400" cy="47180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7226B1-DB01-584F-89A0-C78B19894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1CE3A-6FA0-4EC0-FB0B-1810051C972C}"/>
              </a:ext>
            </a:extLst>
          </p:cNvPr>
          <p:cNvSpPr>
            <a:spLocks noGrp="1"/>
          </p:cNvSpPr>
          <p:nvPr>
            <p:ph type="title"/>
          </p:nvPr>
        </p:nvSpPr>
        <p:spPr>
          <a:xfrm>
            <a:off x="981235" y="1129435"/>
            <a:ext cx="10058400" cy="1450757"/>
          </a:xfrm>
        </p:spPr>
        <p:txBody>
          <a:bodyPr vert="horz" lIns="91440" tIns="45720" rIns="91440" bIns="45720" rtlCol="0">
            <a:normAutofit fontScale="90000"/>
          </a:bodyPr>
          <a:lstStyle/>
          <a:p>
            <a:r>
              <a:rPr lang="en-US" sz="4800" dirty="0">
                <a:solidFill>
                  <a:schemeClr val="accent1">
                    <a:lumMod val="50000"/>
                  </a:schemeClr>
                </a:solidFill>
              </a:rPr>
              <a:t>Recommendations</a:t>
            </a:r>
            <a:br>
              <a:rPr lang="en-US" sz="4800" dirty="0">
                <a:solidFill>
                  <a:schemeClr val="accent1">
                    <a:lumMod val="50000"/>
                  </a:schemeClr>
                </a:solidFill>
              </a:rPr>
            </a:br>
            <a:br>
              <a:rPr lang="en-US" sz="4800" dirty="0">
                <a:solidFill>
                  <a:schemeClr val="accent1">
                    <a:lumMod val="50000"/>
                  </a:schemeClr>
                </a:solidFill>
              </a:rPr>
            </a:br>
            <a:endParaRPr lang="en-US" dirty="0"/>
          </a:p>
        </p:txBody>
      </p:sp>
      <p:sp>
        <p:nvSpPr>
          <p:cNvPr id="5" name="Content Placeholder 4">
            <a:extLst>
              <a:ext uri="{FF2B5EF4-FFF2-40B4-BE49-F238E27FC236}">
                <a16:creationId xmlns:a16="http://schemas.microsoft.com/office/drawing/2014/main" id="{5FB027E7-650E-6886-AC96-93A702543A15}"/>
              </a:ext>
            </a:extLst>
          </p:cNvPr>
          <p:cNvSpPr>
            <a:spLocks noGrp="1"/>
          </p:cNvSpPr>
          <p:nvPr>
            <p:ph idx="1"/>
          </p:nvPr>
        </p:nvSpPr>
        <p:spPr>
          <a:xfrm>
            <a:off x="1152365" y="1967674"/>
            <a:ext cx="10058400" cy="3760891"/>
          </a:xfrm>
        </p:spPr>
        <p:txBody>
          <a:bodyPr>
            <a:normAutofit/>
          </a:bodyPr>
          <a:lstStyle/>
          <a:p>
            <a:pPr marL="0" indent="0" algn="just">
              <a:buNone/>
            </a:pPr>
            <a:r>
              <a:rPr lang="en-US" sz="2400" dirty="0">
                <a:latin typeface="Trebuchet MS" panose="020B0603020202020204" pitchFamily="34" charset="0"/>
              </a:rPr>
              <a:t>The following are the recommendations based on the findings:</a:t>
            </a:r>
            <a:endParaRPr lang="en-US" dirty="0"/>
          </a:p>
          <a:p>
            <a:pPr algn="just"/>
            <a:r>
              <a:rPr lang="en-US" sz="2000" dirty="0">
                <a:latin typeface="Trebuchet MS" panose="020B0603020202020204" pitchFamily="34" charset="0"/>
              </a:rPr>
              <a:t>1. Cessna Models have the highest number of accidents and fatalities, therefore, the company should minimize or avoid purchasing Cessna aircrafts especially models 152, 172 &amp; 172N</a:t>
            </a:r>
          </a:p>
          <a:p>
            <a:pPr algn="just"/>
            <a:r>
              <a:rPr lang="en-US" sz="2000" dirty="0">
                <a:latin typeface="Trebuchet MS" panose="020B0603020202020204" pitchFamily="34" charset="0"/>
              </a:rPr>
              <a:t>2. Boeing is the safest aircraft as it has highest uninjured passengers in case of accident and fewer aircrafts damaged during an accident, therefore, the company should Maximize/optimize purchasing of Boeing aircrafts especially models 737.</a:t>
            </a:r>
          </a:p>
          <a:p>
            <a:pPr algn="just"/>
            <a:r>
              <a:rPr lang="en-US" sz="2000" dirty="0">
                <a:latin typeface="Trebuchet MS" panose="020B0603020202020204" pitchFamily="34" charset="0"/>
              </a:rPr>
              <a:t>3. Most accidents involve aircraft with 1-engine, therefore the company should buy aircrafts with more than 1 engine to reduce the risk of accidents</a:t>
            </a:r>
          </a:p>
          <a:p>
            <a:endParaRPr lang="en-US" dirty="0"/>
          </a:p>
          <a:p>
            <a:endParaRPr lang="en-US" dirty="0"/>
          </a:p>
          <a:p>
            <a:endParaRPr lang="en-US" dirty="0"/>
          </a:p>
          <a:p>
            <a:pPr marL="726948" lvl="2" indent="-342900" algn="just">
              <a:buFont typeface="Calibri" pitchFamily="34" charset="0"/>
              <a:buAutoNum type="arabicPeriod"/>
            </a:pPr>
            <a:endParaRPr lang="en-US" dirty="0"/>
          </a:p>
          <a:p>
            <a:pPr marL="726948" lvl="2" indent="-342900" algn="just">
              <a:buAutoNum type="arabicPeriod"/>
            </a:pPr>
            <a:endParaRPr lang="en-US" dirty="0"/>
          </a:p>
          <a:p>
            <a:pPr lvl="2" algn="just">
              <a:buFont typeface="Wingdings" panose="05000000000000000000" pitchFamily="2" charset="2"/>
              <a:buChar char="v"/>
            </a:pPr>
            <a:endParaRPr lang="en-US" sz="1800" dirty="0">
              <a:latin typeface="Trebuchet MS" panose="020B0603020202020204" pitchFamily="34" charset="0"/>
            </a:endParaRPr>
          </a:p>
          <a:p>
            <a:endParaRPr lang="en-US" sz="3200" dirty="0">
              <a:solidFill>
                <a:schemeClr val="accent1">
                  <a:lumMod val="50000"/>
                </a:schemeClr>
              </a:solidFill>
              <a:latin typeface="Trebuchet MS" panose="020B0603020202020204" pitchFamily="34" charset="0"/>
            </a:endParaRPr>
          </a:p>
        </p:txBody>
      </p:sp>
    </p:spTree>
    <p:extLst>
      <p:ext uri="{BB962C8B-B14F-4D97-AF65-F5344CB8AC3E}">
        <p14:creationId xmlns:p14="http://schemas.microsoft.com/office/powerpoint/2010/main" val="129567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B7626B-7144-DE8A-1E19-B2A268449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B6782-C3EB-421F-BE5C-9449C4E4378D}"/>
              </a:ext>
            </a:extLst>
          </p:cNvPr>
          <p:cNvSpPr>
            <a:spLocks noGrp="1"/>
          </p:cNvSpPr>
          <p:nvPr>
            <p:ph type="title"/>
          </p:nvPr>
        </p:nvSpPr>
        <p:spPr>
          <a:xfrm>
            <a:off x="981235" y="1129435"/>
            <a:ext cx="10058400" cy="1450757"/>
          </a:xfrm>
        </p:spPr>
        <p:txBody>
          <a:bodyPr vert="horz" lIns="91440" tIns="45720" rIns="91440" bIns="45720" rtlCol="0">
            <a:normAutofit fontScale="90000"/>
          </a:bodyPr>
          <a:lstStyle/>
          <a:p>
            <a:r>
              <a:rPr lang="en-US" sz="4800" dirty="0">
                <a:solidFill>
                  <a:schemeClr val="accent1">
                    <a:lumMod val="50000"/>
                  </a:schemeClr>
                </a:solidFill>
              </a:rPr>
              <a:t>Q&amp;A</a:t>
            </a:r>
            <a:br>
              <a:rPr lang="en-US" sz="4800" dirty="0">
                <a:solidFill>
                  <a:schemeClr val="accent1">
                    <a:lumMod val="50000"/>
                  </a:schemeClr>
                </a:solidFill>
              </a:rPr>
            </a:br>
            <a:br>
              <a:rPr lang="en-US" sz="4800" dirty="0">
                <a:solidFill>
                  <a:schemeClr val="accent1">
                    <a:lumMod val="50000"/>
                  </a:schemeClr>
                </a:solidFill>
              </a:rPr>
            </a:br>
            <a:endParaRPr lang="en-US" dirty="0"/>
          </a:p>
        </p:txBody>
      </p:sp>
      <p:sp>
        <p:nvSpPr>
          <p:cNvPr id="5" name="Content Placeholder 4">
            <a:extLst>
              <a:ext uri="{FF2B5EF4-FFF2-40B4-BE49-F238E27FC236}">
                <a16:creationId xmlns:a16="http://schemas.microsoft.com/office/drawing/2014/main" id="{6B5EFD5D-D49D-648C-15A8-FA89E81E3189}"/>
              </a:ext>
            </a:extLst>
          </p:cNvPr>
          <p:cNvSpPr>
            <a:spLocks noGrp="1"/>
          </p:cNvSpPr>
          <p:nvPr>
            <p:ph idx="1"/>
          </p:nvPr>
        </p:nvSpPr>
        <p:spPr>
          <a:xfrm>
            <a:off x="1152365" y="1967674"/>
            <a:ext cx="10058400" cy="3760891"/>
          </a:xfrm>
        </p:spPr>
        <p:txBody>
          <a:bodyPr>
            <a:normAutofit/>
          </a:bodyPr>
          <a:lstStyle/>
          <a:p>
            <a:endParaRPr lang="en-US" dirty="0"/>
          </a:p>
          <a:p>
            <a:endParaRPr lang="en-US" dirty="0"/>
          </a:p>
          <a:p>
            <a:endParaRPr lang="en-US" dirty="0"/>
          </a:p>
          <a:p>
            <a:pPr marL="726948" lvl="2" indent="-342900" algn="just">
              <a:buFont typeface="Calibri" pitchFamily="34" charset="0"/>
              <a:buAutoNum type="arabicPeriod"/>
            </a:pPr>
            <a:endParaRPr lang="en-US" dirty="0"/>
          </a:p>
          <a:p>
            <a:pPr marL="726948" lvl="2" indent="-342900" algn="just">
              <a:buAutoNum type="arabicPeriod"/>
            </a:pPr>
            <a:endParaRPr lang="en-US" dirty="0"/>
          </a:p>
          <a:p>
            <a:pPr lvl="2" algn="just">
              <a:buFont typeface="Wingdings" panose="05000000000000000000" pitchFamily="2" charset="2"/>
              <a:buChar char="v"/>
            </a:pPr>
            <a:endParaRPr lang="en-US" sz="1800" dirty="0">
              <a:latin typeface="Trebuchet MS" panose="020B0603020202020204" pitchFamily="34" charset="0"/>
            </a:endParaRPr>
          </a:p>
          <a:p>
            <a:endParaRPr lang="en-US" sz="3200" dirty="0">
              <a:solidFill>
                <a:schemeClr val="accent1">
                  <a:lumMod val="50000"/>
                </a:schemeClr>
              </a:solidFill>
              <a:latin typeface="Trebuchet MS" panose="020B0603020202020204" pitchFamily="34" charset="0"/>
            </a:endParaRPr>
          </a:p>
        </p:txBody>
      </p:sp>
      <p:pic>
        <p:nvPicPr>
          <p:cNvPr id="4" name="Picture 3">
            <a:extLst>
              <a:ext uri="{FF2B5EF4-FFF2-40B4-BE49-F238E27FC236}">
                <a16:creationId xmlns:a16="http://schemas.microsoft.com/office/drawing/2014/main" id="{79ADAE8A-4200-F402-72CF-6554075235F2}"/>
              </a:ext>
            </a:extLst>
          </p:cNvPr>
          <p:cNvPicPr>
            <a:picLocks noChangeAspect="1"/>
          </p:cNvPicPr>
          <p:nvPr/>
        </p:nvPicPr>
        <p:blipFill>
          <a:blip r:embed="rId3"/>
          <a:stretch>
            <a:fillRect/>
          </a:stretch>
        </p:blipFill>
        <p:spPr>
          <a:xfrm>
            <a:off x="6010435" y="1967674"/>
            <a:ext cx="5110147" cy="2698923"/>
          </a:xfrm>
          <a:prstGeom prst="rect">
            <a:avLst/>
          </a:prstGeom>
        </p:spPr>
      </p:pic>
      <p:pic>
        <p:nvPicPr>
          <p:cNvPr id="7" name="Picture 6">
            <a:extLst>
              <a:ext uri="{FF2B5EF4-FFF2-40B4-BE49-F238E27FC236}">
                <a16:creationId xmlns:a16="http://schemas.microsoft.com/office/drawing/2014/main" id="{ED54912C-7CAF-03E0-C940-E37ADBFA417F}"/>
              </a:ext>
            </a:extLst>
          </p:cNvPr>
          <p:cNvPicPr>
            <a:picLocks noChangeAspect="1"/>
          </p:cNvPicPr>
          <p:nvPr/>
        </p:nvPicPr>
        <p:blipFill>
          <a:blip r:embed="rId4"/>
          <a:stretch>
            <a:fillRect/>
          </a:stretch>
        </p:blipFill>
        <p:spPr>
          <a:xfrm>
            <a:off x="1950092" y="2998213"/>
            <a:ext cx="3262616" cy="1668384"/>
          </a:xfrm>
          <a:prstGeom prst="rect">
            <a:avLst/>
          </a:prstGeom>
        </p:spPr>
      </p:pic>
      <p:sp>
        <p:nvSpPr>
          <p:cNvPr id="8" name="TextBox 7">
            <a:extLst>
              <a:ext uri="{FF2B5EF4-FFF2-40B4-BE49-F238E27FC236}">
                <a16:creationId xmlns:a16="http://schemas.microsoft.com/office/drawing/2014/main" id="{A109A016-B4F8-8C20-2D2D-5619916AFA13}"/>
              </a:ext>
            </a:extLst>
          </p:cNvPr>
          <p:cNvSpPr txBox="1"/>
          <p:nvPr/>
        </p:nvSpPr>
        <p:spPr>
          <a:xfrm>
            <a:off x="5320145" y="3528291"/>
            <a:ext cx="600107" cy="369332"/>
          </a:xfrm>
          <a:prstGeom prst="rect">
            <a:avLst/>
          </a:prstGeom>
          <a:noFill/>
        </p:spPr>
        <p:txBody>
          <a:bodyPr wrap="square" rtlCol="0">
            <a:spAutoFit/>
          </a:bodyPr>
          <a:lstStyle/>
          <a:p>
            <a:r>
              <a:rPr lang="en-US" dirty="0"/>
              <a:t>&amp;</a:t>
            </a:r>
          </a:p>
        </p:txBody>
      </p:sp>
      <p:sp>
        <p:nvSpPr>
          <p:cNvPr id="9" name="TextBox 8">
            <a:extLst>
              <a:ext uri="{FF2B5EF4-FFF2-40B4-BE49-F238E27FC236}">
                <a16:creationId xmlns:a16="http://schemas.microsoft.com/office/drawing/2014/main" id="{FD0E1851-1333-89BB-49AB-DFCA87A07296}"/>
              </a:ext>
            </a:extLst>
          </p:cNvPr>
          <p:cNvSpPr txBox="1"/>
          <p:nvPr/>
        </p:nvSpPr>
        <p:spPr>
          <a:xfrm>
            <a:off x="6010435" y="5033818"/>
            <a:ext cx="5285638" cy="646331"/>
          </a:xfrm>
          <a:prstGeom prst="rect">
            <a:avLst/>
          </a:prstGeom>
          <a:noFill/>
        </p:spPr>
        <p:txBody>
          <a:bodyPr wrap="square" rtlCol="0">
            <a:spAutoFit/>
          </a:bodyPr>
          <a:lstStyle/>
          <a:p>
            <a:pPr algn="ctr"/>
            <a:r>
              <a:rPr lang="en-US" i="1" dirty="0">
                <a:solidFill>
                  <a:srgbClr val="FFC000"/>
                </a:solidFill>
              </a:rPr>
              <a:t>Contact Details</a:t>
            </a:r>
          </a:p>
          <a:p>
            <a:pPr algn="ctr"/>
            <a:r>
              <a:rPr lang="en-US" i="1" dirty="0">
                <a:solidFill>
                  <a:srgbClr val="FFC000"/>
                </a:solidFill>
              </a:rPr>
              <a:t>Name: Vincent Buluma</a:t>
            </a:r>
          </a:p>
        </p:txBody>
      </p:sp>
    </p:spTree>
    <p:extLst>
      <p:ext uri="{BB962C8B-B14F-4D97-AF65-F5344CB8AC3E}">
        <p14:creationId xmlns:p14="http://schemas.microsoft.com/office/powerpoint/2010/main" val="4135143930"/>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{62C7E0D4-8437-4095-930E-705456A53530}tf22712842_win32</Template>
  <TotalTime>190</TotalTime>
  <Words>548</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Bookman Old Style</vt:lpstr>
      <vt:lpstr>Calibri</vt:lpstr>
      <vt:lpstr>Franklin Gothic Book</vt:lpstr>
      <vt:lpstr>Trebuchet MS</vt:lpstr>
      <vt:lpstr>Wingdings</vt:lpstr>
      <vt:lpstr>Custom</vt:lpstr>
      <vt:lpstr>Phase 1 Project  Tittle: AIRCRAFT BUSINESS RISK ASSEMENT</vt:lpstr>
      <vt:lpstr>AIRCRAFT BUSINESS RISK ASSESSMENT</vt:lpstr>
      <vt:lpstr>  Overview </vt:lpstr>
      <vt:lpstr>Business Context </vt:lpstr>
      <vt:lpstr>Data Analysis &amp; Findings  </vt:lpstr>
      <vt:lpstr>Data Analysis &amp; Findings  ...</vt:lpstr>
      <vt:lpstr>PowerPoint Presentation</vt:lpstr>
      <vt:lpstr>Recommendations  </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Vincent buluma</dc:creator>
  <cp:lastModifiedBy>Vincent buluma</cp:lastModifiedBy>
  <cp:revision>5</cp:revision>
  <dcterms:created xsi:type="dcterms:W3CDTF">2025-07-27T12:57:58Z</dcterms:created>
  <dcterms:modified xsi:type="dcterms:W3CDTF">2025-07-27T16:08:39Z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