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7" r:id="rId6"/>
    <p:sldId id="268" r:id="rId7"/>
    <p:sldId id="269" r:id="rId8"/>
    <p:sldId id="266" r:id="rId9"/>
    <p:sldId id="270" r:id="rId10"/>
    <p:sldId id="271" r:id="rId11"/>
    <p:sldId id="258" r:id="rId12"/>
    <p:sldId id="272" r:id="rId13"/>
    <p:sldId id="275" r:id="rId14"/>
    <p:sldId id="274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 varScale="1">
        <p:scale>
          <a:sx n="82" d="100"/>
          <a:sy n="82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119D-A5F8-4BD8-B646-2D19C09EA7F8}" type="datetimeFigureOut">
              <a:rPr lang="es-UY" smtClean="0"/>
              <a:pPr/>
              <a:t>28/5/2019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reactivity-overview.html" TargetMode="External"/><Relationship Id="rId7" Type="http://schemas.openxmlformats.org/officeDocument/2006/relationships/hyperlink" Target="http://shiny.rstudio.com/gallery/widget-gallery.html" TargetMode="External"/><Relationship Id="rId2" Type="http://schemas.openxmlformats.org/officeDocument/2006/relationships/hyperlink" Target="https://rstudio.github.io/shiny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yphsearch.com/" TargetMode="External"/><Relationship Id="rId5" Type="http://schemas.openxmlformats.org/officeDocument/2006/relationships/hyperlink" Target="https://www.rstudio.com/wp-content/uploads/2015/03/shiny-spanish.pdf" TargetMode="External"/><Relationship Id="rId4" Type="http://schemas.openxmlformats.org/officeDocument/2006/relationships/hyperlink" Target="https://shiny.rstudio.com/images/shiny-cheatsheet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hi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2388" y="1598281"/>
            <a:ext cx="3159224" cy="3661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D9076BE-3837-42B1-BBD3-03509C862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72" y="262890"/>
            <a:ext cx="7315200" cy="63322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CA681C-1922-4CB8-ADD6-98C743B35E1B}"/>
              </a:ext>
            </a:extLst>
          </p:cNvPr>
          <p:cNvSpPr txBox="1"/>
          <p:nvPr/>
        </p:nvSpPr>
        <p:spPr>
          <a:xfrm>
            <a:off x="179512" y="26289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41F872-8CC4-487B-A32D-75F7D16F015B}"/>
              </a:ext>
            </a:extLst>
          </p:cNvPr>
          <p:cNvSpPr/>
          <p:nvPr/>
        </p:nvSpPr>
        <p:spPr>
          <a:xfrm>
            <a:off x="2555776" y="4293096"/>
            <a:ext cx="3096344" cy="1224136"/>
          </a:xfrm>
          <a:prstGeom prst="rect">
            <a:avLst/>
          </a:prstGeom>
          <a:noFill/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D7E344-F2EF-478F-9C53-E7A5C80689F8}"/>
              </a:ext>
            </a:extLst>
          </p:cNvPr>
          <p:cNvSpPr/>
          <p:nvPr/>
        </p:nvSpPr>
        <p:spPr>
          <a:xfrm>
            <a:off x="2555776" y="3284984"/>
            <a:ext cx="3096344" cy="789846"/>
          </a:xfrm>
          <a:prstGeom prst="rect">
            <a:avLst/>
          </a:prstGeom>
          <a:noFill/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4350E8-8B7D-4DD0-87E8-F658D5937CA0}"/>
              </a:ext>
            </a:extLst>
          </p:cNvPr>
          <p:cNvSpPr txBox="1"/>
          <p:nvPr/>
        </p:nvSpPr>
        <p:spPr>
          <a:xfrm>
            <a:off x="5949954" y="53633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por </a:t>
            </a:r>
            <a:r>
              <a:rPr lang="en-US" sz="1400" dirty="0" err="1">
                <a:solidFill>
                  <a:srgbClr val="FFC000"/>
                </a:solidFill>
              </a:rPr>
              <a:t>filas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D62BFF-7E73-4964-9282-514C5B3FE970}"/>
              </a:ext>
            </a:extLst>
          </p:cNvPr>
          <p:cNvSpPr txBox="1"/>
          <p:nvPr/>
        </p:nvSpPr>
        <p:spPr>
          <a:xfrm>
            <a:off x="5948714" y="28547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FFC000"/>
                </a:solidFill>
              </a:rPr>
              <a:t>c</a:t>
            </a:r>
            <a:r>
              <a:rPr lang="en-US" sz="1400" dirty="0" err="1">
                <a:solidFill>
                  <a:srgbClr val="FFC000"/>
                </a:solidFill>
              </a:rPr>
              <a:t>ombinado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168B0888-D149-4B2D-A5D2-A1AAFD8D44B3}"/>
              </a:ext>
            </a:extLst>
          </p:cNvPr>
          <p:cNvCxnSpPr>
            <a:cxnSpLocks/>
          </p:cNvCxnSpPr>
          <p:nvPr/>
        </p:nvCxnSpPr>
        <p:spPr>
          <a:xfrm flipV="1">
            <a:off x="5652120" y="3040110"/>
            <a:ext cx="360040" cy="24487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2D971B9-C5A5-4F84-97EF-1333B49EBFDA}"/>
              </a:ext>
            </a:extLst>
          </p:cNvPr>
          <p:cNvCxnSpPr/>
          <p:nvPr/>
        </p:nvCxnSpPr>
        <p:spPr>
          <a:xfrm>
            <a:off x="5652120" y="5229200"/>
            <a:ext cx="360040" cy="2880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6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474" t="26651" r="34650" b="17373"/>
          <a:stretch/>
        </p:blipFill>
        <p:spPr bwMode="auto">
          <a:xfrm>
            <a:off x="467544" y="1196752"/>
            <a:ext cx="835292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6021289"/>
            <a:ext cx="8712968" cy="288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UY" sz="1200" dirty="0"/>
              <a:t>http://shiny.rstudio.com/gallery/widget-gallery.html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76D384DF-FBB2-451A-9679-140AF675FD68}"/>
              </a:ext>
            </a:extLst>
          </p:cNvPr>
          <p:cNvSpPr txBox="1">
            <a:spLocks/>
          </p:cNvSpPr>
          <p:nvPr/>
        </p:nvSpPr>
        <p:spPr>
          <a:xfrm>
            <a:off x="107504" y="127375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/>
              <a:t>Basic widgets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2800" dirty="0" err="1"/>
              <a:t>validStatus</a:t>
            </a:r>
            <a:r>
              <a:rPr lang="es-UY" sz="2800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20F488-3012-450F-A011-AA471647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6" y="966738"/>
            <a:ext cx="5227320" cy="647700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9D8D8A03-3BE1-4C86-BBB9-81232B5A53DE}"/>
              </a:ext>
            </a:extLst>
          </p:cNvPr>
          <p:cNvSpPr txBox="1">
            <a:spLocks/>
          </p:cNvSpPr>
          <p:nvPr/>
        </p:nvSpPr>
        <p:spPr>
          <a:xfrm>
            <a:off x="129816" y="220486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2800" dirty="0" err="1"/>
              <a:t>validColors</a:t>
            </a:r>
            <a:r>
              <a:rPr lang="es-UY" sz="2800" dirty="0"/>
              <a:t>()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9B3BAD-ED7C-4DA1-9023-7A4272344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46" y="2852936"/>
            <a:ext cx="645414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559A-3CF0-40B8-8D98-9E17967C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UY" sz="3200"/>
              <a:t>Reactividad</a:t>
            </a:r>
            <a:endParaRPr lang="en-US" sz="32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D39AD49-1D44-463B-8F01-4F7AA1450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10014"/>
              </p:ext>
            </p:extLst>
          </p:nvPr>
        </p:nvGraphicFramePr>
        <p:xfrm>
          <a:off x="251520" y="836712"/>
          <a:ext cx="2471936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113753910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u="none" dirty="0">
                          <a:solidFill>
                            <a:schemeClr val="tx1"/>
                          </a:solidFill>
                          <a:latin typeface="+mj-lt"/>
                        </a:rPr>
                        <a:t>Cuando una entrada (input) cambia, el servidor reconstruye cada salida (output) que depende de ella.</a:t>
                      </a:r>
                      <a:endParaRPr lang="en-US" sz="1400" b="0" i="1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13162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9B8CCC96-FED4-4877-8780-B82763A4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95912"/>
            <a:ext cx="2278380" cy="1828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201FA1-7F69-4E93-9142-8ADC2D0AA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64" y="237019"/>
            <a:ext cx="4968240" cy="5974080"/>
          </a:xfrm>
          <a:prstGeom prst="rect">
            <a:avLst/>
          </a:prstGeom>
        </p:spPr>
      </p:pic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03056AE-DC5D-4DBC-BF12-E34815395E74}"/>
              </a:ext>
            </a:extLst>
          </p:cNvPr>
          <p:cNvCxnSpPr>
            <a:cxnSpLocks/>
          </p:cNvCxnSpPr>
          <p:nvPr/>
        </p:nvCxnSpPr>
        <p:spPr>
          <a:xfrm flipV="1">
            <a:off x="2397612" y="909419"/>
            <a:ext cx="1824692" cy="2441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AF71405-E3F7-42D3-8B73-C5E8ABB4488E}"/>
              </a:ext>
            </a:extLst>
          </p:cNvPr>
          <p:cNvCxnSpPr>
            <a:cxnSpLocks/>
          </p:cNvCxnSpPr>
          <p:nvPr/>
        </p:nvCxnSpPr>
        <p:spPr>
          <a:xfrm>
            <a:off x="2411818" y="3431667"/>
            <a:ext cx="1965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C1178B8-E2DA-49F6-9461-AE64BF06AC6C}"/>
              </a:ext>
            </a:extLst>
          </p:cNvPr>
          <p:cNvCxnSpPr>
            <a:cxnSpLocks/>
          </p:cNvCxnSpPr>
          <p:nvPr/>
        </p:nvCxnSpPr>
        <p:spPr>
          <a:xfrm flipH="1" flipV="1">
            <a:off x="2488044" y="3573016"/>
            <a:ext cx="2250564" cy="1615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9C1FEC8-5AB7-4EBF-A5E9-2695318FCA18}"/>
              </a:ext>
            </a:extLst>
          </p:cNvPr>
          <p:cNvSpPr txBox="1"/>
          <p:nvPr/>
        </p:nvSpPr>
        <p:spPr>
          <a:xfrm rot="18427965">
            <a:off x="2353698" y="1829493"/>
            <a:ext cx="162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 err="1"/>
              <a:t>uiOutput</a:t>
            </a:r>
            <a:r>
              <a:rPr lang="es-UY" sz="1200" dirty="0"/>
              <a:t>(“nota”)</a:t>
            </a:r>
            <a:endParaRPr lang="en-US" sz="12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F8F622-4F23-4F47-8D15-283703811D38}"/>
              </a:ext>
            </a:extLst>
          </p:cNvPr>
          <p:cNvSpPr txBox="1"/>
          <p:nvPr/>
        </p:nvSpPr>
        <p:spPr>
          <a:xfrm rot="2206498">
            <a:off x="2901791" y="4237164"/>
            <a:ext cx="1883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dataTableOutput</a:t>
            </a:r>
            <a:r>
              <a:rPr lang="en-US" sz="1200" dirty="0"/>
              <a:t>("</a:t>
            </a:r>
            <a:r>
              <a:rPr lang="en-US" sz="1200" dirty="0" err="1"/>
              <a:t>tabla</a:t>
            </a:r>
            <a:r>
              <a:rPr lang="en-US" sz="1200" dirty="0"/>
              <a:t>")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D7AC853-D921-47D3-8C37-D23F732DC0E0}"/>
              </a:ext>
            </a:extLst>
          </p:cNvPr>
          <p:cNvSpPr txBox="1"/>
          <p:nvPr/>
        </p:nvSpPr>
        <p:spPr>
          <a:xfrm>
            <a:off x="2699792" y="3140968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 err="1"/>
              <a:t>plotOutput</a:t>
            </a:r>
            <a:r>
              <a:rPr lang="es-UY" sz="1200" dirty="0"/>
              <a:t>(“</a:t>
            </a:r>
            <a:r>
              <a:rPr lang="es-UY" sz="1200" dirty="0" err="1"/>
              <a:t>plot</a:t>
            </a:r>
            <a:r>
              <a:rPr lang="es-UY" sz="1200" dirty="0"/>
              <a:t>”)</a:t>
            </a:r>
            <a:endParaRPr lang="en-US" sz="12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E306F04-1016-41EC-9C2F-7A7D6C4562BC}"/>
              </a:ext>
            </a:extLst>
          </p:cNvPr>
          <p:cNvSpPr txBox="1"/>
          <p:nvPr/>
        </p:nvSpPr>
        <p:spPr>
          <a:xfrm>
            <a:off x="2683490" y="11663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6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07E82F7-1D94-4D85-8372-36948EB3DB4C}"/>
              </a:ext>
            </a:extLst>
          </p:cNvPr>
          <p:cNvSpPr txBox="1"/>
          <p:nvPr/>
        </p:nvSpPr>
        <p:spPr>
          <a:xfrm rot="18416646">
            <a:off x="2341994" y="2058881"/>
            <a:ext cx="2092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 err="1"/>
              <a:t>output$nota</a:t>
            </a:r>
            <a:r>
              <a:rPr lang="es-UY" sz="1200" dirty="0"/>
              <a:t>&lt;-</a:t>
            </a:r>
            <a:r>
              <a:rPr lang="es-UY" sz="1200" dirty="0" err="1"/>
              <a:t>renderUI</a:t>
            </a:r>
            <a:r>
              <a:rPr lang="es-UY" sz="1200" dirty="0"/>
              <a:t>()</a:t>
            </a:r>
            <a:endParaRPr lang="en-US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9080F63-385F-4D91-8FB4-EBB831154812}"/>
              </a:ext>
            </a:extLst>
          </p:cNvPr>
          <p:cNvSpPr txBox="1"/>
          <p:nvPr/>
        </p:nvSpPr>
        <p:spPr>
          <a:xfrm>
            <a:off x="2488044" y="3381299"/>
            <a:ext cx="196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 err="1"/>
              <a:t>output$plot</a:t>
            </a:r>
            <a:r>
              <a:rPr lang="es-UY" sz="1200" dirty="0"/>
              <a:t>&lt;-</a:t>
            </a:r>
            <a:r>
              <a:rPr lang="es-UY" sz="1200" dirty="0" err="1"/>
              <a:t>renderPlot</a:t>
            </a:r>
            <a:r>
              <a:rPr lang="es-UY" sz="1200" dirty="0"/>
              <a:t>()</a:t>
            </a:r>
            <a:endParaRPr lang="en-US" sz="12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C08138F-8DBD-4EA9-8D7F-DB3A508FBC3C}"/>
              </a:ext>
            </a:extLst>
          </p:cNvPr>
          <p:cNvSpPr txBox="1"/>
          <p:nvPr/>
        </p:nvSpPr>
        <p:spPr>
          <a:xfrm rot="2134296">
            <a:off x="2410698" y="4476060"/>
            <a:ext cx="240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dirty="0" err="1"/>
              <a:t>output$tabla</a:t>
            </a:r>
            <a:r>
              <a:rPr lang="es-UY" sz="1200" dirty="0"/>
              <a:t> &lt;- </a:t>
            </a:r>
            <a:r>
              <a:rPr lang="es-UY" sz="1200" dirty="0" err="1"/>
              <a:t>renderDataTable</a:t>
            </a:r>
            <a:r>
              <a:rPr lang="es-UY" sz="1200" dirty="0"/>
              <a:t>()</a:t>
            </a:r>
            <a:endParaRPr lang="en-US" sz="1200" dirty="0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9AC3A82-6CF5-47AC-BF50-EEBE2BFFFE28}"/>
              </a:ext>
            </a:extLst>
          </p:cNvPr>
          <p:cNvCxnSpPr>
            <a:cxnSpLocks/>
          </p:cNvCxnSpPr>
          <p:nvPr/>
        </p:nvCxnSpPr>
        <p:spPr>
          <a:xfrm flipH="1">
            <a:off x="2402887" y="941431"/>
            <a:ext cx="1686640" cy="2276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65F1614-CD03-486F-A04E-E8010DF0C5AD}"/>
              </a:ext>
            </a:extLst>
          </p:cNvPr>
          <p:cNvCxnSpPr>
            <a:cxnSpLocks/>
          </p:cNvCxnSpPr>
          <p:nvPr/>
        </p:nvCxnSpPr>
        <p:spPr>
          <a:xfrm flipH="1">
            <a:off x="2488044" y="3364078"/>
            <a:ext cx="1734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25EF6B7-00E1-428C-B155-E1012D4ED603}"/>
              </a:ext>
            </a:extLst>
          </p:cNvPr>
          <p:cNvCxnSpPr>
            <a:cxnSpLocks/>
          </p:cNvCxnSpPr>
          <p:nvPr/>
        </p:nvCxnSpPr>
        <p:spPr>
          <a:xfrm>
            <a:off x="2396503" y="3586717"/>
            <a:ext cx="2524005" cy="1810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559A-3CF0-40B8-8D98-9E17967C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UY" sz="3200" dirty="0"/>
              <a:t>Reactividad</a:t>
            </a:r>
            <a:endParaRPr 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6FD525-7E89-4BCC-8FF8-ADA0E272F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3247" y="1473222"/>
            <a:ext cx="6117059" cy="13849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#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: 977,976 x 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id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ponderador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departamento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edad_categoria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   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dbl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dbl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 &lt;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  <a:latin typeface="Lucida Console" panose="020B0609040504020204" pitchFamily="49" charset="0"/>
              </a:rPr>
              <a:t> 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2011000002001 2011        33  Artigas       hombre    44 30 a 49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  <a:latin typeface="Lucida Console" panose="020B0609040504020204" pitchFamily="49" charset="0"/>
              </a:rPr>
              <a:t> 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2011000002002 2011  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33  Artigas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mujer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41 30 a 49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  <a:latin typeface="Lucida Console" panose="020B0609040504020204" pitchFamily="49" charset="0"/>
              </a:rPr>
              <a:t>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2011000002003 2011        33  Artigas       hombre    12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menor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  <a:latin typeface="Lucida Console" panose="020B0609040504020204" pitchFamily="49" charset="0"/>
              </a:rPr>
              <a:t> 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2011000005001 2011        33  Montevideo    hombre    27 14 a 29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37CBD856-FC17-4B25-AAF5-5BFD8DBD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47" y="3906341"/>
            <a:ext cx="6117059" cy="1538883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bd %&gt;% filter(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anio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== "2014",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departamento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== "Artigas")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949494"/>
                </a:solidFill>
                <a:latin typeface="Lucida Console" panose="020B0609040504020204" pitchFamily="49" charset="0"/>
              </a:rPr>
              <a:t># A </a:t>
            </a:r>
            <a:r>
              <a:rPr lang="en-US" altLang="en-US" sz="1000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tibble</a:t>
            </a:r>
            <a:r>
              <a:rPr lang="en-US" altLang="en-US" sz="1000" dirty="0">
                <a:solidFill>
                  <a:srgbClr val="949494"/>
                </a:solidFill>
                <a:latin typeface="Lucida Console" panose="020B0609040504020204" pitchFamily="49" charset="0"/>
              </a:rPr>
              <a:t>: 3,033 x 7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id          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anio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ponderador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departamento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genero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edad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edad_categoria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   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dbl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dbl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 &lt;</a:t>
            </a:r>
            <a:r>
              <a:rPr lang="en-US" altLang="en-US" sz="1000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chr</a:t>
            </a:r>
            <a:r>
              <a:rPr lang="en-US" altLang="en-US" sz="1000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BCBCBC"/>
                </a:solidFill>
                <a:latin typeface="Lucida Console" panose="020B0609040504020204" pitchFamily="49" charset="0"/>
              </a:rPr>
              <a:t> 1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2014000007001 2014        37  Artigas     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mujer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53 50 a 64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BCBCBC"/>
                </a:solidFill>
                <a:latin typeface="Lucida Console" panose="020B0609040504020204" pitchFamily="49" charset="0"/>
              </a:rPr>
              <a:t> 2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2014000007002 2014        37  Artigas     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mujer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28 14 a 29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BCBCBC"/>
                </a:solidFill>
                <a:latin typeface="Lucida Console" panose="020B0609040504020204" pitchFamily="49" charset="0"/>
              </a:rPr>
              <a:t> 3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2014000007003 2014        37  Artigas       hombre    24 14 a 29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BCBCBC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2014000007004 2014        37  Artigas       hombre    16 14 a 29 </a:t>
            </a:r>
            <a:endParaRPr lang="es-UY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8CCC96-FED4-4877-8780-B82763A4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4" y="2445801"/>
            <a:ext cx="2278380" cy="1828800"/>
          </a:xfrm>
          <a:prstGeom prst="rect">
            <a:avLst/>
          </a:prstGeom>
        </p:spPr>
      </p:pic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DC2E6B1B-CD3E-4A3B-96E9-845822271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415" y="2116763"/>
            <a:ext cx="1420363" cy="3290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CDE82A2F-E9A2-4078-BEF7-B0FB73E217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9378" y="3752636"/>
            <a:ext cx="376434" cy="142036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B3C6EC8-443F-43B8-B160-C5CD0DFB3C4F}"/>
              </a:ext>
            </a:extLst>
          </p:cNvPr>
          <p:cNvSpPr/>
          <p:nvPr/>
        </p:nvSpPr>
        <p:spPr>
          <a:xfrm>
            <a:off x="4355975" y="1785044"/>
            <a:ext cx="448857" cy="1052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D864921-A1B7-437C-87C3-EE8EBA6039CF}"/>
              </a:ext>
            </a:extLst>
          </p:cNvPr>
          <p:cNvSpPr/>
          <p:nvPr/>
        </p:nvSpPr>
        <p:spPr>
          <a:xfrm>
            <a:off x="5623816" y="1785044"/>
            <a:ext cx="1008112" cy="1052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744D2DE-0935-4C84-B0D2-D859FCC93964}"/>
              </a:ext>
            </a:extLst>
          </p:cNvPr>
          <p:cNvSpPr/>
          <p:nvPr/>
        </p:nvSpPr>
        <p:spPr>
          <a:xfrm>
            <a:off x="4355975" y="4373432"/>
            <a:ext cx="448857" cy="1052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F12F9D9-9227-40CD-B906-BA0C358809AC}"/>
              </a:ext>
            </a:extLst>
          </p:cNvPr>
          <p:cNvSpPr/>
          <p:nvPr/>
        </p:nvSpPr>
        <p:spPr>
          <a:xfrm>
            <a:off x="5623816" y="4373432"/>
            <a:ext cx="1008112" cy="1052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ítulo 1">
            <a:extLst>
              <a:ext uri="{FF2B5EF4-FFF2-40B4-BE49-F238E27FC236}">
                <a16:creationId xmlns:a16="http://schemas.microsoft.com/office/drawing/2014/main" id="{E683573B-B6FA-4B9B-B4BD-A4FD010E7ADA}"/>
              </a:ext>
            </a:extLst>
          </p:cNvPr>
          <p:cNvSpPr txBox="1">
            <a:spLocks/>
          </p:cNvSpPr>
          <p:nvPr/>
        </p:nvSpPr>
        <p:spPr>
          <a:xfrm>
            <a:off x="7236296" y="440558"/>
            <a:ext cx="1800200" cy="69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UY" sz="1600" dirty="0"/>
              <a:t>Datos extraídos de la Encuesta Continua de Hogares (2011 a 2018)</a:t>
            </a:r>
            <a:endParaRPr lang="en-US" sz="1600" dirty="0"/>
          </a:p>
        </p:txBody>
      </p:sp>
      <p:sp>
        <p:nvSpPr>
          <p:cNvPr id="104" name="Flecha: a la derecha 103">
            <a:extLst>
              <a:ext uri="{FF2B5EF4-FFF2-40B4-BE49-F238E27FC236}">
                <a16:creationId xmlns:a16="http://schemas.microsoft.com/office/drawing/2014/main" id="{A7452BD9-E4B5-42C5-8A4C-4344A44E112E}"/>
              </a:ext>
            </a:extLst>
          </p:cNvPr>
          <p:cNvSpPr/>
          <p:nvPr/>
        </p:nvSpPr>
        <p:spPr>
          <a:xfrm rot="19730665" flipH="1">
            <a:off x="6801621" y="897970"/>
            <a:ext cx="387143" cy="29167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8842BB-E1E9-4AB1-9835-98B3C61E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" y="836712"/>
            <a:ext cx="8599304" cy="55351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A7D0F1-7FBB-414C-970C-A185BD730D71}"/>
              </a:ext>
            </a:extLst>
          </p:cNvPr>
          <p:cNvSpPr txBox="1"/>
          <p:nvPr/>
        </p:nvSpPr>
        <p:spPr>
          <a:xfrm>
            <a:off x="179512" y="22449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7</a:t>
            </a:r>
          </a:p>
        </p:txBody>
      </p:sp>
    </p:spTree>
    <p:extLst>
      <p:ext uri="{BB962C8B-B14F-4D97-AF65-F5344CB8AC3E}">
        <p14:creationId xmlns:p14="http://schemas.microsoft.com/office/powerpoint/2010/main" val="55152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5027B-7507-41EA-8523-6A275727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1800" dirty="0"/>
              <a:t>Tutoriales: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https://rstudio.github.io/shinydashboard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https://shiny.rstudio.com/articles/reactivity-overview.html</a:t>
            </a:r>
            <a:endParaRPr lang="en-US" sz="1800" dirty="0"/>
          </a:p>
          <a:p>
            <a:pPr marL="0" indent="0">
              <a:buNone/>
            </a:pPr>
            <a:endParaRPr lang="es-UY" sz="1800" dirty="0"/>
          </a:p>
          <a:p>
            <a:pPr marL="0" indent="0">
              <a:buNone/>
            </a:pPr>
            <a:r>
              <a:rPr lang="es-UY" sz="1800" dirty="0" err="1"/>
              <a:t>Cheetsheets</a:t>
            </a:r>
            <a:r>
              <a:rPr lang="es-UY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https://shiny.rstudio.com/images/shiny-cheatsheet.pdf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https://www.rstudio.com/wp-content/uploads/2015/03/shiny-spanish.pdf</a:t>
            </a:r>
            <a:endParaRPr lang="en-US" sz="1800" dirty="0"/>
          </a:p>
          <a:p>
            <a:pPr marL="0" indent="0">
              <a:buNone/>
            </a:pPr>
            <a:endParaRPr lang="es-UY" sz="1800" dirty="0"/>
          </a:p>
          <a:p>
            <a:pPr marL="0" indent="0">
              <a:buNone/>
            </a:pPr>
            <a:r>
              <a:rPr lang="es-UY" sz="1800" dirty="0"/>
              <a:t>Íconos:</a:t>
            </a:r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https://glyphsearch.com/</a:t>
            </a:r>
            <a:endParaRPr lang="en-US" sz="1800" dirty="0"/>
          </a:p>
          <a:p>
            <a:pPr marL="0" indent="0">
              <a:buNone/>
            </a:pPr>
            <a:endParaRPr lang="es-UY" sz="1800" dirty="0"/>
          </a:p>
          <a:p>
            <a:pPr marL="0" indent="0">
              <a:buNone/>
            </a:pPr>
            <a:r>
              <a:rPr lang="es-UY" sz="1800" dirty="0"/>
              <a:t>Widgets:</a:t>
            </a:r>
          </a:p>
          <a:p>
            <a:pPr marL="0" indent="0">
              <a:buNone/>
            </a:pPr>
            <a:r>
              <a:rPr lang="es-UY" sz="1800" dirty="0">
                <a:hlinkClick r:id="rId7"/>
              </a:rPr>
              <a:t>http://shiny.rstudio.com/gallery/widget-gallery.html</a:t>
            </a:r>
            <a:endParaRPr lang="es-UY" sz="1800" dirty="0"/>
          </a:p>
          <a:p>
            <a:pPr marL="0" indent="0">
              <a:buNone/>
            </a:pP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shinyWidgets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::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shinyWidgetsGallery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F6CCAC-13E1-4213-AE05-2C497958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UY" sz="3200" dirty="0"/>
              <a:t>Links de interés: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24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7545-FCD6-4C2A-AAFB-786157EA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s-UY" dirty="0"/>
              <a:t>¡Muchas 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8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559A-3CF0-40B8-8D98-9E17967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¿Qué es?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357-780F-4267-B8BF-85E34519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Y" sz="2800" dirty="0" err="1"/>
              <a:t>Shiny</a:t>
            </a:r>
            <a:r>
              <a:rPr lang="es-UY" sz="2800" dirty="0"/>
              <a:t> es una herramienta para crear aplicaciones web interactivas.</a:t>
            </a:r>
          </a:p>
          <a:p>
            <a:pPr marL="0" indent="0" algn="just">
              <a:buNone/>
            </a:pPr>
            <a:endParaRPr lang="es-UY" sz="2800" dirty="0"/>
          </a:p>
          <a:p>
            <a:pPr marL="0" indent="0" algn="just">
              <a:buNone/>
            </a:pPr>
            <a:r>
              <a:rPr lang="es-UY" sz="2800" dirty="0"/>
              <a:t>Permite a los usuarios trabajar con los datos sin necesidad de tener conocimientos de programación.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5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" y="83451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s-UY" sz="3200" dirty="0" err="1"/>
              <a:t>shinyApp</a:t>
            </a:r>
            <a:r>
              <a:rPr lang="es-UY" sz="3200" dirty="0"/>
              <a:t>: Componentes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8574E-3E2C-448F-94C3-8DCAD3E5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" r="72837" b="62600"/>
          <a:stretch/>
        </p:blipFill>
        <p:spPr>
          <a:xfrm>
            <a:off x="360040" y="1844824"/>
            <a:ext cx="4967536" cy="3600400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094B8FE-ECFC-4139-AAFA-D3C65998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47039"/>
              </p:ext>
            </p:extLst>
          </p:nvPr>
        </p:nvGraphicFramePr>
        <p:xfrm>
          <a:off x="5868144" y="2197224"/>
          <a:ext cx="26879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val="3551289470"/>
                    </a:ext>
                  </a:extLst>
                </a:gridCol>
                <a:gridCol w="1607077">
                  <a:extLst>
                    <a:ext uri="{9D8B030D-6E8A-4147-A177-3AD203B41FA5}">
                      <a16:colId xmlns:a16="http://schemas.microsoft.com/office/drawing/2014/main" val="3788555657"/>
                    </a:ext>
                  </a:extLst>
                </a:gridCol>
              </a:tblGrid>
              <a:tr h="216612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estructura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443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Y" sz="14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400" b="0" i="1" dirty="0" err="1">
                          <a:solidFill>
                            <a:schemeClr val="tx1"/>
                          </a:solidFill>
                        </a:rPr>
                        <a:t>nterfaz</a:t>
                      </a:r>
                      <a:r>
                        <a:rPr lang="es-ES" sz="1400" b="0" i="1" dirty="0">
                          <a:solidFill>
                            <a:schemeClr val="tx1"/>
                          </a:solidFill>
                        </a:rPr>
                        <a:t> de usuario, es dónde se programan los elementos con los cuales interactúa el usuario (selectores, botones, cajas, controles, gráficas, etc.)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762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s-UY" sz="2000" b="0" u="sng" dirty="0">
                          <a:solidFill>
                            <a:schemeClr val="tx1"/>
                          </a:solidFill>
                        </a:rPr>
                        <a:t>server:</a:t>
                      </a:r>
                      <a:endParaRPr lang="en-US" sz="20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u="none" dirty="0">
                          <a:solidFill>
                            <a:schemeClr val="tx1"/>
                          </a:solidFill>
                        </a:rPr>
                        <a:t>instrucciones</a:t>
                      </a:r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9548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0" i="1" dirty="0"/>
                        <a:t>Server, es dónde se programa el funcionamiento de los elementos definidos en la </a:t>
                      </a:r>
                      <a:r>
                        <a:rPr lang="es-ES" sz="1400" b="0" i="1" dirty="0" err="1"/>
                        <a:t>ui</a:t>
                      </a:r>
                      <a:r>
                        <a:rPr lang="es-ES" sz="1400" b="0" i="1" dirty="0"/>
                        <a:t> (forma y estilo de gráficos, tablas, etc.)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9088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2231740" y="13216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2FB60B-43C5-4CCD-8E56-E4684D3B25DD}"/>
              </a:ext>
            </a:extLst>
          </p:cNvPr>
          <p:cNvSpPr/>
          <p:nvPr/>
        </p:nvSpPr>
        <p:spPr>
          <a:xfrm>
            <a:off x="3491880" y="263691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61F239-5F4B-4B0A-A99F-19F3C533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62"/>
          <a:stretch/>
        </p:blipFill>
        <p:spPr>
          <a:xfrm>
            <a:off x="1979712" y="1527529"/>
            <a:ext cx="6653576" cy="4200672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727B9-05EA-4413-AC58-0294E84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27988" y="1030724"/>
            <a:ext cx="2142236" cy="326827"/>
          </a:xfrm>
        </p:spPr>
        <p:txBody>
          <a:bodyPr>
            <a:noAutofit/>
          </a:bodyPr>
          <a:lstStyle/>
          <a:p>
            <a:r>
              <a:rPr lang="es-UY" sz="1800" dirty="0" err="1"/>
              <a:t>dashboardHeader</a:t>
            </a:r>
            <a:r>
              <a:rPr lang="es-UY" sz="1800" dirty="0"/>
              <a:t>()</a:t>
            </a:r>
            <a:endParaRPr lang="en-US" sz="1800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C4D70881-06E1-435A-B785-56CE2E8F4319}"/>
              </a:ext>
            </a:extLst>
          </p:cNvPr>
          <p:cNvCxnSpPr>
            <a:cxnSpLocks/>
          </p:cNvCxnSpPr>
          <p:nvPr/>
        </p:nvCxnSpPr>
        <p:spPr>
          <a:xfrm rot="5400000">
            <a:off x="2345485" y="1320853"/>
            <a:ext cx="420583" cy="2880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B59267E5-65BD-428B-A879-FBB219188E88}"/>
              </a:ext>
            </a:extLst>
          </p:cNvPr>
          <p:cNvCxnSpPr>
            <a:cxnSpLocks/>
          </p:cNvCxnSpPr>
          <p:nvPr/>
        </p:nvCxnSpPr>
        <p:spPr>
          <a:xfrm>
            <a:off x="1312978" y="2989457"/>
            <a:ext cx="648072" cy="6217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B7747A3E-1488-4948-B975-77D9FC672162}"/>
              </a:ext>
            </a:extLst>
          </p:cNvPr>
          <p:cNvSpPr txBox="1">
            <a:spLocks/>
          </p:cNvSpPr>
          <p:nvPr/>
        </p:nvSpPr>
        <p:spPr>
          <a:xfrm>
            <a:off x="0" y="2662630"/>
            <a:ext cx="2051720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1800" dirty="0" err="1"/>
              <a:t>dashboardSidebar</a:t>
            </a:r>
            <a:r>
              <a:rPr lang="es-UY" sz="1800" dirty="0"/>
              <a:t>()</a:t>
            </a:r>
            <a:endParaRPr lang="en-US" sz="180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657A87F-2B6C-4EA3-B360-796607184F12}"/>
              </a:ext>
            </a:extLst>
          </p:cNvPr>
          <p:cNvSpPr txBox="1">
            <a:spLocks/>
          </p:cNvSpPr>
          <p:nvPr/>
        </p:nvSpPr>
        <p:spPr>
          <a:xfrm>
            <a:off x="6264188" y="6165304"/>
            <a:ext cx="1872209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1800" dirty="0" err="1"/>
              <a:t>dashboardBody</a:t>
            </a:r>
            <a:r>
              <a:rPr lang="es-UY" sz="1800" dirty="0"/>
              <a:t>()</a:t>
            </a:r>
            <a:endParaRPr lang="en-US" sz="18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7F5BE43F-DD6F-4446-83D3-B48C6A1B81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93869" y="5714965"/>
            <a:ext cx="540638" cy="36004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 Título">
            <a:extLst>
              <a:ext uri="{FF2B5EF4-FFF2-40B4-BE49-F238E27FC236}">
                <a16:creationId xmlns:a16="http://schemas.microsoft.com/office/drawing/2014/main" id="{01154659-6638-4E50-A126-36BAADED7125}"/>
              </a:ext>
            </a:extLst>
          </p:cNvPr>
          <p:cNvSpPr txBox="1">
            <a:spLocks/>
          </p:cNvSpPr>
          <p:nvPr/>
        </p:nvSpPr>
        <p:spPr>
          <a:xfrm>
            <a:off x="113995" y="87623"/>
            <a:ext cx="8229600" cy="60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 err="1"/>
              <a:t>ui</a:t>
            </a:r>
            <a:r>
              <a:rPr lang="es-UY" sz="3200" dirty="0"/>
              <a:t>: </a:t>
            </a:r>
            <a:r>
              <a:rPr lang="es-UY" sz="3200" dirty="0" err="1"/>
              <a:t>dashboardPage</a:t>
            </a:r>
            <a:r>
              <a:rPr lang="es-UY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56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1705720" y="115602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D32D8-A48F-4473-8A08-048C8EEAE989}"/>
              </a:ext>
            </a:extLst>
          </p:cNvPr>
          <p:cNvSpPr txBox="1"/>
          <p:nvPr/>
        </p:nvSpPr>
        <p:spPr>
          <a:xfrm>
            <a:off x="6340358" y="112007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2</a:t>
            </a:r>
          </a:p>
        </p:txBody>
      </p:sp>
      <p:sp>
        <p:nvSpPr>
          <p:cNvPr id="17" name="1 Título">
            <a:extLst>
              <a:ext uri="{FF2B5EF4-FFF2-40B4-BE49-F238E27FC236}">
                <a16:creationId xmlns:a16="http://schemas.microsoft.com/office/drawing/2014/main" id="{15BF2BC3-C5AF-4914-BB03-205EB69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8" y="116632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s-UY" sz="3600" dirty="0" err="1"/>
              <a:t>shinyApp</a:t>
            </a:r>
            <a:r>
              <a:rPr lang="es-UY" sz="3600" dirty="0"/>
              <a:t>: Argumentos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143F0A0-396D-4AB5-825A-269CEC285AD7}"/>
              </a:ext>
            </a:extLst>
          </p:cNvPr>
          <p:cNvSpPr/>
          <p:nvPr/>
        </p:nvSpPr>
        <p:spPr>
          <a:xfrm>
            <a:off x="4455087" y="3637311"/>
            <a:ext cx="360040" cy="2639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5549A5-2ECC-4525-B012-9A608EA2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8" y="1646747"/>
            <a:ext cx="4168140" cy="42519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445566-D0AB-4AC6-AF76-90D3E187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56" y="1643299"/>
            <a:ext cx="416814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3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07504" y="86617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 err="1"/>
              <a:t>dashboardHeader</a:t>
            </a:r>
            <a:r>
              <a:rPr lang="es-UY" sz="3200" dirty="0"/>
              <a:t>()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042A93-DC13-41F4-B27E-2DAAE70E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75672"/>
            <a:ext cx="6256020" cy="58216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0C58D9-660A-427E-8AA1-05E750640B3D}"/>
              </a:ext>
            </a:extLst>
          </p:cNvPr>
          <p:cNvSpPr txBox="1"/>
          <p:nvPr/>
        </p:nvSpPr>
        <p:spPr>
          <a:xfrm>
            <a:off x="323528" y="724147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3</a:t>
            </a:r>
          </a:p>
        </p:txBody>
      </p:sp>
    </p:spTree>
    <p:extLst>
      <p:ext uri="{BB962C8B-B14F-4D97-AF65-F5344CB8AC3E}">
        <p14:creationId xmlns:p14="http://schemas.microsoft.com/office/powerpoint/2010/main" val="9510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179512" y="10425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 err="1"/>
              <a:t>dashboardSidebar</a:t>
            </a:r>
            <a:r>
              <a:rPr lang="es-UY" sz="3200" dirty="0"/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92B09C-B615-4CDC-ADA4-9EE8B1E6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38336"/>
            <a:ext cx="7315200" cy="5715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CA681C-1922-4CB8-ADD6-98C743B35E1B}"/>
              </a:ext>
            </a:extLst>
          </p:cNvPr>
          <p:cNvSpPr txBox="1"/>
          <p:nvPr/>
        </p:nvSpPr>
        <p:spPr>
          <a:xfrm>
            <a:off x="122820" y="73833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4</a:t>
            </a:r>
          </a:p>
        </p:txBody>
      </p:sp>
    </p:spTree>
    <p:extLst>
      <p:ext uri="{BB962C8B-B14F-4D97-AF65-F5344CB8AC3E}">
        <p14:creationId xmlns:p14="http://schemas.microsoft.com/office/powerpoint/2010/main" val="64005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6573-4CEB-42D7-8B71-54AFC674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1081"/>
            <a:ext cx="8229600" cy="635670"/>
          </a:xfrm>
        </p:spPr>
        <p:txBody>
          <a:bodyPr>
            <a:noAutofit/>
          </a:bodyPr>
          <a:lstStyle/>
          <a:p>
            <a:r>
              <a:rPr lang="es-UY" sz="3200" b="0" dirty="0" err="1"/>
              <a:t>dashboardBody</a:t>
            </a:r>
            <a:r>
              <a:rPr lang="es-UY" sz="3200" b="0" dirty="0"/>
              <a:t>()</a:t>
            </a:r>
            <a:endParaRPr lang="en-US" sz="3200" b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59635CE-BB6A-4676-97E1-4413710B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0" y="1124744"/>
            <a:ext cx="8532440" cy="4452867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AD92BA7-3A12-4786-A6C4-AFD31E03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12223"/>
              </p:ext>
            </p:extLst>
          </p:nvPr>
        </p:nvGraphicFramePr>
        <p:xfrm>
          <a:off x="1331640" y="1484782"/>
          <a:ext cx="7503636" cy="40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03">
                  <a:extLst>
                    <a:ext uri="{9D8B030D-6E8A-4147-A177-3AD203B41FA5}">
                      <a16:colId xmlns:a16="http://schemas.microsoft.com/office/drawing/2014/main" val="156183654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005743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869943782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943886368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80559011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239948729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8412772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068300345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1414915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128176020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7835067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610450261"/>
                    </a:ext>
                  </a:extLst>
                </a:gridCol>
              </a:tblGrid>
              <a:tr h="5116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16204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31775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91270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24066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47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18189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5075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401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9891D0F-7ABC-498B-871A-3400771C7AF1}"/>
              </a:ext>
            </a:extLst>
          </p:cNvPr>
          <p:cNvCxnSpPr/>
          <p:nvPr/>
        </p:nvCxnSpPr>
        <p:spPr>
          <a:xfrm>
            <a:off x="1331640" y="6021288"/>
            <a:ext cx="75036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AB8148-D8C0-411F-8FB5-6B3D5D3D0125}"/>
              </a:ext>
            </a:extLst>
          </p:cNvPr>
          <p:cNvSpPr txBox="1"/>
          <p:nvPr/>
        </p:nvSpPr>
        <p:spPr>
          <a:xfrm>
            <a:off x="4399382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12 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0" y="47755"/>
            <a:ext cx="8229600" cy="745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sz="3200" dirty="0"/>
              <a:t>Diseño: </a:t>
            </a:r>
            <a:r>
              <a:rPr lang="es-UY" sz="3200" dirty="0" err="1"/>
              <a:t>dashboardBody</a:t>
            </a:r>
            <a:r>
              <a:rPr lang="es-UY" sz="3200" dirty="0"/>
              <a:t>()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3013945-D1DF-4013-9A14-35F84BFB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99" y="836712"/>
            <a:ext cx="2880321" cy="26858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2D7E97-AE37-41E4-BD2A-2D4B8D1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2488332"/>
            <a:ext cx="2880321" cy="26858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1666365-BF16-4F57-BFEE-5046F757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17" y="3836732"/>
            <a:ext cx="2880322" cy="2760620"/>
          </a:xfrm>
          <a:prstGeom prst="rect">
            <a:avLst/>
          </a:prstGeom>
        </p:spPr>
      </p:pic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B845D7C6-CECA-42D7-A209-8409DE26C7B3}"/>
              </a:ext>
            </a:extLst>
          </p:cNvPr>
          <p:cNvCxnSpPr>
            <a:cxnSpLocks/>
          </p:cNvCxnSpPr>
          <p:nvPr/>
        </p:nvCxnSpPr>
        <p:spPr>
          <a:xfrm>
            <a:off x="867170" y="5255488"/>
            <a:ext cx="648072" cy="621784"/>
          </a:xfrm>
          <a:prstGeom prst="curvedConnector3">
            <a:avLst>
              <a:gd name="adj1" fmla="val 48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CC4FB009-4827-47E6-A2C8-735F3C73B95D}"/>
              </a:ext>
            </a:extLst>
          </p:cNvPr>
          <p:cNvSpPr txBox="1">
            <a:spLocks/>
          </p:cNvSpPr>
          <p:nvPr/>
        </p:nvSpPr>
        <p:spPr>
          <a:xfrm>
            <a:off x="107503" y="4830365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Por </a:t>
            </a:r>
            <a:r>
              <a:rPr lang="en-US" sz="1800" dirty="0" err="1"/>
              <a:t>filas</a:t>
            </a:r>
            <a:endParaRPr lang="en-US" sz="1800" dirty="0"/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EA11376-A09F-48AF-8652-CCB915162234}"/>
              </a:ext>
            </a:extLst>
          </p:cNvPr>
          <p:cNvSpPr txBox="1">
            <a:spLocks/>
          </p:cNvSpPr>
          <p:nvPr/>
        </p:nvSpPr>
        <p:spPr>
          <a:xfrm>
            <a:off x="6588223" y="1587311"/>
            <a:ext cx="1584176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1800" dirty="0"/>
              <a:t>Combinado </a:t>
            </a:r>
            <a:endParaRPr lang="en-US" sz="180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B06E1F94-9EC4-47D5-AE3E-8F9EB8FC9895}"/>
              </a:ext>
            </a:extLst>
          </p:cNvPr>
          <p:cNvSpPr txBox="1">
            <a:spLocks/>
          </p:cNvSpPr>
          <p:nvPr/>
        </p:nvSpPr>
        <p:spPr>
          <a:xfrm>
            <a:off x="107504" y="1157377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Por </a:t>
            </a:r>
            <a:r>
              <a:rPr lang="en-US" sz="1800" dirty="0" err="1"/>
              <a:t>columnas</a:t>
            </a:r>
            <a:endParaRPr lang="en-US" sz="1800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514C0768-9D0E-4345-A58A-5EBD80375BF2}"/>
              </a:ext>
            </a:extLst>
          </p:cNvPr>
          <p:cNvCxnSpPr>
            <a:cxnSpLocks/>
          </p:cNvCxnSpPr>
          <p:nvPr/>
        </p:nvCxnSpPr>
        <p:spPr>
          <a:xfrm rot="5400000">
            <a:off x="6223041" y="2051140"/>
            <a:ext cx="514343" cy="3600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BDE9DD8D-FF2F-4C1A-B8FD-8A8DB2D7E744}"/>
              </a:ext>
            </a:extLst>
          </p:cNvPr>
          <p:cNvCxnSpPr>
            <a:cxnSpLocks/>
          </p:cNvCxnSpPr>
          <p:nvPr/>
        </p:nvCxnSpPr>
        <p:spPr>
          <a:xfrm>
            <a:off x="843507" y="1544054"/>
            <a:ext cx="648072" cy="621784"/>
          </a:xfrm>
          <a:prstGeom prst="curvedConnector3">
            <a:avLst>
              <a:gd name="adj1" fmla="val 48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51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500</Words>
  <Application>Microsoft Office PowerPoint</Application>
  <PresentationFormat>Presentación en pantalla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Tema de Office</vt:lpstr>
      <vt:lpstr>Presentación de PowerPoint</vt:lpstr>
      <vt:lpstr>¿Qué es?</vt:lpstr>
      <vt:lpstr>shinyApp: Componentes</vt:lpstr>
      <vt:lpstr>Presentación de PowerPoint</vt:lpstr>
      <vt:lpstr>shinyApp: Argumentos</vt:lpstr>
      <vt:lpstr>Presentación de PowerPoint</vt:lpstr>
      <vt:lpstr>Presentación de PowerPoint</vt:lpstr>
      <vt:lpstr>dashboardBody()</vt:lpstr>
      <vt:lpstr>Presentación de PowerPoint</vt:lpstr>
      <vt:lpstr>Presentación de PowerPoint</vt:lpstr>
      <vt:lpstr>Presentación de PowerPoint</vt:lpstr>
      <vt:lpstr>Presentación de PowerPoint</vt:lpstr>
      <vt:lpstr>Reactividad</vt:lpstr>
      <vt:lpstr>Reactividad</vt:lpstr>
      <vt:lpstr>Presentación de PowerPoint</vt:lpstr>
      <vt:lpstr>Links de interés: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vburguete</dc:creator>
  <cp:lastModifiedBy>Virginia</cp:lastModifiedBy>
  <cp:revision>63</cp:revision>
  <dcterms:created xsi:type="dcterms:W3CDTF">2018-02-08T12:55:16Z</dcterms:created>
  <dcterms:modified xsi:type="dcterms:W3CDTF">2019-05-29T05:20:54Z</dcterms:modified>
</cp:coreProperties>
</file>