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762D14-BA38-4927-B165-F94DA4961CE1}">
  <a:tblStyle styleId="{94762D14-BA38-4927-B165-F94DA4961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AC693CD-9DB0-41D8-AD00-D95ECA5BEC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cf197c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cf197c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cf197c6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cf197c6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cc7f328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cc7f328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cf197c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cf197c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cf197c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cf197c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cc7f328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cc7f328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cc7f328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cc7f328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cf197c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cf197c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cf197c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cf197c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cc7f32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cc7f3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cc7f32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cc7f32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c7f32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cc7f32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cc7f32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cc7f32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cc7f32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cc7f32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cc7f328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cc7f328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cf197c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cf197c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cc7f328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cc7f328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breast+cancer+wisconsin+(original)" TargetMode="External"/><Relationship Id="rId4" Type="http://schemas.openxmlformats.org/officeDocument/2006/relationships/hyperlink" Target="https://www.cs.waikato.ac.nz/ml/wek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Malignant or Benign?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0303">
            <a:off x="1538658" y="27825"/>
            <a:ext cx="1680524" cy="318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3054975" y="4588750"/>
            <a:ext cx="3034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#3 Emily Kabban &amp; Vineel Busi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M5P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50" y="623475"/>
            <a:ext cx="7715375" cy="40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J48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2061" l="0" r="0" t="2070"/>
          <a:stretch/>
        </p:blipFill>
        <p:spPr>
          <a:xfrm>
            <a:off x="1747650" y="373662"/>
            <a:ext cx="7021200" cy="43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Test Results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375" y="1017450"/>
            <a:ext cx="6364300" cy="38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00" y="243300"/>
            <a:ext cx="7588400" cy="45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76" y="220050"/>
            <a:ext cx="6224200" cy="37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950" y="3463875"/>
            <a:ext cx="3460374" cy="15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41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choice of classifier was SVM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low error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Type 2 error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than 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suited for smaller data sets</a:t>
            </a:r>
            <a:endParaRPr/>
          </a:p>
        </p:txBody>
      </p:sp>
      <p:graphicFrame>
        <p:nvGraphicFramePr>
          <p:cNvPr id="151" name="Google Shape;151;p27"/>
          <p:cNvGraphicFramePr/>
          <p:nvPr/>
        </p:nvGraphicFramePr>
        <p:xfrm>
          <a:off x="4805300" y="28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{94762D14-BA38-4927-B165-F94DA4961CE1}</a:tableStyleId>
              </a:tblPr>
              <a:tblGrid>
                <a:gridCol w="1069650"/>
                <a:gridCol w="1069650"/>
                <a:gridCol w="106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(predicted)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(predicted)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26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data created based off of images of benign and malignant cells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350" y="961325"/>
            <a:ext cx="5295900" cy="228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8"/>
          <p:cNvGraphicFramePr/>
          <p:nvPr/>
        </p:nvGraphicFramePr>
        <p:xfrm>
          <a:off x="1920900" y="352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{FAC693CD-9DB0-41D8-AD00-D95ECA5BEC39}</a:tableStyleId>
              </a:tblPr>
              <a:tblGrid>
                <a:gridCol w="866775"/>
                <a:gridCol w="828675"/>
                <a:gridCol w="1123950"/>
                <a:gridCol w="927550"/>
                <a:gridCol w="806000"/>
                <a:gridCol w="733425"/>
                <a:gridCol w="666750"/>
                <a:gridCol w="847725"/>
              </a:tblGrid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Cell_Shape_Uniformity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Marginal_Adhesion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Single_Epithelial_Cell_Size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Bare_Nuclei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Bland_Chromatin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Normal_Nucleoli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Mitoses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Data on SVM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 Summary ===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Correctly Classified Instances           2              100      %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Incorrectly Classified Instances         0                0      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Instances                2   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2/2 Correct!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 Confusion Matrix ===				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	b   &lt;-- classified 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	0 	| a = 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 	1	| b = 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0309">
            <a:off x="3112736" y="368180"/>
            <a:ext cx="2324076" cy="440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Problem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396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working model for determining if cellular breast anomaly is benign or malignant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several observable cell properties that indicate whether a tumor is cancerous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we make a model that predicts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800" y="149313"/>
            <a:ext cx="3288375" cy="48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Tools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Breast Cancer Wisconsin (Original)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UCI Machine Learning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Dr. William H. Wolberg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University of Wisconsin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https://archive.ics.uci.edu/ml/datasets/breast+cancer+wisconsin+(original)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Weka 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https://www.cs.waikato.ac.nz/ml/weka/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Excel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Capture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2347050"/>
            <a:ext cx="85206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1. Sample code number: id number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2. Clump Thickness: 1 - 10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3. Uniformity of Cell Size: 1 - 10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4. Uniformity of Cell Shape: 1 - 10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5. Marginal Adhesion: 1 - 10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6. Single Epithelial Cell Size: 1 - 10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7. Bare Nuclei: 1 - 10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8. Bland Chromatin: 1 - 10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9. Normal Nucleoli: 1 - 10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10. Mitoses: 1 - 10</a:t>
            </a:r>
            <a:endParaRPr sz="12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11. Class: (2 for benign, 4 for malignant)</a:t>
            </a:r>
            <a:endParaRPr sz="12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0" y="1053450"/>
            <a:ext cx="7904874" cy="12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375" y="2424488"/>
            <a:ext cx="60007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&amp; Integration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had previously been updated to fill in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values were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quality was acceptable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data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integration was necessary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&amp; Preprocessing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only 699 instances, sampling was not required for this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the ID attribute -- unnecessary attribute used to identify individuals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class labels to nominal label rather than numeric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2 -&gt; B(enign) 	4 -&gt; M(alignant)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 selection algorithms tended to select all attributes besides 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27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trend of skewed to the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instances of Benign than malignant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Malignant tend to have high values for each attribute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750" y="1320253"/>
            <a:ext cx="5650550" cy="3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2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</a:t>
            </a:r>
            <a:r>
              <a:rPr lang="en"/>
              <a:t>Matrix</a:t>
            </a:r>
            <a:r>
              <a:rPr lang="en"/>
              <a:t> showed no clear correlation between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 of Benign instances with lower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Somewhat clear </a:t>
            </a:r>
            <a:r>
              <a:rPr lang="en"/>
              <a:t>separation</a:t>
            </a:r>
            <a:r>
              <a:rPr lang="en"/>
              <a:t> of colors for many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525" y="356875"/>
            <a:ext cx="4810400" cy="43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5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M5P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J48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Deep Learning (DL)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Stochastic Gradient Descent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796125" y="1152475"/>
            <a:ext cx="368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Support Vector Machine (SVM)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C-SVC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 (RF)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