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56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1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10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77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7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2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BC3E-9C23-46B2-B40B-B480763A1F77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0060-7573-4FF7-989F-8D0D1A9055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90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lementy.ru/lib/43179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/index.php?title=Data_Intensive_Computing&amp;action=edit&amp;redlink=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raph500.org/results_jun_2016?order=field_static_rank_value&amp;sort=des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aph500.org/referencecode" TargetMode="External"/><Relationship Id="rId2" Type="http://schemas.openxmlformats.org/officeDocument/2006/relationships/hyperlink" Target="http://www.graph500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net-map.net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 интернета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 </a:t>
            </a:r>
            <a:r>
              <a:rPr lang="ru-RU" i="1" dirty="0"/>
              <a:t>m</a:t>
            </a:r>
            <a:r>
              <a:rPr lang="ru-RU" dirty="0"/>
              <a:t> ≥ 2 и при любом ε &gt; 0 с увеличением числа вершин графа </a:t>
            </a:r>
            <a:r>
              <a:rPr lang="en-US" dirty="0" smtClean="0"/>
              <a:t>G(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ru-RU" dirty="0"/>
              <a:t> всё ближе к единице становится вероятность того, что диаметр графа </a:t>
            </a:r>
            <a:r>
              <a:rPr lang="en-US" dirty="0" smtClean="0"/>
              <a:t>G(</a:t>
            </a:r>
            <a:r>
              <a:rPr lang="en-US" dirty="0" err="1" smtClean="0"/>
              <a:t>n,m</a:t>
            </a:r>
            <a:r>
              <a:rPr lang="en-US" dirty="0" smtClean="0"/>
              <a:t>)</a:t>
            </a:r>
            <a:r>
              <a:rPr lang="ru-RU" dirty="0"/>
              <a:t> заключен в пределах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(1</a:t>
            </a:r>
            <a:r>
              <a:rPr lang="ru-RU" dirty="0"/>
              <a:t> – ε </a:t>
            </a:r>
            <a:r>
              <a:rPr lang="ru-RU" dirty="0" smtClean="0"/>
              <a:t>)</a:t>
            </a:r>
            <a:r>
              <a:rPr lang="en-US" dirty="0" smtClean="0"/>
              <a:t>ln(n)/ln(ln(n))</a:t>
            </a:r>
            <a:r>
              <a:rPr lang="ru-RU" dirty="0"/>
              <a:t> </a:t>
            </a:r>
            <a:r>
              <a:rPr lang="en-US" dirty="0" smtClean="0"/>
              <a:t>…</a:t>
            </a:r>
            <a:r>
              <a:rPr lang="ru-RU" dirty="0" smtClean="0"/>
              <a:t> </a:t>
            </a:r>
            <a:r>
              <a:rPr lang="ru-RU" dirty="0"/>
              <a:t>(1 + ε </a:t>
            </a:r>
            <a:r>
              <a:rPr lang="ru-RU" dirty="0" smtClean="0"/>
              <a:t>)</a:t>
            </a:r>
            <a:r>
              <a:rPr lang="en-US" dirty="0" smtClean="0"/>
              <a:t>ln(n)/ln(ln(n))</a:t>
            </a:r>
          </a:p>
          <a:p>
            <a:endParaRPr lang="en-US" dirty="0" smtClean="0"/>
          </a:p>
          <a:p>
            <a:r>
              <a:rPr lang="ru-RU" dirty="0"/>
              <a:t>Е. </a:t>
            </a:r>
            <a:r>
              <a:rPr lang="ru-RU" dirty="0" err="1" smtClean="0"/>
              <a:t>Гречников</a:t>
            </a:r>
            <a:r>
              <a:rPr lang="en-US" dirty="0" smtClean="0"/>
              <a:t> (2011)</a:t>
            </a:r>
            <a:r>
              <a:rPr lang="ru-RU" dirty="0" smtClean="0"/>
              <a:t> доказал</a:t>
            </a:r>
            <a:r>
              <a:rPr lang="ru-RU" dirty="0"/>
              <a:t>, что для всех </a:t>
            </a:r>
            <a:r>
              <a:rPr lang="ru-RU" i="1" dirty="0"/>
              <a:t>m</a:t>
            </a:r>
            <a:r>
              <a:rPr lang="ru-RU" dirty="0"/>
              <a:t> и </a:t>
            </a:r>
            <a:r>
              <a:rPr lang="ru-RU" i="1" dirty="0"/>
              <a:t>d</a:t>
            </a:r>
            <a:r>
              <a:rPr lang="ru-RU" dirty="0"/>
              <a:t> с ростом </a:t>
            </a:r>
            <a:r>
              <a:rPr lang="ru-RU" i="1" dirty="0"/>
              <a:t>n</a:t>
            </a:r>
            <a:r>
              <a:rPr lang="ru-RU" dirty="0"/>
              <a:t> всё ближе к единице становится вероятность того, что величина # (</a:t>
            </a:r>
            <a:r>
              <a:rPr lang="ru-RU" i="1" dirty="0"/>
              <a:t>n</a:t>
            </a:r>
            <a:r>
              <a:rPr lang="ru-RU" dirty="0"/>
              <a:t>, </a:t>
            </a:r>
            <a:r>
              <a:rPr lang="ru-RU" i="1" dirty="0"/>
              <a:t>d</a:t>
            </a:r>
            <a:r>
              <a:rPr lang="ru-RU" dirty="0"/>
              <a:t>), определенная на графе </a:t>
            </a:r>
            <a:r>
              <a:rPr lang="ru-RU" i="1" dirty="0" smtClean="0"/>
              <a:t>G</a:t>
            </a:r>
            <a:r>
              <a:rPr lang="en-US" i="1" dirty="0" smtClean="0"/>
              <a:t>(</a:t>
            </a:r>
            <a:r>
              <a:rPr lang="en-US" i="1" dirty="0" err="1" smtClean="0"/>
              <a:t>n,m</a:t>
            </a:r>
            <a:r>
              <a:rPr lang="en-US" i="1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практически не отличается от величины </a:t>
            </a:r>
            <a:r>
              <a:rPr lang="en-US" dirty="0" smtClean="0"/>
              <a:t>c/d</a:t>
            </a:r>
            <a:r>
              <a:rPr lang="en-US" baseline="30000" dirty="0"/>
              <a:t>3</a:t>
            </a:r>
            <a:r>
              <a:rPr lang="ru-RU" dirty="0" smtClean="0"/>
              <a:t>, </a:t>
            </a:r>
            <a:r>
              <a:rPr lang="ru-RU" dirty="0"/>
              <a:t>где </a:t>
            </a:r>
            <a:r>
              <a:rPr lang="ru-RU" i="1" dirty="0"/>
              <a:t>c</a:t>
            </a:r>
            <a:r>
              <a:rPr lang="ru-RU" dirty="0"/>
              <a:t> зависит лишь от </a:t>
            </a:r>
            <a:r>
              <a:rPr lang="ru-RU" i="1" dirty="0"/>
              <a:t>m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8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Уточнение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П. </a:t>
            </a:r>
            <a:r>
              <a:rPr lang="ru-RU" dirty="0" err="1"/>
              <a:t>Бакли</a:t>
            </a:r>
            <a:r>
              <a:rPr lang="ru-RU" dirty="0"/>
              <a:t> и Д. </a:t>
            </a:r>
            <a:r>
              <a:rPr lang="ru-RU" dirty="0" err="1" smtClean="0"/>
              <a:t>Остгуса</a:t>
            </a:r>
            <a:endParaRPr lang="ru-RU" dirty="0" smtClean="0"/>
          </a:p>
          <a:p>
            <a:pPr lvl="1"/>
            <a:r>
              <a:rPr lang="ru-RU" dirty="0"/>
              <a:t>возьмем произвольное число </a:t>
            </a:r>
            <a:r>
              <a:rPr lang="ru-RU" i="1" dirty="0"/>
              <a:t>а</a:t>
            </a:r>
            <a:r>
              <a:rPr lang="ru-RU" dirty="0"/>
              <a:t> &gt; </a:t>
            </a:r>
            <a:r>
              <a:rPr lang="ru-RU" dirty="0" smtClean="0"/>
              <a:t>0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/(2n-1) </a:t>
            </a:r>
            <a:r>
              <a:rPr lang="en-US" dirty="0" smtClean="0">
                <a:sym typeface="Wingdings" panose="05000000000000000000" pitchFamily="2" charset="2"/>
              </a:rPr>
              <a:t> a/((a+1)n-1)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deg</a:t>
            </a:r>
            <a:r>
              <a:rPr lang="en-US" dirty="0" smtClean="0">
                <a:sym typeface="Wingdings" panose="05000000000000000000" pitchFamily="2" charset="2"/>
              </a:rPr>
              <a:t>(v) / (2n-1)  (</a:t>
            </a:r>
            <a:r>
              <a:rPr lang="en-US" dirty="0" err="1" smtClean="0">
                <a:sym typeface="Wingdings" panose="05000000000000000000" pitchFamily="2" charset="2"/>
              </a:rPr>
              <a:t>deg</a:t>
            </a:r>
            <a:r>
              <a:rPr lang="en-US" dirty="0" smtClean="0">
                <a:sym typeface="Wingdings" panose="05000000000000000000" pitchFamily="2" charset="2"/>
              </a:rPr>
              <a:t>(v) + a – 1) / ((a+1)n – 1)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 </a:t>
            </a:r>
            <a:r>
              <a:rPr lang="ru-RU" dirty="0" smtClean="0">
                <a:sym typeface="Wingdings" panose="05000000000000000000" pitchFamily="2" charset="2"/>
              </a:rPr>
              <a:t>при а=1 имеем предыдущую модель</a:t>
            </a:r>
          </a:p>
          <a:p>
            <a:pPr lvl="1"/>
            <a:r>
              <a:rPr lang="ru-RU" dirty="0"/>
              <a:t>величина # (</a:t>
            </a:r>
            <a:r>
              <a:rPr lang="ru-RU" i="1" dirty="0"/>
              <a:t>n, d</a:t>
            </a:r>
            <a:r>
              <a:rPr lang="ru-RU" dirty="0"/>
              <a:t>), определенная </a:t>
            </a:r>
            <a:r>
              <a:rPr lang="ru-RU" dirty="0" smtClean="0"/>
              <a:t>на новой последовательности графов, </a:t>
            </a:r>
            <a:r>
              <a:rPr lang="ru-RU" dirty="0"/>
              <a:t>становится почти наверняка приближенно равной </a:t>
            </a:r>
            <a:r>
              <a:rPr lang="ru-RU" dirty="0" smtClean="0"/>
              <a:t>с</a:t>
            </a:r>
            <a:r>
              <a:rPr lang="en-US" dirty="0" smtClean="0"/>
              <a:t>/d</a:t>
            </a:r>
            <a:r>
              <a:rPr lang="en-US" baseline="30000" dirty="0" smtClean="0"/>
              <a:t>2+a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76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копирования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Идея! </a:t>
            </a:r>
            <a:r>
              <a:rPr lang="ru-RU" sz="1800" dirty="0"/>
              <a:t>когда появляется новый сайт, он либо цитирует какого-то «случайного</a:t>
            </a:r>
            <a:r>
              <a:rPr lang="ru-RU" sz="1800" dirty="0" smtClean="0"/>
              <a:t>» предшественника</a:t>
            </a:r>
            <a:r>
              <a:rPr lang="ru-RU" sz="1800" dirty="0"/>
              <a:t>, </a:t>
            </a:r>
            <a:r>
              <a:rPr lang="ru-RU" sz="1800" dirty="0" smtClean="0"/>
              <a:t>либо </a:t>
            </a:r>
            <a:r>
              <a:rPr lang="ru-RU" sz="1800" i="1" dirty="0" smtClean="0"/>
              <a:t>копирует</a:t>
            </a:r>
            <a:r>
              <a:rPr lang="ru-RU" sz="1800" dirty="0"/>
              <a:t> ссылки с </a:t>
            </a:r>
            <a:r>
              <a:rPr lang="ru-RU" sz="1800" dirty="0" smtClean="0"/>
              <a:t>некоторого </a:t>
            </a:r>
            <a:r>
              <a:rPr lang="ru-RU" sz="1800" dirty="0"/>
              <a:t>сайта, чья тематика близка его автору. </a:t>
            </a:r>
            <a:r>
              <a:rPr lang="ru-RU" sz="1800" dirty="0" smtClean="0"/>
              <a:t>Идея </a:t>
            </a:r>
            <a:r>
              <a:rPr lang="ru-RU" sz="1800" dirty="0"/>
              <a:t>призвана объяснить не только степенной закон, но и факт наличия в интернете плотных сообществ, участники которых объединены общими интересами</a:t>
            </a:r>
            <a:r>
              <a:rPr lang="ru-RU" sz="1800" dirty="0" smtClean="0"/>
              <a:t>.</a:t>
            </a:r>
          </a:p>
          <a:p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50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http://elementy.ru/lib/431792</a:t>
            </a:r>
            <a:endParaRPr lang="ru-RU" dirty="0" smtClean="0"/>
          </a:p>
          <a:p>
            <a:pPr lvl="1"/>
            <a:r>
              <a:rPr lang="ru-RU" dirty="0"/>
              <a:t>1. </a:t>
            </a:r>
            <a:r>
              <a:rPr lang="ru-RU" i="1" dirty="0"/>
              <a:t>А. М. </a:t>
            </a:r>
            <a:r>
              <a:rPr lang="ru-RU" i="1" dirty="0" err="1"/>
              <a:t>Райгородский</a:t>
            </a:r>
            <a:r>
              <a:rPr lang="ru-RU" dirty="0"/>
              <a:t>. Модели случайных графов. — М: МЦНМО, </a:t>
            </a:r>
            <a:r>
              <a:rPr lang="ru-RU" dirty="0" smtClean="0"/>
              <a:t>2011.</a:t>
            </a:r>
            <a:endParaRPr lang="ru-RU" dirty="0"/>
          </a:p>
          <a:p>
            <a:pPr lvl="1"/>
            <a:r>
              <a:rPr lang="ru-RU" dirty="0" smtClean="0"/>
              <a:t>2</a:t>
            </a:r>
            <a:r>
              <a:rPr lang="ru-RU" dirty="0"/>
              <a:t>. </a:t>
            </a:r>
            <a:r>
              <a:rPr lang="en-US" i="1" dirty="0"/>
              <a:t>B. </a:t>
            </a:r>
            <a:r>
              <a:rPr lang="en-US" i="1" dirty="0" err="1"/>
              <a:t>Bollobás</a:t>
            </a:r>
            <a:r>
              <a:rPr lang="en-US" dirty="0"/>
              <a:t>. Random Graphs, Second Edition. — Cambridge Univ. Press, </a:t>
            </a:r>
            <a:r>
              <a:rPr lang="en-US" dirty="0" smtClean="0"/>
              <a:t>2001.</a:t>
            </a:r>
            <a:endParaRPr lang="ru-RU" dirty="0"/>
          </a:p>
          <a:p>
            <a:pPr lvl="1"/>
            <a:r>
              <a:rPr lang="en-US" dirty="0" smtClean="0"/>
              <a:t>3</a:t>
            </a:r>
            <a:r>
              <a:rPr lang="en-US" dirty="0"/>
              <a:t>. </a:t>
            </a:r>
            <a:r>
              <a:rPr lang="en-US" i="1" dirty="0"/>
              <a:t>E. A. </a:t>
            </a:r>
            <a:r>
              <a:rPr lang="en-US" i="1" dirty="0" err="1"/>
              <a:t>Grechnikov</a:t>
            </a:r>
            <a:r>
              <a:rPr lang="en-US" dirty="0"/>
              <a:t>. An estimate for the number of edges between vertices of given degrees in random graphs in the </a:t>
            </a:r>
            <a:r>
              <a:rPr lang="en-US" dirty="0" err="1"/>
              <a:t>Bollobas</a:t>
            </a:r>
            <a:r>
              <a:rPr lang="en-US" dirty="0"/>
              <a:t>–Riordan model. — Moscow Journal of </a:t>
            </a:r>
            <a:r>
              <a:rPr lang="en-US" dirty="0" err="1"/>
              <a:t>Combinatorics</a:t>
            </a:r>
            <a:r>
              <a:rPr lang="en-US" dirty="0"/>
              <a:t> and Number Theory, 1 (2011), №2, p. 40–73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500 </a:t>
            </a:r>
            <a:r>
              <a:rPr lang="en-US" dirty="0" smtClean="0"/>
              <a:t>Benchmark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Graph500</a:t>
            </a:r>
            <a:r>
              <a:rPr lang="ru-RU" dirty="0"/>
              <a:t> </a:t>
            </a:r>
            <a:r>
              <a:rPr lang="en-US" dirty="0" smtClean="0"/>
              <a:t>(c 2010) </a:t>
            </a:r>
            <a:r>
              <a:rPr lang="ru-RU" dirty="0" smtClean="0"/>
              <a:t>— рейтинг</a:t>
            </a:r>
            <a:r>
              <a:rPr lang="en-US" dirty="0" smtClean="0"/>
              <a:t> </a:t>
            </a:r>
            <a:r>
              <a:rPr lang="ru-RU" dirty="0" smtClean="0"/>
              <a:t>суперкомпьютеров</a:t>
            </a:r>
            <a:r>
              <a:rPr lang="ru-RU" dirty="0"/>
              <a:t>, ориентированный на задачи </a:t>
            </a:r>
            <a:r>
              <a:rPr lang="ru-RU" dirty="0" smtClean="0"/>
              <a:t>класса </a:t>
            </a:r>
            <a:r>
              <a:rPr lang="ru-RU" dirty="0"/>
              <a:t> </a:t>
            </a:r>
            <a:r>
              <a:rPr lang="ru-RU" dirty="0" err="1">
                <a:hlinkClick r:id="rId2" tooltip="Data Intensive Computing (страница отсутствует)"/>
              </a:rPr>
              <a:t>Data</a:t>
            </a:r>
            <a:r>
              <a:rPr lang="ru-RU" dirty="0">
                <a:hlinkClick r:id="rId2" tooltip="Data Intensive Computing (страница отсутствует)"/>
              </a:rPr>
              <a:t> </a:t>
            </a:r>
            <a:r>
              <a:rPr lang="ru-RU" dirty="0" err="1">
                <a:hlinkClick r:id="rId2" tooltip="Data Intensive Computing (страница отсутствует)"/>
              </a:rPr>
              <a:t>intensive</a:t>
            </a:r>
            <a:r>
              <a:rPr lang="ru-RU" dirty="0" smtClean="0"/>
              <a:t>. 211 записи (ию</a:t>
            </a:r>
            <a:r>
              <a:rPr lang="ru-RU" dirty="0"/>
              <a:t>н</a:t>
            </a:r>
            <a:r>
              <a:rPr lang="ru-RU" dirty="0" smtClean="0"/>
              <a:t>ь 2016)</a:t>
            </a:r>
            <a:endParaRPr lang="en-US" dirty="0" smtClean="0"/>
          </a:p>
          <a:p>
            <a:pPr lvl="1"/>
            <a:r>
              <a:rPr lang="ru-RU" dirty="0" err="1" smtClean="0"/>
              <a:t>Бенчмарк</a:t>
            </a:r>
            <a:r>
              <a:rPr lang="ru-RU" dirty="0"/>
              <a:t> в большей степени нагружает коммуникационную подсистему компьютера, и не зависит от количества исполняемых в секунду операций над числами с плавающей </a:t>
            </a:r>
            <a:r>
              <a:rPr lang="ru-RU" dirty="0" smtClean="0"/>
              <a:t>запятой</a:t>
            </a:r>
            <a:endParaRPr lang="en-US" dirty="0" smtClean="0"/>
          </a:p>
          <a:p>
            <a:pPr lvl="1"/>
            <a:r>
              <a:rPr lang="ru-RU" dirty="0"/>
              <a:t>состоит из двух вычислительно сложных частей</a:t>
            </a:r>
            <a:r>
              <a:rPr lang="ru-RU" dirty="0" smtClean="0"/>
              <a:t>:</a:t>
            </a:r>
            <a:endParaRPr lang="en-US" dirty="0" smtClean="0"/>
          </a:p>
          <a:p>
            <a:pPr lvl="2"/>
            <a:r>
              <a:rPr lang="ru-RU" dirty="0"/>
              <a:t>в первой происходит генерация графа и его сжатие в разреженные структуры CSR или CSC (</a:t>
            </a:r>
            <a:r>
              <a:rPr lang="ru-RU" dirty="0" err="1"/>
              <a:t>Compressed</a:t>
            </a:r>
            <a:r>
              <a:rPr lang="ru-RU" dirty="0"/>
              <a:t> </a:t>
            </a:r>
            <a:r>
              <a:rPr lang="ru-RU" dirty="0" err="1"/>
              <a:t>Sparse</a:t>
            </a:r>
            <a:r>
              <a:rPr lang="ru-RU" dirty="0"/>
              <a:t> </a:t>
            </a:r>
            <a:r>
              <a:rPr lang="ru-RU" dirty="0" err="1"/>
              <a:t>Row</a:t>
            </a:r>
            <a:r>
              <a:rPr lang="ru-RU" dirty="0"/>
              <a:t>/</a:t>
            </a:r>
            <a:r>
              <a:rPr lang="ru-RU" dirty="0" err="1"/>
              <a:t>Column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/>
              <a:t>во второй происходит параллельный BFS-поиск </a:t>
            </a:r>
            <a:r>
              <a:rPr lang="ru-RU" dirty="0" smtClean="0"/>
              <a:t>из 64 </a:t>
            </a:r>
            <a:r>
              <a:rPr lang="ru-RU" dirty="0"/>
              <a:t>вершин графа, выбранных случайно</a:t>
            </a:r>
          </a:p>
        </p:txBody>
      </p:sp>
    </p:spTree>
    <p:extLst>
      <p:ext uri="{BB962C8B-B14F-4D97-AF65-F5344CB8AC3E}">
        <p14:creationId xmlns:p14="http://schemas.microsoft.com/office/powerpoint/2010/main" val="42382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06928009"/>
              </p:ext>
            </p:extLst>
          </p:nvPr>
        </p:nvGraphicFramePr>
        <p:xfrm>
          <a:off x="425690" y="2420888"/>
          <a:ext cx="3960441" cy="3625426"/>
        </p:xfrm>
        <a:graphic>
          <a:graphicData uri="http://schemas.openxmlformats.org/drawingml/2006/table">
            <a:tbl>
              <a:tblPr/>
              <a:tblGrid>
                <a:gridCol w="1440160"/>
                <a:gridCol w="792088"/>
                <a:gridCol w="720080"/>
                <a:gridCol w="1008113"/>
              </a:tblGrid>
              <a:tr h="475998"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</a:rPr>
                        <a:t>Problem class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solidFill>
                            <a:srgbClr val="FFFFFF"/>
                          </a:solidFill>
                          <a:effectLst/>
                        </a:rPr>
                        <a:t>Scale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Edge factor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>
                          <a:solidFill>
                            <a:srgbClr val="FFFFFF"/>
                          </a:solidFill>
                          <a:effectLst/>
                        </a:rPr>
                        <a:t>Approx. storage size in TB</a:t>
                      </a:r>
                    </a:p>
                  </a:txBody>
                  <a:tcPr marL="27597" marR="27597" marT="11039" marB="110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Toy (level 10)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26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0.0172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Mini (level 11)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29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0.1374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Small (level 12)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1.0995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Medium (level 13)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17.5922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Large (level 14)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39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>
                          <a:effectLst/>
                        </a:rPr>
                        <a:t>140.7375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1498"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Huge (level 15)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42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>
                          <a:effectLst/>
                        </a:rPr>
                        <a:t>16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300" dirty="0">
                          <a:effectLst/>
                        </a:rPr>
                        <a:t>1125.8999</a:t>
                      </a:r>
                    </a:p>
                  </a:txBody>
                  <a:tcPr marL="27597" marR="27597" marT="27597" marB="275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339181"/>
            <a:ext cx="3048000" cy="3048000"/>
          </a:xfr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 rot="10800000" flipV="1">
            <a:off x="395536" y="1717756"/>
            <a:ext cx="38884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Problem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definitions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required</a:t>
            </a:r>
            <a:r>
              <a:rPr lang="ru-RU" altLang="ru-RU" sz="1400" dirty="0"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storage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assuming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64-bit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9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графа и 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При генерации графов в Graph500 используется генератор Кронекера, очень похожий на генератор графов типа </a:t>
            </a:r>
            <a:r>
              <a:rPr lang="ru-RU" dirty="0" err="1" smtClean="0"/>
              <a:t>Recursive</a:t>
            </a:r>
            <a:r>
              <a:rPr lang="ru-RU" dirty="0" smtClean="0"/>
              <a:t> </a:t>
            </a:r>
            <a:r>
              <a:rPr lang="ru-RU" dirty="0" err="1" smtClean="0"/>
              <a:t>MATrix</a:t>
            </a:r>
            <a:r>
              <a:rPr lang="ru-RU" dirty="0" smtClean="0"/>
              <a:t> (R-MAT), который в процессе работы использует матрицу смежности создаваемого графа. </a:t>
            </a:r>
          </a:p>
          <a:p>
            <a:r>
              <a:rPr lang="ru-RU" dirty="0" smtClean="0"/>
              <a:t>При добавлении каждой дуги матрица смежности </a:t>
            </a:r>
            <a:r>
              <a:rPr lang="ru-RU" dirty="0" err="1" smtClean="0"/>
              <a:t>NхN</a:t>
            </a:r>
            <a:r>
              <a:rPr lang="ru-RU" dirty="0" smtClean="0"/>
              <a:t> рекурсивно дробится до тех пор, пока не будет получена матрица из одного элемента — это и есть выбранная дуга. Такой процесс повторяется M раз. </a:t>
            </a:r>
          </a:p>
          <a:p>
            <a:r>
              <a:rPr lang="ru-RU" dirty="0" smtClean="0"/>
              <a:t>Матрица на каждом шаге такого рекурсивного процесса дробится на четыре равные части: A, B, C и D. </a:t>
            </a:r>
          </a:p>
          <a:p>
            <a:r>
              <a:rPr lang="ru-RU" dirty="0" smtClean="0"/>
              <a:t>Для каждой из этих частей изначально задана вероятность, с которой происходит выбор именно ее при добавлении новой дуги. По умолчанию вероятности выбора частей матрицы равны: P(A) = 0,57; P(B) = 0,19; P(C) = 0,19; P(D) = 1-(A+B+C) = 0,05.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Для проверки созданной версии в тесте существует </a:t>
            </a:r>
            <a:r>
              <a:rPr lang="ru-RU" dirty="0" err="1" smtClean="0"/>
              <a:t>валидация</a:t>
            </a:r>
            <a:r>
              <a:rPr lang="ru-RU" dirty="0" smtClean="0"/>
              <a:t>, которая проверяет корректность построенного дерева при поиске в ширину. </a:t>
            </a:r>
          </a:p>
          <a:p>
            <a:r>
              <a:rPr lang="ru-RU" dirty="0" smtClean="0"/>
              <a:t>Для этого при выполнении поиска заполняется специальный массив, в котором хранятся вершины-родители для каждой вершины в построенном дереве.</a:t>
            </a:r>
          </a:p>
          <a:p>
            <a:endParaRPr lang="ru-RU" dirty="0"/>
          </a:p>
          <a:p>
            <a:r>
              <a:rPr lang="ru-RU" dirty="0" smtClean="0"/>
              <a:t>Проверятся корректность только косвенно:</a:t>
            </a:r>
          </a:p>
          <a:p>
            <a:pPr lvl="1"/>
            <a:r>
              <a:rPr lang="ru-RU" dirty="0" smtClean="0"/>
              <a:t>Вывод является деревом, не содержит циклов</a:t>
            </a:r>
          </a:p>
          <a:p>
            <a:pPr lvl="1"/>
            <a:r>
              <a:rPr lang="ru-RU" dirty="0" smtClean="0"/>
              <a:t>Метки у вершин, соединенных ребром дерева, отличаются ровно на 1</a:t>
            </a:r>
          </a:p>
          <a:p>
            <a:pPr lvl="1"/>
            <a:r>
              <a:rPr lang="ru-RU" dirty="0" smtClean="0"/>
              <a:t>Все ребра в выходных данных либо обеими вершинами в дереве и их метки отличаются не более чем на 1, либо обеими вершинами вне его</a:t>
            </a:r>
          </a:p>
          <a:p>
            <a:pPr lvl="1"/>
            <a:r>
              <a:rPr lang="ru-RU" dirty="0" smtClean="0"/>
              <a:t>Вершина и ее родитель соединены ребром из входных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1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June </a:t>
            </a:r>
            <a:r>
              <a:rPr lang="en-US" dirty="0" smtClean="0"/>
              <a:t>2016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27786"/>
              </p:ext>
            </p:extLst>
          </p:nvPr>
        </p:nvGraphicFramePr>
        <p:xfrm>
          <a:off x="467544" y="1479006"/>
          <a:ext cx="8208912" cy="4846492"/>
        </p:xfrm>
        <a:graphic>
          <a:graphicData uri="http://schemas.openxmlformats.org/drawingml/2006/table">
            <a:tbl>
              <a:tblPr/>
              <a:tblGrid>
                <a:gridCol w="648072"/>
                <a:gridCol w="720080"/>
                <a:gridCol w="2232248"/>
                <a:gridCol w="1080120"/>
                <a:gridCol w="792088"/>
                <a:gridCol w="792088"/>
                <a:gridCol w="918102"/>
                <a:gridCol w="1026114"/>
              </a:tblGrid>
              <a:tr h="1889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FFFF"/>
                          </a:solidFill>
                          <a:effectLst/>
                        </a:rPr>
                        <a:t>No.</a:t>
                      </a: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Rank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Machine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Installation Site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Number of nodes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Number of cores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Problem scale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u="sng" dirty="0">
                          <a:solidFill>
                            <a:srgbClr val="FFFFFF"/>
                          </a:solidFill>
                          <a:effectLst/>
                        </a:rPr>
                        <a:t>GTEPS</a:t>
                      </a:r>
                      <a:endParaRPr lang="en-US" sz="12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340" marR="15340" marT="6136" marB="61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34252"/>
                    </a:solidFill>
                  </a:tcPr>
                </a:tc>
              </a:tr>
              <a:tr h="73755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K computer (Fujitsu - Custom)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RIKEN Advanced Institute for Computational Science (AICS)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82944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663552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38621.4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</a:tr>
              <a:tr h="472477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Sunway </a:t>
                      </a:r>
                      <a:r>
                        <a:rPr lang="en-US" sz="1200" dirty="0" err="1">
                          <a:effectLst/>
                        </a:rPr>
                        <a:t>TaihuLight</a:t>
                      </a:r>
                      <a:r>
                        <a:rPr lang="en-US" sz="1200" dirty="0">
                          <a:effectLst/>
                        </a:rPr>
                        <a:t> (NRCPC - Sunway MPP)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National Supercomputing Center in Wuxi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40768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FF0000"/>
                          </a:solidFill>
                          <a:effectLst/>
                        </a:rPr>
                        <a:t>10 599 680</a:t>
                      </a:r>
                      <a:endParaRPr lang="ru-RU" sz="12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23755.7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2591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3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DOE/NNSA/LLNL Sequoia (IBM - </a:t>
                      </a:r>
                      <a:r>
                        <a:rPr lang="en-US" sz="1200" dirty="0" err="1">
                          <a:effectLst/>
                        </a:rPr>
                        <a:t>BlueGene</a:t>
                      </a:r>
                      <a:r>
                        <a:rPr lang="en-US" sz="1200" dirty="0">
                          <a:effectLst/>
                        </a:rPr>
                        <a:t>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Lawrence Livermore National Laboratory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98304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1572864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23751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</a:tr>
              <a:tr h="1002633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DOE/SC/Argonne National Laboratory Mira (IBM - </a:t>
                      </a:r>
                      <a:r>
                        <a:rPr lang="en-US" sz="1200" dirty="0" err="1">
                          <a:effectLst/>
                        </a:rPr>
                        <a:t>BlueGene</a:t>
                      </a:r>
                      <a:r>
                        <a:rPr lang="en-US" sz="1200" dirty="0">
                          <a:effectLst/>
                        </a:rPr>
                        <a:t>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Argonne National Laboratory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49152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786432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40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14982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491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JUQUEEN (IBM - BlueGene/Q,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Forschungszentrum Juelich (FZJ)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16384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262144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38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5848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DF2"/>
                    </a:solidFill>
                  </a:tcPr>
                </a:tc>
              </a:tr>
              <a:tr h="649196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6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6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Fermi (IBM - BlueGene/Q, Power BQC 16C 1.60 GHz)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CINECA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8192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131072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37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2567</a:t>
                      </a:r>
                    </a:p>
                  </a:txBody>
                  <a:tcPr marL="15340" marR="15340" marT="15340" marB="15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sort icon">
            <a:hlinkClick r:id="rId2" tooltip="sort by Rank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38" y="1533525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http://www.graph500.org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http://www.graph500.org/referencecode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[5</a:t>
            </a:r>
            <a:r>
              <a:rPr lang="ru-RU" b="1" dirty="0" smtClean="0"/>
              <a:t> </a:t>
            </a:r>
            <a:r>
              <a:rPr lang="ru-RU" b="1" dirty="0" smtClean="0"/>
              <a:t>баллов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1) на вашем ноутб</a:t>
            </a:r>
            <a:r>
              <a:rPr lang="ru-RU" dirty="0"/>
              <a:t>у</a:t>
            </a:r>
            <a:r>
              <a:rPr lang="ru-RU" dirty="0" smtClean="0"/>
              <a:t>ке запустить тест </a:t>
            </a:r>
            <a:r>
              <a:rPr lang="en-US" dirty="0" smtClean="0"/>
              <a:t>Graph500</a:t>
            </a:r>
            <a:r>
              <a:rPr lang="ru-RU" dirty="0" smtClean="0"/>
              <a:t> (</a:t>
            </a:r>
            <a:r>
              <a:rPr lang="ru-RU" dirty="0" err="1" smtClean="0"/>
              <a:t>референс</a:t>
            </a:r>
            <a:r>
              <a:rPr lang="ru-RU" dirty="0" smtClean="0"/>
              <a:t> код)</a:t>
            </a:r>
            <a:r>
              <a:rPr lang="en-US" dirty="0" smtClean="0"/>
              <a:t>, </a:t>
            </a:r>
            <a:r>
              <a:rPr lang="ru-RU" dirty="0" smtClean="0"/>
              <a:t>определить характеристики теста</a:t>
            </a:r>
          </a:p>
          <a:p>
            <a:endParaRPr lang="ru-RU" dirty="0" smtClean="0"/>
          </a:p>
          <a:p>
            <a:r>
              <a:rPr lang="en-US" b="1" dirty="0" smtClean="0"/>
              <a:t>[8</a:t>
            </a:r>
            <a:r>
              <a:rPr lang="ru-RU" b="1" dirty="0" smtClean="0"/>
              <a:t> </a:t>
            </a:r>
            <a:r>
              <a:rPr lang="ru-RU" b="1" dirty="0" smtClean="0"/>
              <a:t>баллов</a:t>
            </a:r>
            <a:r>
              <a:rPr lang="en-US" b="1" dirty="0" smtClean="0"/>
              <a:t> (</a:t>
            </a:r>
            <a:r>
              <a:rPr lang="ru-RU" b="1" dirty="0" smtClean="0"/>
              <a:t>или </a:t>
            </a:r>
            <a:r>
              <a:rPr lang="ru-RU" b="1" dirty="0" smtClean="0"/>
              <a:t>+</a:t>
            </a:r>
            <a:r>
              <a:rPr lang="en-US" b="1" dirty="0" smtClean="0"/>
              <a:t>5</a:t>
            </a:r>
            <a:r>
              <a:rPr lang="ru-RU" b="1" dirty="0" smtClean="0"/>
              <a:t> </a:t>
            </a:r>
            <a:r>
              <a:rPr lang="ru-RU" b="1" dirty="0" smtClean="0"/>
              <a:t>к 1)</a:t>
            </a:r>
            <a:r>
              <a:rPr lang="en-US" b="1" dirty="0" smtClean="0"/>
              <a:t>]</a:t>
            </a:r>
            <a:r>
              <a:rPr lang="ru-RU" b="1" dirty="0" smtClean="0"/>
              <a:t> </a:t>
            </a:r>
            <a:r>
              <a:rPr lang="ru-RU" dirty="0" smtClean="0"/>
              <a:t>2) на каком-либо кластере запустить параллельную версию теста</a:t>
            </a:r>
          </a:p>
          <a:p>
            <a:endParaRPr lang="ru-RU" dirty="0"/>
          </a:p>
          <a:p>
            <a:r>
              <a:rPr lang="en-US" b="1" dirty="0" smtClean="0"/>
              <a:t>[</a:t>
            </a:r>
            <a:r>
              <a:rPr lang="ru-RU" b="1" dirty="0" smtClean="0"/>
              <a:t>+5 баллов</a:t>
            </a:r>
            <a:r>
              <a:rPr lang="en-US" b="1" dirty="0" smtClean="0"/>
              <a:t> </a:t>
            </a:r>
            <a:r>
              <a:rPr lang="ru-RU" b="1" dirty="0" smtClean="0"/>
              <a:t>к 1)-2)</a:t>
            </a:r>
            <a:r>
              <a:rPr lang="en-US" b="1" dirty="0" smtClean="0"/>
              <a:t>] </a:t>
            </a:r>
            <a:r>
              <a:rPr lang="ru-RU" dirty="0" smtClean="0"/>
              <a:t>3) определить параметры графа Кронекера (построив 1000+ случайных графов </a:t>
            </a:r>
            <a:r>
              <a:rPr lang="en-US" dirty="0" smtClean="0"/>
              <a:t>scale=12+)</a:t>
            </a:r>
            <a:r>
              <a:rPr lang="ru-RU" dirty="0" smtClean="0"/>
              <a:t>: </a:t>
            </a:r>
            <a:endParaRPr lang="en-US" dirty="0" smtClean="0"/>
          </a:p>
          <a:p>
            <a:pPr lvl="1"/>
            <a:r>
              <a:rPr lang="ru-RU" sz="2600" dirty="0" smtClean="0"/>
              <a:t>д</a:t>
            </a:r>
            <a:r>
              <a:rPr lang="ru-RU" sz="2600" dirty="0" smtClean="0"/>
              <a:t>иаметр</a:t>
            </a:r>
            <a:r>
              <a:rPr lang="en-US" sz="2600" dirty="0" smtClean="0"/>
              <a:t> (</a:t>
            </a:r>
            <a:r>
              <a:rPr lang="en-US" sz="2600" dirty="0"/>
              <a:t>V</a:t>
            </a:r>
            <a:r>
              <a:rPr lang="en-US" sz="2600" dirty="0" smtClean="0"/>
              <a:t>, </a:t>
            </a:r>
            <a:r>
              <a:rPr lang="ru-RU" sz="2600" dirty="0" smtClean="0"/>
              <a:t>если граф не является связным)</a:t>
            </a:r>
            <a:endParaRPr lang="en-US" sz="2600" dirty="0"/>
          </a:p>
          <a:p>
            <a:pPr lvl="1"/>
            <a:r>
              <a:rPr lang="ru-RU" sz="2600" dirty="0" smtClean="0"/>
              <a:t>среднее </a:t>
            </a:r>
            <a:r>
              <a:rPr lang="ru-RU" sz="2600" dirty="0" smtClean="0"/>
              <a:t>расстояние между вершинами в одной компоненте </a:t>
            </a:r>
            <a:r>
              <a:rPr lang="ru-RU" sz="2600" dirty="0" smtClean="0"/>
              <a:t>связности</a:t>
            </a:r>
            <a:endParaRPr lang="en-US" sz="2600" dirty="0" smtClean="0"/>
          </a:p>
          <a:p>
            <a:pPr lvl="1"/>
            <a:r>
              <a:rPr lang="ru-RU" sz="2600" dirty="0" smtClean="0"/>
              <a:t>построить </a:t>
            </a:r>
            <a:r>
              <a:rPr lang="ru-RU" sz="2600" dirty="0" smtClean="0"/>
              <a:t>гистограмму </a:t>
            </a:r>
            <a:r>
              <a:rPr lang="en-US" sz="2600" dirty="0" smtClean="0"/>
              <a:t>#(n, d)</a:t>
            </a:r>
            <a:r>
              <a:rPr lang="ru-RU" sz="2600" dirty="0" smtClean="0"/>
              <a:t>, оценить вероятность быть связным</a:t>
            </a:r>
          </a:p>
          <a:p>
            <a:endParaRPr lang="ru-RU" dirty="0"/>
          </a:p>
          <a:p>
            <a:r>
              <a:rPr lang="en-US" b="1" dirty="0" smtClean="0"/>
              <a:t>[</a:t>
            </a:r>
            <a:r>
              <a:rPr lang="ru-RU" b="1" dirty="0" smtClean="0"/>
              <a:t>15 </a:t>
            </a:r>
            <a:r>
              <a:rPr lang="ru-RU" b="1" dirty="0"/>
              <a:t>баллов</a:t>
            </a:r>
            <a:r>
              <a:rPr lang="en-US" b="1" dirty="0"/>
              <a:t>] </a:t>
            </a:r>
            <a:r>
              <a:rPr lang="ru-RU" dirty="0" smtClean="0"/>
              <a:t>4) реализовать алгоритм построения случайного веб-графа в модели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разл</a:t>
            </a:r>
            <a:r>
              <a:rPr lang="ru-RU" dirty="0"/>
              <a:t>и</a:t>
            </a:r>
            <a:r>
              <a:rPr lang="ru-RU" dirty="0" smtClean="0"/>
              <a:t>чные </a:t>
            </a:r>
            <a:r>
              <a:rPr lang="en-US" dirty="0" smtClean="0"/>
              <a:t>n=4000+, m=10..16)</a:t>
            </a:r>
            <a:r>
              <a:rPr lang="ru-RU" dirty="0" smtClean="0"/>
              <a:t>. Определить параметры графов в этой модели (описаны выше).</a:t>
            </a:r>
          </a:p>
        </p:txBody>
      </p:sp>
    </p:spTree>
    <p:extLst>
      <p:ext uri="{BB962C8B-B14F-4D97-AF65-F5344CB8AC3E}">
        <p14:creationId xmlns:p14="http://schemas.microsoft.com/office/powerpoint/2010/main" val="22600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Граф интернета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27" y="1600200"/>
            <a:ext cx="4510546" cy="4525963"/>
          </a:xfrm>
        </p:spPr>
      </p:pic>
    </p:spTree>
    <p:extLst>
      <p:ext uri="{BB962C8B-B14F-4D97-AF65-F5344CB8AC3E}">
        <p14:creationId xmlns:p14="http://schemas.microsoft.com/office/powerpoint/2010/main" val="15659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 интернета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56792"/>
            <a:ext cx="6140689" cy="3674179"/>
          </a:xfrm>
        </p:spPr>
      </p:pic>
      <p:sp>
        <p:nvSpPr>
          <p:cNvPr id="5" name="Прямоугольник 4"/>
          <p:cNvSpPr/>
          <p:nvPr/>
        </p:nvSpPr>
        <p:spPr>
          <a:xfrm>
            <a:off x="4211960" y="5733256"/>
            <a:ext cx="4252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Схема интернета с сайта </a:t>
            </a:r>
            <a:r>
              <a:rPr lang="ru-RU" u="sng" dirty="0">
                <a:hlinkClick r:id="rId3"/>
              </a:rPr>
              <a:t>internet-map.net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5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Граф интернета </a:t>
            </a:r>
            <a:br>
              <a:rPr lang="ru-RU" dirty="0" smtClean="0"/>
            </a:br>
            <a:r>
              <a:rPr lang="ru-RU" dirty="0" smtClean="0"/>
              <a:t>(ориентированный </a:t>
            </a:r>
            <a:r>
              <a:rPr lang="ru-RU" dirty="0" err="1" smtClean="0"/>
              <a:t>мультиграф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Вершины (</a:t>
            </a:r>
            <a:r>
              <a:rPr lang="en-US" dirty="0" smtClean="0"/>
              <a:t>V)</a:t>
            </a:r>
            <a:r>
              <a:rPr lang="ru-RU" dirty="0" smtClean="0"/>
              <a:t> – сайты в интернете</a:t>
            </a:r>
          </a:p>
          <a:p>
            <a:r>
              <a:rPr lang="ru-RU" dirty="0" smtClean="0"/>
              <a:t>Дуги</a:t>
            </a:r>
            <a:r>
              <a:rPr lang="en-US" dirty="0" smtClean="0"/>
              <a:t> (E)</a:t>
            </a:r>
            <a:r>
              <a:rPr lang="ru-RU" dirty="0" smtClean="0"/>
              <a:t> – ссылки между сайтами</a:t>
            </a:r>
          </a:p>
          <a:p>
            <a:endParaRPr lang="ru-RU" dirty="0"/>
          </a:p>
          <a:p>
            <a:r>
              <a:rPr lang="ru-RU" dirty="0" smtClean="0"/>
              <a:t>Экспериментальные свойства графа интернета:</a:t>
            </a:r>
          </a:p>
          <a:p>
            <a:pPr lvl="1"/>
            <a:r>
              <a:rPr lang="ru-RU" dirty="0" smtClean="0"/>
              <a:t>закон </a:t>
            </a:r>
            <a:r>
              <a:rPr lang="ru-RU" dirty="0"/>
              <a:t>«шести рукопожатий</a:t>
            </a:r>
            <a:r>
              <a:rPr lang="ru-RU" dirty="0" smtClean="0"/>
              <a:t>»</a:t>
            </a:r>
            <a:endParaRPr lang="en-US" dirty="0" smtClean="0"/>
          </a:p>
          <a:p>
            <a:pPr lvl="1"/>
            <a:r>
              <a:rPr lang="ru-RU" dirty="0" smtClean="0"/>
              <a:t>исключительная </a:t>
            </a:r>
            <a:r>
              <a:rPr lang="ru-RU" dirty="0"/>
              <a:t>«</a:t>
            </a:r>
            <a:r>
              <a:rPr lang="ru-RU" dirty="0" smtClean="0"/>
              <a:t>разреженность» </a:t>
            </a:r>
          </a:p>
          <a:p>
            <a:pPr marL="457200" lvl="1" indent="0">
              <a:buNone/>
            </a:pPr>
            <a:r>
              <a:rPr lang="ru-RU" sz="1400" dirty="0"/>
              <a:t>	</a:t>
            </a:r>
            <a:r>
              <a:rPr lang="ru-RU" sz="1400" dirty="0" smtClean="0"/>
              <a:t>(</a:t>
            </a:r>
            <a:r>
              <a:rPr lang="ru-RU" sz="1400" dirty="0"/>
              <a:t>если вершин у веб-графа </a:t>
            </a:r>
            <a:r>
              <a:rPr lang="ru-RU" sz="1400" i="1" dirty="0"/>
              <a:t>n</a:t>
            </a:r>
            <a:r>
              <a:rPr lang="ru-RU" sz="1400" dirty="0"/>
              <a:t>, то ребер у него не более </a:t>
            </a:r>
            <a:r>
              <a:rPr lang="ru-RU" sz="1400" i="1" dirty="0" err="1"/>
              <a:t>mn</a:t>
            </a:r>
            <a:r>
              <a:rPr lang="ru-RU" sz="1400" dirty="0"/>
              <a:t> с некоторым постоянным </a:t>
            </a:r>
            <a:r>
              <a:rPr lang="ru-RU" sz="1400" i="1" dirty="0"/>
              <a:t>m</a:t>
            </a:r>
            <a:r>
              <a:rPr lang="ru-RU" sz="1400" dirty="0"/>
              <a:t> ≥ </a:t>
            </a:r>
            <a:r>
              <a:rPr lang="ru-RU" sz="1400" dirty="0" smtClean="0"/>
              <a:t>1)</a:t>
            </a:r>
          </a:p>
          <a:p>
            <a:pPr lvl="1"/>
            <a:r>
              <a:rPr lang="ru-RU" i="1" dirty="0"/>
              <a:t>степенным законом распределения</a:t>
            </a:r>
            <a:r>
              <a:rPr lang="ru-RU" dirty="0"/>
              <a:t> степеней </a:t>
            </a:r>
            <a:r>
              <a:rPr lang="ru-RU" dirty="0" smtClean="0"/>
              <a:t>вершин: </a:t>
            </a:r>
            <a:r>
              <a:rPr lang="en-US" dirty="0" smtClean="0"/>
              <a:t>#(</a:t>
            </a:r>
            <a:r>
              <a:rPr lang="en-US" dirty="0" err="1" smtClean="0"/>
              <a:t>n,d</a:t>
            </a:r>
            <a:r>
              <a:rPr lang="en-US" dirty="0" smtClean="0"/>
              <a:t>) = |{v: </a:t>
            </a:r>
            <a:r>
              <a:rPr lang="en-US" dirty="0" err="1" smtClean="0"/>
              <a:t>deg</a:t>
            </a:r>
            <a:r>
              <a:rPr lang="en-US" dirty="0" smtClean="0"/>
              <a:t>(v) = d}| / n ≈ c / d</a:t>
            </a:r>
            <a:r>
              <a:rPr lang="en-US" baseline="30000" dirty="0" smtClean="0"/>
              <a:t>2.3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95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веб-графа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Зная свойства «настоящего» интернета</a:t>
            </a:r>
            <a:r>
              <a:rPr lang="en-US" dirty="0"/>
              <a:t>,</a:t>
            </a:r>
            <a:r>
              <a:rPr lang="ru-RU" dirty="0" smtClean="0"/>
              <a:t> можно создавать модели его разного размера.</a:t>
            </a:r>
          </a:p>
          <a:p>
            <a:pPr lvl="1"/>
            <a:r>
              <a:rPr lang="ru-RU" dirty="0" smtClean="0"/>
              <a:t>тестировать алгоритмы обхода интернета роботами</a:t>
            </a:r>
          </a:p>
          <a:p>
            <a:pPr lvl="1"/>
            <a:r>
              <a:rPr lang="ru-RU" dirty="0" smtClean="0"/>
              <a:t>выявлять </a:t>
            </a:r>
            <a:r>
              <a:rPr lang="ru-RU" dirty="0" err="1" smtClean="0"/>
              <a:t>спамовую</a:t>
            </a:r>
            <a:r>
              <a:rPr lang="ru-RU" dirty="0" smtClean="0"/>
              <a:t> активность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Случайные веб-графы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1999, </a:t>
            </a:r>
            <a:r>
              <a:rPr lang="ru-RU" dirty="0"/>
              <a:t>А. Л. Барабаши и Р. </a:t>
            </a:r>
            <a:r>
              <a:rPr lang="ru-RU" dirty="0" smtClean="0"/>
              <a:t>Альберт</a:t>
            </a:r>
          </a:p>
          <a:p>
            <a:pPr lvl="1"/>
            <a:r>
              <a:rPr lang="ru-RU" b="1" dirty="0" smtClean="0"/>
              <a:t>Идея!</a:t>
            </a:r>
            <a:r>
              <a:rPr lang="ru-RU" dirty="0" smtClean="0"/>
              <a:t> </a:t>
            </a:r>
            <a:r>
              <a:rPr lang="ru-RU" sz="1800" dirty="0" smtClean="0"/>
              <a:t>Когда появляется новый сайт, </a:t>
            </a:r>
            <a:r>
              <a:rPr lang="ru-RU" sz="1800" dirty="0"/>
              <a:t>он, скорее всего, «предпочитает» сослаться на те сайты, которые и без того уже многими цитированы. Более точно, вероятность, с которой новый сайт ставит ссылку на сайт-предшественник, пропорциональна (входящей) степени вершины веб-графа, </a:t>
            </a:r>
            <a:r>
              <a:rPr lang="ru-RU" sz="1800" dirty="0" smtClean="0"/>
              <a:t>отвечающей этому </a:t>
            </a:r>
            <a:r>
              <a:rPr lang="ru-RU" sz="1800" dirty="0"/>
              <a:t>сайту</a:t>
            </a:r>
            <a:r>
              <a:rPr lang="ru-RU" sz="1800" dirty="0" smtClean="0"/>
              <a:t>.</a:t>
            </a:r>
          </a:p>
          <a:p>
            <a:r>
              <a:rPr lang="ru-RU" dirty="0" smtClean="0"/>
              <a:t>2000, 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endParaRPr lang="ru-RU" dirty="0" smtClean="0"/>
          </a:p>
          <a:p>
            <a:pPr lvl="1"/>
            <a:r>
              <a:rPr lang="ru-RU" dirty="0" smtClean="0"/>
              <a:t>желание избавиться от очевидны</a:t>
            </a:r>
            <a:r>
              <a:rPr lang="ru-RU" dirty="0"/>
              <a:t>х</a:t>
            </a:r>
            <a:r>
              <a:rPr lang="ru-RU" dirty="0" smtClean="0"/>
              <a:t> проблем первой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42512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68" y="1412776"/>
            <a:ext cx="6318448" cy="3991153"/>
          </a:xfrm>
        </p:spPr>
      </p:pic>
      <p:sp>
        <p:nvSpPr>
          <p:cNvPr id="5" name="Прямоугольник 4"/>
          <p:cNvSpPr/>
          <p:nvPr/>
        </p:nvSpPr>
        <p:spPr>
          <a:xfrm>
            <a:off x="1331640" y="560662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Построим последовательность графов </a:t>
            </a:r>
            <a:r>
              <a:rPr lang="en-US" dirty="0" smtClean="0"/>
              <a:t>G(n, 1)</a:t>
            </a:r>
            <a:r>
              <a:rPr lang="ru-RU" dirty="0" smtClean="0"/>
              <a:t>, а из них </a:t>
            </a:r>
            <a:r>
              <a:rPr lang="en-US" dirty="0" smtClean="0"/>
              <a:t>G(n, m).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1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G(1,1)</a:t>
            </a:r>
            <a:r>
              <a:rPr lang="ru-RU" dirty="0"/>
              <a:t> — это граф с одной вершиной </a:t>
            </a:r>
            <a:r>
              <a:rPr lang="ru-RU" dirty="0" smtClean="0"/>
              <a:t>и </a:t>
            </a:r>
            <a:r>
              <a:rPr lang="ru-RU" dirty="0"/>
              <a:t>одной петлей (1, 1</a:t>
            </a:r>
            <a:r>
              <a:rPr lang="ru-RU" dirty="0" smtClean="0"/>
              <a:t>).</a:t>
            </a:r>
          </a:p>
          <a:p>
            <a:r>
              <a:rPr lang="ru-RU" dirty="0"/>
              <a:t>Граф </a:t>
            </a:r>
            <a:r>
              <a:rPr lang="en-US" i="1" dirty="0" smtClean="0"/>
              <a:t>G(n,1)</a:t>
            </a:r>
            <a:r>
              <a:rPr lang="ru-RU" dirty="0"/>
              <a:t> </a:t>
            </a:r>
            <a:r>
              <a:rPr lang="ru-RU" dirty="0" smtClean="0"/>
              <a:t>получим </a:t>
            </a:r>
            <a:r>
              <a:rPr lang="ru-RU" dirty="0"/>
              <a:t>путем добавления к графу </a:t>
            </a:r>
            <a:r>
              <a:rPr lang="en-US" i="1" dirty="0" smtClean="0"/>
              <a:t>G(n-1,1)</a:t>
            </a:r>
            <a:r>
              <a:rPr lang="ru-RU" dirty="0"/>
              <a:t> одной вершины (одного сайта) с «именем» </a:t>
            </a:r>
            <a:r>
              <a:rPr lang="ru-RU" i="1" dirty="0"/>
              <a:t>n</a:t>
            </a:r>
            <a:r>
              <a:rPr lang="ru-RU" dirty="0"/>
              <a:t> и одного </a:t>
            </a:r>
            <a:r>
              <a:rPr lang="ru-RU" dirty="0" smtClean="0"/>
              <a:t>ребра</a:t>
            </a:r>
            <a:endParaRPr lang="en-US" dirty="0" smtClean="0"/>
          </a:p>
          <a:p>
            <a:pPr lvl="1"/>
            <a:r>
              <a:rPr lang="ru-RU" dirty="0"/>
              <a:t>с вероятностью </a:t>
            </a:r>
            <a:r>
              <a:rPr lang="en-US" i="1" dirty="0" smtClean="0"/>
              <a:t>1/(2n-1)</a:t>
            </a:r>
            <a:r>
              <a:rPr lang="ru-RU" dirty="0"/>
              <a:t> ссылка из </a:t>
            </a:r>
            <a:r>
              <a:rPr lang="ru-RU" i="1" dirty="0"/>
              <a:t>n</a:t>
            </a:r>
            <a:r>
              <a:rPr lang="ru-RU" dirty="0"/>
              <a:t> пойдет на само </a:t>
            </a:r>
            <a:r>
              <a:rPr lang="ru-RU" i="1" dirty="0" smtClean="0"/>
              <a:t>n</a:t>
            </a:r>
            <a:endParaRPr lang="en-US" i="1" dirty="0" smtClean="0"/>
          </a:p>
          <a:p>
            <a:pPr lvl="1"/>
            <a:r>
              <a:rPr lang="ru-RU" dirty="0"/>
              <a:t>с вероятностью </a:t>
            </a:r>
            <a:r>
              <a:rPr lang="en-US" i="1" dirty="0" err="1" smtClean="0"/>
              <a:t>deg</a:t>
            </a:r>
            <a:r>
              <a:rPr lang="en-US" i="1" dirty="0" smtClean="0"/>
              <a:t>(v)/(2n-1) </a:t>
            </a:r>
            <a:r>
              <a:rPr lang="ru-RU" dirty="0" smtClean="0"/>
              <a:t>сайт</a:t>
            </a:r>
            <a:r>
              <a:rPr lang="en-US" dirty="0" smtClean="0"/>
              <a:t> </a:t>
            </a:r>
            <a:r>
              <a:rPr lang="ru-RU" i="1" dirty="0" smtClean="0"/>
              <a:t>n</a:t>
            </a:r>
            <a:r>
              <a:rPr lang="en-US" dirty="0"/>
              <a:t> </a:t>
            </a:r>
            <a:r>
              <a:rPr lang="ru-RU" dirty="0" smtClean="0"/>
              <a:t>процитирует</a:t>
            </a:r>
            <a:r>
              <a:rPr lang="en-US" dirty="0" smtClean="0"/>
              <a:t> </a:t>
            </a:r>
            <a:r>
              <a:rPr lang="ru-RU" dirty="0" smtClean="0"/>
              <a:t>сайт</a:t>
            </a:r>
            <a:r>
              <a:rPr lang="en-US" dirty="0" smtClean="0"/>
              <a:t> v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</a:t>
            </a:r>
            <a:r>
              <a:rPr lang="ru-RU" dirty="0" err="1" smtClean="0"/>
              <a:t>Боллобаша</a:t>
            </a:r>
            <a:r>
              <a:rPr lang="ru-RU" dirty="0" smtClean="0"/>
              <a:t>–</a:t>
            </a:r>
            <a:r>
              <a:rPr lang="ru-RU" dirty="0" err="1" smtClean="0"/>
              <a:t>Риордана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en-US" dirty="0" smtClean="0"/>
              <a:t>2</a:t>
            </a:r>
            <a:r>
              <a:rPr lang="ru-RU" dirty="0" smtClean="0"/>
              <a:t> этап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Зафиксируем натуральное </a:t>
            </a:r>
            <a:r>
              <a:rPr lang="ru-RU" i="1" dirty="0"/>
              <a:t>m</a:t>
            </a:r>
            <a:r>
              <a:rPr lang="ru-RU" dirty="0"/>
              <a:t> ≥ 2 . Рассмотрим найденный на первом этапе граф </a:t>
            </a:r>
            <a:r>
              <a:rPr lang="en-US" i="1" dirty="0" smtClean="0"/>
              <a:t>G(nm,1)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Обозначим </a:t>
            </a:r>
            <a:r>
              <a:rPr lang="en-US" dirty="0"/>
              <a:t>v</a:t>
            </a:r>
            <a:r>
              <a:rPr lang="ru-RU" baseline="-25000" dirty="0" smtClean="0"/>
              <a:t>1 </a:t>
            </a:r>
            <a:r>
              <a:rPr lang="ru-RU" dirty="0" smtClean="0"/>
              <a:t>группу </a:t>
            </a:r>
            <a:r>
              <a:rPr lang="ru-RU" dirty="0"/>
              <a:t>из первых </a:t>
            </a:r>
            <a:r>
              <a:rPr lang="ru-RU" i="1" dirty="0"/>
              <a:t>m</a:t>
            </a:r>
            <a:r>
              <a:rPr lang="ru-RU" dirty="0"/>
              <a:t> его вершин, т.е. множество {1, ..., </a:t>
            </a:r>
            <a:r>
              <a:rPr lang="ru-RU" i="1" dirty="0" smtClean="0"/>
              <a:t>m</a:t>
            </a:r>
            <a:r>
              <a:rPr lang="ru-RU" dirty="0" smtClean="0"/>
              <a:t>}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baseline="-25000" dirty="0" smtClean="0"/>
              <a:t>2</a:t>
            </a:r>
            <a:r>
              <a:rPr lang="ru-RU" dirty="0"/>
              <a:t> следующую группу его вершин {</a:t>
            </a:r>
            <a:r>
              <a:rPr lang="ru-RU" i="1" dirty="0"/>
              <a:t>m</a:t>
            </a:r>
            <a:r>
              <a:rPr lang="ru-RU" dirty="0"/>
              <a:t> + 1, ..., 2</a:t>
            </a:r>
            <a:r>
              <a:rPr lang="ru-RU" i="1" dirty="0"/>
              <a:t>m</a:t>
            </a:r>
            <a:r>
              <a:rPr lang="ru-RU" dirty="0" smtClean="0"/>
              <a:t>}</a:t>
            </a:r>
            <a:r>
              <a:rPr lang="en-US" dirty="0" smtClean="0"/>
              <a:t> …</a:t>
            </a:r>
          </a:p>
          <a:p>
            <a:r>
              <a:rPr lang="ru-RU" dirty="0" err="1" smtClean="0"/>
              <a:t>Схлопнем</a:t>
            </a:r>
            <a:r>
              <a:rPr lang="ru-RU" dirty="0" smtClean="0"/>
              <a:t> </a:t>
            </a:r>
            <a:r>
              <a:rPr lang="ru-RU" dirty="0"/>
              <a:t>вершины из </a:t>
            </a:r>
            <a:r>
              <a:rPr lang="en-US" i="1" dirty="0" smtClean="0"/>
              <a:t>G(nm,1)</a:t>
            </a:r>
            <a:r>
              <a:rPr lang="ru-RU" dirty="0"/>
              <a:t> в своего рода «</a:t>
            </a:r>
            <a:r>
              <a:rPr lang="ru-RU" dirty="0" err="1"/>
              <a:t>метасайты</a:t>
            </a:r>
            <a:r>
              <a:rPr lang="ru-RU" dirty="0"/>
              <a:t>», а все прежние ссылки сохраняем.</a:t>
            </a:r>
          </a:p>
        </p:txBody>
      </p:sp>
    </p:spTree>
    <p:extLst>
      <p:ext uri="{BB962C8B-B14F-4D97-AF65-F5344CB8AC3E}">
        <p14:creationId xmlns:p14="http://schemas.microsoft.com/office/powerpoint/2010/main" val="9796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736</Words>
  <Application>Microsoft Office PowerPoint</Application>
  <PresentationFormat>Экран 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Граф интернета</vt:lpstr>
      <vt:lpstr>Граф интернета</vt:lpstr>
      <vt:lpstr>Граф интернета</vt:lpstr>
      <vt:lpstr>Граф интернета  (ориентированный мультиграф)</vt:lpstr>
      <vt:lpstr>Модель веб-графа</vt:lpstr>
      <vt:lpstr>Случайные веб-графы</vt:lpstr>
      <vt:lpstr>модель Боллобаша–Риордана</vt:lpstr>
      <vt:lpstr>модель Боллобаша–Риордана.  1 этап</vt:lpstr>
      <vt:lpstr>модель Боллобаша–Риордана.  2 этап</vt:lpstr>
      <vt:lpstr>Свойства модели</vt:lpstr>
      <vt:lpstr>Уточнение модели</vt:lpstr>
      <vt:lpstr>Модель копирования</vt:lpstr>
      <vt:lpstr>Ссылки:</vt:lpstr>
      <vt:lpstr>Graph 500 Benchmark</vt:lpstr>
      <vt:lpstr>Постановка задачи</vt:lpstr>
      <vt:lpstr>Генерация графа и валидация</vt:lpstr>
      <vt:lpstr>June 2016</vt:lpstr>
      <vt:lpstr>Ссылки</vt:lpstr>
      <vt:lpstr>Задания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 интернета</dc:title>
  <dc:creator>Alexey Tolstikov</dc:creator>
  <cp:lastModifiedBy>Alexey Tolstikov</cp:lastModifiedBy>
  <cp:revision>23</cp:revision>
  <dcterms:created xsi:type="dcterms:W3CDTF">2015-09-18T11:35:26Z</dcterms:created>
  <dcterms:modified xsi:type="dcterms:W3CDTF">2017-09-20T14:03:50Z</dcterms:modified>
</cp:coreProperties>
</file>