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5" r:id="rId1"/>
  </p:sldMasterIdLst>
  <p:notesMasterIdLst>
    <p:notesMasterId r:id="rId20"/>
  </p:notesMasterIdLst>
  <p:sldIdLst>
    <p:sldId id="811" r:id="rId2"/>
    <p:sldId id="812" r:id="rId3"/>
    <p:sldId id="894" r:id="rId4"/>
    <p:sldId id="913" r:id="rId5"/>
    <p:sldId id="897" r:id="rId6"/>
    <p:sldId id="916" r:id="rId7"/>
    <p:sldId id="892" r:id="rId8"/>
    <p:sldId id="901" r:id="rId9"/>
    <p:sldId id="902" r:id="rId10"/>
    <p:sldId id="904" r:id="rId11"/>
    <p:sldId id="918" r:id="rId12"/>
    <p:sldId id="906" r:id="rId13"/>
    <p:sldId id="917" r:id="rId14"/>
    <p:sldId id="907" r:id="rId15"/>
    <p:sldId id="908" r:id="rId16"/>
    <p:sldId id="909" r:id="rId17"/>
    <p:sldId id="910" r:id="rId18"/>
    <p:sldId id="911" r:id="rId19"/>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023" autoAdjust="0"/>
  </p:normalViewPr>
  <p:slideViewPr>
    <p:cSldViewPr>
      <p:cViewPr>
        <p:scale>
          <a:sx n="87" d="100"/>
          <a:sy n="87" d="100"/>
        </p:scale>
        <p:origin x="1358" y="58"/>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8650" cy="477838"/>
          </a:xfrm>
          <a:prstGeom prst="rect">
            <a:avLst/>
          </a:prstGeom>
          <a:noFill/>
          <a:ln>
            <a:noFill/>
          </a:ln>
        </p:spPr>
        <p:txBody>
          <a:bodyPr vert="horz" wrap="square" lIns="96661" tIns="48331" rIns="96661" bIns="48331" numCol="1" anchor="t"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47" name="Rectangle 3"/>
          <p:cNvSpPr>
            <a:spLocks noGrp="1" noChangeArrowheads="1"/>
          </p:cNvSpPr>
          <p:nvPr>
            <p:ph type="dt" idx="1"/>
          </p:nvPr>
        </p:nvSpPr>
        <p:spPr bwMode="auto">
          <a:xfrm>
            <a:off x="4143375" y="0"/>
            <a:ext cx="3170238" cy="477838"/>
          </a:xfrm>
          <a:prstGeom prst="rect">
            <a:avLst/>
          </a:prstGeom>
          <a:noFill/>
          <a:ln>
            <a:noFill/>
          </a:ln>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lvl1pPr>
          </a:lstStyle>
          <a:p>
            <a:pPr>
              <a:defRPr/>
            </a:pPr>
            <a:endParaRPr lang="en-US"/>
          </a:p>
        </p:txBody>
      </p:sp>
      <p:sp>
        <p:nvSpPr>
          <p:cNvPr id="21508" name="Rectangle 4"/>
          <p:cNvSpPr>
            <a:spLocks noGrp="1" noRot="1" noChangeAspect="1" noChangeArrowheads="1"/>
          </p:cNvSpPr>
          <p:nvPr>
            <p:ph type="sldImg" idx="2"/>
          </p:nvPr>
        </p:nvSpPr>
        <p:spPr bwMode="auto">
          <a:xfrm>
            <a:off x="1255713" y="719138"/>
            <a:ext cx="4802187" cy="3600450"/>
          </a:xfrm>
          <a:prstGeom prst="rect">
            <a:avLst/>
          </a:prstGeom>
          <a:noFill/>
          <a:ln w="9525">
            <a:noFill/>
            <a:miter lim="800000"/>
            <a:headEnd/>
            <a:tailEnd/>
          </a:ln>
        </p:spPr>
      </p:sp>
      <p:sp>
        <p:nvSpPr>
          <p:cNvPr id="6149" name="Rectangle 5"/>
          <p:cNvSpPr>
            <a:spLocks noGrp="1" noChangeArrowheads="1"/>
          </p:cNvSpPr>
          <p:nvPr>
            <p:ph type="body" sz="quarter" idx="3"/>
          </p:nvPr>
        </p:nvSpPr>
        <p:spPr bwMode="auto">
          <a:xfrm>
            <a:off x="730250" y="4559300"/>
            <a:ext cx="5853113" cy="4321175"/>
          </a:xfrm>
          <a:prstGeom prst="rect">
            <a:avLst/>
          </a:prstGeom>
          <a:noFill/>
          <a:ln>
            <a:noFill/>
          </a:ln>
        </p:spPr>
        <p:txBody>
          <a:bodyPr vert="horz" wrap="square" lIns="96661" tIns="48331" rIns="96661" bIns="48331"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18600"/>
            <a:ext cx="3168650" cy="481013"/>
          </a:xfrm>
          <a:prstGeom prst="rect">
            <a:avLst/>
          </a:prstGeom>
          <a:noFill/>
          <a:ln>
            <a:noFill/>
          </a:ln>
        </p:spPr>
        <p:txBody>
          <a:bodyPr vert="horz" wrap="square" lIns="96661" tIns="48331" rIns="96661" bIns="48331" numCol="1" anchor="b"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51" name="Rectangle 7"/>
          <p:cNvSpPr>
            <a:spLocks noGrp="1" noChangeArrowheads="1"/>
          </p:cNvSpPr>
          <p:nvPr>
            <p:ph type="sldNum" sz="quarter" idx="5"/>
          </p:nvPr>
        </p:nvSpPr>
        <p:spPr bwMode="auto">
          <a:xfrm>
            <a:off x="4143375" y="9118600"/>
            <a:ext cx="3170238" cy="481013"/>
          </a:xfrm>
          <a:prstGeom prst="rect">
            <a:avLst/>
          </a:prstGeom>
          <a:noFill/>
          <a:ln>
            <a:noFill/>
          </a:ln>
        </p:spPr>
        <p:txBody>
          <a:bodyPr vert="horz" wrap="square" lIns="96661" tIns="48331" rIns="96661" bIns="48331" numCol="1" anchor="b" anchorCtr="0" compatLnSpc="1">
            <a:prstTxWarp prst="textNoShape">
              <a:avLst/>
            </a:prstTxWarp>
          </a:bodyPr>
          <a:lstStyle>
            <a:lvl1pPr algn="r" defTabSz="966788" eaLnBrk="1" hangingPunct="1">
              <a:buFont typeface="Arial" charset="0"/>
              <a:buNone/>
              <a:defRPr sz="1300"/>
            </a:lvl1pPr>
          </a:lstStyle>
          <a:p>
            <a:pPr>
              <a:defRPr/>
            </a:pPr>
            <a:fld id="{FEA573A0-8081-4044-B6A2-D67CAB00FEC1}" type="slidenum">
              <a:rPr lang="en-US" altLang="en-US"/>
              <a:pPr>
                <a:defRPr/>
              </a:pPr>
              <a:t>‹#›</a:t>
            </a:fld>
            <a:endParaRPr lang="en-US" altLang="en-US"/>
          </a:p>
        </p:txBody>
      </p:sp>
    </p:spTree>
    <p:extLst>
      <p:ext uri="{BB962C8B-B14F-4D97-AF65-F5344CB8AC3E}">
        <p14:creationId xmlns:p14="http://schemas.microsoft.com/office/powerpoint/2010/main" val="26495877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a:solidFill>
              <a:srgbClr val="000000"/>
            </a:solidFill>
          </a:ln>
        </p:spPr>
      </p:sp>
      <p:sp>
        <p:nvSpPr>
          <p:cNvPr id="22531" name="Notes Placeholder 2"/>
          <p:cNvSpPr>
            <a:spLocks noGrp="1"/>
          </p:cNvSpPr>
          <p:nvPr>
            <p:ph type="body" idx="1"/>
          </p:nvPr>
        </p:nvSpPr>
        <p:spPr>
          <a:noFill/>
        </p:spPr>
        <p:txBody>
          <a:bodyPr anchor="t"/>
          <a:lstStyle/>
          <a:p>
            <a:pPr eaLnBrk="1" hangingPunct="1">
              <a:spcBef>
                <a:spcPct val="0"/>
              </a:spcBef>
            </a:pPr>
            <a:endParaRPr lang="en-US" altLang="en-US"/>
          </a:p>
        </p:txBody>
      </p:sp>
      <p:sp>
        <p:nvSpPr>
          <p:cNvPr id="22532" name="Slide Number Placeholder 3"/>
          <p:cNvSpPr>
            <a:spLocks noGrp="1"/>
          </p:cNvSpPr>
          <p:nvPr>
            <p:ph type="sldNum" sz="quarter" idx="5"/>
          </p:nvPr>
        </p:nvSpPr>
        <p:spPr>
          <a:noFill/>
          <a:ln>
            <a:miter lim="800000"/>
            <a:headEnd/>
            <a:tailEnd/>
          </a:ln>
        </p:spPr>
        <p:txBody>
          <a:bodyPr/>
          <a:lstStyle/>
          <a:p>
            <a:pPr>
              <a:buFontTx/>
              <a:buNone/>
            </a:pPr>
            <a:fld id="{0B9644BC-37B4-44F4-9C75-D6796B01F8E2}" type="slidenum">
              <a:rPr lang="en-US" altLang="en-US" smtClean="0">
                <a:latin typeface="Calibri" pitchFamily="34" charset="0"/>
                <a:cs typeface="Arial" charset="0"/>
              </a:rPr>
              <a:pPr>
                <a:buFontTx/>
                <a:buNone/>
              </a:pPr>
              <a:t>1</a:t>
            </a:fld>
            <a:endParaRPr lang="en-US" altLang="en-US">
              <a:latin typeface="Calibri" pitchFamily="34"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0"/>
          <p:cNvSpPr>
            <a:spLocks noGrp="1" noChangeArrowheads="1"/>
          </p:cNvSpPr>
          <p:nvPr>
            <p:ph type="dt" sz="half" idx="10"/>
          </p:nvPr>
        </p:nvSpPr>
        <p:spPr>
          <a:xfrm>
            <a:off x="0" y="6400800"/>
            <a:ext cx="1905000" cy="457200"/>
          </a:xfrm>
        </p:spPr>
        <p:txBody>
          <a:bodyPr/>
          <a:lstStyle>
            <a:lvl1pPr>
              <a:defRPr/>
            </a:lvl1pPr>
          </a:lstStyle>
          <a:p>
            <a:pPr>
              <a:defRPr/>
            </a:pPr>
            <a:fld id="{B19F7135-D08F-41A2-8B05-A4CEEB38D978}" type="datetime1">
              <a:rPr lang="en-US"/>
              <a:pPr>
                <a:defRPr/>
              </a:pPr>
              <a:t>5/1/2020</a:t>
            </a:fld>
            <a:endParaRPr lang="en-US"/>
          </a:p>
        </p:txBody>
      </p:sp>
      <p:sp>
        <p:nvSpPr>
          <p:cNvPr id="5" name="Rectangle 11"/>
          <p:cNvSpPr>
            <a:spLocks noGrp="1" noChangeArrowheads="1"/>
          </p:cNvSpPr>
          <p:nvPr>
            <p:ph type="ftr" sz="quarter" idx="11"/>
          </p:nvPr>
        </p:nvSpPr>
        <p:spPr>
          <a:xfrm>
            <a:off x="3048000" y="5835650"/>
            <a:ext cx="2895600" cy="457200"/>
          </a:xfrm>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pPr>
              <a:defRPr/>
            </a:pPr>
            <a:fld id="{7B8C1474-E15A-4CFC-922E-AEF239A6D309}"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10DE78CE-294D-418D-84E2-10F59A93DCCF}" type="datetime1">
              <a:rPr lang="en-US"/>
              <a:pPr>
                <a:defRPr/>
              </a:pPr>
              <a:t>5/1/2020</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0F7BAC54-5407-4EDA-BDEC-4C689AAF9BB5}"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05693EE2-79BD-41BA-96B1-B8D29E4DEFF4}" type="datetime1">
              <a:rPr lang="en-US"/>
              <a:pPr>
                <a:defRPr/>
              </a:pPr>
              <a:t>5/1/2020</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BAEB857B-96E5-44AB-8DF1-E1FF6E3924BB}"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p:cNvSpPr>
            <a:spLocks noGrp="1" noChangeArrowheads="1"/>
          </p:cNvSpPr>
          <p:nvPr>
            <p:ph type="dt" sz="half" idx="10"/>
          </p:nvPr>
        </p:nvSpPr>
        <p:spPr>
          <a:ln/>
        </p:spPr>
        <p:txBody>
          <a:bodyPr/>
          <a:lstStyle>
            <a:lvl1pPr>
              <a:defRPr/>
            </a:lvl1pPr>
          </a:lstStyle>
          <a:p>
            <a:pPr>
              <a:defRPr/>
            </a:pPr>
            <a:fld id="{9FA9B71A-3303-4F4B-8125-D974C6909A4D}" type="datetime1">
              <a:rPr lang="en-US"/>
              <a:pPr>
                <a:defRPr/>
              </a:pPr>
              <a:t>5/1/2020</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8349FC16-193C-46B1-84EA-B7E42195D646}"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10"/>
          <p:cNvSpPr>
            <a:spLocks noGrp="1" noChangeArrowheads="1"/>
          </p:cNvSpPr>
          <p:nvPr>
            <p:ph type="dt" sz="half" idx="10"/>
          </p:nvPr>
        </p:nvSpPr>
        <p:spPr>
          <a:ln/>
        </p:spPr>
        <p:txBody>
          <a:bodyPr/>
          <a:lstStyle>
            <a:lvl1pPr>
              <a:defRPr/>
            </a:lvl1pPr>
          </a:lstStyle>
          <a:p>
            <a:pPr>
              <a:defRPr/>
            </a:pPr>
            <a:fld id="{3A78E256-84C9-4425-A3BC-E13124805220}" type="datetime1">
              <a:rPr lang="en-US"/>
              <a:pPr>
                <a:defRPr/>
              </a:pPr>
              <a:t>5/1/2020</a:t>
            </a:fld>
            <a:endParaRPr lang="en-US"/>
          </a:p>
        </p:txBody>
      </p:sp>
      <p:sp>
        <p:nvSpPr>
          <p:cNvPr id="7" name="Rectangle 11"/>
          <p:cNvSpPr>
            <a:spLocks noGrp="1" noChangeArrowheads="1"/>
          </p:cNvSpPr>
          <p:nvPr>
            <p:ph type="ftr" sz="quarter" idx="11"/>
          </p:nvPr>
        </p:nvSpPr>
        <p:spPr>
          <a:ln/>
        </p:spPr>
        <p:txBody>
          <a:bodyPr/>
          <a:lstStyle>
            <a:lvl1pPr>
              <a:defRPr/>
            </a:lvl1pPr>
          </a:lstStyle>
          <a:p>
            <a:pPr>
              <a:defRPr/>
            </a:pPr>
            <a:endParaRPr lang="en-US"/>
          </a:p>
        </p:txBody>
      </p:sp>
      <p:sp>
        <p:nvSpPr>
          <p:cNvPr id="8" name="Rectangle 12"/>
          <p:cNvSpPr>
            <a:spLocks noGrp="1" noChangeArrowheads="1"/>
          </p:cNvSpPr>
          <p:nvPr>
            <p:ph type="sldNum" sz="quarter" idx="12"/>
          </p:nvPr>
        </p:nvSpPr>
        <p:spPr>
          <a:ln/>
        </p:spPr>
        <p:txBody>
          <a:bodyPr/>
          <a:lstStyle>
            <a:lvl1pPr>
              <a:defRPr/>
            </a:lvl1pPr>
          </a:lstStyle>
          <a:p>
            <a:pPr>
              <a:defRPr/>
            </a:pPr>
            <a:fld id="{CE5D10B5-0D23-4C94-8526-D79ADB3E2A01}"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p:cNvSpPr>
            <a:spLocks noGrp="1" noChangeArrowheads="1"/>
          </p:cNvSpPr>
          <p:nvPr>
            <p:ph type="dt" sz="half" idx="10"/>
          </p:nvPr>
        </p:nvSpPr>
        <p:spPr>
          <a:ln/>
        </p:spPr>
        <p:txBody>
          <a:bodyPr/>
          <a:lstStyle>
            <a:lvl1pPr>
              <a:defRPr/>
            </a:lvl1pPr>
          </a:lstStyle>
          <a:p>
            <a:pPr>
              <a:defRPr/>
            </a:pPr>
            <a:fld id="{6408154A-4AAD-4B02-8DAF-157BA046479E}" type="datetime1">
              <a:rPr lang="en-US"/>
              <a:pPr>
                <a:defRPr/>
              </a:pPr>
              <a:t>5/1/2020</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DC7722C7-0AC6-4F43-AAC3-9C6177304445}"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
          <p:cNvSpPr>
            <a:spLocks noGrp="1" noChangeArrowheads="1"/>
          </p:cNvSpPr>
          <p:nvPr>
            <p:ph type="dt" sz="half" idx="10"/>
          </p:nvPr>
        </p:nvSpPr>
        <p:spPr>
          <a:ln/>
        </p:spPr>
        <p:txBody>
          <a:bodyPr/>
          <a:lstStyle>
            <a:lvl1pPr>
              <a:defRPr/>
            </a:lvl1pPr>
          </a:lstStyle>
          <a:p>
            <a:pPr>
              <a:defRPr/>
            </a:pPr>
            <a:fld id="{61A1BBB0-2F72-411E-8D06-3EB586C9B1CD}" type="datetime1">
              <a:rPr lang="en-US"/>
              <a:pPr>
                <a:defRPr/>
              </a:pPr>
              <a:t>5/1/2020</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pPr>
              <a:defRPr/>
            </a:pPr>
            <a:fld id="{AF2EB915-CE51-4B44-ADF8-D909C6B69956}"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p:cNvSpPr>
            <a:spLocks noGrp="1" noChangeArrowheads="1"/>
          </p:cNvSpPr>
          <p:nvPr>
            <p:ph type="dt" sz="half" idx="10"/>
          </p:nvPr>
        </p:nvSpPr>
        <p:spPr>
          <a:ln/>
        </p:spPr>
        <p:txBody>
          <a:bodyPr/>
          <a:lstStyle>
            <a:lvl1pPr>
              <a:defRPr/>
            </a:lvl1pPr>
          </a:lstStyle>
          <a:p>
            <a:pPr>
              <a:defRPr/>
            </a:pPr>
            <a:fld id="{5AF0CC9A-C837-4F02-9963-378C3FC76F02}" type="datetime1">
              <a:rPr lang="en-US"/>
              <a:pPr>
                <a:defRPr/>
              </a:pPr>
              <a:t>5/1/2020</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6C3EC2CA-986F-402E-BDC4-C668193EAFBB}"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0"/>
          <p:cNvSpPr>
            <a:spLocks noGrp="1" noChangeArrowheads="1"/>
          </p:cNvSpPr>
          <p:nvPr>
            <p:ph type="dt" sz="half" idx="10"/>
          </p:nvPr>
        </p:nvSpPr>
        <p:spPr>
          <a:ln/>
        </p:spPr>
        <p:txBody>
          <a:bodyPr/>
          <a:lstStyle>
            <a:lvl1pPr>
              <a:defRPr/>
            </a:lvl1pPr>
          </a:lstStyle>
          <a:p>
            <a:pPr>
              <a:defRPr/>
            </a:pPr>
            <a:fld id="{43FB39FC-3C68-46A3-97D4-E3A2BEB9630C}" type="datetime1">
              <a:rPr lang="en-US"/>
              <a:pPr>
                <a:defRPr/>
              </a:pPr>
              <a:t>5/1/2020</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a:p>
        </p:txBody>
      </p:sp>
      <p:sp>
        <p:nvSpPr>
          <p:cNvPr id="9" name="Rectangle 12"/>
          <p:cNvSpPr>
            <a:spLocks noGrp="1" noChangeArrowheads="1"/>
          </p:cNvSpPr>
          <p:nvPr>
            <p:ph type="sldNum" sz="quarter" idx="12"/>
          </p:nvPr>
        </p:nvSpPr>
        <p:spPr>
          <a:ln/>
        </p:spPr>
        <p:txBody>
          <a:bodyPr/>
          <a:lstStyle>
            <a:lvl1pPr>
              <a:defRPr/>
            </a:lvl1pPr>
          </a:lstStyle>
          <a:p>
            <a:pPr>
              <a:defRPr/>
            </a:pPr>
            <a:fld id="{D8267229-C92D-4101-A5B9-33277C1AA485}"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0"/>
          <p:cNvSpPr>
            <a:spLocks noGrp="1" noChangeArrowheads="1"/>
          </p:cNvSpPr>
          <p:nvPr>
            <p:ph type="dt" sz="half" idx="10"/>
          </p:nvPr>
        </p:nvSpPr>
        <p:spPr>
          <a:ln/>
        </p:spPr>
        <p:txBody>
          <a:bodyPr/>
          <a:lstStyle>
            <a:lvl1pPr>
              <a:defRPr/>
            </a:lvl1pPr>
          </a:lstStyle>
          <a:p>
            <a:pPr>
              <a:defRPr/>
            </a:pPr>
            <a:fld id="{8C5C10FF-F7B4-4A71-8095-18E1ECE45713}" type="datetime1">
              <a:rPr lang="en-US"/>
              <a:pPr>
                <a:defRPr/>
              </a:pPr>
              <a:t>5/1/2020</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a:p>
        </p:txBody>
      </p:sp>
      <p:sp>
        <p:nvSpPr>
          <p:cNvPr id="5" name="Rectangle 12"/>
          <p:cNvSpPr>
            <a:spLocks noGrp="1" noChangeArrowheads="1"/>
          </p:cNvSpPr>
          <p:nvPr>
            <p:ph type="sldNum" sz="quarter" idx="12"/>
          </p:nvPr>
        </p:nvSpPr>
        <p:spPr>
          <a:ln/>
        </p:spPr>
        <p:txBody>
          <a:bodyPr/>
          <a:lstStyle>
            <a:lvl1pPr>
              <a:defRPr/>
            </a:lvl1pPr>
          </a:lstStyle>
          <a:p>
            <a:pPr>
              <a:defRPr/>
            </a:pPr>
            <a:fld id="{1626B8BF-4C87-4A34-B857-DBEFE4B9C63E}"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fld id="{86E26476-2ECB-4493-B989-EB59BCB8B50D}" type="datetime1">
              <a:rPr lang="en-US"/>
              <a:pPr>
                <a:defRPr/>
              </a:pPr>
              <a:t>5/1/2020</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a:p>
        </p:txBody>
      </p:sp>
      <p:sp>
        <p:nvSpPr>
          <p:cNvPr id="4" name="Rectangle 12"/>
          <p:cNvSpPr>
            <a:spLocks noGrp="1" noChangeArrowheads="1"/>
          </p:cNvSpPr>
          <p:nvPr>
            <p:ph type="sldNum" sz="quarter" idx="12"/>
          </p:nvPr>
        </p:nvSpPr>
        <p:spPr>
          <a:ln/>
        </p:spPr>
        <p:txBody>
          <a:bodyPr/>
          <a:lstStyle>
            <a:lvl1pPr>
              <a:defRPr/>
            </a:lvl1pPr>
          </a:lstStyle>
          <a:p>
            <a:pPr>
              <a:defRPr/>
            </a:pPr>
            <a:fld id="{4BCD9A17-9AA0-44B3-9D97-867AF70E2D53}"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60920981-7253-4B99-9D4D-FE73BB86A47F}" type="datetime1">
              <a:rPr lang="en-US"/>
              <a:pPr>
                <a:defRPr/>
              </a:pPr>
              <a:t>5/1/2020</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1BF0F933-7E9F-4214-92E4-FC26C3FB42CB}"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1DCDE1B4-1C72-4ADE-9FF8-78872D040474}" type="datetime1">
              <a:rPr lang="en-US"/>
              <a:pPr>
                <a:defRPr/>
              </a:pPr>
              <a:t>5/1/2020</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pPr>
              <a:defRPr/>
            </a:pPr>
            <a:fld id="{5CA592E2-DDDC-4C7A-A6D4-0DE1489ADAE7}"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0"/>
            <a:ext cx="9144000" cy="685800"/>
          </a:xfrm>
          <a:prstGeom prst="rect">
            <a:avLst/>
          </a:prstGeom>
          <a:gradFill rotWithShape="0">
            <a:gsLst>
              <a:gs pos="0">
                <a:srgbClr val="8488C4"/>
              </a:gs>
              <a:gs pos="53000">
                <a:srgbClr val="D4DEFF"/>
              </a:gs>
              <a:gs pos="83000">
                <a:srgbClr val="D4DEFF"/>
              </a:gs>
              <a:gs pos="100000">
                <a:srgbClr val="96AB94"/>
              </a:gs>
            </a:gsLst>
            <a:lin ang="5400000" scaled="1"/>
          </a:gra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27" name="Line 13"/>
          <p:cNvSpPr>
            <a:spLocks noChangeShapeType="1"/>
          </p:cNvSpPr>
          <p:nvPr userDrawn="1"/>
        </p:nvSpPr>
        <p:spPr bwMode="auto">
          <a:xfrm>
            <a:off x="0" y="696913"/>
            <a:ext cx="9144000" cy="0"/>
          </a:xfrm>
          <a:prstGeom prst="line">
            <a:avLst/>
          </a:prstGeom>
          <a:noFill/>
          <a:ln w="28575">
            <a:solidFill>
              <a:srgbClr val="FF0000"/>
            </a:solidFill>
            <a:round/>
            <a:headEnd/>
            <a:tailEnd/>
          </a:ln>
        </p:spPr>
        <p:txBody>
          <a:bodyPr/>
          <a:lstStyle/>
          <a:p>
            <a:pPr>
              <a:defRPr/>
            </a:pPr>
            <a:endParaRPr lang="en-US"/>
          </a:p>
        </p:txBody>
      </p:sp>
      <p:sp>
        <p:nvSpPr>
          <p:cNvPr id="1028" name="Text Box 14"/>
          <p:cNvSpPr txBox="1">
            <a:spLocks noChangeArrowheads="1"/>
          </p:cNvSpPr>
          <p:nvPr userDrawn="1"/>
        </p:nvSpPr>
        <p:spPr bwMode="auto">
          <a:xfrm>
            <a:off x="1524000" y="6324600"/>
            <a:ext cx="6477000" cy="3048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eaLnBrk="1" hangingPunct="1">
              <a:spcBef>
                <a:spcPct val="50000"/>
              </a:spcBef>
              <a:buFont typeface="Arial" panose="020B0604020202020204" pitchFamily="34" charset="0"/>
              <a:buNone/>
              <a:defRPr/>
            </a:pPr>
            <a:r>
              <a:rPr lang="en-US" sz="1400" dirty="0">
                <a:solidFill>
                  <a:srgbClr val="0000FF"/>
                </a:solidFill>
              </a:rPr>
              <a:t>  Dept. of ECE, New Horizon College of Engineering, Bengaluru</a:t>
            </a:r>
          </a:p>
        </p:txBody>
      </p:sp>
      <p:sp>
        <p:nvSpPr>
          <p:cNvPr id="1029" name="Rectangle 15"/>
          <p:cNvSpPr>
            <a:spLocks noChangeArrowheads="1"/>
          </p:cNvSpPr>
          <p:nvPr userDrawn="1"/>
        </p:nvSpPr>
        <p:spPr bwMode="auto">
          <a:xfrm>
            <a:off x="4003675" y="3033713"/>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0" name="Rectangle 17"/>
          <p:cNvSpPr>
            <a:spLocks noChangeArrowheads="1"/>
          </p:cNvSpPr>
          <p:nvPr userDrawn="1"/>
        </p:nvSpPr>
        <p:spPr bwMode="auto">
          <a:xfrm>
            <a:off x="4279900" y="3024188"/>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1" name="Line 18"/>
          <p:cNvSpPr>
            <a:spLocks noChangeShapeType="1"/>
          </p:cNvSpPr>
          <p:nvPr userDrawn="1"/>
        </p:nvSpPr>
        <p:spPr bwMode="auto">
          <a:xfrm>
            <a:off x="0" y="6389688"/>
            <a:ext cx="9144000" cy="0"/>
          </a:xfrm>
          <a:prstGeom prst="line">
            <a:avLst/>
          </a:prstGeom>
          <a:noFill/>
          <a:ln w="19050">
            <a:solidFill>
              <a:srgbClr val="FF0000"/>
            </a:solidFill>
            <a:round/>
            <a:headEnd/>
            <a:tailEnd/>
          </a:ln>
        </p:spPr>
        <p:txBody>
          <a:bodyPr/>
          <a:lstStyle/>
          <a:p>
            <a:pPr>
              <a:defRPr/>
            </a:pPr>
            <a:endParaRPr lang="en-US"/>
          </a:p>
        </p:txBody>
      </p:sp>
      <p:sp>
        <p:nvSpPr>
          <p:cNvPr id="1032" name="Rectangle 8"/>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3"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4" name="Rectangle 10"/>
          <p:cNvSpPr>
            <a:spLocks noGrp="1" noChangeArrowheads="1"/>
          </p:cNvSpPr>
          <p:nvPr>
            <p:ph type="dt" sz="half" idx="2"/>
          </p:nvPr>
        </p:nvSpPr>
        <p:spPr bwMode="auto">
          <a:xfrm>
            <a:off x="0" y="6315075"/>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fld id="{0F477F58-DB12-4CC5-9AA9-4E2BA2FD07D7}" type="datetime1">
              <a:rPr lang="en-US"/>
              <a:pPr>
                <a:defRPr/>
              </a:pPr>
              <a:t>5/1/2020</a:t>
            </a:fld>
            <a:endParaRPr lang="en-US"/>
          </a:p>
        </p:txBody>
      </p:sp>
      <p:sp>
        <p:nvSpPr>
          <p:cNvPr id="1035" name="Rectangle 11"/>
          <p:cNvSpPr>
            <a:spLocks noGrp="1" noChangeArrowheads="1"/>
          </p:cNvSpPr>
          <p:nvPr>
            <p:ph type="ftr" sz="quarter" idx="3"/>
          </p:nvPr>
        </p:nvSpPr>
        <p:spPr bwMode="auto">
          <a:xfrm>
            <a:off x="2959100" y="5437188"/>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en-US"/>
          </a:p>
        </p:txBody>
      </p:sp>
      <p:sp>
        <p:nvSpPr>
          <p:cNvPr id="1036" name="Rectangle 12"/>
          <p:cNvSpPr>
            <a:spLocks noGrp="1" noChangeArrowheads="1"/>
          </p:cNvSpPr>
          <p:nvPr>
            <p:ph type="sldNum" sz="quarter" idx="4"/>
          </p:nvPr>
        </p:nvSpPr>
        <p:spPr bwMode="auto">
          <a:xfrm>
            <a:off x="7204075" y="63627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charset="0"/>
              <a:buNone/>
              <a:defRPr sz="1400"/>
            </a:lvl1pPr>
          </a:lstStyle>
          <a:p>
            <a:pPr>
              <a:defRPr/>
            </a:pPr>
            <a:fld id="{FFD6B2CF-1C6F-47D2-84B2-B8ADF28D8BC6}" type="slidenum">
              <a:rPr lang="en-US" altLang="en-US"/>
              <a:pPr>
                <a:defRPr/>
              </a:pPr>
              <a:t>‹#›</a:t>
            </a:fld>
            <a:endParaRPr lang="en-US" altLang="en-US"/>
          </a:p>
        </p:txBody>
      </p:sp>
      <p:pic>
        <p:nvPicPr>
          <p:cNvPr id="1037" name="Picture 12" descr="new horizon college of engineering logo க்கான பட முடிவு"/>
          <p:cNvPicPr>
            <a:picLocks noChangeAspect="1" noChangeArrowheads="1"/>
          </p:cNvPicPr>
          <p:nvPr userDrawn="1"/>
        </p:nvPicPr>
        <p:blipFill>
          <a:blip r:embed="rId15"/>
          <a:srcRect/>
          <a:stretch>
            <a:fillRect/>
          </a:stretch>
        </p:blipFill>
        <p:spPr bwMode="auto">
          <a:xfrm>
            <a:off x="0" y="0"/>
            <a:ext cx="1905000" cy="685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70"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Lst>
  <p:hf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ustin,_Texas" TargetMode="External"/><Relationship Id="rId2" Type="http://schemas.openxmlformats.org/officeDocument/2006/relationships/hyperlink" Target="https://pdfs.semanticscholar.org/c005/6675c407412dc3b4bba375a033eee9d13453.pdf" TargetMode="External"/><Relationship Id="rId1" Type="http://schemas.openxmlformats.org/officeDocument/2006/relationships/slideLayout" Target="../slideLayouts/slideLayout7.xml"/><Relationship Id="rId4" Type="http://schemas.openxmlformats.org/officeDocument/2006/relationships/hyperlink" Target="https://en.wikipedia.org/wiki/IEE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228600" y="999259"/>
            <a:ext cx="8686800" cy="781050"/>
          </a:xfrm>
        </p:spPr>
        <p:txBody>
          <a:bodyPr/>
          <a:lstStyle/>
          <a:p>
            <a:r>
              <a:rPr lang="en-US" altLang="en-US" sz="2800" b="1" dirty="0">
                <a:cs typeface="Times New Roman" pitchFamily="18" charset="0"/>
              </a:rPr>
              <a:t>“</a:t>
            </a:r>
            <a:r>
              <a:rPr lang="en-IN" altLang="en-US" sz="2800" b="1" dirty="0">
                <a:solidFill>
                  <a:schemeClr val="accent2">
                    <a:lumMod val="75000"/>
                  </a:schemeClr>
                </a:solidFill>
                <a:cs typeface="Times New Roman" pitchFamily="18" charset="0"/>
              </a:rPr>
              <a:t>3 - Image Stitching Using </a:t>
            </a:r>
            <a:r>
              <a:rPr lang="en-IN" altLang="en-US" sz="2800" b="1" dirty="0" err="1">
                <a:solidFill>
                  <a:schemeClr val="accent2">
                    <a:lumMod val="75000"/>
                  </a:schemeClr>
                </a:solidFill>
                <a:cs typeface="Times New Roman" pitchFamily="18" charset="0"/>
              </a:rPr>
              <a:t>Matlab</a:t>
            </a:r>
            <a:r>
              <a:rPr lang="en-US" altLang="en-US" sz="2800" b="1" dirty="0">
                <a:cs typeface="Times New Roman" pitchFamily="18" charset="0"/>
              </a:rPr>
              <a:t>”</a:t>
            </a:r>
            <a:endParaRPr lang="en-US" altLang="en-US" sz="2800" dirty="0">
              <a:cs typeface="Times New Roman" pitchFamily="18" charset="0"/>
            </a:endParaRPr>
          </a:p>
        </p:txBody>
      </p:sp>
      <p:sp>
        <p:nvSpPr>
          <p:cNvPr id="3075" name="Date Placeholder 3"/>
          <p:cNvSpPr>
            <a:spLocks noGrp="1"/>
          </p:cNvSpPr>
          <p:nvPr>
            <p:ph type="dt" sz="quarter" idx="10"/>
          </p:nvPr>
        </p:nvSpPr>
        <p:spPr>
          <a:noFill/>
          <a:ln>
            <a:miter lim="800000"/>
            <a:headEnd/>
            <a:tailEnd/>
          </a:ln>
        </p:spPr>
        <p:txBody>
          <a:bodyPr/>
          <a:lstStyle/>
          <a:p>
            <a:pPr>
              <a:buFontTx/>
              <a:buNone/>
            </a:pPr>
            <a:r>
              <a:rPr lang="en-US" altLang="en-US"/>
              <a:t>14-Mar-2020</a:t>
            </a:r>
          </a:p>
        </p:txBody>
      </p:sp>
      <p:sp>
        <p:nvSpPr>
          <p:cNvPr id="3076" name="Slide Number Placeholder 4"/>
          <p:cNvSpPr>
            <a:spLocks noGrp="1"/>
          </p:cNvSpPr>
          <p:nvPr>
            <p:ph type="sldNum" sz="quarter" idx="12"/>
          </p:nvPr>
        </p:nvSpPr>
        <p:spPr>
          <a:noFill/>
          <a:ln>
            <a:miter lim="800000"/>
            <a:headEnd/>
            <a:tailEnd/>
          </a:ln>
        </p:spPr>
        <p:txBody>
          <a:bodyPr/>
          <a:lstStyle/>
          <a:p>
            <a:pPr>
              <a:buFontTx/>
              <a:buNone/>
            </a:pPr>
            <a:fld id="{E80BDA7A-9ABE-4E40-95E8-6347FAF25663}" type="slidenum">
              <a:rPr lang="en-US" altLang="en-US" smtClean="0"/>
              <a:pPr>
                <a:buFontTx/>
                <a:buNone/>
              </a:pPr>
              <a:t>1</a:t>
            </a:fld>
            <a:endParaRPr lang="en-US" altLang="en-US"/>
          </a:p>
        </p:txBody>
      </p:sp>
      <p:sp>
        <p:nvSpPr>
          <p:cNvPr id="3077" name="Rectangle 4"/>
          <p:cNvSpPr>
            <a:spLocks noChangeArrowheads="1"/>
          </p:cNvSpPr>
          <p:nvPr/>
        </p:nvSpPr>
        <p:spPr bwMode="auto">
          <a:xfrm>
            <a:off x="774700" y="4400550"/>
            <a:ext cx="7381875" cy="1569660"/>
          </a:xfrm>
          <a:prstGeom prst="rect">
            <a:avLst/>
          </a:prstGeom>
          <a:noFill/>
          <a:ln w="9525">
            <a:noFill/>
            <a:miter lim="800000"/>
            <a:headEnd/>
            <a:tailEnd/>
          </a:ln>
        </p:spPr>
        <p:txBody>
          <a:bodyPr>
            <a:spAutoFit/>
          </a:bodyPr>
          <a:lstStyle/>
          <a:p>
            <a:pPr algn="ctr"/>
            <a:r>
              <a:rPr lang="en-US" altLang="en-US" dirty="0"/>
              <a:t>PUVI RAJAN</a:t>
            </a:r>
          </a:p>
          <a:p>
            <a:pPr algn="ctr"/>
            <a:r>
              <a:rPr lang="en-US" altLang="en-US" dirty="0"/>
              <a:t>Professor</a:t>
            </a:r>
          </a:p>
          <a:p>
            <a:pPr algn="ctr"/>
            <a:r>
              <a:rPr lang="en-US" altLang="en-US" dirty="0"/>
              <a:t> Dept. of ECE</a:t>
            </a:r>
          </a:p>
          <a:p>
            <a:pPr algn="ctr"/>
            <a:r>
              <a:rPr lang="en-US" altLang="en-US" dirty="0"/>
              <a:t>New Horizon College of Engineering, Bengaluru</a:t>
            </a:r>
            <a:endParaRPr lang="en-IN" altLang="en-US" dirty="0"/>
          </a:p>
        </p:txBody>
      </p:sp>
      <p:sp>
        <p:nvSpPr>
          <p:cNvPr id="3078" name="Rectangle 5"/>
          <p:cNvSpPr>
            <a:spLocks noChangeArrowheads="1"/>
          </p:cNvSpPr>
          <p:nvPr/>
        </p:nvSpPr>
        <p:spPr bwMode="auto">
          <a:xfrm>
            <a:off x="3389464" y="3944749"/>
            <a:ext cx="1911101" cy="461665"/>
          </a:xfrm>
          <a:prstGeom prst="rect">
            <a:avLst/>
          </a:prstGeom>
          <a:noFill/>
          <a:ln w="9525">
            <a:noFill/>
            <a:miter lim="800000"/>
            <a:headEnd/>
            <a:tailEnd/>
          </a:ln>
        </p:spPr>
        <p:txBody>
          <a:bodyPr wrap="none">
            <a:spAutoFit/>
          </a:bodyPr>
          <a:lstStyle/>
          <a:p>
            <a:pPr algn="just"/>
            <a:r>
              <a:rPr lang="en-US" altLang="en-US" dirty="0"/>
              <a:t>     Guided By</a:t>
            </a:r>
            <a:endParaRPr lang="en-IN" altLang="en-US" dirty="0"/>
          </a:p>
        </p:txBody>
      </p:sp>
      <p:sp>
        <p:nvSpPr>
          <p:cNvPr id="3079" name="TextBox 1"/>
          <p:cNvSpPr txBox="1">
            <a:spLocks noChangeArrowheads="1"/>
          </p:cNvSpPr>
          <p:nvPr/>
        </p:nvSpPr>
        <p:spPr bwMode="auto">
          <a:xfrm>
            <a:off x="1185911" y="2077699"/>
            <a:ext cx="7010302" cy="1569660"/>
          </a:xfrm>
          <a:prstGeom prst="rect">
            <a:avLst/>
          </a:prstGeom>
          <a:noFill/>
          <a:ln w="9525">
            <a:noFill/>
            <a:miter lim="800000"/>
            <a:headEnd/>
            <a:tailEnd/>
          </a:ln>
        </p:spPr>
        <p:txBody>
          <a:bodyPr wrap="square">
            <a:spAutoFit/>
          </a:bodyPr>
          <a:lstStyle/>
          <a:p>
            <a:r>
              <a:rPr lang="en-US" altLang="en-US" sz="2100" dirty="0"/>
              <a:t>PEDDAIAHGARI SREE RAJ               -</a:t>
            </a:r>
            <a:r>
              <a:rPr lang="en-US" altLang="en-US" dirty="0"/>
              <a:t>     1NH18EC084</a:t>
            </a:r>
          </a:p>
          <a:p>
            <a:r>
              <a:rPr lang="en-US" altLang="en-US" dirty="0"/>
              <a:t>SAI HASAN                                   -     1NH18EC099</a:t>
            </a:r>
          </a:p>
          <a:p>
            <a:r>
              <a:rPr lang="en-US" altLang="en-US" dirty="0"/>
              <a:t>V.B.VASU                                       -     1NH18EC115  </a:t>
            </a:r>
          </a:p>
          <a:p>
            <a:r>
              <a:rPr lang="en-US" altLang="en-US" dirty="0"/>
              <a:t>MAHESH BABU                           -     1NH18EC118</a:t>
            </a:r>
          </a:p>
        </p:txBody>
      </p:sp>
      <p:sp>
        <p:nvSpPr>
          <p:cNvPr id="3080" name="TextBox 3"/>
          <p:cNvSpPr txBox="1">
            <a:spLocks noChangeArrowheads="1"/>
          </p:cNvSpPr>
          <p:nvPr/>
        </p:nvSpPr>
        <p:spPr bwMode="auto">
          <a:xfrm>
            <a:off x="466725" y="76200"/>
            <a:ext cx="8448675" cy="584200"/>
          </a:xfrm>
          <a:prstGeom prst="rect">
            <a:avLst/>
          </a:prstGeom>
          <a:noFill/>
          <a:ln w="9525">
            <a:noFill/>
            <a:miter lim="800000"/>
            <a:headEnd/>
            <a:tailEnd/>
          </a:ln>
        </p:spPr>
        <p:txBody>
          <a:bodyPr>
            <a:spAutoFit/>
          </a:bodyPr>
          <a:lstStyle/>
          <a:p>
            <a:pPr algn="ctr" eaLnBrk="1" hangingPunct="1"/>
            <a:r>
              <a:rPr lang="en-US" altLang="en-US" sz="3200" dirty="0">
                <a:cs typeface="Times New Roman" pitchFamily="18" charset="0"/>
              </a:rPr>
              <a:t>Mini Project - II</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Algorithm / Flow Chart</a:t>
            </a:r>
          </a:p>
        </p:txBody>
      </p:sp>
      <p:sp>
        <p:nvSpPr>
          <p:cNvPr id="13315"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3316"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A2AAE53B-7CCE-4F62-B631-A83174DE913A}" type="slidenum">
              <a:rPr lang="en-US" altLang="en-US" smtClean="0"/>
              <a:pPr>
                <a:buFontTx/>
                <a:buNone/>
              </a:pPr>
              <a:t>10</a:t>
            </a:fld>
            <a:endParaRPr lang="en-US" altLang="en-US"/>
          </a:p>
        </p:txBody>
      </p:sp>
      <p:pic>
        <p:nvPicPr>
          <p:cNvPr id="4" name="Picture 3" descr="A screenshot of a cell phone&#10;&#10;Description automatically generated">
            <a:extLst>
              <a:ext uri="{FF2B5EF4-FFF2-40B4-BE49-F238E27FC236}">
                <a16:creationId xmlns:a16="http://schemas.microsoft.com/office/drawing/2014/main" id="{61738516-07DB-43A7-AADE-BCD30A097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68" y="753981"/>
            <a:ext cx="5497911" cy="55624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540115-659C-40FA-B416-203414B23A7E}"/>
              </a:ext>
            </a:extLst>
          </p:cNvPr>
          <p:cNvSpPr>
            <a:spLocks noGrp="1"/>
          </p:cNvSpPr>
          <p:nvPr>
            <p:ph type="ctrTitle"/>
          </p:nvPr>
        </p:nvSpPr>
        <p:spPr/>
        <p:txBody>
          <a:bodyPr/>
          <a:lstStyle/>
          <a:p>
            <a:endParaRPr lang="en-IN"/>
          </a:p>
        </p:txBody>
      </p:sp>
      <p:sp>
        <p:nvSpPr>
          <p:cNvPr id="6" name="Subtitle 5">
            <a:extLst>
              <a:ext uri="{FF2B5EF4-FFF2-40B4-BE49-F238E27FC236}">
                <a16:creationId xmlns:a16="http://schemas.microsoft.com/office/drawing/2014/main" id="{F395BE01-2E9E-4B5E-9FCE-372252D604CD}"/>
              </a:ext>
            </a:extLst>
          </p:cNvPr>
          <p:cNvSpPr>
            <a:spLocks noGrp="1"/>
          </p:cNvSpPr>
          <p:nvPr>
            <p:ph type="subTitle" idx="1"/>
          </p:nvPr>
        </p:nvSpPr>
        <p:spPr>
          <a:xfrm>
            <a:off x="1066802" y="4267178"/>
            <a:ext cx="6858000" cy="2133622"/>
          </a:xfrm>
        </p:spPr>
        <p:txBody>
          <a:bodyPr/>
          <a:lstStyle/>
          <a:p>
            <a:pPr marL="342900" indent="-342900" algn="l">
              <a:buFont typeface="Wingdings" panose="05000000000000000000" pitchFamily="2" charset="2"/>
              <a:buChar char="Ø"/>
            </a:pPr>
            <a:r>
              <a:rPr lang="en-US" dirty="0"/>
              <a:t>Here the area within the red outline  shows the common region in sequence of pairs that repeats in one of pair of images.</a:t>
            </a:r>
          </a:p>
          <a:p>
            <a:pPr marL="342900" indent="-342900" algn="l">
              <a:buFont typeface="Wingdings" panose="05000000000000000000" pitchFamily="2" charset="2"/>
              <a:buChar char="Ø"/>
            </a:pPr>
            <a:r>
              <a:rPr lang="en-US" dirty="0"/>
              <a:t>Now the images are stitched in a way that the region is repeat only once.</a:t>
            </a:r>
            <a:endParaRPr lang="en-IN" dirty="0"/>
          </a:p>
        </p:txBody>
      </p:sp>
      <p:sp>
        <p:nvSpPr>
          <p:cNvPr id="2" name="Date Placeholder 1">
            <a:extLst>
              <a:ext uri="{FF2B5EF4-FFF2-40B4-BE49-F238E27FC236}">
                <a16:creationId xmlns:a16="http://schemas.microsoft.com/office/drawing/2014/main" id="{F0F55BDF-E12E-46BA-971F-4FC86D8356BF}"/>
              </a:ext>
            </a:extLst>
          </p:cNvPr>
          <p:cNvSpPr>
            <a:spLocks noGrp="1"/>
          </p:cNvSpPr>
          <p:nvPr>
            <p:ph type="dt" sz="half" idx="10"/>
          </p:nvPr>
        </p:nvSpPr>
        <p:spPr/>
        <p:txBody>
          <a:bodyPr/>
          <a:lstStyle/>
          <a:p>
            <a:pPr>
              <a:defRPr/>
            </a:pPr>
            <a:fld id="{86E26476-2ECB-4493-B989-EB59BCB8B50D}" type="datetime1">
              <a:rPr lang="en-US" smtClean="0"/>
              <a:pPr>
                <a:defRPr/>
              </a:pPr>
              <a:t>5/1/2020</a:t>
            </a:fld>
            <a:endParaRPr lang="en-US"/>
          </a:p>
        </p:txBody>
      </p:sp>
      <p:sp>
        <p:nvSpPr>
          <p:cNvPr id="3" name="Slide Number Placeholder 2">
            <a:extLst>
              <a:ext uri="{FF2B5EF4-FFF2-40B4-BE49-F238E27FC236}">
                <a16:creationId xmlns:a16="http://schemas.microsoft.com/office/drawing/2014/main" id="{5932CCC5-F07B-422F-93D1-4E549D14B13B}"/>
              </a:ext>
            </a:extLst>
          </p:cNvPr>
          <p:cNvSpPr>
            <a:spLocks noGrp="1"/>
          </p:cNvSpPr>
          <p:nvPr>
            <p:ph type="sldNum" sz="quarter" idx="12"/>
          </p:nvPr>
        </p:nvSpPr>
        <p:spPr/>
        <p:txBody>
          <a:bodyPr/>
          <a:lstStyle/>
          <a:p>
            <a:pPr>
              <a:defRPr/>
            </a:pPr>
            <a:fld id="{4BCD9A17-9AA0-44B3-9D97-867AF70E2D53}" type="slidenum">
              <a:rPr lang="en-US" altLang="en-US" smtClean="0"/>
              <a:pPr>
                <a:defRPr/>
              </a:pPr>
              <a:t>11</a:t>
            </a:fld>
            <a:endParaRPr lang="en-US" altLang="en-US"/>
          </a:p>
        </p:txBody>
      </p:sp>
      <p:pic>
        <p:nvPicPr>
          <p:cNvPr id="4" name="Picture 3">
            <a:extLst>
              <a:ext uri="{FF2B5EF4-FFF2-40B4-BE49-F238E27FC236}">
                <a16:creationId xmlns:a16="http://schemas.microsoft.com/office/drawing/2014/main" id="{9A54FF8B-C021-41D3-B470-163BFA541CD3}"/>
              </a:ext>
            </a:extLst>
          </p:cNvPr>
          <p:cNvPicPr>
            <a:picLocks noChangeAspect="1"/>
          </p:cNvPicPr>
          <p:nvPr/>
        </p:nvPicPr>
        <p:blipFill>
          <a:blip r:embed="rId2"/>
          <a:stretch>
            <a:fillRect/>
          </a:stretch>
        </p:blipFill>
        <p:spPr>
          <a:xfrm>
            <a:off x="609704" y="990664"/>
            <a:ext cx="7772196" cy="2843169"/>
          </a:xfrm>
          <a:prstGeom prst="rect">
            <a:avLst/>
          </a:prstGeom>
        </p:spPr>
      </p:pic>
    </p:spTree>
    <p:extLst>
      <p:ext uri="{BB962C8B-B14F-4D97-AF65-F5344CB8AC3E}">
        <p14:creationId xmlns:p14="http://schemas.microsoft.com/office/powerpoint/2010/main" val="3274550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Advantages</a:t>
            </a:r>
          </a:p>
        </p:txBody>
      </p:sp>
      <p:sp>
        <p:nvSpPr>
          <p:cNvPr id="15363"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5364"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066CF000-2626-439C-9688-E552AC54D137}" type="slidenum">
              <a:rPr lang="en-US" altLang="en-US" smtClean="0"/>
              <a:pPr>
                <a:buFontTx/>
                <a:buNone/>
              </a:pPr>
              <a:t>12</a:t>
            </a:fld>
            <a:endParaRPr lang="en-US" altLang="en-US"/>
          </a:p>
        </p:txBody>
      </p:sp>
      <p:sp>
        <p:nvSpPr>
          <p:cNvPr id="2" name="Rectangle 1">
            <a:extLst>
              <a:ext uri="{FF2B5EF4-FFF2-40B4-BE49-F238E27FC236}">
                <a16:creationId xmlns:a16="http://schemas.microsoft.com/office/drawing/2014/main" id="{BC536888-6AC6-4615-A361-723FCA3950FB}"/>
              </a:ext>
            </a:extLst>
          </p:cNvPr>
          <p:cNvSpPr/>
          <p:nvPr/>
        </p:nvSpPr>
        <p:spPr>
          <a:xfrm>
            <a:off x="304912" y="1066862"/>
            <a:ext cx="8153186" cy="707886"/>
          </a:xfrm>
          <a:prstGeom prst="rect">
            <a:avLst/>
          </a:prstGeom>
        </p:spPr>
        <p:txBody>
          <a:bodyPr wrap="square">
            <a:spAutoFit/>
          </a:bodyPr>
          <a:lstStyle/>
          <a:p>
            <a:pPr marL="342900" indent="-342900">
              <a:buFont typeface="Wingdings" panose="05000000000000000000" pitchFamily="2" charset="2"/>
              <a:buChar char="q"/>
            </a:pPr>
            <a:r>
              <a:rPr lang="en-US" sz="2000" dirty="0">
                <a:solidFill>
                  <a:srgbClr val="2E2E2E"/>
                </a:solidFill>
                <a:latin typeface="Calibri" panose="020F0502020204030204" pitchFamily="34" charset="0"/>
                <a:cs typeface="Calibri" panose="020F0502020204030204" pitchFamily="34" charset="0"/>
              </a:rPr>
              <a:t>Image stitching is most widely used topics in computer vision and graphics.</a:t>
            </a:r>
            <a:endParaRPr lang="en-IN" sz="20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C93AFB9B-BD1A-4995-8D18-E580C1C609E4}"/>
              </a:ext>
            </a:extLst>
          </p:cNvPr>
          <p:cNvSpPr/>
          <p:nvPr/>
        </p:nvSpPr>
        <p:spPr>
          <a:xfrm>
            <a:off x="304912" y="1774748"/>
            <a:ext cx="8153186" cy="1015663"/>
          </a:xfrm>
          <a:prstGeom prst="rect">
            <a:avLst/>
          </a:prstGeom>
        </p:spPr>
        <p:txBody>
          <a:bodyPr wrap="square">
            <a:spAutoFit/>
          </a:bodyPr>
          <a:lstStyle/>
          <a:p>
            <a:pPr marL="342900" indent="-342900">
              <a:buFont typeface="Wingdings" panose="05000000000000000000" pitchFamily="2" charset="2"/>
              <a:buChar char="q"/>
            </a:pPr>
            <a:r>
              <a:rPr lang="en-US" sz="2000" dirty="0">
                <a:solidFill>
                  <a:srgbClr val="2E2E2E"/>
                </a:solidFill>
                <a:latin typeface="Calibri" panose="020F0502020204030204" pitchFamily="34" charset="0"/>
                <a:cs typeface="Calibri" panose="020F0502020204030204" pitchFamily="34" charset="0"/>
              </a:rPr>
              <a:t>It is  closely associated with the daily lives of people, such as constructing beautiful panoramas with smartphones applications, creating wide field-of-view (FOV) videos for surveillance, and assisting automobiles.</a:t>
            </a:r>
            <a:endParaRPr lang="en-IN" sz="2000"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A0492113-778A-486F-B80E-2F0DB6A632BB}"/>
              </a:ext>
            </a:extLst>
          </p:cNvPr>
          <p:cNvSpPr/>
          <p:nvPr/>
        </p:nvSpPr>
        <p:spPr>
          <a:xfrm>
            <a:off x="308181" y="2790411"/>
            <a:ext cx="7848394" cy="707886"/>
          </a:xfrm>
          <a:prstGeom prst="rect">
            <a:avLst/>
          </a:prstGeom>
        </p:spPr>
        <p:txBody>
          <a:bodyPr wrap="square">
            <a:spAutoFit/>
          </a:bodyPr>
          <a:lstStyle/>
          <a:p>
            <a:pPr marL="342900" indent="-342900">
              <a:buFont typeface="Wingdings" panose="05000000000000000000" pitchFamily="2" charset="2"/>
              <a:buChar char="q"/>
            </a:pPr>
            <a:r>
              <a:rPr lang="en-US" sz="2000" dirty="0">
                <a:solidFill>
                  <a:srgbClr val="2E2E2E"/>
                </a:solidFill>
                <a:latin typeface="Calibri" panose="020F0502020204030204" pitchFamily="34" charset="0"/>
                <a:cs typeface="Calibri" panose="020F0502020204030204" pitchFamily="34" charset="0"/>
              </a:rPr>
              <a:t>Image stitching algorithms construct a wide-FOV view from a sequence of images</a:t>
            </a:r>
            <a:endParaRPr lang="en-IN" sz="200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5CA8D9D0-0AD2-4816-9C1B-FB2B9944788D}"/>
              </a:ext>
            </a:extLst>
          </p:cNvPr>
          <p:cNvSpPr/>
          <p:nvPr/>
        </p:nvSpPr>
        <p:spPr>
          <a:xfrm>
            <a:off x="304912" y="3513033"/>
            <a:ext cx="7772196" cy="2246769"/>
          </a:xfrm>
          <a:prstGeom prst="rect">
            <a:avLst/>
          </a:prstGeom>
        </p:spPr>
        <p:txBody>
          <a:bodyPr wrap="square">
            <a:spAutoFit/>
          </a:bodyPr>
          <a:lstStyle/>
          <a:p>
            <a:pPr marL="342900" indent="-342900">
              <a:buFont typeface="Wingdings" panose="05000000000000000000" pitchFamily="2" charset="2"/>
              <a:buChar char="q"/>
            </a:pPr>
            <a:r>
              <a:rPr lang="en-US" sz="2000" dirty="0">
                <a:solidFill>
                  <a:srgbClr val="2E2E2E"/>
                </a:solidFill>
                <a:latin typeface="Calibri" panose="020F0502020204030204" pitchFamily="34" charset="0"/>
                <a:cs typeface="Calibri" panose="020F0502020204030204" pitchFamily="34" charset="0"/>
              </a:rPr>
              <a:t>Compared to video stitching, image  stitching attracts high attention</a:t>
            </a:r>
          </a:p>
          <a:p>
            <a:pPr marL="342900" indent="-342900">
              <a:buFont typeface="Wingdings" panose="05000000000000000000" pitchFamily="2" charset="2"/>
              <a:buChar char="q"/>
            </a:pPr>
            <a:endParaRPr lang="en-US" sz="2000" dirty="0">
              <a:solidFill>
                <a:srgbClr val="2E2E2E"/>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en-US" sz="2000" dirty="0">
              <a:solidFill>
                <a:srgbClr val="2E2E2E"/>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en-US" sz="2000" dirty="0">
              <a:solidFill>
                <a:srgbClr val="2E2E2E"/>
              </a:solidFill>
              <a:latin typeface="Calibri" panose="020F0502020204030204" pitchFamily="34" charset="0"/>
              <a:cs typeface="Calibri" panose="020F0502020204030204" pitchFamily="34" charset="0"/>
            </a:endParaRPr>
          </a:p>
          <a:p>
            <a:r>
              <a:rPr lang="en-US" sz="2000" dirty="0">
                <a:solidFill>
                  <a:srgbClr val="2E2E2E"/>
                </a:solidFill>
                <a:latin typeface="Calibri" panose="020F0502020204030204" pitchFamily="34" charset="0"/>
                <a:cs typeface="Calibri" panose="020F0502020204030204" pitchFamily="34" charset="0"/>
              </a:rPr>
              <a:t>                                                            </a:t>
            </a:r>
          </a:p>
          <a:p>
            <a:r>
              <a:rPr lang="en-US" sz="2000" dirty="0">
                <a:solidFill>
                  <a:srgbClr val="2E2E2E"/>
                </a:solidFill>
                <a:latin typeface="Calibri" panose="020F0502020204030204" pitchFamily="34" charset="0"/>
                <a:cs typeface="Calibri" panose="020F0502020204030204" pitchFamily="34" charset="0"/>
              </a:rPr>
              <a:t>                                                        </a:t>
            </a:r>
          </a:p>
          <a:p>
            <a:endParaRPr lang="en-US" sz="2000" dirty="0">
              <a:solidFill>
                <a:srgbClr val="2E2E2E"/>
              </a:solidFill>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9F14AC-6ADD-40F7-9776-A5A60CEF36F0}"/>
              </a:ext>
            </a:extLst>
          </p:cNvPr>
          <p:cNvSpPr>
            <a:spLocks noGrp="1"/>
          </p:cNvSpPr>
          <p:nvPr>
            <p:ph type="title"/>
          </p:nvPr>
        </p:nvSpPr>
        <p:spPr>
          <a:xfrm>
            <a:off x="653570" y="0"/>
            <a:ext cx="7772400" cy="685856"/>
          </a:xfrm>
        </p:spPr>
        <p:txBody>
          <a:bodyPr/>
          <a:lstStyle/>
          <a:p>
            <a:r>
              <a:rPr lang="en-US" sz="3200" dirty="0"/>
              <a:t>Example</a:t>
            </a:r>
            <a:endParaRPr lang="en-IN" sz="3200" dirty="0"/>
          </a:p>
        </p:txBody>
      </p:sp>
      <p:pic>
        <p:nvPicPr>
          <p:cNvPr id="6" name="Content Placeholder 5">
            <a:extLst>
              <a:ext uri="{FF2B5EF4-FFF2-40B4-BE49-F238E27FC236}">
                <a16:creationId xmlns:a16="http://schemas.microsoft.com/office/drawing/2014/main" id="{6C51027B-0772-4906-BE2D-CB1F0E0C8059}"/>
              </a:ext>
            </a:extLst>
          </p:cNvPr>
          <p:cNvPicPr>
            <a:picLocks noGrp="1" noChangeAspect="1"/>
          </p:cNvPicPr>
          <p:nvPr>
            <p:ph idx="1"/>
          </p:nvPr>
        </p:nvPicPr>
        <p:blipFill>
          <a:blip r:embed="rId2"/>
          <a:stretch>
            <a:fillRect/>
          </a:stretch>
        </p:blipFill>
        <p:spPr>
          <a:xfrm>
            <a:off x="653570" y="1371654"/>
            <a:ext cx="7499736" cy="4467171"/>
          </a:xfrm>
          <a:prstGeom prst="rect">
            <a:avLst/>
          </a:prstGeom>
        </p:spPr>
      </p:pic>
      <p:sp>
        <p:nvSpPr>
          <p:cNvPr id="2" name="Date Placeholder 1">
            <a:extLst>
              <a:ext uri="{FF2B5EF4-FFF2-40B4-BE49-F238E27FC236}">
                <a16:creationId xmlns:a16="http://schemas.microsoft.com/office/drawing/2014/main" id="{BD471007-6442-44AC-AF74-07E13B742687}"/>
              </a:ext>
            </a:extLst>
          </p:cNvPr>
          <p:cNvSpPr>
            <a:spLocks noGrp="1"/>
          </p:cNvSpPr>
          <p:nvPr>
            <p:ph type="dt" sz="half" idx="10"/>
          </p:nvPr>
        </p:nvSpPr>
        <p:spPr/>
        <p:txBody>
          <a:bodyPr/>
          <a:lstStyle/>
          <a:p>
            <a:pPr>
              <a:defRPr/>
            </a:pPr>
            <a:fld id="{86E26476-2ECB-4493-B989-EB59BCB8B50D}" type="datetime1">
              <a:rPr lang="en-US" smtClean="0"/>
              <a:pPr>
                <a:defRPr/>
              </a:pPr>
              <a:t>5/1/2020</a:t>
            </a:fld>
            <a:endParaRPr lang="en-US"/>
          </a:p>
        </p:txBody>
      </p:sp>
      <p:sp>
        <p:nvSpPr>
          <p:cNvPr id="3" name="Slide Number Placeholder 2">
            <a:extLst>
              <a:ext uri="{FF2B5EF4-FFF2-40B4-BE49-F238E27FC236}">
                <a16:creationId xmlns:a16="http://schemas.microsoft.com/office/drawing/2014/main" id="{2FE318CF-C3AE-4FAB-AA4E-23FD4B3E26F5}"/>
              </a:ext>
            </a:extLst>
          </p:cNvPr>
          <p:cNvSpPr>
            <a:spLocks noGrp="1"/>
          </p:cNvSpPr>
          <p:nvPr>
            <p:ph type="sldNum" sz="quarter" idx="12"/>
          </p:nvPr>
        </p:nvSpPr>
        <p:spPr/>
        <p:txBody>
          <a:bodyPr/>
          <a:lstStyle/>
          <a:p>
            <a:pPr>
              <a:defRPr/>
            </a:pPr>
            <a:fld id="{4BCD9A17-9AA0-44B3-9D97-867AF70E2D53}" type="slidenum">
              <a:rPr lang="en-US" altLang="en-US" smtClean="0"/>
              <a:pPr>
                <a:defRPr/>
              </a:pPr>
              <a:t>13</a:t>
            </a:fld>
            <a:endParaRPr lang="en-US" altLang="en-US"/>
          </a:p>
        </p:txBody>
      </p:sp>
    </p:spTree>
    <p:extLst>
      <p:ext uri="{BB962C8B-B14F-4D97-AF65-F5344CB8AC3E}">
        <p14:creationId xmlns:p14="http://schemas.microsoft.com/office/powerpoint/2010/main" val="2558449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0" y="48491"/>
            <a:ext cx="9109075" cy="584200"/>
          </a:xfrm>
          <a:prstGeom prst="rect">
            <a:avLst/>
          </a:prstGeom>
          <a:noFill/>
          <a:ln w="9525">
            <a:noFill/>
            <a:miter lim="800000"/>
            <a:headEnd/>
            <a:tailEnd/>
          </a:ln>
        </p:spPr>
        <p:txBody>
          <a:bodyPr>
            <a:spAutoFit/>
          </a:bodyPr>
          <a:lstStyle/>
          <a:p>
            <a:pPr algn="ctr"/>
            <a:r>
              <a:rPr lang="en-US" altLang="en-US" sz="3200" b="1" dirty="0"/>
              <a:t>Future Scope</a:t>
            </a:r>
          </a:p>
        </p:txBody>
      </p:sp>
      <p:sp>
        <p:nvSpPr>
          <p:cNvPr id="2" name="Title 1">
            <a:extLst>
              <a:ext uri="{FF2B5EF4-FFF2-40B4-BE49-F238E27FC236}">
                <a16:creationId xmlns:a16="http://schemas.microsoft.com/office/drawing/2014/main" id="{5066138B-5C41-4661-8925-6D83B02A121E}"/>
              </a:ext>
            </a:extLst>
          </p:cNvPr>
          <p:cNvSpPr>
            <a:spLocks noGrp="1"/>
          </p:cNvSpPr>
          <p:nvPr>
            <p:ph type="title"/>
          </p:nvPr>
        </p:nvSpPr>
        <p:spPr>
          <a:xfrm>
            <a:off x="-304672" y="841375"/>
            <a:ext cx="3505210" cy="873125"/>
          </a:xfrm>
        </p:spPr>
        <p:txBody>
          <a:bodyPr/>
          <a:lstStyle/>
          <a:p>
            <a:r>
              <a:rPr lang="en-US" altLang="en-US" sz="2800" b="1" dirty="0"/>
              <a:t>Future Scope</a:t>
            </a:r>
            <a:endParaRPr lang="en-IN" sz="2800" dirty="0"/>
          </a:p>
        </p:txBody>
      </p:sp>
      <p:sp>
        <p:nvSpPr>
          <p:cNvPr id="3" name="Content Placeholder 2">
            <a:extLst>
              <a:ext uri="{FF2B5EF4-FFF2-40B4-BE49-F238E27FC236}">
                <a16:creationId xmlns:a16="http://schemas.microsoft.com/office/drawing/2014/main" id="{48BF7FB0-CFC3-475B-8FC6-66110D3304E6}"/>
              </a:ext>
            </a:extLst>
          </p:cNvPr>
          <p:cNvSpPr>
            <a:spLocks noGrp="1"/>
          </p:cNvSpPr>
          <p:nvPr>
            <p:ph idx="1"/>
          </p:nvPr>
        </p:nvSpPr>
        <p:spPr>
          <a:xfrm>
            <a:off x="228714" y="1677843"/>
            <a:ext cx="8686572" cy="4381500"/>
          </a:xfrm>
        </p:spPr>
        <p:txBody>
          <a:bodyPr/>
          <a:lstStyle/>
          <a:p>
            <a:pPr marL="0" indent="0">
              <a:buNone/>
            </a:pPr>
            <a:r>
              <a:rPr lang="en-US" sz="2000" dirty="0">
                <a:latin typeface="Calibri" panose="020F0502020204030204" pitchFamily="34" charset="0"/>
                <a:cs typeface="Calibri" panose="020F0502020204030204" pitchFamily="34" charset="0"/>
              </a:rPr>
              <a:t>Image stitching is widely used in modern applications, such as the following:</a:t>
            </a:r>
          </a:p>
          <a:p>
            <a:r>
              <a:rPr lang="en-US" sz="2000" dirty="0">
                <a:solidFill>
                  <a:schemeClr val="tx1">
                    <a:lumMod val="65000"/>
                    <a:lumOff val="35000"/>
                  </a:schemeClr>
                </a:solidFill>
                <a:latin typeface="Calibri" panose="020F0502020204030204" pitchFamily="34" charset="0"/>
                <a:cs typeface="Calibri" panose="020F0502020204030204" pitchFamily="34" charset="0"/>
              </a:rPr>
              <a:t>Document </a:t>
            </a:r>
            <a:r>
              <a:rPr lang="en-US" sz="2000" dirty="0" err="1">
                <a:solidFill>
                  <a:schemeClr val="tx1">
                    <a:lumMod val="65000"/>
                    <a:lumOff val="35000"/>
                  </a:schemeClr>
                </a:solidFill>
                <a:latin typeface="Calibri" panose="020F0502020204030204" pitchFamily="34" charset="0"/>
                <a:cs typeface="Calibri" panose="020F0502020204030204" pitchFamily="34" charset="0"/>
              </a:rPr>
              <a:t>mosaicing</a:t>
            </a:r>
            <a:endParaRPr lang="en-US" sz="2000" dirty="0">
              <a:solidFill>
                <a:schemeClr val="tx1">
                  <a:lumMod val="65000"/>
                  <a:lumOff val="35000"/>
                </a:schemeClr>
              </a:solidFill>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Image stabilization feature in camcorders that use frame-rate image alignment</a:t>
            </a:r>
          </a:p>
          <a:p>
            <a:r>
              <a:rPr lang="en-US" sz="2000" dirty="0">
                <a:latin typeface="Calibri" panose="020F0502020204030204" pitchFamily="34" charset="0"/>
                <a:cs typeface="Calibri" panose="020F0502020204030204" pitchFamily="34" charset="0"/>
              </a:rPr>
              <a:t>High-resolution </a:t>
            </a:r>
            <a:r>
              <a:rPr lang="en-US" sz="2000" dirty="0" err="1">
                <a:latin typeface="Calibri" panose="020F0502020204030204" pitchFamily="34" charset="0"/>
                <a:cs typeface="Calibri" panose="020F0502020204030204" pitchFamily="34" charset="0"/>
              </a:rPr>
              <a:t>photomosaics</a:t>
            </a:r>
            <a:r>
              <a:rPr lang="en-US" sz="2000" dirty="0">
                <a:latin typeface="Calibri" panose="020F0502020204030204" pitchFamily="34" charset="0"/>
                <a:cs typeface="Calibri" panose="020F0502020204030204" pitchFamily="34" charset="0"/>
              </a:rPr>
              <a:t> in digital maps and satellite imagery</a:t>
            </a:r>
          </a:p>
          <a:p>
            <a:r>
              <a:rPr lang="en-US" sz="2000" dirty="0">
                <a:latin typeface="Calibri" panose="020F0502020204030204" pitchFamily="34" charset="0"/>
                <a:cs typeface="Calibri" panose="020F0502020204030204" pitchFamily="34" charset="0"/>
              </a:rPr>
              <a:t>Medical imaging</a:t>
            </a:r>
          </a:p>
          <a:p>
            <a:r>
              <a:rPr lang="en-US" sz="2000" dirty="0">
                <a:latin typeface="Calibri" panose="020F0502020204030204" pitchFamily="34" charset="0"/>
                <a:cs typeface="Calibri" panose="020F0502020204030204" pitchFamily="34" charset="0"/>
              </a:rPr>
              <a:t>Multiple-image super-resolution imaging</a:t>
            </a:r>
          </a:p>
          <a:p>
            <a:r>
              <a:rPr lang="en-US" sz="2000" dirty="0">
                <a:latin typeface="Calibri" panose="020F0502020204030204" pitchFamily="34" charset="0"/>
                <a:cs typeface="Calibri" panose="020F0502020204030204" pitchFamily="34" charset="0"/>
              </a:rPr>
              <a:t>Video stitching</a:t>
            </a:r>
          </a:p>
          <a:p>
            <a:r>
              <a:rPr lang="en-US" sz="2000" dirty="0">
                <a:latin typeface="Calibri" panose="020F0502020204030204" pitchFamily="34" charset="0"/>
                <a:cs typeface="Calibri" panose="020F0502020204030204" pitchFamily="34" charset="0"/>
              </a:rPr>
              <a:t>Object insertion</a:t>
            </a:r>
          </a:p>
          <a:p>
            <a:endParaRPr lang="en-IN" dirty="0"/>
          </a:p>
        </p:txBody>
      </p:sp>
      <p:sp>
        <p:nvSpPr>
          <p:cNvPr id="16387" name="Date Placeholder 1"/>
          <p:cNvSpPr>
            <a:spLocks noGrp="1"/>
          </p:cNvSpPr>
          <p:nvPr>
            <p:ph type="dt" sz="half" idx="10"/>
          </p:nvPr>
        </p:nvSpPr>
        <p:spPr>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6388" name="Slide Number Placeholder 4"/>
          <p:cNvSpPr>
            <a:spLocks noGrp="1"/>
          </p:cNvSpPr>
          <p:nvPr>
            <p:ph type="sldNum" sz="quarter" idx="12"/>
          </p:nvPr>
        </p:nvSpPr>
        <p:spPr>
          <a:noFill/>
          <a:ln>
            <a:miter lim="800000"/>
            <a:headEnd/>
            <a:tailEnd/>
          </a:ln>
        </p:spPr>
        <p:txBody>
          <a:bodyPr/>
          <a:lstStyle/>
          <a:p>
            <a:pPr>
              <a:buFontTx/>
              <a:buNone/>
            </a:pPr>
            <a:fld id="{9A0F2B59-DBC8-446B-9075-AD23D8C457A0}" type="slidenum">
              <a:rPr lang="en-US" altLang="en-US" smtClean="0"/>
              <a:pPr>
                <a:buFontTx/>
                <a:buNone/>
              </a:pPr>
              <a:t>14</a:t>
            </a:fld>
            <a:endParaRPr lang="en-US" altLang="en-US"/>
          </a:p>
        </p:txBody>
      </p:sp>
      <p:sp>
        <p:nvSpPr>
          <p:cNvPr id="16390" name="TextBox 1"/>
          <p:cNvSpPr txBox="1">
            <a:spLocks noChangeArrowheads="1"/>
          </p:cNvSpPr>
          <p:nvPr/>
        </p:nvSpPr>
        <p:spPr bwMode="auto">
          <a:xfrm>
            <a:off x="228714" y="5427789"/>
            <a:ext cx="9109075" cy="584200"/>
          </a:xfrm>
          <a:prstGeom prst="rect">
            <a:avLst/>
          </a:prstGeom>
          <a:noFill/>
          <a:ln w="9525">
            <a:noFill/>
            <a:miter lim="800000"/>
            <a:headEnd/>
            <a:tailEnd/>
          </a:ln>
        </p:spPr>
        <p:txBody>
          <a:bodyPr>
            <a:spAutoFit/>
          </a:bodyPr>
          <a:lstStyle/>
          <a:p>
            <a:endParaRPr lang="en-US" altLang="en-US" sz="32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a:spLocks noChangeArrowheads="1"/>
          </p:cNvSpPr>
          <p:nvPr/>
        </p:nvSpPr>
        <p:spPr bwMode="auto">
          <a:xfrm>
            <a:off x="0" y="101600"/>
            <a:ext cx="9109075" cy="584200"/>
          </a:xfrm>
          <a:prstGeom prst="rect">
            <a:avLst/>
          </a:prstGeom>
          <a:noFill/>
          <a:ln w="9525">
            <a:noFill/>
            <a:miter lim="800000"/>
            <a:headEnd/>
            <a:tailEnd/>
          </a:ln>
        </p:spPr>
        <p:txBody>
          <a:bodyPr>
            <a:spAutoFit/>
          </a:bodyPr>
          <a:lstStyle/>
          <a:p>
            <a:pPr algn="ctr"/>
            <a:r>
              <a:rPr lang="en-US" altLang="en-US" sz="3200" b="1"/>
              <a:t>      References</a:t>
            </a:r>
          </a:p>
        </p:txBody>
      </p:sp>
      <p:sp>
        <p:nvSpPr>
          <p:cNvPr id="17411"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7412"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788EB75-F922-4E5D-AC02-76AE13ACFABE}" type="slidenum">
              <a:rPr lang="en-US" altLang="en-US" smtClean="0"/>
              <a:pPr>
                <a:buFontTx/>
                <a:buNone/>
              </a:pPr>
              <a:t>15</a:t>
            </a:fld>
            <a:endParaRPr lang="en-US" altLang="en-US"/>
          </a:p>
        </p:txBody>
      </p:sp>
      <p:sp>
        <p:nvSpPr>
          <p:cNvPr id="17413" name="TextBox 1"/>
          <p:cNvSpPr txBox="1">
            <a:spLocks noChangeArrowheads="1"/>
          </p:cNvSpPr>
          <p:nvPr/>
        </p:nvSpPr>
        <p:spPr bwMode="auto">
          <a:xfrm>
            <a:off x="6350" y="1143000"/>
            <a:ext cx="9109075" cy="338554"/>
          </a:xfrm>
          <a:prstGeom prst="rect">
            <a:avLst/>
          </a:prstGeom>
          <a:noFill/>
          <a:ln w="9525">
            <a:noFill/>
            <a:miter lim="800000"/>
            <a:headEnd/>
            <a:tailEnd/>
          </a:ln>
        </p:spPr>
        <p:txBody>
          <a:bodyPr>
            <a:spAutoFit/>
          </a:bodyPr>
          <a:lstStyle/>
          <a:p>
            <a:r>
              <a:rPr lang="en-US" altLang="en-US" sz="1600" b="1" dirty="0"/>
              <a:t> </a:t>
            </a:r>
          </a:p>
        </p:txBody>
      </p:sp>
      <p:sp>
        <p:nvSpPr>
          <p:cNvPr id="2" name="Rectangle 1">
            <a:extLst>
              <a:ext uri="{FF2B5EF4-FFF2-40B4-BE49-F238E27FC236}">
                <a16:creationId xmlns:a16="http://schemas.microsoft.com/office/drawing/2014/main" id="{8622BF4F-53B5-47C8-A555-999DBFA6D95B}"/>
              </a:ext>
            </a:extLst>
          </p:cNvPr>
          <p:cNvSpPr/>
          <p:nvPr/>
        </p:nvSpPr>
        <p:spPr>
          <a:xfrm>
            <a:off x="76317" y="838268"/>
            <a:ext cx="9032758" cy="646331"/>
          </a:xfrm>
          <a:prstGeom prst="rect">
            <a:avLst/>
          </a:prstGeom>
        </p:spPr>
        <p:txBody>
          <a:bodyPr wrap="square">
            <a:spAutoFit/>
          </a:bodyPr>
          <a:lstStyle/>
          <a:p>
            <a:pPr marL="342900" indent="-342900">
              <a:buFont typeface="Arial" panose="020B0604020202020204" pitchFamily="34" charset="0"/>
              <a:buChar char="•"/>
            </a:pPr>
            <a:r>
              <a:rPr lang="en-US" sz="1800" dirty="0">
                <a:solidFill>
                  <a:srgbClr val="404040"/>
                </a:solidFill>
                <a:latin typeface="Calibri" panose="020F0502020204030204" pitchFamily="34" charset="0"/>
                <a:cs typeface="Calibri" panose="020F0502020204030204" pitchFamily="34" charset="0"/>
              </a:rPr>
              <a:t>[1] Matthew Brown and David G. Lowe. 2007. Automatic Panoramic Image Stitching using Invariant Features. Int. J. </a:t>
            </a:r>
            <a:r>
              <a:rPr lang="en-US" sz="1800" dirty="0" err="1">
                <a:solidFill>
                  <a:srgbClr val="404040"/>
                </a:solidFill>
                <a:latin typeface="Calibri" panose="020F0502020204030204" pitchFamily="34" charset="0"/>
                <a:cs typeface="Calibri" panose="020F0502020204030204" pitchFamily="34" charset="0"/>
              </a:rPr>
              <a:t>Comput</a:t>
            </a:r>
            <a:r>
              <a:rPr lang="en-US" sz="1800" dirty="0">
                <a:solidFill>
                  <a:srgbClr val="404040"/>
                </a:solidFill>
                <a:latin typeface="Calibri" panose="020F0502020204030204" pitchFamily="34" charset="0"/>
                <a:cs typeface="Calibri" panose="020F0502020204030204" pitchFamily="34" charset="0"/>
              </a:rPr>
              <a:t>. Vision 74, 1 (August 2007), 59-73.</a:t>
            </a:r>
            <a:endParaRPr lang="en-IN" sz="18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122C444E-E6F8-4A53-8A54-F76EFC46E23F}"/>
              </a:ext>
            </a:extLst>
          </p:cNvPr>
          <p:cNvSpPr/>
          <p:nvPr/>
        </p:nvSpPr>
        <p:spPr>
          <a:xfrm>
            <a:off x="34924" y="2038597"/>
            <a:ext cx="9032757" cy="1015663"/>
          </a:xfrm>
          <a:prstGeom prst="rect">
            <a:avLst/>
          </a:prstGeom>
        </p:spPr>
        <p:txBody>
          <a:bodyPr wrap="square">
            <a:spAutoFit/>
          </a:bodyPr>
          <a:lstStyle/>
          <a:p>
            <a:pPr marL="342900" indent="-342900">
              <a:buFont typeface="Arial" panose="020B0604020202020204" pitchFamily="34" charset="0"/>
              <a:buChar char="•"/>
            </a:pPr>
            <a:r>
              <a:rPr lang="en-US" dirty="0">
                <a:solidFill>
                  <a:srgbClr val="222222"/>
                </a:solidFill>
                <a:latin typeface="Arial" panose="020B0604020202020204" pitchFamily="34" charset="0"/>
              </a:rPr>
              <a:t> </a:t>
            </a:r>
            <a:r>
              <a:rPr lang="en-US" sz="1800" i="1" dirty="0">
                <a:solidFill>
                  <a:srgbClr val="222222"/>
                </a:solidFill>
                <a:latin typeface="Calibri" panose="020F0502020204030204" pitchFamily="34" charset="0"/>
                <a:cs typeface="Calibri" panose="020F0502020204030204" pitchFamily="34" charset="0"/>
              </a:rPr>
              <a:t>Mann, Steve; Picard, R. W. (November 13–16, 1994). </a:t>
            </a:r>
            <a:r>
              <a:rPr lang="en-US" sz="1800" i="1" dirty="0">
                <a:solidFill>
                  <a:schemeClr val="tx1">
                    <a:lumMod val="75000"/>
                    <a:lumOff val="25000"/>
                  </a:schemeClr>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"Virtual bellows: constructing high-quality stills from </a:t>
            </a:r>
            <a:r>
              <a:rPr lang="en-US" sz="1800" i="1" dirty="0">
                <a:solidFill>
                  <a:srgbClr val="CCCCFF"/>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video"</a:t>
            </a:r>
            <a:r>
              <a:rPr lang="en-US" sz="1800" i="1" dirty="0">
                <a:solidFill>
                  <a:srgbClr val="222222"/>
                </a:solidFill>
                <a:latin typeface="Calibri" panose="020F0502020204030204" pitchFamily="34" charset="0"/>
                <a:cs typeface="Calibri" panose="020F0502020204030204" pitchFamily="34" charset="0"/>
              </a:rPr>
              <a:t> (PDF). Proceedings of the IEEE First International Conference on Image Processing. IEEE International Conference. </a:t>
            </a:r>
            <a:r>
              <a:rPr lang="en-US" sz="1800" i="1" dirty="0">
                <a:solidFill>
                  <a:srgbClr val="0B0080"/>
                </a:solidFill>
                <a:latin typeface="Calibri" panose="020F0502020204030204" pitchFamily="34" charset="0"/>
                <a:cs typeface="Calibri" panose="020F0502020204030204" pitchFamily="34" charset="0"/>
                <a:hlinkClick r:id="rId3" tooltip="Austin, Texas"/>
              </a:rPr>
              <a:t>Austin, Texas</a:t>
            </a:r>
            <a:r>
              <a:rPr lang="en-US" sz="1800" i="1" dirty="0">
                <a:solidFill>
                  <a:srgbClr val="222222"/>
                </a:solidFill>
                <a:latin typeface="Calibri" panose="020F0502020204030204" pitchFamily="34" charset="0"/>
                <a:cs typeface="Calibri" panose="020F0502020204030204" pitchFamily="34" charset="0"/>
              </a:rPr>
              <a:t>: </a:t>
            </a:r>
            <a:r>
              <a:rPr lang="en-US" sz="1800" i="1" dirty="0">
                <a:solidFill>
                  <a:srgbClr val="0B0080"/>
                </a:solidFill>
                <a:latin typeface="Calibri" panose="020F0502020204030204" pitchFamily="34" charset="0"/>
                <a:cs typeface="Calibri" panose="020F0502020204030204" pitchFamily="34" charset="0"/>
                <a:hlinkClick r:id="rId4" tooltip="IEEE"/>
              </a:rPr>
              <a:t>IEEE</a:t>
            </a:r>
            <a:endParaRPr lang="en-IN" sz="1800" dirty="0">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Progress Work  </a:t>
            </a:r>
          </a:p>
        </p:txBody>
      </p:sp>
      <p:sp>
        <p:nvSpPr>
          <p:cNvPr id="5" name="Title 4">
            <a:extLst>
              <a:ext uri="{FF2B5EF4-FFF2-40B4-BE49-F238E27FC236}">
                <a16:creationId xmlns:a16="http://schemas.microsoft.com/office/drawing/2014/main" id="{A1CAB3C5-9000-4490-9F13-40C94B5C8AA4}"/>
              </a:ext>
            </a:extLst>
          </p:cNvPr>
          <p:cNvSpPr>
            <a:spLocks noGrp="1"/>
          </p:cNvSpPr>
          <p:nvPr>
            <p:ph type="title"/>
          </p:nvPr>
        </p:nvSpPr>
        <p:spPr>
          <a:xfrm>
            <a:off x="6096062" y="6315075"/>
            <a:ext cx="2362138" cy="314241"/>
          </a:xfrm>
        </p:spPr>
        <p:txBody>
          <a:bodyPr/>
          <a:lstStyle/>
          <a:p>
            <a:r>
              <a:rPr lang="en-US" sz="1600" dirty="0">
                <a:solidFill>
                  <a:schemeClr val="accent2">
                    <a:lumMod val="60000"/>
                    <a:lumOff val="40000"/>
                  </a:schemeClr>
                </a:solidFill>
              </a:rPr>
              <a:t>,</a:t>
            </a:r>
            <a:r>
              <a:rPr lang="en-US" sz="1600" dirty="0" err="1">
                <a:solidFill>
                  <a:schemeClr val="accent2">
                    <a:lumMod val="60000"/>
                    <a:lumOff val="40000"/>
                  </a:schemeClr>
                </a:solidFill>
              </a:rPr>
              <a:t>nhce</a:t>
            </a:r>
            <a:endParaRPr lang="en-IN" sz="1600" dirty="0">
              <a:solidFill>
                <a:schemeClr val="accent2">
                  <a:lumMod val="60000"/>
                  <a:lumOff val="40000"/>
                </a:schemeClr>
              </a:solidFill>
            </a:endParaRPr>
          </a:p>
        </p:txBody>
      </p:sp>
      <p:graphicFrame>
        <p:nvGraphicFramePr>
          <p:cNvPr id="2" name="Table 2">
            <a:extLst>
              <a:ext uri="{FF2B5EF4-FFF2-40B4-BE49-F238E27FC236}">
                <a16:creationId xmlns:a16="http://schemas.microsoft.com/office/drawing/2014/main" id="{9356E478-64D4-4C02-9EF0-BAE19877ACA6}"/>
              </a:ext>
            </a:extLst>
          </p:cNvPr>
          <p:cNvGraphicFramePr>
            <a:graphicFrameLocks noGrp="1"/>
          </p:cNvGraphicFramePr>
          <p:nvPr>
            <p:ph idx="1"/>
            <p:extLst>
              <p:ext uri="{D42A27DB-BD31-4B8C-83A1-F6EECF244321}">
                <p14:modId xmlns:p14="http://schemas.microsoft.com/office/powerpoint/2010/main" val="83906984"/>
              </p:ext>
            </p:extLst>
          </p:nvPr>
        </p:nvGraphicFramePr>
        <p:xfrm>
          <a:off x="76317" y="708025"/>
          <a:ext cx="9032758" cy="5607048"/>
        </p:xfrm>
        <a:graphic>
          <a:graphicData uri="http://schemas.openxmlformats.org/drawingml/2006/table">
            <a:tbl>
              <a:tblPr firstRow="1" bandRow="1">
                <a:tableStyleId>{5C22544A-7EE6-4342-B048-85BDC9FD1C3A}</a:tableStyleId>
              </a:tblPr>
              <a:tblGrid>
                <a:gridCol w="4516379">
                  <a:extLst>
                    <a:ext uri="{9D8B030D-6E8A-4147-A177-3AD203B41FA5}">
                      <a16:colId xmlns:a16="http://schemas.microsoft.com/office/drawing/2014/main" val="364369764"/>
                    </a:ext>
                  </a:extLst>
                </a:gridCol>
                <a:gridCol w="4516379">
                  <a:extLst>
                    <a:ext uri="{9D8B030D-6E8A-4147-A177-3AD203B41FA5}">
                      <a16:colId xmlns:a16="http://schemas.microsoft.com/office/drawing/2014/main" val="417433734"/>
                    </a:ext>
                  </a:extLst>
                </a:gridCol>
              </a:tblGrid>
              <a:tr h="934508">
                <a:tc>
                  <a:txBody>
                    <a:bodyPr/>
                    <a:lstStyle/>
                    <a:p>
                      <a:r>
                        <a:rPr lang="en-US" dirty="0"/>
                        <a:t>Group-SREERAJ,HASAN,VASU,MAHESH</a:t>
                      </a:r>
                      <a:endParaRPr lang="en-IN" dirty="0"/>
                    </a:p>
                  </a:txBody>
                  <a:tcPr/>
                </a:tc>
                <a:tc>
                  <a:txBody>
                    <a:bodyPr/>
                    <a:lstStyle/>
                    <a:p>
                      <a:r>
                        <a:rPr lang="en-US" dirty="0"/>
                        <a:t>            WORK ACHEIVED</a:t>
                      </a:r>
                      <a:endParaRPr lang="en-IN" dirty="0"/>
                    </a:p>
                  </a:txBody>
                  <a:tcPr/>
                </a:tc>
                <a:extLst>
                  <a:ext uri="{0D108BD9-81ED-4DB2-BD59-A6C34878D82A}">
                    <a16:rowId xmlns:a16="http://schemas.microsoft.com/office/drawing/2014/main" val="1858652819"/>
                  </a:ext>
                </a:extLst>
              </a:tr>
              <a:tr h="934508">
                <a:tc>
                  <a:txBody>
                    <a:bodyPr/>
                    <a:lstStyle/>
                    <a:p>
                      <a:r>
                        <a:rPr lang="en-US" dirty="0"/>
                        <a:t>ALL</a:t>
                      </a:r>
                      <a:endParaRPr lang="en-IN" dirty="0"/>
                    </a:p>
                  </a:txBody>
                  <a:tcPr/>
                </a:tc>
                <a:tc>
                  <a:txBody>
                    <a:bodyPr/>
                    <a:lstStyle/>
                    <a:p>
                      <a:r>
                        <a:rPr lang="en-US" dirty="0"/>
                        <a:t>MINI PROJECT TITLE</a:t>
                      </a:r>
                      <a:endParaRPr lang="en-IN" dirty="0"/>
                    </a:p>
                  </a:txBody>
                  <a:tcPr/>
                </a:tc>
                <a:extLst>
                  <a:ext uri="{0D108BD9-81ED-4DB2-BD59-A6C34878D82A}">
                    <a16:rowId xmlns:a16="http://schemas.microsoft.com/office/drawing/2014/main" val="3985203918"/>
                  </a:ext>
                </a:extLst>
              </a:tr>
              <a:tr h="934508">
                <a:tc>
                  <a:txBody>
                    <a:bodyPr/>
                    <a:lstStyle/>
                    <a:p>
                      <a:r>
                        <a:rPr lang="en-US" dirty="0"/>
                        <a:t>ALL</a:t>
                      </a:r>
                      <a:endParaRPr lang="en-IN" dirty="0"/>
                    </a:p>
                  </a:txBody>
                  <a:tcPr/>
                </a:tc>
                <a:tc>
                  <a:txBody>
                    <a:bodyPr/>
                    <a:lstStyle/>
                    <a:p>
                      <a:r>
                        <a:rPr lang="en-US" dirty="0"/>
                        <a:t>DESIGNING OF CODE</a:t>
                      </a:r>
                      <a:endParaRPr lang="en-IN" dirty="0"/>
                    </a:p>
                  </a:txBody>
                  <a:tcPr/>
                </a:tc>
                <a:extLst>
                  <a:ext uri="{0D108BD9-81ED-4DB2-BD59-A6C34878D82A}">
                    <a16:rowId xmlns:a16="http://schemas.microsoft.com/office/drawing/2014/main" val="384384016"/>
                  </a:ext>
                </a:extLst>
              </a:tr>
              <a:tr h="934508">
                <a:tc>
                  <a:txBody>
                    <a:bodyPr/>
                    <a:lstStyle/>
                    <a:p>
                      <a:r>
                        <a:rPr lang="en-US" dirty="0"/>
                        <a:t>ALL</a:t>
                      </a:r>
                      <a:endParaRPr lang="en-IN" dirty="0"/>
                    </a:p>
                  </a:txBody>
                  <a:tcPr/>
                </a:tc>
                <a:tc>
                  <a:txBody>
                    <a:bodyPr/>
                    <a:lstStyle/>
                    <a:p>
                      <a:r>
                        <a:rPr lang="en-US" dirty="0"/>
                        <a:t>MAKING PPT TO PRESENT</a:t>
                      </a:r>
                      <a:endParaRPr lang="en-IN" dirty="0"/>
                    </a:p>
                  </a:txBody>
                  <a:tcPr/>
                </a:tc>
                <a:extLst>
                  <a:ext uri="{0D108BD9-81ED-4DB2-BD59-A6C34878D82A}">
                    <a16:rowId xmlns:a16="http://schemas.microsoft.com/office/drawing/2014/main" val="233790804"/>
                  </a:ext>
                </a:extLst>
              </a:tr>
              <a:tr h="934508">
                <a:tc>
                  <a:txBody>
                    <a:bodyPr/>
                    <a:lstStyle/>
                    <a:p>
                      <a:endParaRPr lang="en-IN"/>
                    </a:p>
                  </a:txBody>
                  <a:tcPr/>
                </a:tc>
                <a:tc>
                  <a:txBody>
                    <a:bodyPr/>
                    <a:lstStyle/>
                    <a:p>
                      <a:endParaRPr lang="en-IN"/>
                    </a:p>
                  </a:txBody>
                  <a:tcPr/>
                </a:tc>
                <a:extLst>
                  <a:ext uri="{0D108BD9-81ED-4DB2-BD59-A6C34878D82A}">
                    <a16:rowId xmlns:a16="http://schemas.microsoft.com/office/drawing/2014/main" val="1417748943"/>
                  </a:ext>
                </a:extLst>
              </a:tr>
              <a:tr h="934508">
                <a:tc>
                  <a:txBody>
                    <a:bodyPr/>
                    <a:lstStyle/>
                    <a:p>
                      <a:endParaRPr lang="en-IN"/>
                    </a:p>
                  </a:txBody>
                  <a:tcPr/>
                </a:tc>
                <a:tc>
                  <a:txBody>
                    <a:bodyPr/>
                    <a:lstStyle/>
                    <a:p>
                      <a:endParaRPr lang="en-IN" dirty="0"/>
                    </a:p>
                  </a:txBody>
                  <a:tcPr/>
                </a:tc>
                <a:extLst>
                  <a:ext uri="{0D108BD9-81ED-4DB2-BD59-A6C34878D82A}">
                    <a16:rowId xmlns:a16="http://schemas.microsoft.com/office/drawing/2014/main" val="2607722666"/>
                  </a:ext>
                </a:extLst>
              </a:tr>
            </a:tbl>
          </a:graphicData>
        </a:graphic>
      </p:graphicFrame>
      <p:sp>
        <p:nvSpPr>
          <p:cNvPr id="18435" name="Date Placeholder 1"/>
          <p:cNvSpPr>
            <a:spLocks noGrp="1"/>
          </p:cNvSpPr>
          <p:nvPr>
            <p:ph type="dt" sz="half" idx="10"/>
          </p:nvPr>
        </p:nvSpPr>
        <p:spPr>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8436" name="Slide Number Placeholder 4"/>
          <p:cNvSpPr>
            <a:spLocks noGrp="1"/>
          </p:cNvSpPr>
          <p:nvPr>
            <p:ph type="sldNum" sz="quarter" idx="12"/>
          </p:nvPr>
        </p:nvSpPr>
        <p:spPr>
          <a:noFill/>
          <a:ln>
            <a:miter lim="800000"/>
            <a:headEnd/>
            <a:tailEnd/>
          </a:ln>
        </p:spPr>
        <p:txBody>
          <a:bodyPr/>
          <a:lstStyle/>
          <a:p>
            <a:pPr>
              <a:buFontTx/>
              <a:buNone/>
            </a:pPr>
            <a:fld id="{7C3AB795-5B31-4295-9AE7-46BB2401A214}" type="slidenum">
              <a:rPr lang="en-US" altLang="en-US" smtClean="0"/>
              <a:pPr>
                <a:buFontTx/>
                <a:buNone/>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0" y="48491"/>
            <a:ext cx="9109075" cy="584200"/>
          </a:xfrm>
          <a:prstGeom prst="rect">
            <a:avLst/>
          </a:prstGeom>
          <a:noFill/>
          <a:ln w="9525">
            <a:noFill/>
            <a:miter lim="800000"/>
            <a:headEnd/>
            <a:tailEnd/>
          </a:ln>
        </p:spPr>
        <p:txBody>
          <a:bodyPr>
            <a:spAutoFit/>
          </a:bodyPr>
          <a:lstStyle/>
          <a:p>
            <a:pPr algn="ctr"/>
            <a:r>
              <a:rPr lang="en-US" altLang="en-US" sz="3200" b="1"/>
              <a:t>      Milestones/Schedule</a:t>
            </a:r>
          </a:p>
        </p:txBody>
      </p:sp>
      <p:sp>
        <p:nvSpPr>
          <p:cNvPr id="19459"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9460"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591C0EF-1CE9-4676-AE6E-288AC26D6D47}" type="slidenum">
              <a:rPr lang="en-US" altLang="en-US" smtClean="0"/>
              <a:pPr>
                <a:buFontTx/>
                <a:buNone/>
              </a:pPr>
              <a:t>17</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3024027431"/>
              </p:ext>
            </p:extLst>
          </p:nvPr>
        </p:nvGraphicFramePr>
        <p:xfrm>
          <a:off x="11277424" y="-32241"/>
          <a:ext cx="540059" cy="523812"/>
        </p:xfrm>
        <a:graphic>
          <a:graphicData uri="http://schemas.openxmlformats.org/drawingml/2006/table">
            <a:tbl>
              <a:tblPr firstRow="1" firstCol="1" bandRow="1">
                <a:tableStyleId>{2D5ABB26-0587-4C30-8999-92F81FD0307C}</a:tableStyleId>
              </a:tblPr>
              <a:tblGrid>
                <a:gridCol w="155255">
                  <a:extLst>
                    <a:ext uri="{9D8B030D-6E8A-4147-A177-3AD203B41FA5}">
                      <a16:colId xmlns:a16="http://schemas.microsoft.com/office/drawing/2014/main" val="20000"/>
                    </a:ext>
                  </a:extLst>
                </a:gridCol>
                <a:gridCol w="128268">
                  <a:extLst>
                    <a:ext uri="{9D8B030D-6E8A-4147-A177-3AD203B41FA5}">
                      <a16:colId xmlns:a16="http://schemas.microsoft.com/office/drawing/2014/main" val="20001"/>
                    </a:ext>
                  </a:extLst>
                </a:gridCol>
                <a:gridCol w="128268">
                  <a:extLst>
                    <a:ext uri="{9D8B030D-6E8A-4147-A177-3AD203B41FA5}">
                      <a16:colId xmlns:a16="http://schemas.microsoft.com/office/drawing/2014/main" val="20002"/>
                    </a:ext>
                  </a:extLst>
                </a:gridCol>
                <a:gridCol w="128268">
                  <a:extLst>
                    <a:ext uri="{9D8B030D-6E8A-4147-A177-3AD203B41FA5}">
                      <a16:colId xmlns:a16="http://schemas.microsoft.com/office/drawing/2014/main" val="20003"/>
                    </a:ext>
                  </a:extLst>
                </a:gridCol>
              </a:tblGrid>
              <a:tr h="101715">
                <a:tc>
                  <a:txBody>
                    <a:bodyPr/>
                    <a:lstStyle/>
                    <a:p>
                      <a:pPr algn="ctr">
                        <a:lnSpc>
                          <a:spcPct val="107000"/>
                        </a:lnSpc>
                        <a:spcBef>
                          <a:spcPts val="300"/>
                        </a:spcBef>
                        <a:spcAft>
                          <a:spcPts val="300"/>
                        </a:spcAft>
                      </a:pP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7243">
                <a:tc>
                  <a:txBody>
                    <a:bodyPr/>
                    <a:lstStyle/>
                    <a:p>
                      <a:pPr algn="ctr">
                        <a:lnSpc>
                          <a:spcPct val="107000"/>
                        </a:lnSpc>
                        <a:spcBef>
                          <a:spcPts val="300"/>
                        </a:spcBef>
                        <a:spcAft>
                          <a:spcPts val="300"/>
                        </a:spcAft>
                      </a:pPr>
                      <a:endPar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2" name="Table 2">
            <a:extLst>
              <a:ext uri="{FF2B5EF4-FFF2-40B4-BE49-F238E27FC236}">
                <a16:creationId xmlns:a16="http://schemas.microsoft.com/office/drawing/2014/main" id="{21C92B83-5B4F-411E-A3EE-6DCBFC567714}"/>
              </a:ext>
            </a:extLst>
          </p:cNvPr>
          <p:cNvGraphicFramePr>
            <a:graphicFrameLocks noGrp="1"/>
          </p:cNvGraphicFramePr>
          <p:nvPr>
            <p:extLst>
              <p:ext uri="{D42A27DB-BD31-4B8C-83A1-F6EECF244321}">
                <p14:modId xmlns:p14="http://schemas.microsoft.com/office/powerpoint/2010/main" val="4133479627"/>
              </p:ext>
            </p:extLst>
          </p:nvPr>
        </p:nvGraphicFramePr>
        <p:xfrm>
          <a:off x="0" y="685872"/>
          <a:ext cx="9263730" cy="5029688"/>
        </p:xfrm>
        <a:graphic>
          <a:graphicData uri="http://schemas.openxmlformats.org/drawingml/2006/table">
            <a:tbl>
              <a:tblPr firstRow="1" bandRow="1">
                <a:tableStyleId>{5C22544A-7EE6-4342-B048-85BDC9FD1C3A}</a:tableStyleId>
              </a:tblPr>
              <a:tblGrid>
                <a:gridCol w="2590852">
                  <a:extLst>
                    <a:ext uri="{9D8B030D-6E8A-4147-A177-3AD203B41FA5}">
                      <a16:colId xmlns:a16="http://schemas.microsoft.com/office/drawing/2014/main" val="4049765189"/>
                    </a:ext>
                  </a:extLst>
                </a:gridCol>
                <a:gridCol w="2118340">
                  <a:extLst>
                    <a:ext uri="{9D8B030D-6E8A-4147-A177-3AD203B41FA5}">
                      <a16:colId xmlns:a16="http://schemas.microsoft.com/office/drawing/2014/main" val="1662701063"/>
                    </a:ext>
                  </a:extLst>
                </a:gridCol>
                <a:gridCol w="2277269">
                  <a:extLst>
                    <a:ext uri="{9D8B030D-6E8A-4147-A177-3AD203B41FA5}">
                      <a16:colId xmlns:a16="http://schemas.microsoft.com/office/drawing/2014/main" val="450473306"/>
                    </a:ext>
                  </a:extLst>
                </a:gridCol>
                <a:gridCol w="2277269">
                  <a:extLst>
                    <a:ext uri="{9D8B030D-6E8A-4147-A177-3AD203B41FA5}">
                      <a16:colId xmlns:a16="http://schemas.microsoft.com/office/drawing/2014/main" val="292670424"/>
                    </a:ext>
                  </a:extLst>
                </a:gridCol>
              </a:tblGrid>
              <a:tr h="838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rPr>
                        <a:t>Milestone</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rPr>
                        <a:t>Baseline Date</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rPr>
                        <a:t>Target Date</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effectLst/>
                        </a:rPr>
                        <a:t>Achievement</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2965535"/>
                  </a:ext>
                </a:extLst>
              </a:tr>
              <a:tr h="8380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Title of the project</a:t>
                      </a:r>
                      <a:endPar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28/01/2020</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03/02/2020</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Success</a:t>
                      </a:r>
                    </a:p>
                    <a:p>
                      <a:endParaRPr lang="en-IN" dirty="0"/>
                    </a:p>
                  </a:txBody>
                  <a:tcPr/>
                </a:tc>
                <a:extLst>
                  <a:ext uri="{0D108BD9-81ED-4DB2-BD59-A6C34878D82A}">
                    <a16:rowId xmlns:a16="http://schemas.microsoft.com/office/drawing/2014/main" val="672060523"/>
                  </a:ext>
                </a:extLst>
              </a:tr>
              <a:tr h="838333">
                <a:tc>
                  <a:txBody>
                    <a:bodyPr/>
                    <a:lstStyle/>
                    <a:p>
                      <a:r>
                        <a:rPr lang="en-US" b="1" dirty="0" err="1">
                          <a:latin typeface="Calibri" panose="020F0502020204030204" pitchFamily="34" charset="0"/>
                          <a:cs typeface="Calibri" panose="020F0502020204030204" pitchFamily="34" charset="0"/>
                        </a:rPr>
                        <a:t>Approvel</a:t>
                      </a:r>
                      <a:r>
                        <a:rPr lang="en-US" b="1" dirty="0">
                          <a:latin typeface="Calibri" panose="020F0502020204030204" pitchFamily="34" charset="0"/>
                          <a:cs typeface="Calibri" panose="020F0502020204030204" pitchFamily="34" charset="0"/>
                        </a:rPr>
                        <a:t> of the project</a:t>
                      </a:r>
                      <a:endParaRPr lang="en-IN" b="1" dirty="0">
                        <a:latin typeface="Calibri" panose="020F0502020204030204" pitchFamily="34" charset="0"/>
                        <a:cs typeface="Calibri" panose="020F0502020204030204" pitchFamily="34" charset="0"/>
                      </a:endParaRPr>
                    </a:p>
                  </a:txBody>
                  <a:tcPr/>
                </a:tc>
                <a:tc>
                  <a:txBody>
                    <a:bodyPr/>
                    <a:lstStyle/>
                    <a:p>
                      <a:r>
                        <a:rPr lang="en-US" sz="2800" b="1" dirty="0"/>
                        <a:t>        -</a:t>
                      </a:r>
                      <a:endParaRPr lang="en-IN" sz="2800" b="1" dirty="0"/>
                    </a:p>
                  </a:txBody>
                  <a:tcPr/>
                </a:tc>
                <a:tc>
                  <a:txBody>
                    <a:bodyPr/>
                    <a:lstStyle/>
                    <a:p>
                      <a:r>
                        <a:rPr lang="en-US" b="1" dirty="0">
                          <a:latin typeface="Calibri" panose="020F0502020204030204" pitchFamily="34" charset="0"/>
                          <a:cs typeface="Calibri" panose="020F0502020204030204" pitchFamily="34" charset="0"/>
                        </a:rPr>
                        <a:t>06/02/2020</a:t>
                      </a:r>
                      <a:endParaRPr lang="en-IN" b="1" dirty="0">
                        <a:latin typeface="Calibri" panose="020F0502020204030204" pitchFamily="34" charset="0"/>
                        <a:cs typeface="Calibri" panose="020F0502020204030204" pitchFamily="34" charset="0"/>
                      </a:endParaRPr>
                    </a:p>
                  </a:txBody>
                  <a:tcPr/>
                </a:tc>
                <a:tc>
                  <a:txBody>
                    <a:bodyPr/>
                    <a:lstStyle/>
                    <a:p>
                      <a:r>
                        <a:rPr lang="en-US" b="1" dirty="0">
                          <a:latin typeface="Calibri" panose="020F0502020204030204" pitchFamily="34" charset="0"/>
                          <a:cs typeface="Calibri" panose="020F0502020204030204" pitchFamily="34" charset="0"/>
                        </a:rPr>
                        <a:t>Success</a:t>
                      </a:r>
                      <a:endParaRPr lang="en-IN"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23156404"/>
                  </a:ext>
                </a:extLst>
              </a:tr>
              <a:tr h="838333">
                <a:tc>
                  <a:txBody>
                    <a:bodyPr/>
                    <a:lstStyle/>
                    <a:p>
                      <a:r>
                        <a:rPr lang="en-US" b="1" dirty="0">
                          <a:latin typeface="Calibri" panose="020F0502020204030204" pitchFamily="34" charset="0"/>
                          <a:cs typeface="Calibri" panose="020F0502020204030204" pitchFamily="34" charset="0"/>
                        </a:rPr>
                        <a:t>FIRST REVIEW</a:t>
                      </a:r>
                      <a:endParaRPr lang="en-IN" b="1" dirty="0">
                        <a:latin typeface="Calibri" panose="020F0502020204030204" pitchFamily="34" charset="0"/>
                        <a:cs typeface="Calibri" panose="020F0502020204030204" pitchFamily="34" charset="0"/>
                      </a:endParaRPr>
                    </a:p>
                  </a:txBody>
                  <a:tcPr/>
                </a:tc>
                <a:tc>
                  <a:txBody>
                    <a:bodyPr/>
                    <a:lstStyle/>
                    <a:p>
                      <a:r>
                        <a:rPr lang="en-US" b="1" dirty="0">
                          <a:latin typeface="Calibri" panose="020F0502020204030204" pitchFamily="34" charset="0"/>
                          <a:cs typeface="Calibri" panose="020F0502020204030204" pitchFamily="34" charset="0"/>
                        </a:rPr>
                        <a:t>11/04/2020</a:t>
                      </a:r>
                      <a:endParaRPr lang="en-IN" b="1"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Calibri" panose="020F0502020204030204" pitchFamily="34" charset="0"/>
                          <a:cs typeface="Calibri" panose="020F0502020204030204" pitchFamily="34" charset="0"/>
                        </a:rPr>
                        <a:t>11/04/2020</a:t>
                      </a:r>
                      <a:endParaRPr lang="en-IN" b="1" dirty="0">
                        <a:latin typeface="Calibri" panose="020F0502020204030204" pitchFamily="34" charset="0"/>
                        <a:cs typeface="Calibri" panose="020F0502020204030204" pitchFamily="34" charset="0"/>
                      </a:endParaRPr>
                    </a:p>
                    <a:p>
                      <a:endParaRPr lang="en-IN" dirty="0"/>
                    </a:p>
                  </a:txBody>
                  <a:tcPr/>
                </a:tc>
                <a:tc>
                  <a:txBody>
                    <a:bodyPr/>
                    <a:lstStyle/>
                    <a:p>
                      <a:endParaRPr lang="en-IN" dirty="0"/>
                    </a:p>
                  </a:txBody>
                  <a:tcPr/>
                </a:tc>
                <a:extLst>
                  <a:ext uri="{0D108BD9-81ED-4DB2-BD59-A6C34878D82A}">
                    <a16:rowId xmlns:a16="http://schemas.microsoft.com/office/drawing/2014/main" val="3745107914"/>
                  </a:ext>
                </a:extLst>
              </a:tr>
              <a:tr h="838333">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2013658707"/>
                  </a:ext>
                </a:extLst>
              </a:tr>
              <a:tr h="83833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63514395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quarter" idx="10"/>
          </p:nvPr>
        </p:nvSpPr>
        <p:spPr>
          <a:noFill/>
          <a:ln>
            <a:miter lim="800000"/>
            <a:headEnd/>
            <a:tailEnd/>
          </a:ln>
        </p:spPr>
        <p:txBody>
          <a:bodyPr/>
          <a:lstStyle/>
          <a:p>
            <a:pPr>
              <a:buFont typeface="Arial" charset="0"/>
              <a:buNone/>
            </a:pPr>
            <a:endParaRPr lang="en-US" altLang="en-US"/>
          </a:p>
          <a:p>
            <a:pPr>
              <a:buFont typeface="Arial" charset="0"/>
              <a:buNone/>
            </a:pPr>
            <a:r>
              <a:rPr lang="en-US" altLang="en-US"/>
              <a:t>14-Mar-2020</a:t>
            </a:r>
          </a:p>
          <a:p>
            <a:pPr>
              <a:buFont typeface="Arial" charset="0"/>
              <a:buNone/>
            </a:pPr>
            <a:endParaRPr lang="en-US"/>
          </a:p>
        </p:txBody>
      </p:sp>
      <p:sp>
        <p:nvSpPr>
          <p:cNvPr id="20483" name="Slide Number Placeholder 2"/>
          <p:cNvSpPr>
            <a:spLocks noGrp="1"/>
          </p:cNvSpPr>
          <p:nvPr>
            <p:ph type="sldNum" sz="quarter" idx="12"/>
          </p:nvPr>
        </p:nvSpPr>
        <p:spPr>
          <a:noFill/>
          <a:ln>
            <a:miter lim="800000"/>
            <a:headEnd/>
            <a:tailEnd/>
          </a:ln>
        </p:spPr>
        <p:txBody>
          <a:bodyPr/>
          <a:lstStyle/>
          <a:p>
            <a:fld id="{A130B197-E787-48CC-9952-020D82AC962A}" type="slidenum">
              <a:rPr lang="en-US" altLang="en-US" smtClean="0"/>
              <a:pPr/>
              <a:t>18</a:t>
            </a:fld>
            <a:endParaRPr lang="en-US" altLang="en-US"/>
          </a:p>
        </p:txBody>
      </p:sp>
      <p:sp>
        <p:nvSpPr>
          <p:cNvPr id="4" name="Rectangle 3"/>
          <p:cNvSpPr/>
          <p:nvPr/>
        </p:nvSpPr>
        <p:spPr>
          <a:xfrm>
            <a:off x="2438400" y="2967038"/>
            <a:ext cx="4267200" cy="923925"/>
          </a:xfrm>
          <a:prstGeom prst="rect">
            <a:avLst/>
          </a:prstGeom>
          <a:noFill/>
        </p:spPr>
        <p:txBody>
          <a:bodyPr>
            <a:spAutoFit/>
          </a:bodyPr>
          <a:lstStyle/>
          <a:p>
            <a:pPr algn="ctr">
              <a:defRPr/>
            </a:pPr>
            <a:r>
              <a:rPr lang="en-US" sz="5400" dirty="0">
                <a:ln w="0"/>
                <a:effectLst>
                  <a:outerShdw blurRad="38100" dist="19050" dir="2700000" algn="tl" rotWithShape="0">
                    <a:schemeClr val="dk1">
                      <a:alpha val="40000"/>
                    </a:scheme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Contents</a:t>
            </a:r>
            <a:endParaRPr lang="en-IN" altLang="en-US" sz="3200" b="1"/>
          </a:p>
        </p:txBody>
      </p:sp>
      <p:sp>
        <p:nvSpPr>
          <p:cNvPr id="4099" name="Rectangle 2"/>
          <p:cNvSpPr>
            <a:spLocks noChangeArrowheads="1"/>
          </p:cNvSpPr>
          <p:nvPr/>
        </p:nvSpPr>
        <p:spPr bwMode="auto">
          <a:xfrm>
            <a:off x="304800" y="838200"/>
            <a:ext cx="8534400" cy="3785652"/>
          </a:xfrm>
          <a:prstGeom prst="rect">
            <a:avLst/>
          </a:prstGeom>
          <a:noFill/>
          <a:ln w="9525">
            <a:noFill/>
            <a:miter lim="800000"/>
            <a:headEnd/>
            <a:tailEnd/>
          </a:ln>
        </p:spPr>
        <p:txBody>
          <a:bodyPr>
            <a:spAutoFit/>
          </a:bodyPr>
          <a:lstStyle/>
          <a:p>
            <a:pPr marL="342900" indent="-342900">
              <a:buFont typeface="Courier New" pitchFamily="49" charset="0"/>
              <a:buChar char="o"/>
            </a:pPr>
            <a:r>
              <a:rPr lang="en-US" dirty="0">
                <a:cs typeface="Times New Roman" pitchFamily="18" charset="0"/>
              </a:rPr>
              <a:t>Introduction </a:t>
            </a:r>
          </a:p>
          <a:p>
            <a:pPr marL="342900" indent="-342900">
              <a:buFont typeface="Courier New" pitchFamily="49" charset="0"/>
              <a:buChar char="o"/>
            </a:pPr>
            <a:r>
              <a:rPr lang="en-US" dirty="0">
                <a:cs typeface="Times New Roman" pitchFamily="18" charset="0"/>
              </a:rPr>
              <a:t>Literature Review </a:t>
            </a:r>
          </a:p>
          <a:p>
            <a:pPr marL="342900" indent="-342900">
              <a:buFont typeface="Courier New" pitchFamily="49" charset="0"/>
              <a:buChar char="o"/>
            </a:pPr>
            <a:r>
              <a:rPr lang="en-US" dirty="0">
                <a:cs typeface="Times New Roman" pitchFamily="18" charset="0"/>
              </a:rPr>
              <a:t>Problem Statement &amp; Objectives </a:t>
            </a:r>
          </a:p>
          <a:p>
            <a:pPr marL="342900" indent="-342900">
              <a:buFont typeface="Courier New" pitchFamily="49" charset="0"/>
              <a:buChar char="o"/>
            </a:pPr>
            <a:r>
              <a:rPr lang="en-US" dirty="0">
                <a:cs typeface="Times New Roman" pitchFamily="18" charset="0"/>
              </a:rPr>
              <a:t>Block Diagram </a:t>
            </a:r>
          </a:p>
          <a:p>
            <a:pPr marL="342900" indent="-342900">
              <a:buFont typeface="Courier New" pitchFamily="49" charset="0"/>
              <a:buChar char="o"/>
            </a:pPr>
            <a:r>
              <a:rPr lang="en-US" dirty="0">
                <a:cs typeface="Times New Roman" pitchFamily="18" charset="0"/>
              </a:rPr>
              <a:t>Software Specification</a:t>
            </a:r>
          </a:p>
          <a:p>
            <a:pPr marL="342900" indent="-342900">
              <a:buFont typeface="Courier New" pitchFamily="49" charset="0"/>
              <a:buChar char="o"/>
            </a:pPr>
            <a:r>
              <a:rPr lang="en-US" dirty="0">
                <a:cs typeface="Times New Roman" pitchFamily="18" charset="0"/>
              </a:rPr>
              <a:t>Algorithm / Flow Chart</a:t>
            </a:r>
          </a:p>
          <a:p>
            <a:pPr marL="342900" indent="-342900">
              <a:buFont typeface="Courier New" pitchFamily="49" charset="0"/>
              <a:buChar char="o"/>
            </a:pPr>
            <a:r>
              <a:rPr lang="en-US" dirty="0">
                <a:cs typeface="Times New Roman" pitchFamily="18" charset="0"/>
              </a:rPr>
              <a:t>Advantages</a:t>
            </a:r>
          </a:p>
          <a:p>
            <a:pPr marL="342900" indent="-342900">
              <a:buFont typeface="Courier New" pitchFamily="49" charset="0"/>
              <a:buChar char="o"/>
            </a:pPr>
            <a:r>
              <a:rPr lang="en-US" dirty="0">
                <a:cs typeface="Times New Roman" pitchFamily="18" charset="0"/>
              </a:rPr>
              <a:t>References</a:t>
            </a:r>
          </a:p>
          <a:p>
            <a:pPr marL="342900" indent="-342900">
              <a:buFont typeface="Courier New" pitchFamily="49" charset="0"/>
              <a:buChar char="o"/>
            </a:pPr>
            <a:r>
              <a:rPr lang="en-US" dirty="0">
                <a:cs typeface="Times New Roman" pitchFamily="18" charset="0"/>
              </a:rPr>
              <a:t>Progress Work  </a:t>
            </a:r>
          </a:p>
          <a:p>
            <a:pPr marL="342900" indent="-342900">
              <a:buFont typeface="Courier New" pitchFamily="49" charset="0"/>
              <a:buChar char="o"/>
            </a:pPr>
            <a:r>
              <a:rPr lang="en-US" dirty="0">
                <a:cs typeface="Times New Roman" pitchFamily="18" charset="0"/>
              </a:rPr>
              <a:t>Milestones/Schedule </a:t>
            </a:r>
          </a:p>
        </p:txBody>
      </p:sp>
      <p:sp>
        <p:nvSpPr>
          <p:cNvPr id="4100" name="Date Placeholder 1"/>
          <p:cNvSpPr>
            <a:spLocks noGrp="1"/>
          </p:cNvSpPr>
          <p:nvPr>
            <p:ph type="dt" sz="quarter" idx="10"/>
          </p:nvPr>
        </p:nvSpPr>
        <p:spPr>
          <a:xfrm>
            <a:off x="0" y="6400800"/>
            <a:ext cx="1905000" cy="457200"/>
          </a:xfrm>
          <a:noFill/>
          <a:ln>
            <a:miter lim="800000"/>
            <a:headEnd/>
            <a:tailEnd/>
          </a:ln>
        </p:spPr>
        <p:txBody>
          <a:bodyPr/>
          <a:lstStyle/>
          <a:p>
            <a:pPr>
              <a:buFontTx/>
              <a:buNone/>
            </a:pPr>
            <a:r>
              <a:rPr lang="en-US" altLang="en-US"/>
              <a:t>14-Mar-2020</a:t>
            </a:r>
          </a:p>
        </p:txBody>
      </p:sp>
      <p:sp>
        <p:nvSpPr>
          <p:cNvPr id="4101"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C17B701C-770A-40A1-9088-2D0BC39D5D24}" type="slidenum">
              <a:rPr lang="en-US" altLang="en-US" smtClean="0"/>
              <a:pPr>
                <a:buFontTx/>
                <a:buNone/>
              </a:pPr>
              <a:t>2</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sz="3200" b="1">
                <a:cs typeface="Times New Roman" pitchFamily="18" charset="0"/>
              </a:rPr>
              <a:t>Introduction</a:t>
            </a:r>
          </a:p>
        </p:txBody>
      </p:sp>
      <p:sp>
        <p:nvSpPr>
          <p:cNvPr id="5123" name="Date Placeholder 1"/>
          <p:cNvSpPr>
            <a:spLocks noGrp="1"/>
          </p:cNvSpPr>
          <p:nvPr>
            <p:ph type="dt" sz="quarter" idx="10"/>
          </p:nvPr>
        </p:nvSpPr>
        <p:spPr>
          <a:xfrm>
            <a:off x="0" y="6400800"/>
            <a:ext cx="1905000" cy="457200"/>
          </a:xfrm>
          <a:noFill/>
          <a:ln>
            <a:miter lim="800000"/>
            <a:headEnd/>
            <a:tailEnd/>
          </a:ln>
        </p:spPr>
        <p:txBody>
          <a:bodyPr/>
          <a:lstStyle/>
          <a:p>
            <a:pPr>
              <a:buFontTx/>
              <a:buNone/>
            </a:pPr>
            <a:r>
              <a:rPr lang="en-US" altLang="en-US"/>
              <a:t>14-Mar-2020</a:t>
            </a:r>
          </a:p>
        </p:txBody>
      </p:sp>
      <p:sp>
        <p:nvSpPr>
          <p:cNvPr id="5124"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AA58A7E9-A6FD-4927-A316-B678627276D2}" type="slidenum">
              <a:rPr lang="en-US" altLang="en-US" smtClean="0"/>
              <a:pPr>
                <a:buFontTx/>
                <a:buNone/>
              </a:pPr>
              <a:t>3</a:t>
            </a:fld>
            <a:endParaRPr lang="en-US" altLang="en-US"/>
          </a:p>
        </p:txBody>
      </p:sp>
      <p:sp>
        <p:nvSpPr>
          <p:cNvPr id="2" name="TextBox 1"/>
          <p:cNvSpPr txBox="1"/>
          <p:nvPr/>
        </p:nvSpPr>
        <p:spPr>
          <a:xfrm>
            <a:off x="135053" y="1060693"/>
            <a:ext cx="8838967" cy="5262979"/>
          </a:xfrm>
          <a:prstGeom prst="rect">
            <a:avLst/>
          </a:prstGeom>
          <a:noFill/>
        </p:spPr>
        <p:txBody>
          <a:bodyPr wrap="square" rtlCol="0">
            <a:spAutoFit/>
          </a:bodyPr>
          <a:lstStyle/>
          <a:p>
            <a:pPr marL="342900" indent="-342900">
              <a:buFont typeface="Arial" pitchFamily="34" charset="0"/>
              <a:buChar char="•"/>
            </a:pPr>
            <a:endParaRPr lang="en-US" sz="2000" b="1" dirty="0"/>
          </a:p>
          <a:p>
            <a:pPr marL="342900" indent="-342900">
              <a:buFont typeface="Arial" pitchFamily="34" charset="0"/>
              <a:buChar char="•"/>
            </a:pPr>
            <a:r>
              <a:rPr lang="en-US" sz="2000" b="1" dirty="0"/>
              <a:t> </a:t>
            </a:r>
            <a:r>
              <a:rPr lang="en-US" sz="2100" b="1" dirty="0"/>
              <a:t>Image stitching </a:t>
            </a:r>
            <a:r>
              <a:rPr lang="en-US" sz="2100" dirty="0"/>
              <a:t>combines a number of images taken at high resolution into a composite image. The composite image must consist of images placed at the right position and the aim is to make the edges between images invisible</a:t>
            </a:r>
          </a:p>
          <a:p>
            <a:pPr marL="342900" indent="-342900">
              <a:buFont typeface="Arial" pitchFamily="34" charset="0"/>
              <a:buChar char="•"/>
            </a:pPr>
            <a:endParaRPr lang="en-US" sz="2100" dirty="0"/>
          </a:p>
          <a:p>
            <a:r>
              <a:rPr lang="en-US" sz="2000" dirty="0"/>
              <a:t>Image stitching is needed in many applications like </a:t>
            </a:r>
          </a:p>
          <a:p>
            <a:r>
              <a:rPr lang="en-IN" sz="1600" dirty="0"/>
              <a:t>1.Image stabilization feature in camcorders that use frame-rate image alignment</a:t>
            </a:r>
          </a:p>
          <a:p>
            <a:r>
              <a:rPr lang="en-IN" sz="1600" dirty="0"/>
              <a:t>2.High-resolution photos in digital maps and satellite imagery</a:t>
            </a:r>
          </a:p>
          <a:p>
            <a:r>
              <a:rPr lang="en-IN" sz="1600" dirty="0"/>
              <a:t>3.Medical imaging</a:t>
            </a:r>
          </a:p>
          <a:p>
            <a:r>
              <a:rPr lang="en-IN" sz="1600" dirty="0"/>
              <a:t>4.Multiple-image super-resolution imaging</a:t>
            </a:r>
          </a:p>
          <a:p>
            <a:r>
              <a:rPr lang="en-IN" sz="1600" dirty="0"/>
              <a:t>5.Video stitching</a:t>
            </a:r>
          </a:p>
          <a:p>
            <a:r>
              <a:rPr lang="en-IN" sz="1600" dirty="0"/>
              <a:t>6.Object insertion</a:t>
            </a:r>
          </a:p>
          <a:p>
            <a:endParaRPr lang="en-IN" sz="1600" dirty="0"/>
          </a:p>
          <a:p>
            <a:pPr marL="342900" indent="-342900">
              <a:buAutoNum type="arabicPeriod"/>
            </a:pPr>
            <a:endParaRPr lang="en-US" sz="1800" dirty="0"/>
          </a:p>
          <a:p>
            <a:r>
              <a:rPr lang="en-US" sz="4400" dirty="0"/>
              <a:t> . </a:t>
            </a:r>
            <a:r>
              <a:rPr lang="en-US" sz="1800" b="1" i="1" dirty="0"/>
              <a:t>The effectiveness of image stitching depends on the overlap removal, matching of the intensity of images, the techniques used for blending the image</a:t>
            </a:r>
          </a:p>
          <a:p>
            <a:r>
              <a:rPr lang="en-US" sz="2000" b="1" i="1" dirty="0"/>
              <a:t>     </a:t>
            </a:r>
          </a:p>
        </p:txBody>
      </p:sp>
      <p:sp>
        <p:nvSpPr>
          <p:cNvPr id="3" name="AutoShape 2" descr="opamp-IC-LM741"/>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217-7C57-4A92-BDED-106C45128FF4}"/>
              </a:ext>
            </a:extLst>
          </p:cNvPr>
          <p:cNvSpPr>
            <a:spLocks noGrp="1"/>
          </p:cNvSpPr>
          <p:nvPr>
            <p:ph type="title"/>
          </p:nvPr>
        </p:nvSpPr>
        <p:spPr>
          <a:xfrm>
            <a:off x="457308" y="914466"/>
            <a:ext cx="7772400" cy="4648078"/>
          </a:xfrm>
        </p:spPr>
        <p:txBody>
          <a:bodyPr anchor="t"/>
          <a:lstStyle/>
          <a:p>
            <a:pPr algn="l"/>
            <a:r>
              <a:rPr lang="en-US" sz="2000" b="1" dirty="0"/>
              <a:t>Correlation: </a:t>
            </a:r>
            <a:br>
              <a:rPr lang="en-US" sz="1800" b="1" dirty="0"/>
            </a:br>
            <a:r>
              <a:rPr lang="en-US" sz="2800" b="1" dirty="0"/>
              <a:t>    .</a:t>
            </a:r>
            <a:r>
              <a:rPr lang="en-US" sz="1800" b="1" dirty="0"/>
              <a:t>  </a:t>
            </a:r>
            <a:r>
              <a:rPr lang="en-US" sz="1800" dirty="0"/>
              <a:t>It compares the common variables between two images</a:t>
            </a:r>
            <a:br>
              <a:rPr lang="en-US" sz="1800" dirty="0"/>
            </a:br>
            <a:r>
              <a:rPr lang="en-US" sz="1800" dirty="0"/>
              <a:t>      </a:t>
            </a:r>
            <a:r>
              <a:rPr lang="en-US" sz="2800" b="1" dirty="0"/>
              <a:t>.</a:t>
            </a:r>
            <a:r>
              <a:rPr lang="en-US" sz="1800" dirty="0"/>
              <a:t>  It used here to  detect key points in images based on </a:t>
            </a:r>
            <a:br>
              <a:rPr lang="en-US" sz="1800" dirty="0"/>
            </a:br>
            <a:r>
              <a:rPr lang="en-US" sz="1800" dirty="0"/>
              <a:t>          pixel values</a:t>
            </a:r>
            <a:br>
              <a:rPr lang="en-US" sz="1800" dirty="0"/>
            </a:br>
            <a:br>
              <a:rPr lang="en-US" sz="1800" b="1" dirty="0"/>
            </a:br>
            <a:r>
              <a:rPr lang="en-IN" sz="2000" b="1" dirty="0"/>
              <a:t>Blending:</a:t>
            </a:r>
            <a:br>
              <a:rPr lang="en-IN" sz="2000" b="1" dirty="0"/>
            </a:br>
            <a:r>
              <a:rPr lang="en-US" sz="1800" dirty="0"/>
              <a:t>It computes correlation coefficient between a and b where a and b are the matrix of same matrix. “</a:t>
            </a:r>
            <a:r>
              <a:rPr lang="en-US" sz="1800" b="1" i="1" dirty="0" err="1"/>
              <a:t>imshow</a:t>
            </a:r>
            <a:r>
              <a:rPr lang="en-US" sz="1800" b="1" i="1" dirty="0"/>
              <a:t>(I)</a:t>
            </a:r>
            <a:r>
              <a:rPr lang="en-US" sz="1800" dirty="0"/>
              <a:t>” displays the grayscale image I.                </a:t>
            </a:r>
            <a:br>
              <a:rPr lang="en-US" sz="1800" dirty="0"/>
            </a:br>
            <a:br>
              <a:rPr lang="en-US" sz="1800" dirty="0"/>
            </a:br>
            <a:r>
              <a:rPr lang="en-US" sz="1800" dirty="0"/>
              <a:t>“</a:t>
            </a:r>
            <a:r>
              <a:rPr lang="en-US" sz="1800" b="1" i="1" dirty="0" err="1"/>
              <a:t>imshow</a:t>
            </a:r>
            <a:r>
              <a:rPr lang="en-US" sz="1800" b="1" i="1" dirty="0"/>
              <a:t>(I,[low high])</a:t>
            </a:r>
            <a:r>
              <a:rPr lang="en-US" sz="1800" dirty="0"/>
              <a:t>” displays the grayscale image I, specifying the display range for I in [low high]. The value low displays as black. The value high displays as white. Values in between are displayed as intermediate shades of gray, using the default number of gray levels. If you use an empty matrix ([]) for [low high], </a:t>
            </a:r>
            <a:r>
              <a:rPr lang="en-US" sz="1800" dirty="0" err="1"/>
              <a:t>imshow</a:t>
            </a:r>
            <a:r>
              <a:rPr lang="en-US" sz="1800" dirty="0"/>
              <a:t> uses [min(I(:)) max(I(:))]; that is, the minimum value in I is displayed as black, and the maximum value is displayed as white. </a:t>
            </a:r>
            <a:br>
              <a:rPr lang="en-IN" sz="1400" b="1" dirty="0"/>
            </a:br>
            <a:r>
              <a:rPr lang="en-IN" sz="2000" b="1" dirty="0"/>
              <a:t> </a:t>
            </a:r>
            <a:br>
              <a:rPr lang="en-IN" b="1" dirty="0"/>
            </a:br>
            <a:endParaRPr lang="en-IN" sz="1800" b="1" dirty="0"/>
          </a:p>
        </p:txBody>
      </p:sp>
      <p:sp>
        <p:nvSpPr>
          <p:cNvPr id="3" name="Date Placeholder 2">
            <a:extLst>
              <a:ext uri="{FF2B5EF4-FFF2-40B4-BE49-F238E27FC236}">
                <a16:creationId xmlns:a16="http://schemas.microsoft.com/office/drawing/2014/main" id="{24AB35EC-1AF9-400A-B1A5-2EB351680EF5}"/>
              </a:ext>
            </a:extLst>
          </p:cNvPr>
          <p:cNvSpPr>
            <a:spLocks noGrp="1"/>
          </p:cNvSpPr>
          <p:nvPr>
            <p:ph type="dt" sz="half" idx="10"/>
          </p:nvPr>
        </p:nvSpPr>
        <p:spPr/>
        <p:txBody>
          <a:bodyPr/>
          <a:lstStyle/>
          <a:p>
            <a:pPr>
              <a:defRPr/>
            </a:pPr>
            <a:fld id="{8C5C10FF-F7B4-4A71-8095-18E1ECE45713}" type="datetime1">
              <a:rPr lang="en-US" smtClean="0"/>
              <a:pPr>
                <a:defRPr/>
              </a:pPr>
              <a:t>5/1/2020</a:t>
            </a:fld>
            <a:endParaRPr lang="en-US"/>
          </a:p>
        </p:txBody>
      </p:sp>
      <p:sp>
        <p:nvSpPr>
          <p:cNvPr id="4" name="Slide Number Placeholder 3">
            <a:extLst>
              <a:ext uri="{FF2B5EF4-FFF2-40B4-BE49-F238E27FC236}">
                <a16:creationId xmlns:a16="http://schemas.microsoft.com/office/drawing/2014/main" id="{8BBE3949-A228-4B2B-9900-E22D7A8FC496}"/>
              </a:ext>
            </a:extLst>
          </p:cNvPr>
          <p:cNvSpPr>
            <a:spLocks noGrp="1"/>
          </p:cNvSpPr>
          <p:nvPr>
            <p:ph type="sldNum" sz="quarter" idx="12"/>
          </p:nvPr>
        </p:nvSpPr>
        <p:spPr/>
        <p:txBody>
          <a:bodyPr/>
          <a:lstStyle/>
          <a:p>
            <a:pPr>
              <a:defRPr/>
            </a:pPr>
            <a:fld id="{1626B8BF-4C87-4A34-B857-DBEFE4B9C63E}" type="slidenum">
              <a:rPr lang="en-US" altLang="en-US" smtClean="0"/>
              <a:pPr>
                <a:defRPr/>
              </a:pPr>
              <a:t>4</a:t>
            </a:fld>
            <a:endParaRPr lang="en-US" altLang="en-US"/>
          </a:p>
        </p:txBody>
      </p:sp>
      <p:pic>
        <p:nvPicPr>
          <p:cNvPr id="5" name="Picture 4">
            <a:extLst>
              <a:ext uri="{FF2B5EF4-FFF2-40B4-BE49-F238E27FC236}">
                <a16:creationId xmlns:a16="http://schemas.microsoft.com/office/drawing/2014/main" id="{741A2990-D97D-413C-B287-F72532D21920}"/>
              </a:ext>
            </a:extLst>
          </p:cNvPr>
          <p:cNvPicPr>
            <a:picLocks noChangeAspect="1"/>
          </p:cNvPicPr>
          <p:nvPr/>
        </p:nvPicPr>
        <p:blipFill>
          <a:blip r:embed="rId2"/>
          <a:stretch>
            <a:fillRect/>
          </a:stretch>
        </p:blipFill>
        <p:spPr>
          <a:xfrm>
            <a:off x="6172158" y="914466"/>
            <a:ext cx="2342670" cy="1676356"/>
          </a:xfrm>
          <a:prstGeom prst="rect">
            <a:avLst/>
          </a:prstGeom>
        </p:spPr>
      </p:pic>
    </p:spTree>
    <p:extLst>
      <p:ext uri="{BB962C8B-B14F-4D97-AF65-F5344CB8AC3E}">
        <p14:creationId xmlns:p14="http://schemas.microsoft.com/office/powerpoint/2010/main" val="329438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sz="3200" b="1">
                <a:cs typeface="Times New Roman" pitchFamily="18" charset="0"/>
              </a:rPr>
              <a:t>Literature Review </a:t>
            </a:r>
          </a:p>
        </p:txBody>
      </p:sp>
      <p:sp>
        <p:nvSpPr>
          <p:cNvPr id="6147"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6148"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F62581EF-0176-436D-B71A-0140DD47846A}" type="slidenum">
              <a:rPr lang="en-US" altLang="en-US" smtClean="0"/>
              <a:pPr>
                <a:buFontTx/>
                <a:buNone/>
              </a:pPr>
              <a:t>5</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33469477"/>
              </p:ext>
            </p:extLst>
          </p:nvPr>
        </p:nvGraphicFramePr>
        <p:xfrm>
          <a:off x="533506" y="1052513"/>
          <a:ext cx="7696731" cy="1310439"/>
        </p:xfrm>
        <a:graphic>
          <a:graphicData uri="http://schemas.openxmlformats.org/drawingml/2006/table">
            <a:tbl>
              <a:tblPr firstRow="1" firstCol="1" bandRow="1">
                <a:tableStyleId>{616DA210-FB5B-4158-B5E0-FEB733F419BA}</a:tableStyleId>
              </a:tblPr>
              <a:tblGrid>
                <a:gridCol w="1219168">
                  <a:extLst>
                    <a:ext uri="{9D8B030D-6E8A-4147-A177-3AD203B41FA5}">
                      <a16:colId xmlns:a16="http://schemas.microsoft.com/office/drawing/2014/main" val="20000"/>
                    </a:ext>
                  </a:extLst>
                </a:gridCol>
                <a:gridCol w="2994374">
                  <a:extLst>
                    <a:ext uri="{9D8B030D-6E8A-4147-A177-3AD203B41FA5}">
                      <a16:colId xmlns:a16="http://schemas.microsoft.com/office/drawing/2014/main" val="20001"/>
                    </a:ext>
                  </a:extLst>
                </a:gridCol>
                <a:gridCol w="1872602">
                  <a:extLst>
                    <a:ext uri="{9D8B030D-6E8A-4147-A177-3AD203B41FA5}">
                      <a16:colId xmlns:a16="http://schemas.microsoft.com/office/drawing/2014/main" val="20002"/>
                    </a:ext>
                  </a:extLst>
                </a:gridCol>
                <a:gridCol w="1610587">
                  <a:extLst>
                    <a:ext uri="{9D8B030D-6E8A-4147-A177-3AD203B41FA5}">
                      <a16:colId xmlns:a16="http://schemas.microsoft.com/office/drawing/2014/main" val="20003"/>
                    </a:ext>
                  </a:extLst>
                </a:gridCol>
              </a:tblGrid>
              <a:tr h="625498">
                <a:tc>
                  <a:txBody>
                    <a:bodyPr/>
                    <a:lstStyle/>
                    <a:p>
                      <a:pPr algn="ctr">
                        <a:lnSpc>
                          <a:spcPct val="107000"/>
                        </a:lnSpc>
                        <a:spcAft>
                          <a:spcPts val="0"/>
                        </a:spcAft>
                      </a:pPr>
                      <a:r>
                        <a:rPr lang="en-IN" sz="1400" dirty="0">
                          <a:effectLst/>
                        </a:rPr>
                        <a:t>Title</a:t>
                      </a:r>
                      <a:r>
                        <a:rPr lang="en-IN" sz="1400" baseline="0" dirty="0">
                          <a:effectLst/>
                        </a:rPr>
                        <a:t> of the paper</a:t>
                      </a:r>
                      <a:r>
                        <a:rPr lang="en-IN" sz="1400" dirty="0">
                          <a:effectLst/>
                        </a:rPr>
                        <a:t> </a:t>
                      </a: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r>
                        <a:rPr lang="en-IN" sz="1400" kern="1200" dirty="0">
                          <a:effectLst/>
                        </a:rPr>
                        <a:t>Author &amp; Year of Publication </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200" dirty="0">
                          <a:effectLst/>
                        </a:rPr>
                        <a:t>Outcome</a:t>
                      </a:r>
                      <a:endParaRPr lang="en-IN" sz="1400" b="1" kern="1200" dirty="0">
                        <a:solidFill>
                          <a:schemeClr val="tx1"/>
                        </a:solidFill>
                        <a:effectLst/>
                        <a:latin typeface="+mn-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200" dirty="0">
                          <a:effectLst/>
                        </a:rPr>
                        <a:t>Limitation</a:t>
                      </a:r>
                      <a:endParaRPr lang="en-IN" sz="1400" kern="1200" dirty="0">
                        <a:effectLst/>
                      </a:endParaRPr>
                    </a:p>
                    <a:p>
                      <a:pPr algn="ctr">
                        <a:lnSpc>
                          <a:spcPct val="107000"/>
                        </a:lnSpc>
                        <a:spcAft>
                          <a:spcPts val="0"/>
                        </a:spcAft>
                      </a:pP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84941">
                <a:tc>
                  <a:txBody>
                    <a:bodyPr/>
                    <a:lstStyle/>
                    <a:p>
                      <a:pPr algn="ctr">
                        <a:lnSpc>
                          <a:spcPct val="107000"/>
                        </a:lnSpc>
                        <a:spcAft>
                          <a:spcPts val="0"/>
                        </a:spcAft>
                      </a:pPr>
                      <a:endParaRPr lang="en-IN" sz="1400" b="0" dirty="0">
                        <a:solidFill>
                          <a:schemeClr val="tx1"/>
                        </a:solidFill>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spcAft>
                          <a:spcPts val="0"/>
                        </a:spcAft>
                      </a:pPr>
                      <a:endParaRPr lang="en-IN" sz="1400" dirty="0">
                        <a:effectLst/>
                        <a:latin typeface="+mj-lt"/>
                        <a:ea typeface="Calibri" panose="020F0502020204030204" pitchFamily="34" charset="0"/>
                        <a:cs typeface="Times New Roman" panose="02020603050405020304" pitchFamily="18" charset="0"/>
                      </a:endParaRPr>
                    </a:p>
                  </a:txBody>
                  <a:tcPr marL="18026" marR="1802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7944FE-D20F-4EA1-8A47-305A42398801}"/>
              </a:ext>
            </a:extLst>
          </p:cNvPr>
          <p:cNvSpPr>
            <a:spLocks noGrp="1"/>
          </p:cNvSpPr>
          <p:nvPr>
            <p:ph type="title"/>
          </p:nvPr>
        </p:nvSpPr>
        <p:spPr>
          <a:xfrm>
            <a:off x="685800" y="609600"/>
            <a:ext cx="7772400" cy="76272"/>
          </a:xfrm>
        </p:spPr>
        <p:txBody>
          <a:bodyPr/>
          <a:lstStyle/>
          <a:p>
            <a:r>
              <a:rPr lang="en-US" b="1" dirty="0">
                <a:cs typeface="Times New Roman" pitchFamily="18" charset="0"/>
              </a:rPr>
              <a:t>Existing System</a:t>
            </a:r>
            <a:br>
              <a:rPr lang="en-US" b="1" dirty="0">
                <a:cs typeface="Times New Roman" pitchFamily="18" charset="0"/>
              </a:rPr>
            </a:br>
            <a:endParaRPr lang="en-IN" dirty="0"/>
          </a:p>
        </p:txBody>
      </p:sp>
      <p:sp>
        <p:nvSpPr>
          <p:cNvPr id="5" name="Content Placeholder 4">
            <a:extLst>
              <a:ext uri="{FF2B5EF4-FFF2-40B4-BE49-F238E27FC236}">
                <a16:creationId xmlns:a16="http://schemas.microsoft.com/office/drawing/2014/main" id="{A67B0173-2FEE-456E-9D61-2F837574A79A}"/>
              </a:ext>
            </a:extLst>
          </p:cNvPr>
          <p:cNvSpPr>
            <a:spLocks noGrp="1"/>
          </p:cNvSpPr>
          <p:nvPr>
            <p:ph idx="1"/>
          </p:nvPr>
        </p:nvSpPr>
        <p:spPr>
          <a:xfrm>
            <a:off x="457308" y="1219258"/>
            <a:ext cx="7772400" cy="4114800"/>
          </a:xfrm>
        </p:spPr>
        <p:txBody>
          <a:bodyPr/>
          <a:lstStyle/>
          <a:p>
            <a:pPr>
              <a:buFont typeface="Wingdings" panose="05000000000000000000" pitchFamily="2" charset="2"/>
              <a:buChar char="Ø"/>
            </a:pPr>
            <a:r>
              <a:rPr lang="en-US" sz="2400" b="1" u="sng" dirty="0"/>
              <a:t>IMAGE STITCHING USING HARRIS FEATURE DETECTION </a:t>
            </a:r>
            <a:r>
              <a:rPr lang="en-US" sz="2400" dirty="0" err="1"/>
              <a:t>Themainstepsinclude</a:t>
            </a:r>
            <a:r>
              <a:rPr lang="en-US" sz="2400" dirty="0"/>
              <a:t> image acquisition, image registration image blending. The image registration process used in this method is a feature based method which uses HARRIS corner detection algorithm for feature detection. The image stitching algorithm is then processed to give a stitched </a:t>
            </a:r>
            <a:r>
              <a:rPr lang="en-US" sz="2400" u="sng" dirty="0"/>
              <a:t>panoramic</a:t>
            </a:r>
            <a:r>
              <a:rPr lang="en-US" sz="2400" dirty="0"/>
              <a:t> image.</a:t>
            </a:r>
            <a:endParaRPr lang="en-IN" sz="2400" b="1" u="sng" dirty="0"/>
          </a:p>
          <a:p>
            <a:pPr>
              <a:buFont typeface="Wingdings" panose="05000000000000000000" pitchFamily="2" charset="2"/>
              <a:buChar char="Ø"/>
            </a:pPr>
            <a:endParaRPr lang="en-IN" dirty="0"/>
          </a:p>
        </p:txBody>
      </p:sp>
      <p:sp>
        <p:nvSpPr>
          <p:cNvPr id="2" name="Date Placeholder 1">
            <a:extLst>
              <a:ext uri="{FF2B5EF4-FFF2-40B4-BE49-F238E27FC236}">
                <a16:creationId xmlns:a16="http://schemas.microsoft.com/office/drawing/2014/main" id="{BA0AD232-015A-4D3C-A723-7757642ED010}"/>
              </a:ext>
            </a:extLst>
          </p:cNvPr>
          <p:cNvSpPr>
            <a:spLocks noGrp="1"/>
          </p:cNvSpPr>
          <p:nvPr>
            <p:ph type="dt" sz="half" idx="10"/>
          </p:nvPr>
        </p:nvSpPr>
        <p:spPr/>
        <p:txBody>
          <a:bodyPr/>
          <a:lstStyle/>
          <a:p>
            <a:pPr>
              <a:defRPr/>
            </a:pPr>
            <a:fld id="{86E26476-2ECB-4493-B989-EB59BCB8B50D}" type="datetime1">
              <a:rPr lang="en-US" smtClean="0"/>
              <a:pPr>
                <a:defRPr/>
              </a:pPr>
              <a:t>5/1/2020</a:t>
            </a:fld>
            <a:endParaRPr lang="en-US"/>
          </a:p>
        </p:txBody>
      </p:sp>
      <p:sp>
        <p:nvSpPr>
          <p:cNvPr id="3" name="Slide Number Placeholder 2">
            <a:extLst>
              <a:ext uri="{FF2B5EF4-FFF2-40B4-BE49-F238E27FC236}">
                <a16:creationId xmlns:a16="http://schemas.microsoft.com/office/drawing/2014/main" id="{2664FC80-024A-48D8-9099-85EEC69FF448}"/>
              </a:ext>
            </a:extLst>
          </p:cNvPr>
          <p:cNvSpPr>
            <a:spLocks noGrp="1"/>
          </p:cNvSpPr>
          <p:nvPr>
            <p:ph type="sldNum" sz="quarter" idx="12"/>
          </p:nvPr>
        </p:nvSpPr>
        <p:spPr/>
        <p:txBody>
          <a:bodyPr/>
          <a:lstStyle/>
          <a:p>
            <a:pPr>
              <a:defRPr/>
            </a:pPr>
            <a:fld id="{4BCD9A17-9AA0-44B3-9D97-867AF70E2D53}" type="slidenum">
              <a:rPr lang="en-US" altLang="en-US" smtClean="0"/>
              <a:pPr>
                <a:defRPr/>
              </a:pPr>
              <a:t>6</a:t>
            </a:fld>
            <a:endParaRPr lang="en-US" altLang="en-US"/>
          </a:p>
        </p:txBody>
      </p:sp>
    </p:spTree>
    <p:extLst>
      <p:ext uri="{BB962C8B-B14F-4D97-AF65-F5344CB8AC3E}">
        <p14:creationId xmlns:p14="http://schemas.microsoft.com/office/powerpoint/2010/main" val="232164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Problem Statement &amp; Objectives</a:t>
            </a:r>
            <a:endParaRPr lang="en-IN" altLang="en-US" sz="3200" b="1"/>
          </a:p>
        </p:txBody>
      </p:sp>
      <p:sp>
        <p:nvSpPr>
          <p:cNvPr id="8195" name="Rectangle 2"/>
          <p:cNvSpPr>
            <a:spLocks noChangeArrowheads="1"/>
          </p:cNvSpPr>
          <p:nvPr/>
        </p:nvSpPr>
        <p:spPr bwMode="auto">
          <a:xfrm>
            <a:off x="287337" y="1295456"/>
            <a:ext cx="8534400" cy="1200329"/>
          </a:xfrm>
          <a:prstGeom prst="rect">
            <a:avLst/>
          </a:prstGeom>
          <a:noFill/>
          <a:ln w="9525">
            <a:noFill/>
            <a:miter lim="800000"/>
            <a:headEnd/>
            <a:tailEnd/>
          </a:ln>
        </p:spPr>
        <p:txBody>
          <a:bodyPr>
            <a:spAutoFit/>
          </a:bodyPr>
          <a:lstStyle/>
          <a:p>
            <a:r>
              <a:rPr lang="en-US" b="1" dirty="0">
                <a:cs typeface="Times New Roman" pitchFamily="18" charset="0"/>
              </a:rPr>
              <a:t>Problem Statement:</a:t>
            </a:r>
            <a:r>
              <a:rPr lang="en-IN" dirty="0">
                <a:cs typeface="Times New Roman" pitchFamily="18" charset="0"/>
              </a:rPr>
              <a:t>The problem with the existing system which</a:t>
            </a:r>
          </a:p>
          <a:p>
            <a:r>
              <a:rPr lang="en-IN" dirty="0">
                <a:cs typeface="Times New Roman" pitchFamily="18" charset="0"/>
              </a:rPr>
              <a:t>Gives the output image very curvy and image won’t be clear</a:t>
            </a:r>
            <a:endParaRPr lang="en-US" dirty="0">
              <a:cs typeface="Times New Roman" pitchFamily="18" charset="0"/>
            </a:endParaRPr>
          </a:p>
          <a:p>
            <a:endParaRPr lang="en-US" b="1" dirty="0">
              <a:cs typeface="Times New Roman" pitchFamily="18" charset="0"/>
            </a:endParaRPr>
          </a:p>
        </p:txBody>
      </p:sp>
      <p:sp>
        <p:nvSpPr>
          <p:cNvPr id="8196"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8197"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0476E3F5-8EA4-4A9B-AB4E-2FE14D6F27E2}" type="slidenum">
              <a:rPr lang="en-US" altLang="en-US" smtClean="0"/>
              <a:pPr>
                <a:buFontTx/>
                <a:buNone/>
              </a:pPr>
              <a:t>7</a:t>
            </a:fld>
            <a:endParaRPr lang="en-US" altLang="en-US"/>
          </a:p>
        </p:txBody>
      </p:sp>
      <p:sp>
        <p:nvSpPr>
          <p:cNvPr id="8198" name="Rectangle 5"/>
          <p:cNvSpPr>
            <a:spLocks noChangeArrowheads="1"/>
          </p:cNvSpPr>
          <p:nvPr/>
        </p:nvSpPr>
        <p:spPr bwMode="auto">
          <a:xfrm>
            <a:off x="287337" y="2857255"/>
            <a:ext cx="8534400" cy="3416320"/>
          </a:xfrm>
          <a:prstGeom prst="rect">
            <a:avLst/>
          </a:prstGeom>
          <a:noFill/>
          <a:ln w="9525">
            <a:noFill/>
            <a:miter lim="800000"/>
            <a:headEnd/>
            <a:tailEnd/>
          </a:ln>
        </p:spPr>
        <p:txBody>
          <a:bodyPr>
            <a:spAutoFit/>
          </a:bodyPr>
          <a:lstStyle/>
          <a:p>
            <a:r>
              <a:rPr lang="en-US" b="1" dirty="0" err="1">
                <a:cs typeface="Times New Roman" pitchFamily="18" charset="0"/>
              </a:rPr>
              <a:t>Objective:</a:t>
            </a:r>
            <a:r>
              <a:rPr lang="en-US" sz="2200" dirty="0" err="1">
                <a:cs typeface="Times New Roman" pitchFamily="18" charset="0"/>
              </a:rPr>
              <a:t>The</a:t>
            </a:r>
            <a:r>
              <a:rPr lang="en-US" sz="2200" dirty="0">
                <a:cs typeface="Times New Roman" pitchFamily="18" charset="0"/>
              </a:rPr>
              <a:t> papers goal is to create </a:t>
            </a:r>
            <a:r>
              <a:rPr lang="en-US" sz="2200" dirty="0" err="1">
                <a:cs typeface="Times New Roman" pitchFamily="18" charset="0"/>
              </a:rPr>
              <a:t>Matlab</a:t>
            </a:r>
            <a:r>
              <a:rPr lang="en-US" sz="2200" dirty="0">
                <a:cs typeface="Times New Roman" pitchFamily="18" charset="0"/>
              </a:rPr>
              <a:t> scripts that will stitch two images together to create one larger image. Given sequence of images taken from a single point in space, but with varying orientations, it is possible to map the images into common reference frame and create a perfectly aligned larger photograph with a wider field of view. This is normally referred to as image stitching</a:t>
            </a:r>
            <a:r>
              <a:rPr lang="en-US" dirty="0">
                <a:cs typeface="Times New Roman" pitchFamily="18" charset="0"/>
              </a:rPr>
              <a:t>. </a:t>
            </a:r>
          </a:p>
          <a:p>
            <a:endParaRPr lang="en-US" b="1" dirty="0">
              <a:cs typeface="Times New Roman" pitchFamily="18" charset="0"/>
            </a:endParaRPr>
          </a:p>
          <a:p>
            <a:endParaRPr lang="en-US" b="1" dirty="0">
              <a:cs typeface="Times New Roman" pitchFamily="18" charset="0"/>
            </a:endParaRPr>
          </a:p>
          <a:p>
            <a:r>
              <a:rPr lang="en-US" dirty="0">
                <a:cs typeface="Times New Roman"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0" y="76200"/>
            <a:ext cx="9109075" cy="584200"/>
          </a:xfrm>
          <a:prstGeom prst="rect">
            <a:avLst/>
          </a:prstGeom>
          <a:noFill/>
          <a:ln w="9525">
            <a:noFill/>
            <a:miter lim="800000"/>
            <a:headEnd/>
            <a:tailEnd/>
          </a:ln>
        </p:spPr>
        <p:txBody>
          <a:bodyPr>
            <a:spAutoFit/>
          </a:bodyPr>
          <a:lstStyle/>
          <a:p>
            <a:pPr algn="ctr"/>
            <a:r>
              <a:rPr lang="en-US" altLang="en-US" sz="3200" b="1"/>
              <a:t>       Block Diagram</a:t>
            </a:r>
            <a:endParaRPr lang="en-IN" altLang="en-US" sz="3200" b="1"/>
          </a:p>
        </p:txBody>
      </p:sp>
      <p:sp>
        <p:nvSpPr>
          <p:cNvPr id="10243"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p:txBody>
      </p:sp>
      <p:sp>
        <p:nvSpPr>
          <p:cNvPr id="10244"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1B34C47C-AC9F-41C4-BE0A-20FF4FB45451}" type="slidenum">
              <a:rPr lang="en-US" altLang="en-US" smtClean="0"/>
              <a:pPr>
                <a:buFontTx/>
                <a:buNone/>
              </a:pPr>
              <a:t>8</a:t>
            </a:fld>
            <a:endParaRPr lang="en-US" altLang="en-US"/>
          </a:p>
        </p:txBody>
      </p:sp>
      <p:sp>
        <p:nvSpPr>
          <p:cNvPr id="5" name="Rectangle 4">
            <a:extLst>
              <a:ext uri="{FF2B5EF4-FFF2-40B4-BE49-F238E27FC236}">
                <a16:creationId xmlns:a16="http://schemas.microsoft.com/office/drawing/2014/main" id="{DCD2BE21-A821-4C78-AD6B-32A2E337B26D}"/>
              </a:ext>
            </a:extLst>
          </p:cNvPr>
          <p:cNvSpPr/>
          <p:nvPr/>
        </p:nvSpPr>
        <p:spPr bwMode="auto">
          <a:xfrm>
            <a:off x="533506" y="1828842"/>
            <a:ext cx="990574" cy="55563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sz="1400" dirty="0"/>
              <a:t>Images</a:t>
            </a: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Times New Roman" panose="02020603050405020304" pitchFamily="18" charset="0"/>
              </a:rPr>
              <a:t>input</a:t>
            </a:r>
            <a:endParaRPr kumimoji="0" lang="en-IN" sz="1400" b="0" i="0" u="none" strike="noStrike" cap="none" normalizeH="0" baseline="0" dirty="0">
              <a:ln>
                <a:noFill/>
              </a:ln>
              <a:solidFill>
                <a:schemeClr val="tx1"/>
              </a:solidFill>
              <a:effectLst/>
              <a:latin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926E9BBC-1AD4-4F94-87DD-BE11F3D0C195}"/>
              </a:ext>
            </a:extLst>
          </p:cNvPr>
          <p:cNvCxnSpPr>
            <a:stCxn id="5" idx="3"/>
          </p:cNvCxnSpPr>
          <p:nvPr/>
        </p:nvCxnSpPr>
        <p:spPr bwMode="auto">
          <a:xfrm>
            <a:off x="1524080" y="2106661"/>
            <a:ext cx="30479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7">
            <a:extLst>
              <a:ext uri="{FF2B5EF4-FFF2-40B4-BE49-F238E27FC236}">
                <a16:creationId xmlns:a16="http://schemas.microsoft.com/office/drawing/2014/main" id="{081755C4-8C88-415C-BC18-A272A0436B8C}"/>
              </a:ext>
            </a:extLst>
          </p:cNvPr>
          <p:cNvSpPr/>
          <p:nvPr/>
        </p:nvSpPr>
        <p:spPr bwMode="auto">
          <a:xfrm>
            <a:off x="1828872" y="1828842"/>
            <a:ext cx="1005276" cy="55563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Times New Roman" panose="02020603050405020304" pitchFamily="18" charset="0"/>
              </a:rPr>
              <a:t>Key point</a:t>
            </a: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sz="1400" dirty="0"/>
              <a:t>detection</a:t>
            </a:r>
            <a:endParaRPr kumimoji="0" lang="en-IN" sz="1400" b="0" i="0" u="none" strike="noStrike" cap="none" normalizeH="0" baseline="0" dirty="0">
              <a:ln>
                <a:noFill/>
              </a:ln>
              <a:solidFill>
                <a:schemeClr val="tx1"/>
              </a:solidFill>
              <a:effectLst/>
              <a:latin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0DE710ED-F3D3-4C1F-ABCC-0E00BFA2FD4E}"/>
              </a:ext>
            </a:extLst>
          </p:cNvPr>
          <p:cNvCxnSpPr>
            <a:cxnSpLocks/>
            <a:stCxn id="8" idx="3"/>
          </p:cNvCxnSpPr>
          <p:nvPr/>
        </p:nvCxnSpPr>
        <p:spPr bwMode="auto">
          <a:xfrm>
            <a:off x="2834148" y="2106661"/>
            <a:ext cx="29009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0">
            <a:extLst>
              <a:ext uri="{FF2B5EF4-FFF2-40B4-BE49-F238E27FC236}">
                <a16:creationId xmlns:a16="http://schemas.microsoft.com/office/drawing/2014/main" id="{E44C7B93-7F2B-4093-A949-515BF49EE2A4}"/>
              </a:ext>
            </a:extLst>
          </p:cNvPr>
          <p:cNvSpPr/>
          <p:nvPr/>
        </p:nvSpPr>
        <p:spPr bwMode="auto">
          <a:xfrm>
            <a:off x="3124238" y="1828842"/>
            <a:ext cx="990576" cy="55563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Times New Roman" panose="02020603050405020304" pitchFamily="18" charset="0"/>
              </a:rPr>
              <a:t>Key point</a:t>
            </a: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sz="1400" dirty="0"/>
              <a:t>matching</a:t>
            </a:r>
            <a:endParaRPr kumimoji="0" lang="en-IN" sz="1400" b="0" i="0" u="none" strike="noStrike" cap="none" normalizeH="0" baseline="0" dirty="0">
              <a:ln>
                <a:noFill/>
              </a:ln>
              <a:solidFill>
                <a:schemeClr val="tx1"/>
              </a:solidFill>
              <a:effectLst/>
              <a:latin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23087176-AEBA-40FC-9A05-CF80656A0C78}"/>
              </a:ext>
            </a:extLst>
          </p:cNvPr>
          <p:cNvCxnSpPr>
            <a:stCxn id="11" idx="3"/>
          </p:cNvCxnSpPr>
          <p:nvPr/>
        </p:nvCxnSpPr>
        <p:spPr bwMode="auto">
          <a:xfrm>
            <a:off x="4114814" y="2106661"/>
            <a:ext cx="30479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a:extLst>
              <a:ext uri="{FF2B5EF4-FFF2-40B4-BE49-F238E27FC236}">
                <a16:creationId xmlns:a16="http://schemas.microsoft.com/office/drawing/2014/main" id="{344ECB12-8939-4363-869A-3B7EE0CBCF8A}"/>
              </a:ext>
            </a:extLst>
          </p:cNvPr>
          <p:cNvSpPr/>
          <p:nvPr/>
        </p:nvSpPr>
        <p:spPr bwMode="auto">
          <a:xfrm>
            <a:off x="4419604" y="1828842"/>
            <a:ext cx="1019976" cy="55563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sz="1400" dirty="0"/>
              <a:t>Image</a:t>
            </a: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Times New Roman" panose="02020603050405020304" pitchFamily="18" charset="0"/>
              </a:rPr>
              <a:t>alignment</a:t>
            </a:r>
            <a:endParaRPr kumimoji="0" lang="en-IN" sz="1400" b="0" i="0" u="none" strike="noStrike" cap="none" normalizeH="0" baseline="0" dirty="0">
              <a:ln>
                <a:noFill/>
              </a:ln>
              <a:solidFill>
                <a:schemeClr val="tx1"/>
              </a:solidFill>
              <a:effectLst/>
              <a:latin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B772CED2-2A73-4E78-B310-400F07FF466D}"/>
              </a:ext>
            </a:extLst>
          </p:cNvPr>
          <p:cNvCxnSpPr>
            <a:cxnSpLocks/>
            <a:stCxn id="14" idx="3"/>
          </p:cNvCxnSpPr>
          <p:nvPr/>
        </p:nvCxnSpPr>
        <p:spPr bwMode="auto">
          <a:xfrm>
            <a:off x="5439580" y="2106661"/>
            <a:ext cx="27539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6">
            <a:extLst>
              <a:ext uri="{FF2B5EF4-FFF2-40B4-BE49-F238E27FC236}">
                <a16:creationId xmlns:a16="http://schemas.microsoft.com/office/drawing/2014/main" id="{00BFA4C1-02CE-468A-8333-23A83DC3C75F}"/>
              </a:ext>
            </a:extLst>
          </p:cNvPr>
          <p:cNvSpPr/>
          <p:nvPr/>
        </p:nvSpPr>
        <p:spPr bwMode="auto">
          <a:xfrm>
            <a:off x="5700270" y="1834690"/>
            <a:ext cx="1005276" cy="55563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Times New Roman" panose="02020603050405020304" pitchFamily="18" charset="0"/>
              </a:rPr>
              <a:t>Image</a:t>
            </a: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sz="1400" dirty="0"/>
              <a:t>blending</a:t>
            </a:r>
            <a:endParaRPr kumimoji="0" lang="en-IN" sz="1400" b="0" i="0" u="none" strike="noStrike" cap="none" normalizeH="0" baseline="0" dirty="0">
              <a:ln>
                <a:noFill/>
              </a:ln>
              <a:solidFill>
                <a:schemeClr val="tx1"/>
              </a:solidFill>
              <a:effectLst/>
              <a:latin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CFB2827D-E694-45F6-BDBE-824614358E3E}"/>
              </a:ext>
            </a:extLst>
          </p:cNvPr>
          <p:cNvCxnSpPr>
            <a:stCxn id="17" idx="3"/>
          </p:cNvCxnSpPr>
          <p:nvPr/>
        </p:nvCxnSpPr>
        <p:spPr bwMode="auto">
          <a:xfrm flipV="1">
            <a:off x="6705546" y="2106661"/>
            <a:ext cx="304790" cy="58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ectangle 19">
            <a:extLst>
              <a:ext uri="{FF2B5EF4-FFF2-40B4-BE49-F238E27FC236}">
                <a16:creationId xmlns:a16="http://schemas.microsoft.com/office/drawing/2014/main" id="{BBB2083B-C450-437D-B135-F1EB2CE535E6}"/>
              </a:ext>
            </a:extLst>
          </p:cNvPr>
          <p:cNvSpPr/>
          <p:nvPr/>
        </p:nvSpPr>
        <p:spPr bwMode="auto">
          <a:xfrm>
            <a:off x="6995636" y="1828842"/>
            <a:ext cx="1280666" cy="55563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Times New Roman" panose="02020603050405020304" pitchFamily="18" charset="0"/>
              </a:rPr>
              <a:t>Display</a:t>
            </a:r>
          </a:p>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sz="1400" dirty="0"/>
              <a:t>Stitched image</a:t>
            </a:r>
            <a:endParaRPr kumimoji="0" lang="en-IN" sz="1400" b="0" i="0" u="none" strike="noStrike" cap="none" normalizeH="0" baseline="0" dirty="0">
              <a:ln>
                <a:noFill/>
              </a:ln>
              <a:solidFill>
                <a:schemeClr val="tx1"/>
              </a:solidFill>
              <a:effectLst/>
              <a:latin typeface="Times New Roman" panose="02020603050405020304" pitchFamily="18" charset="0"/>
            </a:endParaRPr>
          </a:p>
        </p:txBody>
      </p:sp>
      <p:pic>
        <p:nvPicPr>
          <p:cNvPr id="18" name="Picture 17">
            <a:extLst>
              <a:ext uri="{FF2B5EF4-FFF2-40B4-BE49-F238E27FC236}">
                <a16:creationId xmlns:a16="http://schemas.microsoft.com/office/drawing/2014/main" id="{4F81571C-BBB3-4A18-A430-D636F0D8EE91}"/>
              </a:ext>
            </a:extLst>
          </p:cNvPr>
          <p:cNvPicPr>
            <a:picLocks noChangeAspect="1"/>
          </p:cNvPicPr>
          <p:nvPr/>
        </p:nvPicPr>
        <p:blipFill>
          <a:blip r:embed="rId2"/>
          <a:stretch>
            <a:fillRect/>
          </a:stretch>
        </p:blipFill>
        <p:spPr>
          <a:xfrm>
            <a:off x="685902" y="4393042"/>
            <a:ext cx="2781541" cy="1371719"/>
          </a:xfrm>
          <a:prstGeom prst="rect">
            <a:avLst/>
          </a:prstGeom>
        </p:spPr>
      </p:pic>
      <p:pic>
        <p:nvPicPr>
          <p:cNvPr id="21" name="Picture 20">
            <a:extLst>
              <a:ext uri="{FF2B5EF4-FFF2-40B4-BE49-F238E27FC236}">
                <a16:creationId xmlns:a16="http://schemas.microsoft.com/office/drawing/2014/main" id="{526C92E8-4C58-4B49-9F8B-79A88335F474}"/>
              </a:ext>
            </a:extLst>
          </p:cNvPr>
          <p:cNvPicPr>
            <a:picLocks noChangeAspect="1"/>
          </p:cNvPicPr>
          <p:nvPr/>
        </p:nvPicPr>
        <p:blipFill>
          <a:blip r:embed="rId3"/>
          <a:stretch>
            <a:fillRect/>
          </a:stretch>
        </p:blipFill>
        <p:spPr>
          <a:xfrm>
            <a:off x="5515732" y="4316836"/>
            <a:ext cx="2591025" cy="1447925"/>
          </a:xfrm>
          <a:prstGeom prst="rect">
            <a:avLst/>
          </a:prstGeom>
        </p:spPr>
      </p:pic>
      <p:cxnSp>
        <p:nvCxnSpPr>
          <p:cNvPr id="22" name="Straight Arrow Connector 21">
            <a:extLst>
              <a:ext uri="{FF2B5EF4-FFF2-40B4-BE49-F238E27FC236}">
                <a16:creationId xmlns:a16="http://schemas.microsoft.com/office/drawing/2014/main" id="{4FE7CF43-76A9-4302-B732-CC5F7086C605}"/>
              </a:ext>
            </a:extLst>
          </p:cNvPr>
          <p:cNvCxnSpPr/>
          <p:nvPr/>
        </p:nvCxnSpPr>
        <p:spPr bwMode="auto">
          <a:xfrm>
            <a:off x="3467443" y="5051916"/>
            <a:ext cx="1790339"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304672" y="76288"/>
            <a:ext cx="9109075" cy="584200"/>
          </a:xfrm>
          <a:prstGeom prst="rect">
            <a:avLst/>
          </a:prstGeom>
          <a:noFill/>
          <a:ln w="9525">
            <a:noFill/>
            <a:miter lim="800000"/>
            <a:headEnd/>
            <a:tailEnd/>
          </a:ln>
        </p:spPr>
        <p:txBody>
          <a:bodyPr>
            <a:spAutoFit/>
          </a:bodyPr>
          <a:lstStyle/>
          <a:p>
            <a:pPr algn="ctr"/>
            <a:r>
              <a:rPr lang="en-US" altLang="en-US" sz="3200" b="1" dirty="0"/>
              <a:t>         Software Specification</a:t>
            </a:r>
          </a:p>
        </p:txBody>
      </p:sp>
      <p:sp>
        <p:nvSpPr>
          <p:cNvPr id="11267" name="Date Placeholder 1"/>
          <p:cNvSpPr>
            <a:spLocks noGrp="1"/>
          </p:cNvSpPr>
          <p:nvPr>
            <p:ph type="dt" sz="quarter" idx="10"/>
          </p:nvPr>
        </p:nvSpPr>
        <p:spPr>
          <a:xfrm>
            <a:off x="0" y="6400800"/>
            <a:ext cx="1905000" cy="457200"/>
          </a:xfrm>
          <a:noFill/>
          <a:ln>
            <a:miter lim="800000"/>
            <a:headEnd/>
            <a:tailEnd/>
          </a:ln>
        </p:spPr>
        <p:txBody>
          <a:bodyPr/>
          <a:lstStyle/>
          <a:p>
            <a:pPr>
              <a:buFont typeface="Arial" charset="0"/>
              <a:buNone/>
            </a:pPr>
            <a:r>
              <a:rPr lang="en-US" altLang="en-US"/>
              <a:t>14-Mar-2020</a:t>
            </a:r>
          </a:p>
          <a:p>
            <a:pPr>
              <a:buFontTx/>
              <a:buNone/>
            </a:pPr>
            <a:endParaRPr lang="en-US" altLang="en-US"/>
          </a:p>
        </p:txBody>
      </p:sp>
      <p:sp>
        <p:nvSpPr>
          <p:cNvPr id="11268" name="Slide Number Placeholder 4"/>
          <p:cNvSpPr>
            <a:spLocks noGrp="1"/>
          </p:cNvSpPr>
          <p:nvPr>
            <p:ph type="sldNum" sz="quarter" idx="12"/>
          </p:nvPr>
        </p:nvSpPr>
        <p:spPr>
          <a:xfrm>
            <a:off x="7204075" y="6400800"/>
            <a:ext cx="1905000" cy="457200"/>
          </a:xfrm>
          <a:noFill/>
          <a:ln>
            <a:miter lim="800000"/>
            <a:headEnd/>
            <a:tailEnd/>
          </a:ln>
        </p:spPr>
        <p:txBody>
          <a:bodyPr/>
          <a:lstStyle/>
          <a:p>
            <a:pPr>
              <a:buFontTx/>
              <a:buNone/>
            </a:pPr>
            <a:fld id="{153C9628-405C-4B2C-9E55-EC4650A35DC4}" type="slidenum">
              <a:rPr lang="en-US" altLang="en-US" smtClean="0"/>
              <a:pPr>
                <a:buFontTx/>
                <a:buNone/>
              </a:pPr>
              <a:t>9</a:t>
            </a:fld>
            <a:endParaRPr lang="en-US" altLang="en-US"/>
          </a:p>
        </p:txBody>
      </p:sp>
      <p:sp>
        <p:nvSpPr>
          <p:cNvPr id="5" name="TextBox 4">
            <a:extLst>
              <a:ext uri="{FF2B5EF4-FFF2-40B4-BE49-F238E27FC236}">
                <a16:creationId xmlns:a16="http://schemas.microsoft.com/office/drawing/2014/main" id="{ED17AB7C-3CAF-4AE2-A8F5-EF18BF15FC34}"/>
              </a:ext>
            </a:extLst>
          </p:cNvPr>
          <p:cNvSpPr txBox="1"/>
          <p:nvPr/>
        </p:nvSpPr>
        <p:spPr>
          <a:xfrm>
            <a:off x="381110" y="990664"/>
            <a:ext cx="7924592" cy="461665"/>
          </a:xfrm>
          <a:prstGeom prst="rect">
            <a:avLst/>
          </a:prstGeom>
          <a:noFill/>
        </p:spPr>
        <p:txBody>
          <a:bodyPr wrap="square" rtlCol="0">
            <a:spAutoFit/>
          </a:bodyPr>
          <a:lstStyle/>
          <a:p>
            <a:r>
              <a:rPr lang="en-IN" b="1" dirty="0"/>
              <a:t>Software used :Matlab-2016</a:t>
            </a:r>
          </a:p>
        </p:txBody>
      </p:sp>
      <p:sp>
        <p:nvSpPr>
          <p:cNvPr id="2" name="Rectangle 1">
            <a:extLst>
              <a:ext uri="{FF2B5EF4-FFF2-40B4-BE49-F238E27FC236}">
                <a16:creationId xmlns:a16="http://schemas.microsoft.com/office/drawing/2014/main" id="{FAE3EA9A-A982-4B9D-A7C8-FA8A5603EC6A}"/>
              </a:ext>
            </a:extLst>
          </p:cNvPr>
          <p:cNvSpPr/>
          <p:nvPr/>
        </p:nvSpPr>
        <p:spPr>
          <a:xfrm>
            <a:off x="129382" y="1600248"/>
            <a:ext cx="8686572" cy="1200329"/>
          </a:xfrm>
          <a:prstGeom prst="rect">
            <a:avLst/>
          </a:prstGeom>
        </p:spPr>
        <p:txBody>
          <a:bodyPr wrap="square">
            <a:spAutoFit/>
          </a:bodyPr>
          <a:lstStyle/>
          <a:p>
            <a:r>
              <a:rPr lang="en-IN" sz="1800" b="1" dirty="0"/>
              <a:t>MATLAB</a:t>
            </a:r>
            <a:r>
              <a:rPr lang="en-IN" sz="1800" dirty="0"/>
              <a:t> (</a:t>
            </a:r>
            <a:r>
              <a:rPr lang="en-IN" sz="1800" i="1" dirty="0"/>
              <a:t>matrix laboratory</a:t>
            </a:r>
            <a:r>
              <a:rPr lang="en-IN" sz="1800" dirty="0"/>
              <a:t>) is a   multi paradigm numerical computing environment and proprietary programming language developed by MathWorks. MATLAB allows matrix manipulations, plotting of functions and data, implementation of algorithms creation of user interfaces, and interfacing with programs written in other languages.</a:t>
            </a:r>
            <a:endParaRPr lang="en-IN" sz="1800"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2_Default Design">
  <a:themeElements>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1965</TotalTime>
  <Pages>0</Pages>
  <Words>511</Words>
  <Characters>0</Characters>
  <Application>Microsoft Office PowerPoint</Application>
  <DocSecurity>0</DocSecurity>
  <PresentationFormat>On-screen Show (4:3)</PresentationFormat>
  <Lines>0</Lines>
  <Paragraphs>161</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Times New Roman</vt:lpstr>
      <vt:lpstr>Wingdings</vt:lpstr>
      <vt:lpstr>2_Default Design</vt:lpstr>
      <vt:lpstr>“3 - Image Stitching Using Matlab”</vt:lpstr>
      <vt:lpstr>PowerPoint Presentation</vt:lpstr>
      <vt:lpstr>PowerPoint Presentation</vt:lpstr>
      <vt:lpstr>Correlation:      .  It compares the common variables between two images       .  It used here to  detect key points in images based on            pixel values  Blending: It computes correlation coefficient between a and b where a and b are the matrix of same matrix. “imshow(I)” displays the grayscale image I.                  “imshow(I,[low high])” displays the grayscale image I, specifying the display range for I in [low high]. The value low displays as black. The value high displays as white. Values in between are displayed as intermediate shades of gray, using the default number of gray levels. If you use an empty matrix ([]) for [low high], imshow uses [min(I(:)) max(I(:))]; that is, the minimum value in I is displayed as black, and the maximum value is displayed as white.    </vt:lpstr>
      <vt:lpstr>PowerPoint Presentation</vt:lpstr>
      <vt:lpstr>Existing System </vt:lpstr>
      <vt:lpstr>PowerPoint Presentation</vt:lpstr>
      <vt:lpstr>PowerPoint Presentation</vt:lpstr>
      <vt:lpstr>PowerPoint Presentation</vt:lpstr>
      <vt:lpstr>PowerPoint Presentation</vt:lpstr>
      <vt:lpstr>PowerPoint Presentation</vt:lpstr>
      <vt:lpstr>PowerPoint Presentation</vt:lpstr>
      <vt:lpstr>Example</vt:lpstr>
      <vt:lpstr>Future Scope</vt:lpstr>
      <vt:lpstr>PowerPoint Presentation</vt:lpstr>
      <vt:lpstr>,nhce</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asic implementation of Viterbi Decoder for Wireless applications</dc:title>
  <dc:subject>VLSI System Design - Pre Project Presentation Slides</dc:subject>
  <dc:creator>Phani.S</dc:creator>
  <cp:lastModifiedBy>SREE RAJ PEDDAIAHGARI</cp:lastModifiedBy>
  <cp:revision>1373</cp:revision>
  <dcterms:created xsi:type="dcterms:W3CDTF">2006-03-21T10:54:45Z</dcterms:created>
  <dcterms:modified xsi:type="dcterms:W3CDTF">2020-05-01T16:28:58Z</dcterms:modified>
  <cp:category>VLSI - FT07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1033-9.1.0.4058</vt:lpwstr>
  </property>
</Properties>
</file>