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o" initials="J" lastIdx="1" clrIdx="0">
    <p:extLst>
      <p:ext uri="{19B8F6BF-5375-455C-9EA6-DF929625EA0E}">
        <p15:presenceInfo xmlns:p15="http://schemas.microsoft.com/office/powerpoint/2012/main" userId="Jen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28" d="100"/>
          <a:sy n="28" d="100"/>
        </p:scale>
        <p:origin x="4264" y="1416"/>
      </p:cViewPr>
      <p:guideLst>
        <p:guide orient="horz" pos="6912"/>
        <p:guide pos="10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114800" y="369332"/>
            <a:ext cx="24688800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Implementing Adversarial attacks and Adversarial Training In Deep Networks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114800" y="1600201"/>
            <a:ext cx="2468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97942" rIns="97942" bIns="97942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Xiaomeng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Dong</a:t>
            </a:r>
            <a:endParaRPr lang="en-US" sz="28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Oklahoma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0162" y="20025361"/>
            <a:ext cx="3593445" cy="972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2000" dirty="0" err="1"/>
              <a:t>Xiaomeng</a:t>
            </a:r>
            <a:r>
              <a:rPr lang="en-US" sz="2000" dirty="0"/>
              <a:t> Dong</a:t>
            </a:r>
          </a:p>
          <a:p>
            <a:r>
              <a:rPr lang="en-US" sz="2000" dirty="0"/>
              <a:t>University of Oklahoma</a:t>
            </a:r>
          </a:p>
          <a:p>
            <a:r>
              <a:rPr lang="en-US" sz="2000" dirty="0"/>
              <a:t>Email: Xiaomeng.dong-1@ou.edu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1" y="19431001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357600" y="20038060"/>
            <a:ext cx="16179800" cy="1755139"/>
          </a:xfrm>
          <a:prstGeom prst="rect">
            <a:avLst/>
          </a:prstGeom>
          <a:noFill/>
        </p:spPr>
        <p:txBody>
          <a:bodyPr wrap="square" lIns="48971" tIns="48971" rIns="48971" bIns="48971" numCol="1" spcCol="244855" rtlCol="0">
            <a:noAutofit/>
          </a:bodyPr>
          <a:lstStyle/>
          <a:p>
            <a:r>
              <a:rPr lang="en-US" sz="1800" i="1" dirty="0"/>
              <a:t>[1] </a:t>
            </a:r>
            <a:r>
              <a:rPr lang="en-US" sz="1800" dirty="0" err="1"/>
              <a:t>Szegedy</a:t>
            </a:r>
            <a:r>
              <a:rPr lang="en-US" sz="1800" dirty="0"/>
              <a:t>, Christian, Liu, Wei, Jia, </a:t>
            </a:r>
            <a:r>
              <a:rPr lang="en-US" sz="1800" dirty="0" err="1"/>
              <a:t>Yangqing</a:t>
            </a:r>
            <a:r>
              <a:rPr lang="en-US" sz="1800" dirty="0"/>
              <a:t>, </a:t>
            </a:r>
            <a:r>
              <a:rPr lang="en-US" sz="1800" dirty="0" err="1"/>
              <a:t>Sermanet</a:t>
            </a:r>
            <a:r>
              <a:rPr lang="en-US" sz="1800" dirty="0"/>
              <a:t>, Pierre, Reed, Scott, </a:t>
            </a:r>
            <a:r>
              <a:rPr lang="en-US" sz="1800" dirty="0" err="1"/>
              <a:t>Anguelov</a:t>
            </a:r>
            <a:r>
              <a:rPr lang="en-US" sz="1800" dirty="0"/>
              <a:t>, Dragomir, Erhan, Du- </a:t>
            </a:r>
            <a:r>
              <a:rPr lang="en-US" sz="1800" dirty="0" err="1"/>
              <a:t>mitru</a:t>
            </a:r>
            <a:r>
              <a:rPr lang="en-US" sz="1800" dirty="0"/>
              <a:t>, </a:t>
            </a:r>
            <a:r>
              <a:rPr lang="en-US" sz="1800" dirty="0" err="1"/>
              <a:t>Vanhoucke</a:t>
            </a:r>
            <a:r>
              <a:rPr lang="en-US" sz="1800" dirty="0"/>
              <a:t>, Vincent, and </a:t>
            </a:r>
            <a:r>
              <a:rPr lang="en-US" sz="1800" dirty="0" err="1"/>
              <a:t>Rabinovich</a:t>
            </a:r>
            <a:r>
              <a:rPr lang="en-US" sz="1800" dirty="0"/>
              <a:t>, Andrew. Going deeper with convolutions. Technical report, </a:t>
            </a:r>
            <a:r>
              <a:rPr lang="en-US" sz="1800" dirty="0" err="1"/>
              <a:t>arXiv</a:t>
            </a:r>
            <a:r>
              <a:rPr lang="en-US" sz="1800" dirty="0"/>
              <a:t> preprint arXiv:1409.4842, 2014. </a:t>
            </a:r>
          </a:p>
          <a:p>
            <a:endParaRPr lang="en-US" sz="1800" dirty="0"/>
          </a:p>
          <a:p>
            <a:r>
              <a:rPr lang="en-US" sz="1800" i="1" dirty="0"/>
              <a:t>[2] </a:t>
            </a:r>
            <a:r>
              <a:rPr lang="en-US" sz="1800" dirty="0"/>
              <a:t>GOODFELLOW, I. J., SHLENS, J., AND SZEGEDY, C. Explaining and harnessing adversarial examples. </a:t>
            </a:r>
            <a:r>
              <a:rPr lang="en-US" sz="1800" dirty="0" err="1"/>
              <a:t>arXiv</a:t>
            </a:r>
            <a:r>
              <a:rPr lang="en-US" sz="1800" dirty="0"/>
              <a:t> preprint arXiv:1412.6572 (2014).</a:t>
            </a:r>
          </a:p>
          <a:p>
            <a:endParaRPr lang="en-US" sz="1800" dirty="0"/>
          </a:p>
          <a:p>
            <a:r>
              <a:rPr lang="en-US" sz="1800" i="1" dirty="0"/>
              <a:t>[3] </a:t>
            </a:r>
            <a:r>
              <a:rPr lang="en-US" sz="1800" dirty="0" err="1"/>
              <a:t>LeCun</a:t>
            </a:r>
            <a:r>
              <a:rPr lang="en-US" sz="1800" dirty="0"/>
              <a:t>, Y., </a:t>
            </a:r>
            <a:r>
              <a:rPr lang="en-US" sz="1800" dirty="0" err="1"/>
              <a:t>Bottou</a:t>
            </a:r>
            <a:r>
              <a:rPr lang="en-US" sz="1800" dirty="0"/>
              <a:t>, L., </a:t>
            </a:r>
            <a:r>
              <a:rPr lang="en-US" sz="1800" dirty="0" err="1"/>
              <a:t>Bengio</a:t>
            </a:r>
            <a:r>
              <a:rPr lang="en-US" sz="1800" dirty="0"/>
              <a:t>, Y., and Haffner, P. Gradient-based learning applied to document recognition. Proceedings of the IEEE, 86(11):2278–2324, November 1998.</a:t>
            </a:r>
            <a:endParaRPr lang="en-US" sz="18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2" y="19431001"/>
            <a:ext cx="202667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97280" y="3229965"/>
            <a:ext cx="10201858" cy="5016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Adversarial Examples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743743" y="3200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altLang="zh-CN" sz="3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Fast Gradient Sign Attack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063868" y="3256091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Adversarial Training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1" y="369332"/>
            <a:ext cx="2540000" cy="1905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0" y="374382"/>
            <a:ext cx="2540000" cy="1905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A6D3F19-6F82-8A48-89DB-AD752A8C51EA}"/>
              </a:ext>
            </a:extLst>
          </p:cNvPr>
          <p:cNvSpPr/>
          <p:nvPr/>
        </p:nvSpPr>
        <p:spPr>
          <a:xfrm>
            <a:off x="1097279" y="12331931"/>
            <a:ext cx="10201857" cy="5846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altLang="zh-CN" sz="3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Linear Explanation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0848EC-5E8F-1248-91AA-929D046E2290}"/>
              </a:ext>
            </a:extLst>
          </p:cNvPr>
          <p:cNvSpPr/>
          <p:nvPr/>
        </p:nvSpPr>
        <p:spPr>
          <a:xfrm>
            <a:off x="1097278" y="3229965"/>
            <a:ext cx="10201857" cy="88794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68F75E-0A45-E244-B9BA-593D1074A756}"/>
              </a:ext>
            </a:extLst>
          </p:cNvPr>
          <p:cNvSpPr/>
          <p:nvPr/>
        </p:nvSpPr>
        <p:spPr>
          <a:xfrm>
            <a:off x="1097278" y="12342818"/>
            <a:ext cx="10201857" cy="6372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3187B0-8D29-624B-B697-3FC48B71BE7C}"/>
              </a:ext>
            </a:extLst>
          </p:cNvPr>
          <p:cNvSpPr/>
          <p:nvPr/>
        </p:nvSpPr>
        <p:spPr>
          <a:xfrm>
            <a:off x="11743744" y="3229965"/>
            <a:ext cx="9875520" cy="154856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AE3C10-A0D5-684F-B658-33673B251F7F}"/>
              </a:ext>
            </a:extLst>
          </p:cNvPr>
          <p:cNvSpPr/>
          <p:nvPr/>
        </p:nvSpPr>
        <p:spPr>
          <a:xfrm>
            <a:off x="22063868" y="3256091"/>
            <a:ext cx="9875520" cy="15459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DC4CA-DFD2-C848-BF83-8261BAB65AAC}"/>
              </a:ext>
            </a:extLst>
          </p:cNvPr>
          <p:cNvSpPr txBox="1"/>
          <p:nvPr/>
        </p:nvSpPr>
        <p:spPr>
          <a:xfrm>
            <a:off x="4481778" y="682840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Adversarial Images Illustration </a:t>
            </a:r>
            <a:r>
              <a:rPr lang="en-US" sz="1800" baseline="30000" dirty="0"/>
              <a:t>[1]</a:t>
            </a:r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A2993D07-3F79-2C40-9E0E-8E5C52B0E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63" y="4335622"/>
            <a:ext cx="9184085" cy="23500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17B994-B61E-4747-8C0F-0FDAF27C9E97}"/>
              </a:ext>
            </a:extLst>
          </p:cNvPr>
          <p:cNvSpPr txBox="1"/>
          <p:nvPr/>
        </p:nvSpPr>
        <p:spPr>
          <a:xfrm>
            <a:off x="1478948" y="4102218"/>
            <a:ext cx="251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Panda, 57.7% confidence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33F7C0-9E63-304D-8DED-99A3DA29C3ED}"/>
              </a:ext>
            </a:extLst>
          </p:cNvPr>
          <p:cNvSpPr txBox="1"/>
          <p:nvPr/>
        </p:nvSpPr>
        <p:spPr>
          <a:xfrm>
            <a:off x="8287257" y="4150956"/>
            <a:ext cx="28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Gibbon, 99.7% confidence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B3909F-6E50-5E46-83C0-20727FBC7BF8}"/>
              </a:ext>
            </a:extLst>
          </p:cNvPr>
          <p:cNvSpPr txBox="1"/>
          <p:nvPr/>
        </p:nvSpPr>
        <p:spPr>
          <a:xfrm>
            <a:off x="5534000" y="4102218"/>
            <a:ext cx="198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Small Perturbation</a:t>
            </a:r>
          </a:p>
        </p:txBody>
      </p:sp>
      <p:pic>
        <p:nvPicPr>
          <p:cNvPr id="29" name="Picture 2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89F623-6C54-584C-B1DC-590521C4E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98" y="13286385"/>
            <a:ext cx="3698893" cy="901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2D8FC2-147F-3241-99DA-80FDA4B2E935}"/>
                  </a:ext>
                </a:extLst>
              </p:cNvPr>
              <p:cNvSpPr txBox="1"/>
              <p:nvPr/>
            </p:nvSpPr>
            <p:spPr>
              <a:xfrm>
                <a:off x="1556324" y="13445363"/>
                <a:ext cx="2792437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2D8FC2-147F-3241-99DA-80FDA4B2E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24" y="13445363"/>
                <a:ext cx="2792437" cy="538609"/>
              </a:xfrm>
              <a:prstGeom prst="rect">
                <a:avLst/>
              </a:prstGeom>
              <a:blipFill>
                <a:blip r:embed="rId5"/>
                <a:stretch>
                  <a:fillRect t="-681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3D723DFC-FF63-3744-9566-4EDB66ED0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4512768"/>
            <a:ext cx="4025900" cy="4013200"/>
          </a:xfrm>
          <a:prstGeom prst="rect">
            <a:avLst/>
          </a:prstGeom>
        </p:spPr>
      </p:pic>
      <p:pic>
        <p:nvPicPr>
          <p:cNvPr id="60" name="Picture 59" descr="Chart, line chart&#10;&#10;Description automatically generated">
            <a:extLst>
              <a:ext uri="{FF2B5EF4-FFF2-40B4-BE49-F238E27FC236}">
                <a16:creationId xmlns:a16="http://schemas.microsoft.com/office/drawing/2014/main" id="{74A19AFD-19E9-0A46-85BE-7EE33D85E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42" y="14534667"/>
            <a:ext cx="5139206" cy="40132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1DCCAE4-89E3-A846-A112-C1C742AF3D47}"/>
              </a:ext>
            </a:extLst>
          </p:cNvPr>
          <p:cNvSpPr/>
          <p:nvPr/>
        </p:nvSpPr>
        <p:spPr>
          <a:xfrm>
            <a:off x="8915400" y="17079335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AB4207-50FA-B74B-B152-6A462E7CE92C}"/>
              </a:ext>
            </a:extLst>
          </p:cNvPr>
          <p:cNvSpPr/>
          <p:nvPr/>
        </p:nvSpPr>
        <p:spPr>
          <a:xfrm rot="719423">
            <a:off x="9716926" y="15836454"/>
            <a:ext cx="2286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B8DF672-DB86-4E4C-B9F2-DB0CA2682736}"/>
              </a:ext>
            </a:extLst>
          </p:cNvPr>
          <p:cNvCxnSpPr/>
          <p:nvPr/>
        </p:nvCxnSpPr>
        <p:spPr>
          <a:xfrm flipH="1">
            <a:off x="8315857" y="17231735"/>
            <a:ext cx="71384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0DC23A-4940-2C46-BA26-5657CEAE58E5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9144000" y="17231735"/>
            <a:ext cx="0" cy="113246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1DE8C8-DC53-E044-AAA0-422E52E64016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9887897" y="16111056"/>
            <a:ext cx="0" cy="22531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96FD59-B715-DE4F-89A7-0E827BD83060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8315857" y="15965108"/>
            <a:ext cx="140356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D561F0D-23EF-D548-83C2-D9EC55140570}"/>
                  </a:ext>
                </a:extLst>
              </p:cNvPr>
              <p:cNvSpPr txBox="1"/>
              <p:nvPr/>
            </p:nvSpPr>
            <p:spPr>
              <a:xfrm>
                <a:off x="9239974" y="17612127"/>
                <a:ext cx="591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D561F0D-23EF-D548-83C2-D9EC5514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974" y="17612127"/>
                <a:ext cx="591251" cy="307777"/>
              </a:xfrm>
              <a:prstGeom prst="rect">
                <a:avLst/>
              </a:prstGeom>
              <a:blipFill>
                <a:blip r:embed="rId8"/>
                <a:stretch>
                  <a:fillRect l="-8333" r="-625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B79B031-CAC9-B14B-ADA1-9BDF4420B7C2}"/>
              </a:ext>
            </a:extLst>
          </p:cNvPr>
          <p:cNvCxnSpPr>
            <a:cxnSpLocks/>
          </p:cNvCxnSpPr>
          <p:nvPr/>
        </p:nvCxnSpPr>
        <p:spPr>
          <a:xfrm>
            <a:off x="9239974" y="18059400"/>
            <a:ext cx="5912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8C1716-6A19-2B4D-B49A-71F0CD75E724}"/>
              </a:ext>
            </a:extLst>
          </p:cNvPr>
          <p:cNvCxnSpPr>
            <a:cxnSpLocks/>
          </p:cNvCxnSpPr>
          <p:nvPr/>
        </p:nvCxnSpPr>
        <p:spPr>
          <a:xfrm>
            <a:off x="10040297" y="16263456"/>
            <a:ext cx="0" cy="22531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picture containing text&#10;&#10;Description automatically generated">
            <a:extLst>
              <a:ext uri="{FF2B5EF4-FFF2-40B4-BE49-F238E27FC236}">
                <a16:creationId xmlns:a16="http://schemas.microsoft.com/office/drawing/2014/main" id="{4EE349DD-491C-584D-AB76-925B3A7214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700" y="4058127"/>
            <a:ext cx="5105400" cy="96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77D0F-F62C-454A-97AF-8B62CAD8D842}"/>
                  </a:ext>
                </a:extLst>
              </p:cNvPr>
              <p:cNvSpPr txBox="1"/>
              <p:nvPr/>
            </p:nvSpPr>
            <p:spPr>
              <a:xfrm>
                <a:off x="15139181" y="5176300"/>
                <a:ext cx="2792437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77D0F-F62C-454A-97AF-8B62CAD8D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181" y="5176300"/>
                <a:ext cx="2792437" cy="538609"/>
              </a:xfrm>
              <a:prstGeom prst="rect">
                <a:avLst/>
              </a:prstGeom>
              <a:blipFill>
                <a:blip r:embed="rId10"/>
                <a:stretch>
                  <a:fillRect t="-6977" b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" name="Picture 93">
            <a:extLst>
              <a:ext uri="{FF2B5EF4-FFF2-40B4-BE49-F238E27FC236}">
                <a16:creationId xmlns:a16="http://schemas.microsoft.com/office/drawing/2014/main" id="{07F3B6C6-0E7E-4247-84F0-F06A5E6153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6089" y="4245398"/>
            <a:ext cx="9436205" cy="77333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B81A219-E524-6840-90F6-65399DA1DC72}"/>
              </a:ext>
            </a:extLst>
          </p:cNvPr>
          <p:cNvSpPr txBox="1"/>
          <p:nvPr/>
        </p:nvSpPr>
        <p:spPr>
          <a:xfrm>
            <a:off x="22133457" y="5384101"/>
            <a:ext cx="9687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“Train on original images and adversarial examples together”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564022-8172-8441-9A6B-4DB382F55339}"/>
              </a:ext>
            </a:extLst>
          </p:cNvPr>
          <p:cNvSpPr txBox="1"/>
          <p:nvPr/>
        </p:nvSpPr>
        <p:spPr>
          <a:xfrm>
            <a:off x="11779420" y="6017668"/>
            <a:ext cx="9220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FGSM</a:t>
            </a:r>
            <a:r>
              <a:rPr lang="en-US" sz="3500" baseline="30000" dirty="0"/>
              <a:t>[2] </a:t>
            </a:r>
            <a:r>
              <a:rPr lang="en-US" sz="3500" dirty="0"/>
              <a:t>attack on Cifar10 with LeNet</a:t>
            </a:r>
            <a:r>
              <a:rPr lang="en-US" sz="3500" baseline="30000" dirty="0"/>
              <a:t>[3]</a:t>
            </a:r>
            <a:r>
              <a:rPr lang="en-US" sz="3500" dirty="0"/>
              <a:t>:</a:t>
            </a:r>
          </a:p>
        </p:txBody>
      </p:sp>
      <p:pic>
        <p:nvPicPr>
          <p:cNvPr id="105" name="Picture 104" descr="Chart, line chart&#10;&#10;Description automatically generated">
            <a:extLst>
              <a:ext uri="{FF2B5EF4-FFF2-40B4-BE49-F238E27FC236}">
                <a16:creationId xmlns:a16="http://schemas.microsoft.com/office/drawing/2014/main" id="{98839909-CB50-2945-BEE3-3929E83693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69" y="11835789"/>
            <a:ext cx="8175102" cy="5232906"/>
          </a:xfrm>
          <a:prstGeom prst="rect">
            <a:avLst/>
          </a:prstGeom>
        </p:spPr>
      </p:pic>
      <p:pic>
        <p:nvPicPr>
          <p:cNvPr id="107" name="Picture 106" descr="Chart, line chart&#10;&#10;Description automatically generated">
            <a:extLst>
              <a:ext uri="{FF2B5EF4-FFF2-40B4-BE49-F238E27FC236}">
                <a16:creationId xmlns:a16="http://schemas.microsoft.com/office/drawing/2014/main" id="{99EEE02C-6ECF-5C4E-B656-E43273860F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69" y="6664290"/>
            <a:ext cx="8175102" cy="5183183"/>
          </a:xfrm>
          <a:prstGeom prst="rect">
            <a:avLst/>
          </a:prstGeom>
        </p:spPr>
      </p:pic>
      <p:pic>
        <p:nvPicPr>
          <p:cNvPr id="109" name="Picture 108" descr="Text&#10;&#10;Description automatically generated">
            <a:extLst>
              <a:ext uri="{FF2B5EF4-FFF2-40B4-BE49-F238E27FC236}">
                <a16:creationId xmlns:a16="http://schemas.microsoft.com/office/drawing/2014/main" id="{E53DC916-CE60-B941-892D-E82E3F4B00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733" y="16891011"/>
            <a:ext cx="7828342" cy="986248"/>
          </a:xfrm>
          <a:prstGeom prst="rect">
            <a:avLst/>
          </a:prstGeom>
        </p:spPr>
      </p:pic>
      <p:pic>
        <p:nvPicPr>
          <p:cNvPr id="111" name="Picture 110" descr="Chart, line chart&#10;&#10;Description automatically generated">
            <a:extLst>
              <a:ext uri="{FF2B5EF4-FFF2-40B4-BE49-F238E27FC236}">
                <a16:creationId xmlns:a16="http://schemas.microsoft.com/office/drawing/2014/main" id="{1CD63B97-A0DC-034A-9A33-46B74C0025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185" y="6438010"/>
            <a:ext cx="8943654" cy="5409820"/>
          </a:xfrm>
          <a:prstGeom prst="rect">
            <a:avLst/>
          </a:prstGeom>
        </p:spPr>
      </p:pic>
      <p:pic>
        <p:nvPicPr>
          <p:cNvPr id="113" name="Picture 112" descr="Chart, line chart&#10;&#10;Description automatically generated">
            <a:extLst>
              <a:ext uri="{FF2B5EF4-FFF2-40B4-BE49-F238E27FC236}">
                <a16:creationId xmlns:a16="http://schemas.microsoft.com/office/drawing/2014/main" id="{53E23CCA-7A90-9F48-8A8A-1809369B42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600" y="11835789"/>
            <a:ext cx="8153400" cy="5203850"/>
          </a:xfrm>
          <a:prstGeom prst="rect">
            <a:avLst/>
          </a:prstGeom>
        </p:spPr>
      </p:pic>
      <p:pic>
        <p:nvPicPr>
          <p:cNvPr id="114" name="Picture 113" descr="Text&#10;&#10;Description automatically generated">
            <a:extLst>
              <a:ext uri="{FF2B5EF4-FFF2-40B4-BE49-F238E27FC236}">
                <a16:creationId xmlns:a16="http://schemas.microsoft.com/office/drawing/2014/main" id="{791FD087-4856-7844-87EB-6A3324A5BC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497" y="16780381"/>
            <a:ext cx="7828342" cy="986248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3229DE2A-1CAA-3341-9D26-43E11DD932CA}"/>
              </a:ext>
            </a:extLst>
          </p:cNvPr>
          <p:cNvSpPr txBox="1"/>
          <p:nvPr/>
        </p:nvSpPr>
        <p:spPr>
          <a:xfrm>
            <a:off x="12508369" y="18047790"/>
            <a:ext cx="254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Clean Acc: 0.7178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059E01A-A6D7-D84E-A812-9F4A719E5646}"/>
              </a:ext>
            </a:extLst>
          </p:cNvPr>
          <p:cNvSpPr txBox="1"/>
          <p:nvPr/>
        </p:nvSpPr>
        <p:spPr>
          <a:xfrm>
            <a:off x="15478962" y="18063126"/>
            <a:ext cx="254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Adv Acc: 0.2674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9642E4-2232-EF42-9B89-FA872979D780}"/>
              </a:ext>
            </a:extLst>
          </p:cNvPr>
          <p:cNvSpPr txBox="1"/>
          <p:nvPr/>
        </p:nvSpPr>
        <p:spPr>
          <a:xfrm>
            <a:off x="18549113" y="18047790"/>
            <a:ext cx="254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 Drop: </a:t>
            </a:r>
            <a:r>
              <a:rPr lang="en-US" sz="2000" b="1" dirty="0">
                <a:solidFill>
                  <a:srgbClr val="FF0000"/>
                </a:solidFill>
              </a:rPr>
              <a:t>0.45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19F578-4FB9-3440-A3C1-E3252D9E3CA1}"/>
              </a:ext>
            </a:extLst>
          </p:cNvPr>
          <p:cNvSpPr txBox="1"/>
          <p:nvPr/>
        </p:nvSpPr>
        <p:spPr>
          <a:xfrm>
            <a:off x="23051675" y="18059400"/>
            <a:ext cx="254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Clean Acc: 0.6962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B751220-E2ED-D74A-9495-E92191ADAB76}"/>
              </a:ext>
            </a:extLst>
          </p:cNvPr>
          <p:cNvSpPr txBox="1"/>
          <p:nvPr/>
        </p:nvSpPr>
        <p:spPr>
          <a:xfrm>
            <a:off x="26022268" y="18074736"/>
            <a:ext cx="254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Adv Acc: 0.4758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6F0529-0357-284B-A2B9-9D56A8950DA4}"/>
              </a:ext>
            </a:extLst>
          </p:cNvPr>
          <p:cNvSpPr txBox="1"/>
          <p:nvPr/>
        </p:nvSpPr>
        <p:spPr>
          <a:xfrm>
            <a:off x="29092419" y="18059400"/>
            <a:ext cx="254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 Drop: </a:t>
            </a:r>
            <a:r>
              <a:rPr lang="en-US" sz="2000" b="1" dirty="0">
                <a:solidFill>
                  <a:srgbClr val="00B050"/>
                </a:solidFill>
              </a:rPr>
              <a:t>0.22</a:t>
            </a:r>
          </a:p>
        </p:txBody>
      </p:sp>
      <p:pic>
        <p:nvPicPr>
          <p:cNvPr id="124" name="Picture 1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F2D226-1863-0042-95D2-66C7E7E264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08" y="8026469"/>
            <a:ext cx="9676794" cy="3293288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D095B2BD-61C1-264E-942E-4679336A0EE5}"/>
              </a:ext>
            </a:extLst>
          </p:cNvPr>
          <p:cNvSpPr txBox="1"/>
          <p:nvPr/>
        </p:nvSpPr>
        <p:spPr>
          <a:xfrm>
            <a:off x="1893892" y="7646369"/>
            <a:ext cx="4036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9E3F13-8C86-6840-9B7D-E0D640EC7946}"/>
              </a:ext>
            </a:extLst>
          </p:cNvPr>
          <p:cNvSpPr txBox="1"/>
          <p:nvPr/>
        </p:nvSpPr>
        <p:spPr>
          <a:xfrm>
            <a:off x="5716004" y="7686629"/>
            <a:ext cx="9765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label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D5507A-2758-0944-A378-A8B3F255B3D9}"/>
              </a:ext>
            </a:extLst>
          </p:cNvPr>
          <p:cNvSpPr txBox="1"/>
          <p:nvPr/>
        </p:nvSpPr>
        <p:spPr>
          <a:xfrm>
            <a:off x="3492765" y="7633881"/>
            <a:ext cx="14446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/>
              <a:t>x_adverse</a:t>
            </a:r>
            <a:endParaRPr lang="en-US" sz="23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4E36CC-D0FB-9B45-B5EE-DA06B0B027FE}"/>
              </a:ext>
            </a:extLst>
          </p:cNvPr>
          <p:cNvSpPr txBox="1"/>
          <p:nvPr/>
        </p:nvSpPr>
        <p:spPr>
          <a:xfrm>
            <a:off x="7137171" y="7650932"/>
            <a:ext cx="22719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clean prediction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EBE56D7-CDF9-C148-913E-15CE02DCDB75}"/>
              </a:ext>
            </a:extLst>
          </p:cNvPr>
          <p:cNvSpPr txBox="1"/>
          <p:nvPr/>
        </p:nvSpPr>
        <p:spPr>
          <a:xfrm>
            <a:off x="9359128" y="7633881"/>
            <a:ext cx="22719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adv prediction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5184E3-CFAC-1A47-B645-F7F7B2E90244}"/>
              </a:ext>
            </a:extLst>
          </p:cNvPr>
          <p:cNvSpPr txBox="1"/>
          <p:nvPr/>
        </p:nvSpPr>
        <p:spPr>
          <a:xfrm>
            <a:off x="4430203" y="1144951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Adversarial Images on Cifar10</a:t>
            </a:r>
            <a:endParaRPr lang="en-US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261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Dong, Xiaomeng (GE Healthcare)</cp:lastModifiedBy>
  <cp:revision>129</cp:revision>
  <cp:lastPrinted>2013-02-12T02:21:55Z</cp:lastPrinted>
  <dcterms:created xsi:type="dcterms:W3CDTF">2013-02-10T21:14:48Z</dcterms:created>
  <dcterms:modified xsi:type="dcterms:W3CDTF">2020-12-06T19:32:44Z</dcterms:modified>
</cp:coreProperties>
</file>