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32918400" cy="21945600"/>
  <p:notesSz cx="7004050" cy="9290050"/>
  <p:defaultTextStyle>
    <a:defPPr>
      <a:defRPr lang="en-US"/>
    </a:defPPr>
    <a:lvl1pPr marL="0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1pPr>
    <a:lvl2pPr marL="1175304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2pPr>
    <a:lvl3pPr marL="2350606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3pPr>
    <a:lvl4pPr marL="3525911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4pPr>
    <a:lvl5pPr marL="4701214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5pPr>
    <a:lvl6pPr marL="5876517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6pPr>
    <a:lvl7pPr marL="7051819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7pPr>
    <a:lvl8pPr marL="8227124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8pPr>
    <a:lvl9pPr marL="9402428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6">
          <p15:clr>
            <a:srgbClr val="A4A3A4"/>
          </p15:clr>
        </p15:guide>
        <p15:guide id="2" pos="220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no" initials="J" lastIdx="1" clrIdx="0">
    <p:extLst>
      <p:ext uri="{19B8F6BF-5375-455C-9EA6-DF929625EA0E}">
        <p15:presenceInfo xmlns:p15="http://schemas.microsoft.com/office/powerpoint/2012/main" userId="Jen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60" autoAdjust="0"/>
    <p:restoredTop sz="94676" autoAdjust="0"/>
  </p:normalViewPr>
  <p:slideViewPr>
    <p:cSldViewPr>
      <p:cViewPr varScale="1">
        <p:scale>
          <a:sx n="36" d="100"/>
          <a:sy n="36" d="100"/>
        </p:scale>
        <p:origin x="1638" y="48"/>
      </p:cViewPr>
      <p:guideLst>
        <p:guide orient="horz" pos="6912"/>
        <p:guide pos="103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926"/>
        <p:guide pos="22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6CDD7-09B6-4BB3-9069-2B95837CCCB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3325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7163" y="8823325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9BA33-46DD-4DE6-9BEC-D9D96B7B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40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32369760" y="0"/>
            <a:ext cx="548640" cy="21945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2" y="0"/>
            <a:ext cx="548640" cy="21945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32918400" cy="2743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19202400"/>
            <a:ext cx="32918400" cy="2743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sp>
        <p:nvSpPr>
          <p:cNvPr id="11" name="Instructions"/>
          <p:cNvSpPr/>
          <p:nvPr userDrawn="1"/>
        </p:nvSpPr>
        <p:spPr>
          <a:xfrm>
            <a:off x="-7680960" y="0"/>
            <a:ext cx="7132320" cy="2194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428" tIns="122428" rIns="122428" bIns="122428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47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24” high by 36” wide. It can be used to print any poster with a 2:3 aspect ratio including 36x54 and 48x72.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47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  <a:endParaRPr sz="47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 this 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33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33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47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47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33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33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33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286"/>
              </a:spcAft>
            </a:pPr>
            <a:r>
              <a:rPr lang="en-US" sz="2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2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3467040" y="0"/>
            <a:ext cx="7132320" cy="21945600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47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4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47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33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33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48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33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8200" y="21677939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1"/>
            <a:ext cx="29626560" cy="3657600"/>
          </a:xfrm>
          <a:prstGeom prst="rect">
            <a:avLst/>
          </a:prstGeom>
        </p:spPr>
        <p:txBody>
          <a:bodyPr vert="horz" lIns="235061" tIns="117531" rIns="235061" bIns="117531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3"/>
            <a:ext cx="29626560" cy="14483082"/>
          </a:xfrm>
          <a:prstGeom prst="rect">
            <a:avLst/>
          </a:prstGeom>
        </p:spPr>
        <p:txBody>
          <a:bodyPr vert="horz" lIns="235061" tIns="117531" rIns="235061" bIns="11753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</p:spPr>
        <p:txBody>
          <a:bodyPr vert="horz" lIns="235061" tIns="117531" rIns="235061" bIns="117531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</p:spPr>
        <p:txBody>
          <a:bodyPr vert="horz" lIns="235061" tIns="117531" rIns="235061" bIns="117531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</p:spPr>
        <p:txBody>
          <a:bodyPr vert="horz" lIns="235061" tIns="117531" rIns="235061" bIns="117531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2350606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4855" indent="-244855" algn="l" defTabSz="235060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9709" indent="-244855" algn="l" defTabSz="235060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34565" indent="-244855" algn="l" defTabSz="235060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979419" indent="-244855" algn="l" defTabSz="235060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24275" indent="-244855" algn="l" defTabSz="235060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6464169" indent="-587652" algn="l" defTabSz="2350606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6pPr>
      <a:lvl7pPr marL="7639472" indent="-587652" algn="l" defTabSz="2350606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7pPr>
      <a:lvl8pPr marL="8814776" indent="-587652" algn="l" defTabSz="2350606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8pPr>
      <a:lvl9pPr marL="9990078" indent="-587652" algn="l" defTabSz="2350606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175304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2pPr>
      <a:lvl3pPr marL="2350606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3pPr>
      <a:lvl4pPr marL="3525911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01214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76517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7051819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8227124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402428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4114800" y="369332"/>
            <a:ext cx="24688800" cy="1233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942" tIns="244855" rIns="97942" bIns="244855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Capsule Networks in Recognizing Object Under Novel Viewpoints</a:t>
            </a:r>
            <a:endParaRPr lang="en-US" sz="4800" b="1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4114800" y="1600201"/>
            <a:ext cx="24688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942" tIns="97942" rIns="97942" bIns="97942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8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Xiaomeng</a:t>
            </a: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Dong</a:t>
            </a:r>
            <a:endParaRPr lang="en-US" sz="2800" baseline="300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algn="ctr" eaLnBrk="1" hangingPunct="1"/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University </a:t>
            </a:r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of </a:t>
            </a: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Oklahoma, Data Science &amp; Analytics</a:t>
            </a:r>
            <a:endParaRPr 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80162" y="20025361"/>
            <a:ext cx="3593445" cy="9727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48971" tIns="24486" rIns="48971" bIns="24486" rtlCol="0">
            <a:spAutoFit/>
          </a:bodyPr>
          <a:lstStyle/>
          <a:p>
            <a:r>
              <a:rPr lang="en-US" sz="2000" dirty="0" err="1" smtClean="0"/>
              <a:t>Xiaomeng</a:t>
            </a:r>
            <a:r>
              <a:rPr lang="en-US" sz="2000" dirty="0" smtClean="0"/>
              <a:t> Dong</a:t>
            </a:r>
            <a:endParaRPr lang="en-US" sz="2000" dirty="0"/>
          </a:p>
          <a:p>
            <a:r>
              <a:rPr lang="en-US" sz="2000" dirty="0" smtClean="0"/>
              <a:t>University of Oklahoma</a:t>
            </a:r>
            <a:endParaRPr lang="en-US" sz="2000" dirty="0"/>
          </a:p>
          <a:p>
            <a:r>
              <a:rPr lang="en-US" sz="2000" dirty="0"/>
              <a:t>Email</a:t>
            </a:r>
            <a:r>
              <a:rPr lang="en-US" sz="2000" dirty="0" smtClean="0"/>
              <a:t>: Xiaomeng.dong-1@ou.edu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1280161" y="19431001"/>
            <a:ext cx="1450230" cy="557282"/>
          </a:xfrm>
          <a:prstGeom prst="rect">
            <a:avLst/>
          </a:prstGeom>
          <a:noFill/>
        </p:spPr>
        <p:txBody>
          <a:bodyPr wrap="none" lIns="48971" tIns="24486" rIns="48971" bIns="24486" rtlCol="0">
            <a:spAutoFit/>
          </a:bodyPr>
          <a:lstStyle/>
          <a:p>
            <a:r>
              <a:rPr lang="en-US" sz="3200" b="1" dirty="0"/>
              <a:t>Contact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357600" y="20038061"/>
            <a:ext cx="14630400" cy="960080"/>
          </a:xfrm>
          <a:prstGeom prst="rect">
            <a:avLst/>
          </a:prstGeom>
          <a:noFill/>
        </p:spPr>
        <p:txBody>
          <a:bodyPr wrap="square" lIns="48971" tIns="48971" rIns="48971" bIns="48971" numCol="1" spcCol="244855" rtlCol="0">
            <a:noAutofit/>
          </a:bodyPr>
          <a:lstStyle/>
          <a:p>
            <a:r>
              <a:rPr lang="en-US" sz="1800" i="1" dirty="0" smtClean="0"/>
              <a:t>[1] Sara </a:t>
            </a:r>
            <a:r>
              <a:rPr lang="en-US" sz="1800" i="1" dirty="0"/>
              <a:t>S, Nicholas F, and Hinton G.(2017) Dynamic routing between capsules. In Advances in Neural Information Processing Systems, pp. 3859–3869. </a:t>
            </a:r>
            <a:r>
              <a:rPr lang="en-US" sz="1800" i="1" dirty="0" smtClean="0"/>
              <a:t> </a:t>
            </a:r>
          </a:p>
          <a:p>
            <a:r>
              <a:rPr lang="en-US" sz="1800" i="1" dirty="0" smtClean="0"/>
              <a:t>[2] Vincenzo L, </a:t>
            </a:r>
            <a:r>
              <a:rPr lang="en-US" sz="1800" i="1" dirty="0"/>
              <a:t>Davide </a:t>
            </a:r>
            <a:r>
              <a:rPr lang="en-US" sz="1800" i="1" dirty="0" smtClean="0"/>
              <a:t>M. </a:t>
            </a:r>
            <a:r>
              <a:rPr lang="en-US" sz="1800" i="1" dirty="0"/>
              <a:t>(</a:t>
            </a:r>
            <a:r>
              <a:rPr lang="en-US" sz="1800" i="1" dirty="0" smtClean="0"/>
              <a:t>2017) CORe50</a:t>
            </a:r>
            <a:r>
              <a:rPr lang="en-US" sz="1800" i="1" dirty="0"/>
              <a:t>: a New Dataset and Benchmark for Continuous Object Recognition. </a:t>
            </a:r>
            <a:r>
              <a:rPr lang="en-US" sz="1800" i="1" dirty="0" err="1"/>
              <a:t>CoRR</a:t>
            </a:r>
            <a:r>
              <a:rPr lang="en-US" sz="1800" i="1" dirty="0"/>
              <a:t> </a:t>
            </a:r>
            <a:r>
              <a:rPr lang="en-US" sz="1800" i="1" dirty="0" smtClean="0"/>
              <a:t>abs/1705.03550.</a:t>
            </a:r>
          </a:p>
          <a:p>
            <a:r>
              <a:rPr lang="en-US" sz="1800" i="1" dirty="0" smtClean="0"/>
              <a:t>[3] Geoffrey H, Sara S, Nicholas F. (2018) Matrix capsules with EM routing. International Conference on Learning Representations. </a:t>
            </a:r>
            <a:endParaRPr lang="en-US" sz="18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16459202" y="19431001"/>
            <a:ext cx="2026670" cy="557282"/>
          </a:xfrm>
          <a:prstGeom prst="rect">
            <a:avLst/>
          </a:prstGeom>
          <a:noFill/>
        </p:spPr>
        <p:txBody>
          <a:bodyPr wrap="none" lIns="48971" tIns="24486" rIns="48971" bIns="24486" rtlCol="0">
            <a:spAutoFit/>
          </a:bodyPr>
          <a:lstStyle/>
          <a:p>
            <a:r>
              <a:rPr lang="en-US" sz="3200" b="1" dirty="0"/>
              <a:t>References</a:t>
            </a: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097280" y="3657600"/>
            <a:ext cx="9875520" cy="3275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smtClean="0">
                <a:latin typeface="Calibri" pitchFamily="34" charset="0"/>
              </a:rPr>
              <a:t>      A capsule is a group of neurons that represents a specific type of entity such as an object or object part.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A capsule can be mathematically modeled as a vector-in-vector-out computing units. It can recognize objects under different angle by controlling meaningful information flow. </a:t>
            </a:r>
          </a:p>
          <a:p>
            <a:pPr eaLnBrk="1" hangingPunct="1"/>
            <a:r>
              <a:rPr lang="en-US" sz="2000" dirty="0" smtClean="0">
                <a:latin typeface="Calibri" pitchFamily="34" charset="0"/>
              </a:rPr>
              <a:t>     Capsule </a:t>
            </a:r>
            <a:r>
              <a:rPr lang="en-US" sz="2000" dirty="0">
                <a:latin typeface="Calibri" pitchFamily="34" charset="0"/>
              </a:rPr>
              <a:t>Network is a new deep network architecture proposed by Hinton [1]. It has certain advantage over traditional </a:t>
            </a:r>
            <a:r>
              <a:rPr lang="en-US" sz="2000" dirty="0" smtClean="0">
                <a:latin typeface="Calibri" pitchFamily="34" charset="0"/>
              </a:rPr>
              <a:t>Convolutional Neural Networks </a:t>
            </a:r>
            <a:r>
              <a:rPr lang="en-US" sz="2000" dirty="0">
                <a:latin typeface="Calibri" pitchFamily="34" charset="0"/>
              </a:rPr>
              <a:t>at recognizing object under novel viewpoints</a:t>
            </a:r>
            <a:r>
              <a:rPr lang="en-US" sz="2000" dirty="0" smtClean="0">
                <a:latin typeface="Calibri" pitchFamily="34" charset="0"/>
              </a:rPr>
              <a:t>. In this study, it is shown that Capsule Network can effectively recognize objects in different backgrounds.  Capsule Network demonstrates higher testing accuracy in Core 50 dataset than a comparable Convolutional Neural Networks with similar number of parameters.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97280" y="3200400"/>
            <a:ext cx="987552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r>
              <a: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Abstract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Box 194"/>
              <p:cNvSpPr txBox="1">
                <a:spLocks noChangeArrowheads="1"/>
              </p:cNvSpPr>
              <p:nvPr/>
            </p:nvSpPr>
            <p:spPr bwMode="auto">
              <a:xfrm>
                <a:off x="11503414" y="9344950"/>
                <a:ext cx="9875520" cy="96005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p:spPr>
            <p:txBody>
              <a:bodyPr lIns="97942" tIns="97942" rIns="97942" bIns="97942"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457200" indent="-457200" eaLnBrk="1" hangingPunct="1">
                  <a:buFont typeface="+mj-lt"/>
                  <a:buAutoNum type="arabicPeriod"/>
                </a:pPr>
                <a:r>
                  <a:rPr lang="en-US" sz="2000" dirty="0" smtClean="0">
                    <a:latin typeface="Calibri" pitchFamily="34" charset="0"/>
                  </a:rPr>
                  <a:t>First layer is the traditional convolutional layer.</a:t>
                </a:r>
              </a:p>
              <a:p>
                <a:pPr marL="457200" indent="-457200" eaLnBrk="1" hangingPunct="1">
                  <a:buFont typeface="+mj-lt"/>
                  <a:buAutoNum type="arabicPeriod"/>
                </a:pPr>
                <a:r>
                  <a:rPr lang="en-US" sz="2000" dirty="0" smtClean="0">
                    <a:latin typeface="Calibri" pitchFamily="34" charset="0"/>
                  </a:rPr>
                  <a:t>Primary Capsule Layer is convolutional layer with output reshaped as vector layers: </a:t>
                </a:r>
              </a:p>
              <a:p>
                <a:pPr marL="457200" indent="-457200" eaLnBrk="1" hangingPunct="1">
                  <a:buFont typeface="+mj-lt"/>
                  <a:buAutoNum type="arabicPeriod"/>
                </a:pPr>
                <a:r>
                  <a:rPr lang="en-US" sz="2000" dirty="0">
                    <a:latin typeface="Calibri" pitchFamily="34" charset="0"/>
                  </a:rPr>
                  <a:t> </a:t>
                </a:r>
                <a:r>
                  <a:rPr lang="en-US" sz="2000" dirty="0" smtClean="0">
                    <a:latin typeface="Calibri" pitchFamily="34" charset="0"/>
                  </a:rPr>
                  <a:t>      </a:t>
                </a:r>
                <a:r>
                  <a:rPr lang="en-US" sz="2000" dirty="0" smtClean="0">
                    <a:latin typeface="Calibri" pitchFamily="34" charset="0"/>
                  </a:rPr>
                  <a:t>[h , w, #</a:t>
                </a:r>
                <a:r>
                  <a:rPr lang="en-US" sz="2000" dirty="0" err="1" smtClean="0">
                    <a:latin typeface="Calibri" pitchFamily="34" charset="0"/>
                  </a:rPr>
                  <a:t>conv</a:t>
                </a:r>
                <a:r>
                  <a:rPr lang="en-US" sz="2000" dirty="0" smtClean="0">
                    <a:latin typeface="Calibri" pitchFamily="34" charset="0"/>
                  </a:rPr>
                  <a:t>] --&gt; 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#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𝑐𝑜𝑛𝑣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dim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⁡_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𝑐𝑎𝑝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Calibri" pitchFamily="34" charset="0"/>
                  </a:rPr>
                  <a:t>, </a:t>
                </a:r>
                <a:r>
                  <a:rPr lang="en-US" sz="2000" dirty="0" err="1" smtClean="0">
                    <a:latin typeface="Calibri" pitchFamily="34" charset="0"/>
                  </a:rPr>
                  <a:t>dim_cap</a:t>
                </a:r>
                <a:r>
                  <a:rPr lang="en-US" sz="2000" dirty="0" smtClean="0">
                    <a:latin typeface="Calibri" pitchFamily="34" charset="0"/>
                  </a:rPr>
                  <a:t>].</a:t>
                </a:r>
                <a:endParaRPr lang="en-US" sz="2000" dirty="0">
                  <a:latin typeface="Calibri" pitchFamily="34" charset="0"/>
                </a:endParaRPr>
              </a:p>
              <a:p>
                <a:pPr marL="457200" indent="-457200" eaLnBrk="1" hangingPunct="1">
                  <a:buFont typeface="+mj-lt"/>
                  <a:buAutoNum type="arabicPeriod"/>
                </a:pPr>
                <a:r>
                  <a:rPr lang="en-US" sz="2000" dirty="0" smtClean="0">
                    <a:latin typeface="Calibri" pitchFamily="34" charset="0"/>
                  </a:rPr>
                  <a:t>After primary capsule layer, apply “squashing function” (activation function for vector).</a:t>
                </a:r>
              </a:p>
              <a:p>
                <a:pPr marL="457200" indent="-457200" eaLnBrk="1" hangingPunct="1">
                  <a:buFont typeface="+mj-lt"/>
                  <a:buAutoNum type="arabicPeriod"/>
                </a:pPr>
                <a:r>
                  <a:rPr lang="en-US" sz="2000" dirty="0" smtClean="0">
                    <a:latin typeface="Calibri" pitchFamily="34" charset="0"/>
                  </a:rPr>
                  <a:t>Affine transformation of vector by a weight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alibri" pitchFamily="34" charset="0"/>
                  </a:rPr>
                  <a:t>.</a:t>
                </a:r>
              </a:p>
              <a:p>
                <a:pPr marL="457200" indent="-457200" eaLnBrk="1" hangingPunct="1">
                  <a:buFont typeface="+mj-lt"/>
                  <a:buAutoNum type="arabicPeriod"/>
                </a:pPr>
                <a:r>
                  <a:rPr lang="en-US" sz="2000" dirty="0" smtClean="0">
                    <a:latin typeface="Calibri" pitchFamily="34" charset="0"/>
                  </a:rPr>
                  <a:t>Calculate the information flow weight (c) by “Routing by Agreement” algorithm.</a:t>
                </a:r>
              </a:p>
              <a:p>
                <a:pPr marL="457200" indent="-457200" eaLnBrk="1" hangingPunct="1">
                  <a:buFont typeface="+mj-lt"/>
                  <a:buAutoNum type="arabicPeriod"/>
                </a:pPr>
                <a:r>
                  <a:rPr lang="en-US" sz="2000" dirty="0" smtClean="0">
                    <a:latin typeface="Calibri" pitchFamily="34" charset="0"/>
                  </a:rPr>
                  <a:t>Squash the output, go back to step 6 until desired routing iterations.</a:t>
                </a:r>
              </a:p>
              <a:p>
                <a:pPr marL="457200" indent="-457200" eaLnBrk="1" hangingPunct="1">
                  <a:buFont typeface="+mj-lt"/>
                  <a:buAutoNum type="arabicPeriod"/>
                </a:pPr>
                <a:r>
                  <a:rPr lang="en-US" sz="2000" dirty="0" smtClean="0">
                    <a:latin typeface="Calibri" pitchFamily="34" charset="0"/>
                  </a:rPr>
                  <a:t>Category Capsule Layer has dimension [#classes, 16], calculate L2 norm along the last dimension.</a:t>
                </a:r>
              </a:p>
              <a:p>
                <a:pPr marL="457200" indent="-457200" eaLnBrk="1" hangingPunct="1">
                  <a:buFont typeface="+mj-lt"/>
                  <a:buAutoNum type="arabicPeriod"/>
                </a:pPr>
                <a:r>
                  <a:rPr lang="en-US" sz="2000" dirty="0" smtClean="0">
                    <a:latin typeface="Calibri" pitchFamily="34" charset="0"/>
                  </a:rPr>
                  <a:t>Final prediction layer is a vector, with each element represents the P(class) .</a:t>
                </a:r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en-US" sz="2000" dirty="0" smtClean="0">
                  <a:latin typeface="Calibri" pitchFamily="34" charset="0"/>
                </a:endParaRPr>
              </a:p>
              <a:p>
                <a:pPr eaLnBrk="1" hangingPunct="1"/>
                <a:endParaRPr lang="en-US" sz="2000" dirty="0" smtClean="0">
                  <a:latin typeface="Calibri" pitchFamily="34" charset="0"/>
                </a:endParaRPr>
              </a:p>
              <a:p>
                <a:pPr eaLnBrk="1" hangingPunct="1"/>
                <a:endParaRPr lang="en-US" sz="2000" dirty="0">
                  <a:latin typeface="Calibri" pitchFamily="34" charset="0"/>
                </a:endParaRPr>
              </a:p>
              <a:p>
                <a:pPr eaLnBrk="1" hangingPunct="1"/>
                <a:endParaRPr lang="en-US" sz="2000" dirty="0" smtClean="0">
                  <a:latin typeface="Calibri" pitchFamily="34" charset="0"/>
                </a:endParaRPr>
              </a:p>
              <a:p>
                <a:pPr eaLnBrk="1" hangingPunct="1"/>
                <a:endParaRPr lang="en-US" sz="2000" dirty="0">
                  <a:latin typeface="Calibri" pitchFamily="34" charset="0"/>
                </a:endParaRPr>
              </a:p>
              <a:p>
                <a:pPr eaLnBrk="1" hangingPunct="1"/>
                <a:endParaRPr lang="en-US" sz="2000" dirty="0" smtClean="0">
                  <a:latin typeface="Calibri" pitchFamily="34" charset="0"/>
                </a:endParaRPr>
              </a:p>
              <a:p>
                <a:pPr eaLnBrk="1" hangingPunct="1"/>
                <a:endParaRPr lang="en-US" sz="2000" dirty="0">
                  <a:latin typeface="Calibri" pitchFamily="34" charset="0"/>
                </a:endParaRPr>
              </a:p>
              <a:p>
                <a:pPr eaLnBrk="1" hangingPunct="1"/>
                <a:endParaRPr lang="en-US" sz="2000" dirty="0" smtClean="0">
                  <a:latin typeface="Calibri" pitchFamily="34" charset="0"/>
                </a:endParaRPr>
              </a:p>
              <a:p>
                <a:pPr eaLnBrk="1" hangingPunct="1"/>
                <a:endParaRPr lang="en-US" sz="2000" dirty="0">
                  <a:latin typeface="Calibri" pitchFamily="34" charset="0"/>
                </a:endParaRPr>
              </a:p>
              <a:p>
                <a:pPr eaLnBrk="1" hangingPunct="1"/>
                <a:endParaRPr lang="en-US" sz="2000" dirty="0" smtClean="0">
                  <a:latin typeface="Calibri" pitchFamily="34" charset="0"/>
                </a:endParaRPr>
              </a:p>
              <a:p>
                <a:pPr eaLnBrk="1" hangingPunct="1"/>
                <a:endParaRPr lang="en-US" sz="2000" dirty="0" smtClean="0">
                  <a:latin typeface="Calibri" pitchFamily="34" charset="0"/>
                </a:endParaRPr>
              </a:p>
              <a:p>
                <a:pPr eaLnBrk="1" hangingPunct="1"/>
                <a:endParaRPr lang="en-US" sz="2000" dirty="0">
                  <a:latin typeface="Calibri" pitchFamily="34" charset="0"/>
                </a:endParaRPr>
              </a:p>
              <a:p>
                <a:pPr eaLnBrk="1" hangingPunct="1"/>
                <a:endParaRPr lang="en-US" sz="2000" dirty="0" smtClean="0">
                  <a:latin typeface="Calibri" pitchFamily="34" charset="0"/>
                </a:endParaRPr>
              </a:p>
              <a:p>
                <a:pPr eaLnBrk="1" hangingPunct="1"/>
                <a:endParaRPr lang="en-US" sz="2000" dirty="0">
                  <a:latin typeface="Calibri" pitchFamily="34" charset="0"/>
                </a:endParaRPr>
              </a:p>
              <a:p>
                <a:pPr eaLnBrk="1" hangingPunct="1"/>
                <a:endParaRPr lang="en-US" sz="2000" dirty="0" smtClean="0">
                  <a:latin typeface="Calibri" pitchFamily="34" charset="0"/>
                </a:endParaRPr>
              </a:p>
              <a:p>
                <a:pPr eaLnBrk="1" hangingPunct="1"/>
                <a:endParaRPr lang="en-US" sz="2000" dirty="0">
                  <a:latin typeface="Calibri" pitchFamily="34" charset="0"/>
                </a:endParaRPr>
              </a:p>
              <a:p>
                <a:pPr eaLnBrk="1" hangingPunct="1"/>
                <a:endParaRPr lang="en-US" sz="2000" dirty="0" smtClean="0">
                  <a:latin typeface="Calibri" pitchFamily="34" charset="0"/>
                </a:endParaRPr>
              </a:p>
              <a:p>
                <a:pPr eaLnBrk="1" hangingPunct="1"/>
                <a:endParaRPr lang="en-US" sz="2000" dirty="0">
                  <a:latin typeface="Calibri" pitchFamily="34" charset="0"/>
                </a:endParaRPr>
              </a:p>
              <a:p>
                <a:pPr eaLnBrk="1" hangingPunct="1"/>
                <a:endParaRPr lang="en-US" sz="2000" dirty="0" smtClean="0">
                  <a:latin typeface="Calibri" pitchFamily="34" charset="0"/>
                </a:endParaRPr>
              </a:p>
              <a:p>
                <a:pPr eaLnBrk="1" hangingPunct="1"/>
                <a:endParaRPr lang="en-US" sz="2000" dirty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15" name="Text Box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03414" y="9344950"/>
                <a:ext cx="9875520" cy="9600564"/>
              </a:xfrm>
              <a:prstGeom prst="rect">
                <a:avLst/>
              </a:prstGeom>
              <a:blipFill rotWithShape="0">
                <a:blip r:embed="rId2"/>
                <a:stretch>
                  <a:fillRect l="-555"/>
                </a:stretch>
              </a:blip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1097280" y="7460031"/>
            <a:ext cx="9875520" cy="5016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r>
              <a: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Introduction</a:t>
            </a: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11521440" y="3657600"/>
            <a:ext cx="9875520" cy="481444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Supervised Classification, </a:t>
            </a:r>
            <a:r>
              <a:rPr lang="en-US" sz="2000" b="1" dirty="0" smtClean="0">
                <a:latin typeface="Calibri" pitchFamily="34" charset="0"/>
              </a:rPr>
              <a:t>input</a:t>
            </a:r>
            <a:r>
              <a:rPr lang="en-US" sz="2000" dirty="0" smtClean="0">
                <a:latin typeface="Calibri" pitchFamily="34" charset="0"/>
              </a:rPr>
              <a:t>: 128x128 RGB image, </a:t>
            </a:r>
            <a:r>
              <a:rPr lang="en-US" sz="2000" b="1" dirty="0" smtClean="0">
                <a:latin typeface="Calibri" pitchFamily="34" charset="0"/>
              </a:rPr>
              <a:t>output</a:t>
            </a:r>
            <a:r>
              <a:rPr lang="en-US" sz="2000" dirty="0" smtClean="0">
                <a:latin typeface="Calibri" pitchFamily="34" charset="0"/>
              </a:rPr>
              <a:t>: one-</a:t>
            </a:r>
            <a:r>
              <a:rPr lang="en-US" sz="2000" dirty="0" smtClean="0">
                <a:latin typeface="Calibri" pitchFamily="34" charset="0"/>
              </a:rPr>
              <a:t>hot label </a:t>
            </a:r>
            <a:r>
              <a:rPr lang="en-US" sz="2000" dirty="0" smtClean="0">
                <a:latin typeface="Calibri" pitchFamily="34" charset="0"/>
              </a:rPr>
              <a:t>vector. </a:t>
            </a:r>
            <a:endParaRPr lang="en-US" sz="2000" dirty="0">
              <a:latin typeface="Calibri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Core50 dataset [2]: 11 session (viewpoints), 50 objects, 10 category.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Three binary classification tasks: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000" dirty="0" smtClean="0">
              <a:latin typeface="Calibri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000" dirty="0" smtClean="0">
              <a:latin typeface="Calibri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000" dirty="0" smtClean="0">
              <a:latin typeface="Calibri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000" dirty="0" smtClean="0">
              <a:latin typeface="Calibri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000" dirty="0" smtClean="0">
              <a:latin typeface="Calibri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000" dirty="0" smtClean="0">
              <a:latin typeface="Calibri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000" dirty="0"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1521440" y="3200400"/>
            <a:ext cx="987552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r>
              <a:rPr lang="en-US" altLang="zh-CN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Problem: Identifying Objects On Novel Viewpoints</a:t>
            </a:r>
            <a:endParaRPr lang="en-US" sz="3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Text Box 191"/>
          <p:cNvSpPr txBox="1">
            <a:spLocks noChangeArrowheads="1"/>
          </p:cNvSpPr>
          <p:nvPr/>
        </p:nvSpPr>
        <p:spPr bwMode="auto">
          <a:xfrm>
            <a:off x="21823538" y="3582584"/>
            <a:ext cx="9875520" cy="1035442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Implemented a CNN with similar number of parameters to compare with </a:t>
            </a:r>
            <a:r>
              <a:rPr lang="en-US" sz="2000" dirty="0" err="1" smtClean="0">
                <a:latin typeface="Calibri" pitchFamily="34" charset="0"/>
              </a:rPr>
              <a:t>CapsNet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Train on session 1/3/5/7/9 , validate and test on session 2,3/ 4,5/6,7/8,9/10,11.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Use accuracy as performance metric.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Hypothesis: the average test score of </a:t>
            </a:r>
            <a:r>
              <a:rPr lang="en-US" sz="2000" dirty="0" err="1" smtClean="0">
                <a:latin typeface="Calibri" pitchFamily="34" charset="0"/>
              </a:rPr>
              <a:t>CapsNet</a:t>
            </a:r>
            <a:r>
              <a:rPr lang="en-US" sz="2000" dirty="0" smtClean="0">
                <a:latin typeface="Calibri" pitchFamily="34" charset="0"/>
              </a:rPr>
              <a:t> is better than CNN on test sessions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Paired bootstrap randomization is used to test the hypothesis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000" dirty="0" smtClean="0">
              <a:latin typeface="Calibri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1823538" y="3197725"/>
            <a:ext cx="987552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Results</a:t>
            </a:r>
            <a:endParaRPr lang="en-US" sz="3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 Box 193"/>
          <p:cNvSpPr txBox="1">
            <a:spLocks noChangeArrowheads="1"/>
          </p:cNvSpPr>
          <p:nvPr/>
        </p:nvSpPr>
        <p:spPr bwMode="auto">
          <a:xfrm>
            <a:off x="21823538" y="14746622"/>
            <a:ext cx="9875520" cy="419889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On Core50 dataset, when testing on novel viewpoints, Capsule Network generalize better than CNN. It can be a promising model to overcome the limitation of CNN.</a:t>
            </a:r>
            <a:endParaRPr lang="en-US" sz="2000" dirty="0">
              <a:latin typeface="Calibri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Capsule’s generalization robustness results from controlling meaningful information flow. </a:t>
            </a:r>
            <a:r>
              <a:rPr lang="en-US" sz="2000" dirty="0" smtClean="0">
                <a:latin typeface="Calibri" pitchFamily="34" charset="0"/>
              </a:rPr>
              <a:t>No pooling is used in Capsule Network.</a:t>
            </a:r>
            <a:endParaRPr lang="en-US" sz="2000" dirty="0" smtClean="0">
              <a:latin typeface="Calibri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Capsule is a vector-in-vector-out computational units. Each capsule encodes a specific type of entity, such as an object or object part.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 eaLnBrk="1" hangingPunct="1"/>
            <a:r>
              <a:rPr lang="en-US" sz="2000" b="1" dirty="0" smtClean="0">
                <a:latin typeface="Calibri" pitchFamily="34" charset="0"/>
              </a:rPr>
              <a:t>Future work</a:t>
            </a:r>
            <a:r>
              <a:rPr lang="en-US" sz="2000" dirty="0" smtClean="0">
                <a:latin typeface="Calibri" pitchFamily="34" charset="0"/>
              </a:rPr>
              <a:t>: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Test Capsule Network on other datasets to fully demonstrate its pros and cons.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Invent new architecture and new objective function to customize the model to different recognition task.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New regularization scheme is required for Capsule Network, such as “capsule drop out”, or “transformation matrix with shared weight”. 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1823538" y="14289421"/>
            <a:ext cx="987552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Discussion and Conclusion</a:t>
            </a:r>
            <a:endParaRPr lang="en-US" sz="3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1097280" y="7934465"/>
            <a:ext cx="9875520" cy="1096997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Limitation of CNN: generalizing on novel viewpoints (Figure 1).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000" dirty="0" smtClean="0">
              <a:latin typeface="+mn-lt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A successful recognition requires identifying both </a:t>
            </a:r>
            <a:r>
              <a:rPr lang="en-US" sz="2000" b="1" dirty="0" smtClean="0">
                <a:latin typeface="+mn-lt"/>
              </a:rPr>
              <a:t>invariance and equivalence </a:t>
            </a:r>
            <a:r>
              <a:rPr lang="en-US" sz="2000" dirty="0" smtClean="0">
                <a:latin typeface="+mn-lt"/>
              </a:rPr>
              <a:t>(Figure 2). </a:t>
            </a:r>
            <a:endParaRPr lang="en-US" sz="2000" dirty="0">
              <a:latin typeface="+mn-lt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CNN’s invariance is provided by pooling, but cannot handle equivalence (Figure 3).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Human brain can recognize equivalence under different viewpoints </a:t>
            </a:r>
            <a:r>
              <a:rPr lang="en-US" sz="2000" dirty="0" smtClean="0">
                <a:latin typeface="+mn-lt"/>
              </a:rPr>
              <a:t>with the help of capsule[1].</a:t>
            </a:r>
            <a:endParaRPr lang="en-US" sz="2000" dirty="0" smtClean="0">
              <a:latin typeface="+mn-lt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A capsule is a group of neurons whose activity vector represents the </a:t>
            </a:r>
            <a:r>
              <a:rPr lang="en-US" sz="2000" dirty="0" smtClean="0">
                <a:latin typeface="+mn-lt"/>
              </a:rPr>
              <a:t>parameters </a:t>
            </a:r>
            <a:r>
              <a:rPr lang="en-US" sz="2000" dirty="0">
                <a:latin typeface="+mn-lt"/>
              </a:rPr>
              <a:t>of a specific type of entity such as an object or an object </a:t>
            </a:r>
            <a:r>
              <a:rPr lang="en-US" sz="2000" dirty="0" smtClean="0">
                <a:latin typeface="+mn-lt"/>
              </a:rPr>
              <a:t>part[1].</a:t>
            </a:r>
            <a:endParaRPr lang="en-US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+mn-lt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Capsule can control </a:t>
            </a:r>
            <a:r>
              <a:rPr lang="en-US" sz="2000" b="1" dirty="0" smtClean="0">
                <a:latin typeface="+mn-lt"/>
              </a:rPr>
              <a:t>meaningful information flow </a:t>
            </a:r>
            <a:r>
              <a:rPr lang="en-US" sz="2000" dirty="0" smtClean="0">
                <a:latin typeface="+mn-lt"/>
              </a:rPr>
              <a:t>through a routing process (Figure 4).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000" dirty="0" smtClean="0">
              <a:latin typeface="+mn-lt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eaLnBrk="1" hangingPunct="1"/>
            <a:endParaRPr lang="en-US" sz="2000" dirty="0" smtClean="0">
              <a:latin typeface="+mn-lt"/>
            </a:endParaRPr>
          </a:p>
          <a:p>
            <a:pPr eaLnBrk="1" hangingPunct="1"/>
            <a:endParaRPr lang="en-US" sz="2000" dirty="0">
              <a:latin typeface="+mn-lt"/>
            </a:endParaRPr>
          </a:p>
          <a:p>
            <a:pPr eaLnBrk="1" hangingPunct="1"/>
            <a:endParaRPr lang="en-US" sz="2000" dirty="0" smtClean="0">
              <a:latin typeface="+mn-lt"/>
            </a:endParaRPr>
          </a:p>
          <a:p>
            <a:pPr eaLnBrk="1" hangingPunct="1"/>
            <a:endParaRPr lang="en-US" sz="2000" dirty="0">
              <a:latin typeface="+mn-lt"/>
            </a:endParaRPr>
          </a:p>
          <a:p>
            <a:pPr eaLnBrk="1" hangingPunct="1"/>
            <a:endParaRPr lang="en-US" sz="2000" dirty="0" smtClean="0">
              <a:latin typeface="+mn-lt"/>
            </a:endParaRPr>
          </a:p>
          <a:p>
            <a:pPr eaLnBrk="1" hangingPunct="1"/>
            <a:endParaRPr lang="en-US" sz="2000" dirty="0" smtClean="0">
              <a:latin typeface="+mn-lt"/>
            </a:endParaRPr>
          </a:p>
          <a:p>
            <a:pPr eaLnBrk="1" hangingPunct="1"/>
            <a:endParaRPr lang="en-US" sz="2000" dirty="0">
              <a:latin typeface="+mn-lt"/>
            </a:endParaRPr>
          </a:p>
          <a:p>
            <a:pPr eaLnBrk="1" hangingPunct="1"/>
            <a:endParaRPr lang="en-US" sz="2000" dirty="0" smtClean="0">
              <a:latin typeface="+mn-lt"/>
            </a:endParaRPr>
          </a:p>
          <a:p>
            <a:pPr eaLnBrk="1" hangingPunct="1"/>
            <a:endParaRPr lang="en-US" sz="2000" dirty="0">
              <a:latin typeface="+mn-lt"/>
            </a:endParaRPr>
          </a:p>
          <a:p>
            <a:pPr eaLnBrk="1" hangingPunct="1"/>
            <a:endParaRPr lang="en-US" sz="2000" dirty="0" smtClean="0">
              <a:latin typeface="+mn-lt"/>
            </a:endParaRPr>
          </a:p>
          <a:p>
            <a:pPr eaLnBrk="1" hangingPunct="1"/>
            <a:endParaRPr lang="en-US" sz="2000" dirty="0">
              <a:latin typeface="+mn-lt"/>
            </a:endParaRPr>
          </a:p>
          <a:p>
            <a:pPr eaLnBrk="1" hangingPunct="1"/>
            <a:endParaRPr lang="en-US" sz="2000" dirty="0">
              <a:latin typeface="+mn-lt"/>
            </a:endParaRPr>
          </a:p>
          <a:p>
            <a:pPr eaLnBrk="1" hangingPunct="1"/>
            <a:endParaRPr lang="en-US" sz="2000" dirty="0" smtClean="0">
              <a:latin typeface="+mn-lt"/>
            </a:endParaRPr>
          </a:p>
          <a:p>
            <a:pPr eaLnBrk="1" hangingPunct="1"/>
            <a:endParaRPr lang="en-US" sz="2000" dirty="0">
              <a:latin typeface="+mn-lt"/>
            </a:endParaRPr>
          </a:p>
          <a:p>
            <a:pPr eaLnBrk="1" hangingPunct="1"/>
            <a:endParaRPr lang="en-US" sz="2000" dirty="0" smtClean="0">
              <a:latin typeface="+mn-lt"/>
            </a:endParaRPr>
          </a:p>
          <a:p>
            <a:pPr eaLnBrk="1" hangingPunct="1"/>
            <a:endParaRPr lang="en-US" sz="2000" dirty="0" smtClean="0">
              <a:latin typeface="+mn-lt"/>
            </a:endParaRPr>
          </a:p>
          <a:p>
            <a:pPr eaLnBrk="1" hangingPunct="1"/>
            <a:endParaRPr lang="en-US" sz="2000" dirty="0">
              <a:latin typeface="+mn-lt"/>
            </a:endParaRPr>
          </a:p>
          <a:p>
            <a:pPr eaLnBrk="1" hangingPunct="1"/>
            <a:endParaRPr lang="en-US" sz="2000" dirty="0">
              <a:latin typeface="+mn-lt"/>
            </a:endParaRPr>
          </a:p>
          <a:p>
            <a:pPr eaLnBrk="1" hangingPunct="1"/>
            <a:endParaRPr lang="en-US" sz="2000" dirty="0">
              <a:latin typeface="+mn-lt"/>
            </a:endParaRPr>
          </a:p>
          <a:p>
            <a:pPr eaLnBrk="1" hangingPunct="1"/>
            <a:endParaRPr lang="en-US" sz="2000" dirty="0" smtClean="0">
              <a:latin typeface="+mn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503414" y="8887750"/>
            <a:ext cx="987552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Approach: Capsule Networks</a:t>
            </a:r>
            <a:endParaRPr lang="en-US" sz="3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1" y="369332"/>
            <a:ext cx="2540000" cy="19050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0" y="374382"/>
            <a:ext cx="2540000" cy="1905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297" y="12558893"/>
            <a:ext cx="4685714" cy="1349159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9400" y="15568879"/>
            <a:ext cx="3713483" cy="2838466"/>
          </a:xfrm>
          <a:prstGeom prst="rect">
            <a:avLst/>
          </a:prstGeom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0082" y="12358758"/>
            <a:ext cx="3713483" cy="2608906"/>
          </a:xfrm>
          <a:prstGeom prst="rect">
            <a:avLst/>
          </a:prstGeom>
          <a:ln>
            <a:noFill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7410" y="14372345"/>
            <a:ext cx="4685714" cy="4047619"/>
          </a:xfrm>
          <a:prstGeom prst="rect">
            <a:avLst/>
          </a:prstGeom>
          <a:ln>
            <a:noFill/>
          </a:ln>
        </p:spPr>
      </p:pic>
      <p:sp>
        <p:nvSpPr>
          <p:cNvPr id="43" name="Text Box 180"/>
          <p:cNvSpPr txBox="1">
            <a:spLocks noChangeArrowheads="1"/>
          </p:cNvSpPr>
          <p:nvPr/>
        </p:nvSpPr>
        <p:spPr bwMode="auto">
          <a:xfrm>
            <a:off x="1453764" y="14903583"/>
            <a:ext cx="4046133" cy="295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8971" tIns="24486" rIns="48971" bIns="24486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b="1" dirty="0" smtClean="0">
                <a:latin typeface="Calibri" pitchFamily="34" charset="0"/>
              </a:rPr>
              <a:t>Figure </a:t>
            </a:r>
            <a:r>
              <a:rPr lang="en-US" sz="1600" b="1" dirty="0">
                <a:latin typeface="Calibri" pitchFamily="34" charset="0"/>
              </a:rPr>
              <a:t>1.</a:t>
            </a:r>
            <a:r>
              <a:rPr lang="en-US" sz="1600" dirty="0">
                <a:latin typeface="Calibri" pitchFamily="34" charset="0"/>
              </a:rPr>
              <a:t> </a:t>
            </a:r>
            <a:r>
              <a:rPr lang="en-US" sz="1600" dirty="0" smtClean="0">
                <a:latin typeface="Calibri" pitchFamily="34" charset="0"/>
              </a:rPr>
              <a:t>Different Viewpoints of Same Objects.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46" name="Text Box 180"/>
          <p:cNvSpPr txBox="1">
            <a:spLocks noChangeArrowheads="1"/>
          </p:cNvSpPr>
          <p:nvPr/>
        </p:nvSpPr>
        <p:spPr bwMode="auto">
          <a:xfrm>
            <a:off x="6552212" y="13875660"/>
            <a:ext cx="3163841" cy="295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8971" tIns="24486" rIns="48971" bIns="24486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b="1" dirty="0" smtClean="0">
                <a:latin typeface="Calibri" pitchFamily="34" charset="0"/>
              </a:rPr>
              <a:t>Figure 2.</a:t>
            </a:r>
            <a:r>
              <a:rPr lang="en-US" sz="1600" dirty="0" smtClean="0">
                <a:latin typeface="Calibri" pitchFamily="34" charset="0"/>
              </a:rPr>
              <a:t> Invariance V.S. Equivalence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47" name="Text Box 180"/>
          <p:cNvSpPr txBox="1">
            <a:spLocks noChangeArrowheads="1"/>
          </p:cNvSpPr>
          <p:nvPr/>
        </p:nvSpPr>
        <p:spPr bwMode="auto">
          <a:xfrm>
            <a:off x="1326918" y="18347924"/>
            <a:ext cx="4049853" cy="295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8971" tIns="24486" rIns="48971" bIns="24486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b="1" dirty="0" smtClean="0">
                <a:latin typeface="Calibri" pitchFamily="34" charset="0"/>
              </a:rPr>
              <a:t>Figure 3.</a:t>
            </a:r>
            <a:r>
              <a:rPr lang="en-US" sz="1600" dirty="0" smtClean="0">
                <a:latin typeface="Calibri" pitchFamily="34" charset="0"/>
              </a:rPr>
              <a:t> Invariance in CNN Provided by Pooling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48" name="Text Box 180"/>
          <p:cNvSpPr txBox="1">
            <a:spLocks noChangeArrowheads="1"/>
          </p:cNvSpPr>
          <p:nvPr/>
        </p:nvSpPr>
        <p:spPr bwMode="auto">
          <a:xfrm>
            <a:off x="5448896" y="18419964"/>
            <a:ext cx="5394515" cy="295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8971" tIns="24486" rIns="48971" bIns="24486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b="1" dirty="0" smtClean="0">
                <a:latin typeface="Calibri" pitchFamily="34" charset="0"/>
              </a:rPr>
              <a:t>Figure 4.</a:t>
            </a:r>
            <a:r>
              <a:rPr lang="en-US" sz="1600" dirty="0" smtClean="0">
                <a:latin typeface="Calibri" pitchFamily="34" charset="0"/>
              </a:rPr>
              <a:t> Routing meaningful information to the correct capsule</a:t>
            </a:r>
            <a:endParaRPr lang="en-US" sz="1600" dirty="0">
              <a:latin typeface="Calibri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37540" y="4802721"/>
            <a:ext cx="8840119" cy="3216856"/>
          </a:xfrm>
          <a:prstGeom prst="rect">
            <a:avLst/>
          </a:prstGeom>
        </p:spPr>
      </p:pic>
      <p:sp>
        <p:nvSpPr>
          <p:cNvPr id="39" name="Text Box 180"/>
          <p:cNvSpPr txBox="1">
            <a:spLocks noChangeArrowheads="1"/>
          </p:cNvSpPr>
          <p:nvPr/>
        </p:nvSpPr>
        <p:spPr bwMode="auto">
          <a:xfrm>
            <a:off x="14250180" y="8046724"/>
            <a:ext cx="4504913" cy="295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8971" tIns="24486" rIns="48971" bIns="24486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b="1" dirty="0" smtClean="0">
                <a:latin typeface="Calibri" pitchFamily="34" charset="0"/>
              </a:rPr>
              <a:t>Figure </a:t>
            </a:r>
            <a:r>
              <a:rPr lang="en-US" sz="1600" b="1" dirty="0" smtClean="0">
                <a:latin typeface="Calibri" pitchFamily="34" charset="0"/>
              </a:rPr>
              <a:t>5.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smtClean="0">
                <a:latin typeface="Calibri" pitchFamily="34" charset="0"/>
              </a:rPr>
              <a:t>Core50 data and different tasks in the study</a:t>
            </a:r>
            <a:endParaRPr lang="en-US" sz="1600" dirty="0">
              <a:latin typeface="Calibri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46555" y="16020237"/>
            <a:ext cx="3794162" cy="239972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657107" y="18247655"/>
            <a:ext cx="1695238" cy="561905"/>
          </a:xfrm>
          <a:prstGeom prst="rect">
            <a:avLst/>
          </a:prstGeom>
        </p:spPr>
      </p:pic>
      <p:cxnSp>
        <p:nvCxnSpPr>
          <p:cNvPr id="54" name="Curved Connector 53"/>
          <p:cNvCxnSpPr>
            <a:endCxn id="52" idx="1"/>
          </p:cNvCxnSpPr>
          <p:nvPr/>
        </p:nvCxnSpPr>
        <p:spPr>
          <a:xfrm rot="16200000" flipH="1">
            <a:off x="14601719" y="17473220"/>
            <a:ext cx="1236468" cy="87430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070401" y="16775226"/>
            <a:ext cx="2590476" cy="1857143"/>
          </a:xfrm>
          <a:prstGeom prst="rect">
            <a:avLst/>
          </a:prstGeom>
        </p:spPr>
      </p:pic>
      <p:cxnSp>
        <p:nvCxnSpPr>
          <p:cNvPr id="59" name="Curved Connector 58"/>
          <p:cNvCxnSpPr>
            <a:stCxn id="52" idx="3"/>
            <a:endCxn id="58" idx="1"/>
          </p:cNvCxnSpPr>
          <p:nvPr/>
        </p:nvCxnSpPr>
        <p:spPr>
          <a:xfrm flipV="1">
            <a:off x="17352345" y="17703798"/>
            <a:ext cx="718056" cy="82481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4968136" y="15810682"/>
            <a:ext cx="247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“Routing by Agreement”</a:t>
            </a:r>
            <a:endParaRPr lang="en-US" sz="1800" dirty="0"/>
          </a:p>
        </p:txBody>
      </p:sp>
      <p:cxnSp>
        <p:nvCxnSpPr>
          <p:cNvPr id="67" name="Curved Connector 66"/>
          <p:cNvCxnSpPr/>
          <p:nvPr/>
        </p:nvCxnSpPr>
        <p:spPr>
          <a:xfrm flipV="1">
            <a:off x="13563600" y="16045192"/>
            <a:ext cx="1476315" cy="996840"/>
          </a:xfrm>
          <a:prstGeom prst="curvedConnector3">
            <a:avLst>
              <a:gd name="adj1" fmla="val 161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629454" y="12818274"/>
            <a:ext cx="9456290" cy="2737677"/>
          </a:xfrm>
          <a:prstGeom prst="rect">
            <a:avLst/>
          </a:prstGeom>
        </p:spPr>
      </p:pic>
      <p:cxnSp>
        <p:nvCxnSpPr>
          <p:cNvPr id="20" name="Curved Connector 19"/>
          <p:cNvCxnSpPr>
            <a:endCxn id="40" idx="0"/>
          </p:cNvCxnSpPr>
          <p:nvPr/>
        </p:nvCxnSpPr>
        <p:spPr>
          <a:xfrm rot="5400000">
            <a:off x="15536629" y="12933829"/>
            <a:ext cx="1293415" cy="48794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076029" y="9072859"/>
            <a:ext cx="9318371" cy="4752744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945600" y="5829146"/>
            <a:ext cx="3649781" cy="2741875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595381" y="5465976"/>
            <a:ext cx="5808277" cy="31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3097</TotalTime>
  <Words>658</Words>
  <Application>Microsoft Office PowerPoint</Application>
  <PresentationFormat>Custom</PresentationFormat>
  <Paragraphs>135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Cambria Math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24x36</dc:title>
  <dc:creator>Jay Larson</dc:creator>
  <dc:description>Quality poster printing
www.genigraphics.com
1-800-790-4001</dc:description>
  <cp:lastModifiedBy>Jenno</cp:lastModifiedBy>
  <cp:revision>119</cp:revision>
  <cp:lastPrinted>2013-02-12T02:21:55Z</cp:lastPrinted>
  <dcterms:created xsi:type="dcterms:W3CDTF">2013-02-10T21:14:48Z</dcterms:created>
  <dcterms:modified xsi:type="dcterms:W3CDTF">2018-05-02T16:48:16Z</dcterms:modified>
</cp:coreProperties>
</file>