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9" r:id="rId5"/>
    <p:sldId id="270" r:id="rId6"/>
    <p:sldId id="271" r:id="rId7"/>
    <p:sldId id="272" r:id="rId8"/>
    <p:sldId id="264" r:id="rId9"/>
    <p:sldId id="273" r:id="rId10"/>
    <p:sldId id="258" r:id="rId11"/>
    <p:sldId id="259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110CD-1A43-4A2C-9A12-9E6D360DA9F7}" type="datetimeFigureOut">
              <a:rPr lang="en-NL" smtClean="0"/>
              <a:t>08/10/2020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63199-1946-4EDB-A617-E6C541217A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848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63199-1946-4EDB-A617-E6C541217A61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9520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3EEE-4921-4ACA-9A4A-D594AE428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005BE-49B6-4020-9FB2-CE212C91C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6F635-C700-4195-84A0-08736648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9F81-EB0A-460A-A4C6-93457E4F3140}" type="datetimeFigureOut">
              <a:rPr lang="en-NL" smtClean="0"/>
              <a:t>08/10/2020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A6672-AE6E-402C-8C05-48D67FBF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38A73-B1DF-431C-A802-5C1C4136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CD8D-4AB1-4DAB-B9F0-C6F6BBE1C8A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7153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7DA9-B48D-4E29-B7B5-D0D98DCF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74BF4-2E7A-4FA9-AADC-552B907AC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55CBD-A508-4EF1-BA4D-680E88E1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9F81-EB0A-460A-A4C6-93457E4F3140}" type="datetimeFigureOut">
              <a:rPr lang="en-NL" smtClean="0"/>
              <a:t>08/10/2020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CB44F-6367-4B0A-8949-A510B380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3E5A8-0B7B-478C-BFF1-4D0ED59B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CD8D-4AB1-4DAB-B9F0-C6F6BBE1C8A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73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72D505-7E26-4BCE-A5CC-D73CF0561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31DE5-8605-4AD0-A5D6-1C9348630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BED3-CAFE-4A58-8D8E-1B52707E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9F81-EB0A-460A-A4C6-93457E4F3140}" type="datetimeFigureOut">
              <a:rPr lang="en-NL" smtClean="0"/>
              <a:t>08/10/2020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0858B-34BB-4F7A-A4D5-A3C5E0B1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09A30-E29C-4AA6-92F7-A1A79E41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CD8D-4AB1-4DAB-B9F0-C6F6BBE1C8A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12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8345-7F02-4AEB-8945-B67DB076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AAA34-24C8-4DE1-B053-C0795F8D9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7AA1A-E32F-43A7-B8F4-4D984B9E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9F81-EB0A-460A-A4C6-93457E4F3140}" type="datetimeFigureOut">
              <a:rPr lang="en-NL" smtClean="0"/>
              <a:t>08/10/2020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F5A33-530F-46A4-BE80-671112B8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2C6C8-9975-4A96-A742-2899F729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CD8D-4AB1-4DAB-B9F0-C6F6BBE1C8A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3461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6205-9BDF-4E0B-8144-D0682BC15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22B04-F12F-4557-B04A-529618D2C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9B438-ABDD-4140-87AD-28D4D6F3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9F81-EB0A-460A-A4C6-93457E4F3140}" type="datetimeFigureOut">
              <a:rPr lang="en-NL" smtClean="0"/>
              <a:t>08/10/2020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0694A-49EA-4A4D-9DD1-4DE3827E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9CE69-4F7F-406E-8727-FAE6881B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CD8D-4AB1-4DAB-B9F0-C6F6BBE1C8A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93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7525-C297-4CF3-8F55-010A7EB5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20647-443B-4730-A99D-630733D11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4ED5A-F1B4-4E7C-9357-F3850868A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EBDD2-8C51-4B9E-AA77-C0D52FC7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9F81-EB0A-460A-A4C6-93457E4F3140}" type="datetimeFigureOut">
              <a:rPr lang="en-NL" smtClean="0"/>
              <a:t>08/10/2020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54822-72EF-4477-BEB1-065BA558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D03B2-93C4-4A74-AA9E-407A06CC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CD8D-4AB1-4DAB-B9F0-C6F6BBE1C8A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011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FB6E-5347-4FCD-9390-D752689F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B2544-6987-4783-A40A-8EC830FDC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69148-EBEE-4E53-A2A4-C6AD05DEC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7A3B-9333-4A47-A5BE-81D5DCFBA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19017-52C7-42E9-B1D1-09EC0828E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DA41C-656D-423A-BDBB-33E4DFBC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9F81-EB0A-460A-A4C6-93457E4F3140}" type="datetimeFigureOut">
              <a:rPr lang="en-NL" smtClean="0"/>
              <a:t>08/10/2020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EC2DE-45E2-49E1-8DC5-FD3BCFAC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412AE-B7A8-4C15-903F-C5915EA7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CD8D-4AB1-4DAB-B9F0-C6F6BBE1C8A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829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BC60-7CAB-48B1-BA74-5D055CBC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6C1D7-1E52-4096-9D50-1FC09435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9F81-EB0A-460A-A4C6-93457E4F3140}" type="datetimeFigureOut">
              <a:rPr lang="en-NL" smtClean="0"/>
              <a:t>08/10/2020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31B2C-E290-49D4-AA1A-095FB6B4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74EF6-541E-43AD-ACE8-ECE72981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CD8D-4AB1-4DAB-B9F0-C6F6BBE1C8A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135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5C735B-B140-46FA-95EE-DF9DE0A5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9F81-EB0A-460A-A4C6-93457E4F3140}" type="datetimeFigureOut">
              <a:rPr lang="en-NL" smtClean="0"/>
              <a:t>08/10/2020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5AAF6-F12E-4E68-B2AF-8E16AECA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18525-DE2E-4481-AD37-A9F4563F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CD8D-4AB1-4DAB-B9F0-C6F6BBE1C8A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96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FA80-0C41-4E76-9D8E-4893284C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8CF7A-C217-46B5-BB81-CE32BC979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7A50C-8863-4D1F-81C5-E7E8040AB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410F3-CDB8-4DEE-BBDB-31E69BEF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9F81-EB0A-460A-A4C6-93457E4F3140}" type="datetimeFigureOut">
              <a:rPr lang="en-NL" smtClean="0"/>
              <a:t>08/10/2020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9E31A-8AFE-4934-8B02-C782401A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E01C-7478-4B47-8A43-82549B98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CD8D-4AB1-4DAB-B9F0-C6F6BBE1C8A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38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D9F9-D476-463D-A587-544F7319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6995F-20A5-41FD-AB77-C21D25811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FE93A-CEC6-42BD-8ABF-EB4511EC4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61356-3F83-43AB-92E3-5C739354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9F81-EB0A-460A-A4C6-93457E4F3140}" type="datetimeFigureOut">
              <a:rPr lang="en-NL" smtClean="0"/>
              <a:t>08/10/2020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D70EF-5CB9-406A-88F8-79029852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A7B57-18EC-46BB-A005-B15718BE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CD8D-4AB1-4DAB-B9F0-C6F6BBE1C8A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247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22139-548C-4C4D-8A86-548AC110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4A1B7-50AA-4537-A012-067A89A0B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A41F4-5451-49AB-A974-18E13620D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B9F81-EB0A-460A-A4C6-93457E4F3140}" type="datetimeFigureOut">
              <a:rPr lang="en-NL" smtClean="0"/>
              <a:t>08/10/2020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076D2-CA78-40EF-B948-087FC09CB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C70E8-66E6-45A8-8C09-257421D1A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4CD8D-4AB1-4DAB-B9F0-C6F6BBE1C8A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775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owardsdatascience.com/the-best-classification-metric-youve-never-heard-of-the-matthews-correlation-coefficient-3bf50a2f3e9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2363-5D51-42B5-B144-FB2B62ADC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45A01-F869-4AAF-AABE-64A487DB1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006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D4DF-BC00-43A4-9123-05159B50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49" y="1686041"/>
            <a:ext cx="185109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Apply VGG16 on cifar100</a:t>
            </a:r>
            <a:endParaRPr lang="en-NL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838296-6679-4671-ADE5-D7420027EA75}"/>
              </a:ext>
            </a:extLst>
          </p:cNvPr>
          <p:cNvCxnSpPr/>
          <p:nvPr/>
        </p:nvCxnSpPr>
        <p:spPr>
          <a:xfrm>
            <a:off x="0" y="4270443"/>
            <a:ext cx="4794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5F197-DC93-470D-BC8B-BD79C5054619}"/>
              </a:ext>
            </a:extLst>
          </p:cNvPr>
          <p:cNvCxnSpPr/>
          <p:nvPr/>
        </p:nvCxnSpPr>
        <p:spPr>
          <a:xfrm>
            <a:off x="0" y="4592525"/>
            <a:ext cx="47949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654557-47A8-4FBE-9242-F2ACF445F2FB}"/>
              </a:ext>
            </a:extLst>
          </p:cNvPr>
          <p:cNvCxnSpPr/>
          <p:nvPr/>
        </p:nvCxnSpPr>
        <p:spPr>
          <a:xfrm>
            <a:off x="0" y="4913036"/>
            <a:ext cx="47949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C4FFA6-E480-400A-9383-79065B8B879E}"/>
              </a:ext>
            </a:extLst>
          </p:cNvPr>
          <p:cNvCxnSpPr/>
          <p:nvPr/>
        </p:nvCxnSpPr>
        <p:spPr>
          <a:xfrm>
            <a:off x="0" y="5233548"/>
            <a:ext cx="47949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0742444-5FA0-4EBC-A134-D2395353F6D9}"/>
              </a:ext>
            </a:extLst>
          </p:cNvPr>
          <p:cNvSpPr/>
          <p:nvPr/>
        </p:nvSpPr>
        <p:spPr>
          <a:xfrm>
            <a:off x="526645" y="4085777"/>
            <a:ext cx="253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Weighted acc; more data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4DD8D-221F-4B1E-9C14-0109934C65A9}"/>
              </a:ext>
            </a:extLst>
          </p:cNvPr>
          <p:cNvSpPr/>
          <p:nvPr/>
        </p:nvSpPr>
        <p:spPr>
          <a:xfrm>
            <a:off x="511422" y="4434792"/>
            <a:ext cx="1710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MCC; more data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8E120F-0395-4B5B-8D0E-34F5623D4B9A}"/>
              </a:ext>
            </a:extLst>
          </p:cNvPr>
          <p:cNvSpPr/>
          <p:nvPr/>
        </p:nvSpPr>
        <p:spPr>
          <a:xfrm>
            <a:off x="526645" y="4742554"/>
            <a:ext cx="1559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MCC; less data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752C91-2862-48FD-A57E-AAA90783234D}"/>
              </a:ext>
            </a:extLst>
          </p:cNvPr>
          <p:cNvSpPr/>
          <p:nvPr/>
        </p:nvSpPr>
        <p:spPr>
          <a:xfrm>
            <a:off x="526645" y="5049947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Baseline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119D71-3B54-4007-858E-08830DD381A9}"/>
              </a:ext>
            </a:extLst>
          </p:cNvPr>
          <p:cNvSpPr/>
          <p:nvPr/>
        </p:nvSpPr>
        <p:spPr>
          <a:xfrm>
            <a:off x="0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Segoe UI" panose="020B0502040204020203" pitchFamily="34" charset="0"/>
                <a:hlinkClick r:id="rId2" tooltip="https://towardsdatascience.com/the-best-classification-metric-youve-never-heard-of-the-matthews-correlation-coefficient-3bf50a2f3e9a"/>
              </a:rPr>
              <a:t>https://towardsdatascience.com/the-best-classification-metric-youve-never-heard-of-the-matthews-correlation-coefficient-3bf50a2f3e9a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DB255F-BB77-4B0A-A8F3-6CB614317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307" y="169829"/>
            <a:ext cx="90678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7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CB8ED58E-6BEB-4A76-AF20-848CE3826D0C}"/>
              </a:ext>
            </a:extLst>
          </p:cNvPr>
          <p:cNvSpPr txBox="1">
            <a:spLocks/>
          </p:cNvSpPr>
          <p:nvPr/>
        </p:nvSpPr>
        <p:spPr>
          <a:xfrm>
            <a:off x="1326037" y="293230"/>
            <a:ext cx="9144000" cy="875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Comparisons with baseline and other learning rate scheduler using independent dataset, optimizer and networks</a:t>
            </a:r>
            <a:endParaRPr lang="en-NL" dirty="0"/>
          </a:p>
        </p:txBody>
      </p:sp>
      <p:pic>
        <p:nvPicPr>
          <p:cNvPr id="7" name="Picture 4" descr="cid:image001.png@01D6926B.278C7240">
            <a:extLst>
              <a:ext uri="{FF2B5EF4-FFF2-40B4-BE49-F238E27FC236}">
                <a16:creationId xmlns:a16="http://schemas.microsoft.com/office/drawing/2014/main" id="{74616306-BEF6-48F5-9AA2-E7AA5B397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4" y="1588466"/>
            <a:ext cx="10956925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B928E-2504-4C29-BD3E-4178FB13150D}"/>
              </a:ext>
            </a:extLst>
          </p:cNvPr>
          <p:cNvSpPr/>
          <p:nvPr/>
        </p:nvSpPr>
        <p:spPr>
          <a:xfrm>
            <a:off x="1668679" y="6016445"/>
            <a:ext cx="8745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Our automated learning controller </a:t>
            </a:r>
            <a:r>
              <a:rPr lang="en-US" dirty="0" err="1"/>
              <a:t>lr</a:t>
            </a:r>
            <a:r>
              <a:rPr lang="en-US" dirty="0"/>
              <a:t>-controller-</a:t>
            </a:r>
            <a:r>
              <a:rPr lang="en-US" dirty="0" err="1"/>
              <a:t>wacc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outperforms</a:t>
            </a:r>
            <a:r>
              <a:rPr lang="en-US" dirty="0"/>
              <a:t> all other cohort methods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4880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E1FE-C7F5-43ED-B292-2FB2C037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CF48B-A675-454E-A243-CA1F721D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 learning curve is a correlation between a </a:t>
            </a:r>
            <a:r>
              <a:rPr lang="en-US" b="1" dirty="0"/>
              <a:t>learner</a:t>
            </a:r>
            <a:r>
              <a:rPr lang="en-US" dirty="0"/>
              <a:t>'s performance on a task and the number of attempts or </a:t>
            </a:r>
            <a:r>
              <a:rPr lang="en-US" b="1" dirty="0"/>
              <a:t>time</a:t>
            </a:r>
            <a:r>
              <a:rPr lang="en-US" dirty="0"/>
              <a:t> required to complete the task; this can be represented as a direct proportion on a graph.</a:t>
            </a:r>
          </a:p>
          <a:p>
            <a:endParaRPr lang="en-US" dirty="0"/>
          </a:p>
          <a:p>
            <a:r>
              <a:rPr lang="en-US" dirty="0"/>
              <a:t>Learning rate is how much the gain is per time unit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C8AFA0-D929-4262-9456-D865EB0739BA}"/>
              </a:ext>
            </a:extLst>
          </p:cNvPr>
          <p:cNvSpPr/>
          <p:nvPr/>
        </p:nvSpPr>
        <p:spPr>
          <a:xfrm>
            <a:off x="1205059" y="6472221"/>
            <a:ext cx="9781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L" dirty="0"/>
              <a:t>https://www.valamis.com/hub/learning-curve#what-is-learning%20curve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351533-9189-47AF-8673-ADE2F5AEB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16" y="1690688"/>
            <a:ext cx="5369329" cy="35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0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9ECD1F-1B32-4E48-9736-A1BC9A323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4E1FE-C7F5-43ED-B292-2FB2C037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Learning curve is task specific and learner specific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BEEF24-D1E2-4DA9-9CBC-172B84A4B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5" b="7"/>
          <a:stretch/>
        </p:blipFill>
        <p:spPr>
          <a:xfrm>
            <a:off x="4054251" y="883463"/>
            <a:ext cx="3721608" cy="25420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F0FA09-97CD-4BF6-83F4-9E6654A351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7"/>
          <a:stretch/>
        </p:blipFill>
        <p:spPr>
          <a:xfrm>
            <a:off x="7910946" y="883463"/>
            <a:ext cx="3719192" cy="25420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9BAAD2-FF9A-4D95-BDD9-A0ADAAD84D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5" b="7"/>
          <a:stretch/>
        </p:blipFill>
        <p:spPr>
          <a:xfrm>
            <a:off x="4054251" y="3548348"/>
            <a:ext cx="3721608" cy="25420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7B28B9-B102-4028-8DBD-F63C906A61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 b="7"/>
          <a:stretch/>
        </p:blipFill>
        <p:spPr>
          <a:xfrm>
            <a:off x="7916372" y="3548347"/>
            <a:ext cx="3719192" cy="25420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C8AFA0-D929-4262-9456-D865EB0739BA}"/>
              </a:ext>
            </a:extLst>
          </p:cNvPr>
          <p:cNvSpPr/>
          <p:nvPr/>
        </p:nvSpPr>
        <p:spPr>
          <a:xfrm>
            <a:off x="1205059" y="6472221"/>
            <a:ext cx="9781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NL" dirty="0"/>
              <a:t>https://www.valamis.com/hub/learning-curve#what-is-learning%20curve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348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3D042B4-7D4E-43CC-B7EF-6896AE615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593" y="77004"/>
            <a:ext cx="2404407" cy="1368113"/>
          </a:xfrm>
          <a:prstGeom prst="rect">
            <a:avLst/>
          </a:prstGeom>
        </p:spPr>
      </p:pic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00013"/>
            <a:ext cx="10972800" cy="1143001"/>
          </a:xfrm>
        </p:spPr>
        <p:txBody>
          <a:bodyPr/>
          <a:lstStyle/>
          <a:p>
            <a:r>
              <a:rPr lang="en-US" sz="3733" dirty="0"/>
              <a:t>Reminder: The error surface for a linear neuron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344" y="1028734"/>
            <a:ext cx="7392821" cy="5257255"/>
          </a:xfrm>
        </p:spPr>
        <p:txBody>
          <a:bodyPr/>
          <a:lstStyle/>
          <a:p>
            <a:r>
              <a:rPr lang="en-US" sz="2667" dirty="0"/>
              <a:t>The error surface lies in a space with a horizontal axis for each weight and one vertical axis for the error. </a:t>
            </a:r>
          </a:p>
          <a:p>
            <a:pPr lvl="1"/>
            <a:r>
              <a:rPr lang="en-US" sz="2667" dirty="0"/>
              <a:t>For a linear neuron with a squared error, it is a quadratic bowl. </a:t>
            </a:r>
          </a:p>
          <a:p>
            <a:pPr lvl="1"/>
            <a:r>
              <a:rPr lang="en-US" sz="2667" dirty="0"/>
              <a:t>Vertical cross-sections are parabolas. </a:t>
            </a:r>
          </a:p>
          <a:p>
            <a:pPr lvl="1"/>
            <a:r>
              <a:rPr lang="en-US" sz="2667" dirty="0"/>
              <a:t>Horizontal cross-sections are ellipses.</a:t>
            </a:r>
            <a:endParaRPr lang="en-US" sz="2133" dirty="0"/>
          </a:p>
          <a:p>
            <a:r>
              <a:rPr lang="en-US" sz="2667" dirty="0"/>
              <a:t>For multi-layer, non-linear nets the error surface is much more complicated.</a:t>
            </a:r>
          </a:p>
          <a:p>
            <a:pPr lvl="1"/>
            <a:r>
              <a:rPr lang="en-US" dirty="0"/>
              <a:t>But locally, a piece of a quadratic bowl is usually a very good approximation.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8256241" y="1216813"/>
            <a:ext cx="3312372" cy="1800225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6135" name="Freeform 7"/>
          <p:cNvSpPr>
            <a:spLocks/>
          </p:cNvSpPr>
          <p:nvPr/>
        </p:nvSpPr>
        <p:spPr bwMode="auto">
          <a:xfrm>
            <a:off x="8495974" y="1143786"/>
            <a:ext cx="1441449" cy="1751013"/>
          </a:xfrm>
          <a:custGeom>
            <a:avLst/>
            <a:gdLst>
              <a:gd name="T0" fmla="*/ 0 w 681"/>
              <a:gd name="T1" fmla="*/ 0 h 1103"/>
              <a:gd name="T2" fmla="*/ 46 w 681"/>
              <a:gd name="T3" fmla="*/ 272 h 1103"/>
              <a:gd name="T4" fmla="*/ 182 w 681"/>
              <a:gd name="T5" fmla="*/ 680 h 1103"/>
              <a:gd name="T6" fmla="*/ 408 w 681"/>
              <a:gd name="T7" fmla="*/ 997 h 1103"/>
              <a:gd name="T8" fmla="*/ 590 w 681"/>
              <a:gd name="T9" fmla="*/ 1088 h 1103"/>
              <a:gd name="T10" fmla="*/ 681 w 681"/>
              <a:gd name="T11" fmla="*/ 1088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1" h="1103">
                <a:moveTo>
                  <a:pt x="0" y="0"/>
                </a:moveTo>
                <a:cubicBezTo>
                  <a:pt x="8" y="79"/>
                  <a:pt x="16" y="159"/>
                  <a:pt x="46" y="272"/>
                </a:cubicBezTo>
                <a:cubicBezTo>
                  <a:pt x="76" y="385"/>
                  <a:pt x="122" y="559"/>
                  <a:pt x="182" y="680"/>
                </a:cubicBezTo>
                <a:cubicBezTo>
                  <a:pt x="242" y="801"/>
                  <a:pt x="340" y="929"/>
                  <a:pt x="408" y="997"/>
                </a:cubicBezTo>
                <a:cubicBezTo>
                  <a:pt x="476" y="1065"/>
                  <a:pt x="545" y="1073"/>
                  <a:pt x="590" y="1088"/>
                </a:cubicBezTo>
                <a:cubicBezTo>
                  <a:pt x="635" y="1103"/>
                  <a:pt x="666" y="1088"/>
                  <a:pt x="681" y="10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76136" name="Freeform 8"/>
          <p:cNvSpPr>
            <a:spLocks/>
          </p:cNvSpPr>
          <p:nvPr/>
        </p:nvSpPr>
        <p:spPr bwMode="auto">
          <a:xfrm flipH="1">
            <a:off x="9935303" y="1143786"/>
            <a:ext cx="1631949" cy="1751013"/>
          </a:xfrm>
          <a:custGeom>
            <a:avLst/>
            <a:gdLst>
              <a:gd name="T0" fmla="*/ 0 w 681"/>
              <a:gd name="T1" fmla="*/ 0 h 1103"/>
              <a:gd name="T2" fmla="*/ 46 w 681"/>
              <a:gd name="T3" fmla="*/ 272 h 1103"/>
              <a:gd name="T4" fmla="*/ 182 w 681"/>
              <a:gd name="T5" fmla="*/ 680 h 1103"/>
              <a:gd name="T6" fmla="*/ 408 w 681"/>
              <a:gd name="T7" fmla="*/ 997 h 1103"/>
              <a:gd name="T8" fmla="*/ 590 w 681"/>
              <a:gd name="T9" fmla="*/ 1088 h 1103"/>
              <a:gd name="T10" fmla="*/ 681 w 681"/>
              <a:gd name="T11" fmla="*/ 1088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1" h="1103">
                <a:moveTo>
                  <a:pt x="0" y="0"/>
                </a:moveTo>
                <a:cubicBezTo>
                  <a:pt x="8" y="79"/>
                  <a:pt x="16" y="159"/>
                  <a:pt x="46" y="272"/>
                </a:cubicBezTo>
                <a:cubicBezTo>
                  <a:pt x="76" y="385"/>
                  <a:pt x="122" y="559"/>
                  <a:pt x="182" y="680"/>
                </a:cubicBezTo>
                <a:cubicBezTo>
                  <a:pt x="242" y="801"/>
                  <a:pt x="340" y="929"/>
                  <a:pt x="408" y="997"/>
                </a:cubicBezTo>
                <a:cubicBezTo>
                  <a:pt x="476" y="1065"/>
                  <a:pt x="545" y="1073"/>
                  <a:pt x="590" y="1088"/>
                </a:cubicBezTo>
                <a:cubicBezTo>
                  <a:pt x="635" y="1103"/>
                  <a:pt x="666" y="1088"/>
                  <a:pt x="681" y="10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7509606" y="1812126"/>
            <a:ext cx="3850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E</a:t>
            </a:r>
          </a:p>
        </p:txBody>
      </p:sp>
      <p:sp>
        <p:nvSpPr>
          <p:cNvPr id="176142" name="Line 14"/>
          <p:cNvSpPr>
            <a:spLocks noChangeShapeType="1"/>
          </p:cNvSpPr>
          <p:nvPr/>
        </p:nvSpPr>
        <p:spPr bwMode="auto">
          <a:xfrm flipV="1">
            <a:off x="7727619" y="1505735"/>
            <a:ext cx="0" cy="2873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8311621" y="3795705"/>
            <a:ext cx="3266016" cy="1968219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6153" name="Text Box 25"/>
          <p:cNvSpPr txBox="1">
            <a:spLocks noChangeArrowheads="1"/>
          </p:cNvSpPr>
          <p:nvPr/>
        </p:nvSpPr>
        <p:spPr bwMode="auto">
          <a:xfrm>
            <a:off x="7632171" y="4431988"/>
            <a:ext cx="60305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67"/>
              <a:t>w1</a:t>
            </a:r>
          </a:p>
        </p:txBody>
      </p:sp>
      <p:sp>
        <p:nvSpPr>
          <p:cNvPr id="176154" name="Text Box 26"/>
          <p:cNvSpPr txBox="1">
            <a:spLocks noChangeArrowheads="1"/>
          </p:cNvSpPr>
          <p:nvPr/>
        </p:nvSpPr>
        <p:spPr bwMode="auto">
          <a:xfrm>
            <a:off x="9649356" y="5871851"/>
            <a:ext cx="60305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67"/>
              <a:t>w2</a:t>
            </a:r>
          </a:p>
        </p:txBody>
      </p:sp>
      <p:sp>
        <p:nvSpPr>
          <p:cNvPr id="176155" name="Line 27"/>
          <p:cNvSpPr>
            <a:spLocks noChangeShapeType="1"/>
          </p:cNvSpPr>
          <p:nvPr/>
        </p:nvSpPr>
        <p:spPr bwMode="auto">
          <a:xfrm flipV="1">
            <a:off x="7928504" y="4035113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76156" name="Line 28"/>
          <p:cNvSpPr>
            <a:spLocks noChangeShapeType="1"/>
          </p:cNvSpPr>
          <p:nvPr/>
        </p:nvSpPr>
        <p:spPr bwMode="auto">
          <a:xfrm>
            <a:off x="10424055" y="6051237"/>
            <a:ext cx="57573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76157" name="Oval 29"/>
          <p:cNvSpPr>
            <a:spLocks noChangeArrowheads="1"/>
          </p:cNvSpPr>
          <p:nvPr/>
        </p:nvSpPr>
        <p:spPr bwMode="auto">
          <a:xfrm rot="2463579">
            <a:off x="9463088" y="3747778"/>
            <a:ext cx="1056216" cy="1944687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6158" name="Oval 30"/>
          <p:cNvSpPr>
            <a:spLocks noChangeArrowheads="1"/>
          </p:cNvSpPr>
          <p:nvPr/>
        </p:nvSpPr>
        <p:spPr bwMode="auto">
          <a:xfrm rot="2463579">
            <a:off x="9590088" y="3963678"/>
            <a:ext cx="821267" cy="1512887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6159" name="Oval 31"/>
          <p:cNvSpPr>
            <a:spLocks noChangeArrowheads="1"/>
          </p:cNvSpPr>
          <p:nvPr/>
        </p:nvSpPr>
        <p:spPr bwMode="auto">
          <a:xfrm rot="2463579">
            <a:off x="9655704" y="4220849"/>
            <a:ext cx="603251" cy="1111251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6160" name="Oval 32"/>
          <p:cNvSpPr>
            <a:spLocks noChangeArrowheads="1"/>
          </p:cNvSpPr>
          <p:nvPr/>
        </p:nvSpPr>
        <p:spPr bwMode="auto">
          <a:xfrm rot="2463579">
            <a:off x="9744609" y="4320862"/>
            <a:ext cx="469900" cy="865188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3555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/>
      <p:bldP spid="176135" grpId="0" animBg="1"/>
      <p:bldP spid="176136" grpId="0" animBg="1"/>
      <p:bldP spid="176137" grpId="0"/>
      <p:bldP spid="176142" grpId="0" animBg="1"/>
      <p:bldP spid="176152" grpId="0" animBg="1"/>
      <p:bldP spid="176153" grpId="0"/>
      <p:bldP spid="176154" grpId="0"/>
      <p:bldP spid="176155" grpId="0" animBg="1"/>
      <p:bldP spid="176156" grpId="0" animBg="1"/>
      <p:bldP spid="176157" grpId="0" animBg="1"/>
      <p:bldP spid="176158" grpId="0" animBg="1"/>
      <p:bldP spid="176159" grpId="0" animBg="1"/>
      <p:bldP spid="1761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9834076-1B14-4303-94CD-5166B5F77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396" y="-23960"/>
            <a:ext cx="2404407" cy="1368113"/>
          </a:xfrm>
          <a:prstGeom prst="rect">
            <a:avLst/>
          </a:prstGeom>
        </p:spPr>
      </p:pic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392" y="315418"/>
            <a:ext cx="887140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Convergence speed of full batch learning when the error surface is a quadratic bowl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392" y="2360316"/>
            <a:ext cx="6863644" cy="4713288"/>
          </a:xfrm>
        </p:spPr>
        <p:txBody>
          <a:bodyPr/>
          <a:lstStyle/>
          <a:p>
            <a:r>
              <a:rPr lang="en-US" sz="2667" dirty="0"/>
              <a:t>Going downhill reduces the error, but the direction of steepest descent does not point at the minimum unless the ellipse is a circle.</a:t>
            </a:r>
          </a:p>
          <a:p>
            <a:pPr lvl="1"/>
            <a:r>
              <a:rPr lang="en-US" sz="2667" dirty="0"/>
              <a:t>The gradient is big in the direction in which we only want to travel a small distance. </a:t>
            </a:r>
          </a:p>
          <a:p>
            <a:pPr lvl="1"/>
            <a:r>
              <a:rPr lang="en-US" sz="2667" dirty="0"/>
              <a:t>The gradient is small in the direction in which we want to travel a large distance.</a:t>
            </a:r>
          </a:p>
          <a:p>
            <a:pPr lvl="1"/>
            <a:endParaRPr lang="en-US" dirty="0"/>
          </a:p>
        </p:txBody>
      </p:sp>
      <p:sp>
        <p:nvSpPr>
          <p:cNvPr id="179207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6197600" y="1452563"/>
            <a:ext cx="5994400" cy="5405437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2667" dirty="0"/>
          </a:p>
          <a:p>
            <a:pPr>
              <a:buFontTx/>
              <a:buNone/>
            </a:pPr>
            <a:r>
              <a:rPr lang="en-US" sz="3200" dirty="0"/>
              <a:t>   </a:t>
            </a:r>
          </a:p>
        </p:txBody>
      </p:sp>
      <p:sp>
        <p:nvSpPr>
          <p:cNvPr id="179210" name="Oval 10"/>
          <p:cNvSpPr>
            <a:spLocks noChangeArrowheads="1"/>
          </p:cNvSpPr>
          <p:nvPr/>
        </p:nvSpPr>
        <p:spPr bwMode="auto">
          <a:xfrm rot="19764402">
            <a:off x="9192412" y="1483862"/>
            <a:ext cx="4944533" cy="5032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9212" name="Line 12"/>
          <p:cNvSpPr>
            <a:spLocks noChangeShapeType="1"/>
          </p:cNvSpPr>
          <p:nvPr/>
        </p:nvSpPr>
        <p:spPr bwMode="auto">
          <a:xfrm>
            <a:off x="9958648" y="2312536"/>
            <a:ext cx="313817" cy="3963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79213" name="Oval 13"/>
          <p:cNvSpPr>
            <a:spLocks noChangeArrowheads="1"/>
          </p:cNvSpPr>
          <p:nvPr/>
        </p:nvSpPr>
        <p:spPr bwMode="auto">
          <a:xfrm>
            <a:off x="9863396" y="2239511"/>
            <a:ext cx="143933" cy="10795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9214" name="Oval 14"/>
          <p:cNvSpPr>
            <a:spLocks noChangeArrowheads="1"/>
          </p:cNvSpPr>
          <p:nvPr/>
        </p:nvSpPr>
        <p:spPr bwMode="auto">
          <a:xfrm>
            <a:off x="11495346" y="1772786"/>
            <a:ext cx="143933" cy="107951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8229600" y="3236979"/>
            <a:ext cx="3579035" cy="21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0000FF"/>
                </a:solidFill>
              </a:rPr>
              <a:t>Even for non-linear multi-layer nets, the error surface is locally quadratic, so the same speed issues apply.</a:t>
            </a:r>
          </a:p>
        </p:txBody>
      </p:sp>
    </p:spTree>
    <p:extLst>
      <p:ext uri="{BB962C8B-B14F-4D97-AF65-F5344CB8AC3E}">
        <p14:creationId xmlns:p14="http://schemas.microsoft.com/office/powerpoint/2010/main" val="351334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learning goes wrong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30868"/>
            <a:ext cx="6974565" cy="4525963"/>
          </a:xfrm>
        </p:spPr>
        <p:txBody>
          <a:bodyPr/>
          <a:lstStyle/>
          <a:p>
            <a:r>
              <a:rPr lang="en-US" dirty="0"/>
              <a:t>If the learning rate is big, the weights slosh to and fro across the ravine. </a:t>
            </a:r>
          </a:p>
          <a:p>
            <a:pPr lvl="1"/>
            <a:r>
              <a:rPr lang="en-US" dirty="0"/>
              <a:t>If the learning rate is too big, this oscillation diverges.</a:t>
            </a:r>
          </a:p>
          <a:p>
            <a:r>
              <a:rPr lang="en-US" dirty="0"/>
              <a:t>What we would like to achieve:</a:t>
            </a:r>
          </a:p>
          <a:p>
            <a:pPr lvl="1"/>
            <a:r>
              <a:rPr lang="en-US" dirty="0"/>
              <a:t>Move quickly in directions with small but consistent gradients.</a:t>
            </a:r>
          </a:p>
          <a:p>
            <a:pPr lvl="1"/>
            <a:r>
              <a:rPr lang="en-US" dirty="0"/>
              <a:t>Move slowly in directions with big but inconsistent gradients.</a:t>
            </a: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8304112" y="2877957"/>
            <a:ext cx="3456517" cy="1800225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326" name="Freeform 6"/>
          <p:cNvSpPr>
            <a:spLocks/>
          </p:cNvSpPr>
          <p:nvPr/>
        </p:nvSpPr>
        <p:spPr bwMode="auto">
          <a:xfrm>
            <a:off x="8591979" y="2804931"/>
            <a:ext cx="1441451" cy="1751012"/>
          </a:xfrm>
          <a:custGeom>
            <a:avLst/>
            <a:gdLst>
              <a:gd name="T0" fmla="*/ 0 w 681"/>
              <a:gd name="T1" fmla="*/ 0 h 1103"/>
              <a:gd name="T2" fmla="*/ 46 w 681"/>
              <a:gd name="T3" fmla="*/ 272 h 1103"/>
              <a:gd name="T4" fmla="*/ 182 w 681"/>
              <a:gd name="T5" fmla="*/ 680 h 1103"/>
              <a:gd name="T6" fmla="*/ 408 w 681"/>
              <a:gd name="T7" fmla="*/ 997 h 1103"/>
              <a:gd name="T8" fmla="*/ 590 w 681"/>
              <a:gd name="T9" fmla="*/ 1088 h 1103"/>
              <a:gd name="T10" fmla="*/ 681 w 681"/>
              <a:gd name="T11" fmla="*/ 1088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1" h="1103">
                <a:moveTo>
                  <a:pt x="0" y="0"/>
                </a:moveTo>
                <a:cubicBezTo>
                  <a:pt x="8" y="79"/>
                  <a:pt x="16" y="159"/>
                  <a:pt x="46" y="272"/>
                </a:cubicBezTo>
                <a:cubicBezTo>
                  <a:pt x="76" y="385"/>
                  <a:pt x="122" y="559"/>
                  <a:pt x="182" y="680"/>
                </a:cubicBezTo>
                <a:cubicBezTo>
                  <a:pt x="242" y="801"/>
                  <a:pt x="340" y="929"/>
                  <a:pt x="408" y="997"/>
                </a:cubicBezTo>
                <a:cubicBezTo>
                  <a:pt x="476" y="1065"/>
                  <a:pt x="545" y="1073"/>
                  <a:pt x="590" y="1088"/>
                </a:cubicBezTo>
                <a:cubicBezTo>
                  <a:pt x="635" y="1103"/>
                  <a:pt x="666" y="1088"/>
                  <a:pt x="681" y="10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84327" name="Freeform 7"/>
          <p:cNvSpPr>
            <a:spLocks/>
          </p:cNvSpPr>
          <p:nvPr/>
        </p:nvSpPr>
        <p:spPr bwMode="auto">
          <a:xfrm flipH="1">
            <a:off x="10031314" y="2804931"/>
            <a:ext cx="1631951" cy="1751012"/>
          </a:xfrm>
          <a:custGeom>
            <a:avLst/>
            <a:gdLst>
              <a:gd name="T0" fmla="*/ 0 w 681"/>
              <a:gd name="T1" fmla="*/ 0 h 1103"/>
              <a:gd name="T2" fmla="*/ 46 w 681"/>
              <a:gd name="T3" fmla="*/ 272 h 1103"/>
              <a:gd name="T4" fmla="*/ 182 w 681"/>
              <a:gd name="T5" fmla="*/ 680 h 1103"/>
              <a:gd name="T6" fmla="*/ 408 w 681"/>
              <a:gd name="T7" fmla="*/ 997 h 1103"/>
              <a:gd name="T8" fmla="*/ 590 w 681"/>
              <a:gd name="T9" fmla="*/ 1088 h 1103"/>
              <a:gd name="T10" fmla="*/ 681 w 681"/>
              <a:gd name="T11" fmla="*/ 1088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1" h="1103">
                <a:moveTo>
                  <a:pt x="0" y="0"/>
                </a:moveTo>
                <a:cubicBezTo>
                  <a:pt x="8" y="79"/>
                  <a:pt x="16" y="159"/>
                  <a:pt x="46" y="272"/>
                </a:cubicBezTo>
                <a:cubicBezTo>
                  <a:pt x="76" y="385"/>
                  <a:pt x="122" y="559"/>
                  <a:pt x="182" y="680"/>
                </a:cubicBezTo>
                <a:cubicBezTo>
                  <a:pt x="242" y="801"/>
                  <a:pt x="340" y="929"/>
                  <a:pt x="408" y="997"/>
                </a:cubicBezTo>
                <a:cubicBezTo>
                  <a:pt x="476" y="1065"/>
                  <a:pt x="545" y="1073"/>
                  <a:pt x="590" y="1088"/>
                </a:cubicBezTo>
                <a:cubicBezTo>
                  <a:pt x="635" y="1103"/>
                  <a:pt x="666" y="1088"/>
                  <a:pt x="681" y="10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7605612" y="3473269"/>
            <a:ext cx="3850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E</a:t>
            </a:r>
          </a:p>
        </p:txBody>
      </p:sp>
      <p:sp>
        <p:nvSpPr>
          <p:cNvPr id="184329" name="Line 9"/>
          <p:cNvSpPr>
            <a:spLocks noChangeShapeType="1"/>
          </p:cNvSpPr>
          <p:nvPr/>
        </p:nvSpPr>
        <p:spPr bwMode="auto">
          <a:xfrm flipV="1">
            <a:off x="7823629" y="3166882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9838698" y="4749619"/>
            <a:ext cx="67310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67"/>
              <a:t>w</a:t>
            </a:r>
          </a:p>
        </p:txBody>
      </p:sp>
      <p:sp>
        <p:nvSpPr>
          <p:cNvPr id="184331" name="Line 11"/>
          <p:cNvSpPr>
            <a:spLocks noChangeShapeType="1"/>
          </p:cNvSpPr>
          <p:nvPr/>
        </p:nvSpPr>
        <p:spPr bwMode="auto">
          <a:xfrm>
            <a:off x="10416546" y="5002031"/>
            <a:ext cx="57573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84332" name="Oval 12"/>
          <p:cNvSpPr>
            <a:spLocks noChangeArrowheads="1"/>
          </p:cNvSpPr>
          <p:nvPr/>
        </p:nvSpPr>
        <p:spPr bwMode="auto">
          <a:xfrm>
            <a:off x="9792132" y="4460694"/>
            <a:ext cx="95249" cy="730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333" name="Oval 13"/>
          <p:cNvSpPr>
            <a:spLocks noChangeArrowheads="1"/>
          </p:cNvSpPr>
          <p:nvPr/>
        </p:nvSpPr>
        <p:spPr bwMode="auto">
          <a:xfrm>
            <a:off x="10463112" y="4424182"/>
            <a:ext cx="95251" cy="730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334" name="Oval 14"/>
          <p:cNvSpPr>
            <a:spLocks noChangeArrowheads="1"/>
          </p:cNvSpPr>
          <p:nvPr/>
        </p:nvSpPr>
        <p:spPr bwMode="auto">
          <a:xfrm>
            <a:off x="9406898" y="4317820"/>
            <a:ext cx="95249" cy="730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335" name="Oval 15"/>
          <p:cNvSpPr>
            <a:spLocks noChangeArrowheads="1"/>
          </p:cNvSpPr>
          <p:nvPr/>
        </p:nvSpPr>
        <p:spPr bwMode="auto">
          <a:xfrm>
            <a:off x="10848345" y="4136845"/>
            <a:ext cx="95251" cy="730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336" name="Oval 16"/>
          <p:cNvSpPr>
            <a:spLocks noChangeArrowheads="1"/>
          </p:cNvSpPr>
          <p:nvPr/>
        </p:nvSpPr>
        <p:spPr bwMode="auto">
          <a:xfrm>
            <a:off x="8977212" y="3886020"/>
            <a:ext cx="95251" cy="730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337" name="Line 17"/>
          <p:cNvSpPr>
            <a:spLocks noChangeShapeType="1"/>
          </p:cNvSpPr>
          <p:nvPr/>
        </p:nvSpPr>
        <p:spPr bwMode="auto">
          <a:xfrm flipV="1">
            <a:off x="9887379" y="4462282"/>
            <a:ext cx="575733" cy="3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84338" name="Line 18"/>
          <p:cNvSpPr>
            <a:spLocks noChangeShapeType="1"/>
          </p:cNvSpPr>
          <p:nvPr/>
        </p:nvSpPr>
        <p:spPr bwMode="auto">
          <a:xfrm flipH="1" flipV="1">
            <a:off x="9504265" y="4354331"/>
            <a:ext cx="958849" cy="1079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84339" name="Line 19"/>
          <p:cNvSpPr>
            <a:spLocks noChangeShapeType="1"/>
          </p:cNvSpPr>
          <p:nvPr/>
        </p:nvSpPr>
        <p:spPr bwMode="auto">
          <a:xfrm flipV="1">
            <a:off x="9550832" y="4173357"/>
            <a:ext cx="124883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84340" name="Line 20"/>
          <p:cNvSpPr>
            <a:spLocks noChangeShapeType="1"/>
          </p:cNvSpPr>
          <p:nvPr/>
        </p:nvSpPr>
        <p:spPr bwMode="auto">
          <a:xfrm flipH="1" flipV="1">
            <a:off x="9119031" y="3920943"/>
            <a:ext cx="158538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2625943-8C06-4EEB-BFEB-9C8AD77B0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132" y="41276"/>
            <a:ext cx="2404407" cy="13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8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A149E2F-F49D-4D60-829F-E35F37DF6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132" y="41276"/>
            <a:ext cx="2404407" cy="13681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 about turning down the learning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73601" cy="4525963"/>
          </a:xfrm>
        </p:spPr>
        <p:txBody>
          <a:bodyPr/>
          <a:lstStyle/>
          <a:p>
            <a:r>
              <a:rPr lang="en-US" dirty="0"/>
              <a:t>Turning down the learning rate reduces the random fluctuations in the error due to the different gradients on different mini-batches.</a:t>
            </a:r>
          </a:p>
          <a:p>
            <a:pPr lvl="1"/>
            <a:r>
              <a:rPr lang="en-US" dirty="0"/>
              <a:t>So we get a quick win.</a:t>
            </a:r>
          </a:p>
          <a:p>
            <a:pPr lvl="1"/>
            <a:r>
              <a:rPr lang="en-US" dirty="0"/>
              <a:t>But then we get slower learning.</a:t>
            </a:r>
          </a:p>
          <a:p>
            <a:r>
              <a:rPr lang="en-US" dirty="0"/>
              <a:t>Don</a:t>
            </a:r>
            <a:r>
              <a:rPr lang="fr-FR" dirty="0"/>
              <a:t>’</a:t>
            </a:r>
            <a:r>
              <a:rPr lang="en-US" dirty="0"/>
              <a:t>t turn down the learning rate too soon!</a:t>
            </a:r>
          </a:p>
          <a:p>
            <a:endParaRPr lang="en-US" dirty="0"/>
          </a:p>
        </p:txBody>
      </p:sp>
      <p:sp>
        <p:nvSpPr>
          <p:cNvPr id="5" name="Freeform 4"/>
          <p:cNvSpPr/>
          <p:nvPr/>
        </p:nvSpPr>
        <p:spPr>
          <a:xfrm rot="21273512">
            <a:off x="6850683" y="1148880"/>
            <a:ext cx="4899379" cy="3887025"/>
          </a:xfrm>
          <a:custGeom>
            <a:avLst/>
            <a:gdLst>
              <a:gd name="connsiteX0" fmla="*/ 0 w 3302000"/>
              <a:gd name="connsiteY0" fmla="*/ 0 h 1070058"/>
              <a:gd name="connsiteX1" fmla="*/ 304800 w 3302000"/>
              <a:gd name="connsiteY1" fmla="*/ 203200 h 1070058"/>
              <a:gd name="connsiteX2" fmla="*/ 558800 w 3302000"/>
              <a:gd name="connsiteY2" fmla="*/ 287867 h 1070058"/>
              <a:gd name="connsiteX3" fmla="*/ 812800 w 3302000"/>
              <a:gd name="connsiteY3" fmla="*/ 508000 h 1070058"/>
              <a:gd name="connsiteX4" fmla="*/ 1134534 w 3302000"/>
              <a:gd name="connsiteY4" fmla="*/ 575734 h 1070058"/>
              <a:gd name="connsiteX5" fmla="*/ 1388534 w 3302000"/>
              <a:gd name="connsiteY5" fmla="*/ 677334 h 1070058"/>
              <a:gd name="connsiteX6" fmla="*/ 1608667 w 3302000"/>
              <a:gd name="connsiteY6" fmla="*/ 745067 h 1070058"/>
              <a:gd name="connsiteX7" fmla="*/ 1608667 w 3302000"/>
              <a:gd name="connsiteY7" fmla="*/ 846667 h 1070058"/>
              <a:gd name="connsiteX8" fmla="*/ 1608667 w 3302000"/>
              <a:gd name="connsiteY8" fmla="*/ 914400 h 1070058"/>
              <a:gd name="connsiteX9" fmla="*/ 1744134 w 3302000"/>
              <a:gd name="connsiteY9" fmla="*/ 965200 h 1070058"/>
              <a:gd name="connsiteX10" fmla="*/ 1913467 w 3302000"/>
              <a:gd name="connsiteY10" fmla="*/ 982134 h 1070058"/>
              <a:gd name="connsiteX11" fmla="*/ 2218267 w 3302000"/>
              <a:gd name="connsiteY11" fmla="*/ 1016000 h 1070058"/>
              <a:gd name="connsiteX12" fmla="*/ 2438400 w 3302000"/>
              <a:gd name="connsiteY12" fmla="*/ 1016000 h 1070058"/>
              <a:gd name="connsiteX13" fmla="*/ 2675467 w 3302000"/>
              <a:gd name="connsiteY13" fmla="*/ 1016000 h 1070058"/>
              <a:gd name="connsiteX14" fmla="*/ 2963334 w 3302000"/>
              <a:gd name="connsiteY14" fmla="*/ 1032934 h 1070058"/>
              <a:gd name="connsiteX15" fmla="*/ 3132667 w 3302000"/>
              <a:gd name="connsiteY15" fmla="*/ 1066800 h 1070058"/>
              <a:gd name="connsiteX16" fmla="*/ 3302000 w 3302000"/>
              <a:gd name="connsiteY16" fmla="*/ 1066800 h 107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02000" h="1070058">
                <a:moveTo>
                  <a:pt x="0" y="0"/>
                </a:moveTo>
                <a:cubicBezTo>
                  <a:pt x="105833" y="77611"/>
                  <a:pt x="211667" y="155222"/>
                  <a:pt x="304800" y="203200"/>
                </a:cubicBezTo>
                <a:cubicBezTo>
                  <a:pt x="397933" y="251178"/>
                  <a:pt x="474133" y="237067"/>
                  <a:pt x="558800" y="287867"/>
                </a:cubicBezTo>
                <a:cubicBezTo>
                  <a:pt x="643467" y="338667"/>
                  <a:pt x="716845" y="460022"/>
                  <a:pt x="812800" y="508000"/>
                </a:cubicBezTo>
                <a:cubicBezTo>
                  <a:pt x="908755" y="555978"/>
                  <a:pt x="1038578" y="547512"/>
                  <a:pt x="1134534" y="575734"/>
                </a:cubicBezTo>
                <a:cubicBezTo>
                  <a:pt x="1230490" y="603956"/>
                  <a:pt x="1309512" y="649112"/>
                  <a:pt x="1388534" y="677334"/>
                </a:cubicBezTo>
                <a:cubicBezTo>
                  <a:pt x="1467556" y="705556"/>
                  <a:pt x="1571978" y="716845"/>
                  <a:pt x="1608667" y="745067"/>
                </a:cubicBezTo>
                <a:cubicBezTo>
                  <a:pt x="1645356" y="773289"/>
                  <a:pt x="1608667" y="846667"/>
                  <a:pt x="1608667" y="846667"/>
                </a:cubicBezTo>
                <a:cubicBezTo>
                  <a:pt x="1608667" y="874889"/>
                  <a:pt x="1586089" y="894644"/>
                  <a:pt x="1608667" y="914400"/>
                </a:cubicBezTo>
                <a:cubicBezTo>
                  <a:pt x="1631245" y="934156"/>
                  <a:pt x="1693334" y="953911"/>
                  <a:pt x="1744134" y="965200"/>
                </a:cubicBezTo>
                <a:cubicBezTo>
                  <a:pt x="1794934" y="976489"/>
                  <a:pt x="1913467" y="982134"/>
                  <a:pt x="1913467" y="982134"/>
                </a:cubicBezTo>
                <a:cubicBezTo>
                  <a:pt x="1992489" y="990601"/>
                  <a:pt x="2130778" y="1010356"/>
                  <a:pt x="2218267" y="1016000"/>
                </a:cubicBezTo>
                <a:cubicBezTo>
                  <a:pt x="2305756" y="1021644"/>
                  <a:pt x="2438400" y="1016000"/>
                  <a:pt x="2438400" y="1016000"/>
                </a:cubicBezTo>
                <a:cubicBezTo>
                  <a:pt x="2514600" y="1016000"/>
                  <a:pt x="2587978" y="1013178"/>
                  <a:pt x="2675467" y="1016000"/>
                </a:cubicBezTo>
                <a:cubicBezTo>
                  <a:pt x="2762956" y="1018822"/>
                  <a:pt x="2887134" y="1024467"/>
                  <a:pt x="2963334" y="1032934"/>
                </a:cubicBezTo>
                <a:cubicBezTo>
                  <a:pt x="3039534" y="1041401"/>
                  <a:pt x="3076223" y="1061156"/>
                  <a:pt x="3132667" y="1066800"/>
                </a:cubicBezTo>
                <a:cubicBezTo>
                  <a:pt x="3189111" y="1072444"/>
                  <a:pt x="3245555" y="1069622"/>
                  <a:pt x="3302000" y="106680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Freeform 6"/>
          <p:cNvSpPr/>
          <p:nvPr/>
        </p:nvSpPr>
        <p:spPr>
          <a:xfrm rot="21273512">
            <a:off x="9392351" y="3725318"/>
            <a:ext cx="2506133" cy="1399823"/>
          </a:xfrm>
          <a:custGeom>
            <a:avLst/>
            <a:gdLst>
              <a:gd name="connsiteX0" fmla="*/ 0 w 1879600"/>
              <a:gd name="connsiteY0" fmla="*/ 0 h 525422"/>
              <a:gd name="connsiteX1" fmla="*/ 237067 w 1879600"/>
              <a:gd name="connsiteY1" fmla="*/ 84667 h 525422"/>
              <a:gd name="connsiteX2" fmla="*/ 711200 w 1879600"/>
              <a:gd name="connsiteY2" fmla="*/ 237067 h 525422"/>
              <a:gd name="connsiteX3" fmla="*/ 965200 w 1879600"/>
              <a:gd name="connsiteY3" fmla="*/ 270933 h 525422"/>
              <a:gd name="connsiteX4" fmla="*/ 1185334 w 1879600"/>
              <a:gd name="connsiteY4" fmla="*/ 372533 h 525422"/>
              <a:gd name="connsiteX5" fmla="*/ 1405467 w 1879600"/>
              <a:gd name="connsiteY5" fmla="*/ 423333 h 525422"/>
              <a:gd name="connsiteX6" fmla="*/ 1591734 w 1879600"/>
              <a:gd name="connsiteY6" fmla="*/ 491067 h 525422"/>
              <a:gd name="connsiteX7" fmla="*/ 1778000 w 1879600"/>
              <a:gd name="connsiteY7" fmla="*/ 491067 h 525422"/>
              <a:gd name="connsiteX8" fmla="*/ 1862667 w 1879600"/>
              <a:gd name="connsiteY8" fmla="*/ 524933 h 525422"/>
              <a:gd name="connsiteX9" fmla="*/ 1879600 w 1879600"/>
              <a:gd name="connsiteY9" fmla="*/ 508000 h 52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79600" h="525422">
                <a:moveTo>
                  <a:pt x="0" y="0"/>
                </a:moveTo>
                <a:cubicBezTo>
                  <a:pt x="59267" y="22578"/>
                  <a:pt x="118534" y="45156"/>
                  <a:pt x="237067" y="84667"/>
                </a:cubicBezTo>
                <a:cubicBezTo>
                  <a:pt x="355600" y="124178"/>
                  <a:pt x="589844" y="206023"/>
                  <a:pt x="711200" y="237067"/>
                </a:cubicBezTo>
                <a:cubicBezTo>
                  <a:pt x="832556" y="268111"/>
                  <a:pt x="886178" y="248355"/>
                  <a:pt x="965200" y="270933"/>
                </a:cubicBezTo>
                <a:cubicBezTo>
                  <a:pt x="1044222" y="293511"/>
                  <a:pt x="1111956" y="347133"/>
                  <a:pt x="1185334" y="372533"/>
                </a:cubicBezTo>
                <a:cubicBezTo>
                  <a:pt x="1258712" y="397933"/>
                  <a:pt x="1337734" y="403577"/>
                  <a:pt x="1405467" y="423333"/>
                </a:cubicBezTo>
                <a:cubicBezTo>
                  <a:pt x="1473200" y="443089"/>
                  <a:pt x="1529645" y="479778"/>
                  <a:pt x="1591734" y="491067"/>
                </a:cubicBezTo>
                <a:cubicBezTo>
                  <a:pt x="1653823" y="502356"/>
                  <a:pt x="1732845" y="485423"/>
                  <a:pt x="1778000" y="491067"/>
                </a:cubicBezTo>
                <a:cubicBezTo>
                  <a:pt x="1823156" y="496711"/>
                  <a:pt x="1845734" y="522111"/>
                  <a:pt x="1862667" y="524933"/>
                </a:cubicBezTo>
                <a:cubicBezTo>
                  <a:pt x="1879600" y="527755"/>
                  <a:pt x="1879600" y="517877"/>
                  <a:pt x="1879600" y="508000"/>
                </a:cubicBezTo>
              </a:path>
            </a:pathLst>
          </a:cu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6677421" y="1444989"/>
            <a:ext cx="5514580" cy="376930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 rot="16200000">
            <a:off x="5710043" y="2812946"/>
            <a:ext cx="121888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0000FF"/>
                </a:solidFill>
              </a:rPr>
              <a:t>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38665" y="5177917"/>
            <a:ext cx="121888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0000FF"/>
                </a:solidFill>
              </a:rPr>
              <a:t>epoch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92444" y="1986847"/>
            <a:ext cx="1919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learning rate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331625" y="2848622"/>
            <a:ext cx="0" cy="7610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46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E1FE-C7F5-43ED-B292-2FB2C037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75" y="83023"/>
            <a:ext cx="10515600" cy="1325563"/>
          </a:xfrm>
        </p:spPr>
        <p:txBody>
          <a:bodyPr/>
          <a:lstStyle/>
          <a:p>
            <a:r>
              <a:rPr lang="en-US" dirty="0"/>
              <a:t>Can we automatically adjust learning rate in a supervised way?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23F6BA-3F0C-4409-B768-4C1044CA1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6964"/>
            <a:ext cx="12192000" cy="37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3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E1FE-C7F5-43ED-B292-2FB2C037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75" y="83023"/>
            <a:ext cx="10515600" cy="1325563"/>
          </a:xfrm>
        </p:spPr>
        <p:txBody>
          <a:bodyPr/>
          <a:lstStyle/>
          <a:p>
            <a:r>
              <a:rPr lang="en-US" dirty="0"/>
              <a:t>Automated learning rate scheduler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E04DD7-F56F-42C8-B0D9-472E42107113}"/>
              </a:ext>
            </a:extLst>
          </p:cNvPr>
          <p:cNvSpPr/>
          <p:nvPr/>
        </p:nvSpPr>
        <p:spPr>
          <a:xfrm>
            <a:off x="653375" y="1569390"/>
            <a:ext cx="7618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Use weighted accuracy to select the best scheduler</a:t>
            </a:r>
            <a:endParaRPr lang="en-NL" sz="2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6ECAC21-C2CB-4331-9435-BF38B5C2B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972498"/>
              </p:ext>
            </p:extLst>
          </p:nvPr>
        </p:nvGraphicFramePr>
        <p:xfrm>
          <a:off x="806516" y="2644660"/>
          <a:ext cx="7639904" cy="2872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976">
                  <a:extLst>
                    <a:ext uri="{9D8B030D-6E8A-4147-A177-3AD203B41FA5}">
                      <a16:colId xmlns:a16="http://schemas.microsoft.com/office/drawing/2014/main" val="3114033032"/>
                    </a:ext>
                  </a:extLst>
                </a:gridCol>
                <a:gridCol w="1909976">
                  <a:extLst>
                    <a:ext uri="{9D8B030D-6E8A-4147-A177-3AD203B41FA5}">
                      <a16:colId xmlns:a16="http://schemas.microsoft.com/office/drawing/2014/main" val="1787232733"/>
                    </a:ext>
                  </a:extLst>
                </a:gridCol>
                <a:gridCol w="1909976">
                  <a:extLst>
                    <a:ext uri="{9D8B030D-6E8A-4147-A177-3AD203B41FA5}">
                      <a16:colId xmlns:a16="http://schemas.microsoft.com/office/drawing/2014/main" val="1274443296"/>
                    </a:ext>
                  </a:extLst>
                </a:gridCol>
                <a:gridCol w="1909976">
                  <a:extLst>
                    <a:ext uri="{9D8B030D-6E8A-4147-A177-3AD203B41FA5}">
                      <a16:colId xmlns:a16="http://schemas.microsoft.com/office/drawing/2014/main" val="3815968644"/>
                    </a:ext>
                  </a:extLst>
                </a:gridCol>
              </a:tblGrid>
              <a:tr h="710714">
                <a:tc>
                  <a:txBody>
                    <a:bodyPr/>
                    <a:lstStyle/>
                    <a:p>
                      <a:r>
                        <a:rPr lang="en-US" dirty="0"/>
                        <a:t>Predict\Actual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decrease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573980"/>
                  </a:ext>
                </a:extLst>
              </a:tr>
              <a:tr h="720585">
                <a:tc>
                  <a:txBody>
                    <a:bodyPr/>
                    <a:lstStyle/>
                    <a:p>
                      <a:r>
                        <a:rPr lang="en-US" dirty="0"/>
                        <a:t>decrease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High reward</a:t>
                      </a:r>
                      <a:endParaRPr lang="en-NL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 penalty</a:t>
                      </a:r>
                      <a:endParaRPr lang="en-NL" dirty="0"/>
                    </a:p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High penalty</a:t>
                      </a:r>
                      <a:endParaRPr lang="en-NL" b="1" dirty="0">
                        <a:solidFill>
                          <a:srgbClr val="FF0000"/>
                        </a:solidFill>
                      </a:endParaRPr>
                    </a:p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71782"/>
                  </a:ext>
                </a:extLst>
              </a:tr>
              <a:tr h="720585">
                <a:tc>
                  <a:txBody>
                    <a:bodyPr/>
                    <a:lstStyle/>
                    <a:p>
                      <a:r>
                        <a:rPr lang="en-US" dirty="0"/>
                        <a:t>stay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 penalty</a:t>
                      </a:r>
                      <a:endParaRPr lang="en-NL" dirty="0"/>
                    </a:p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reward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 penalty</a:t>
                      </a:r>
                      <a:endParaRPr lang="en-NL" dirty="0"/>
                    </a:p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77901"/>
                  </a:ext>
                </a:extLst>
              </a:tr>
              <a:tr h="720585">
                <a:tc>
                  <a:txBody>
                    <a:bodyPr/>
                    <a:lstStyle/>
                    <a:p>
                      <a:r>
                        <a:rPr lang="en-US" dirty="0"/>
                        <a:t>increase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High penalty</a:t>
                      </a:r>
                      <a:endParaRPr lang="en-NL" b="1" dirty="0">
                        <a:solidFill>
                          <a:srgbClr val="FF0000"/>
                        </a:solidFill>
                      </a:endParaRPr>
                    </a:p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 penalty</a:t>
                      </a:r>
                      <a:endParaRPr lang="en-NL" dirty="0"/>
                    </a:p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High reward</a:t>
                      </a:r>
                      <a:endParaRPr lang="en-NL" b="1" dirty="0">
                        <a:solidFill>
                          <a:srgbClr val="00B050"/>
                        </a:solidFill>
                      </a:endParaRPr>
                    </a:p>
                    <a:p>
                      <a:endParaRPr lang="en-NL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06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62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497</Words>
  <Application>Microsoft Office PowerPoint</Application>
  <PresentationFormat>Widescreen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Learning rate</vt:lpstr>
      <vt:lpstr>Learning curve</vt:lpstr>
      <vt:lpstr>Learning curve is task specific and learner specific</vt:lpstr>
      <vt:lpstr>Reminder: The error surface for a linear neuron</vt:lpstr>
      <vt:lpstr>Convergence speed of full batch learning when the error surface is a quadratic bowl</vt:lpstr>
      <vt:lpstr>How the learning goes wrong</vt:lpstr>
      <vt:lpstr>Be careful about turning down the learning rate</vt:lpstr>
      <vt:lpstr>Can we automatically adjust learning rate in a supervised way?</vt:lpstr>
      <vt:lpstr>Automated learning rate scheduler</vt:lpstr>
      <vt:lpstr>Apply VGG16 on cifar100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rate</dc:title>
  <dc:creator>Tan, Tao(GE Healthcare)</dc:creator>
  <cp:lastModifiedBy>Tan, Tao(GE Healthcare)</cp:lastModifiedBy>
  <cp:revision>38</cp:revision>
  <dcterms:created xsi:type="dcterms:W3CDTF">2020-10-08T10:57:26Z</dcterms:created>
  <dcterms:modified xsi:type="dcterms:W3CDTF">2020-10-08T12:26:37Z</dcterms:modified>
</cp:coreProperties>
</file>