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88" r:id="rId3"/>
    <p:sldId id="289" r:id="rId4"/>
    <p:sldId id="290" r:id="rId5"/>
    <p:sldId id="292" r:id="rId6"/>
    <p:sldId id="291" r:id="rId7"/>
    <p:sldId id="267" r:id="rId8"/>
    <p:sldId id="285" r:id="rId9"/>
    <p:sldId id="274" r:id="rId10"/>
    <p:sldId id="278" r:id="rId11"/>
    <p:sldId id="279" r:id="rId12"/>
    <p:sldId id="271" r:id="rId13"/>
    <p:sldId id="273" r:id="rId14"/>
    <p:sldId id="281" r:id="rId15"/>
    <p:sldId id="282" r:id="rId16"/>
    <p:sldId id="287" r:id="rId17"/>
    <p:sldId id="286" r:id="rId18"/>
    <p:sldId id="283" r:id="rId19"/>
    <p:sldId id="293" r:id="rId20"/>
    <p:sldId id="28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B540798-30ED-48F2-BD85-A603E50DF71B}" v="19" dt="2024-12-02T14:49:34.8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79" autoAdjust="0"/>
    <p:restoredTop sz="94664"/>
  </p:normalViewPr>
  <p:slideViewPr>
    <p:cSldViewPr snapToGrid="0">
      <p:cViewPr varScale="1">
        <p:scale>
          <a:sx n="150" d="100"/>
          <a:sy n="150" d="100"/>
        </p:scale>
        <p:origin x="17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7E88F166-5A11-4DB6-93D4-8AD64E2F61C9}" type="datetimeFigureOut">
              <a:rPr lang="en-US" smtClean="0"/>
              <a:t>12/2/24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5F450F63-4665-40A9-82F7-C9D8EFF23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962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8F166-5A11-4DB6-93D4-8AD64E2F61C9}" type="datetimeFigureOut">
              <a:rPr lang="en-US" smtClean="0"/>
              <a:t>12/2/24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50F63-4665-40A9-82F7-C9D8EFF23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504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8F166-5A11-4DB6-93D4-8AD64E2F61C9}" type="datetimeFigureOut">
              <a:rPr lang="en-US" smtClean="0"/>
              <a:t>12/2/24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50F63-4665-40A9-82F7-C9D8EFF23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8625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8F166-5A11-4DB6-93D4-8AD64E2F61C9}" type="datetimeFigureOut">
              <a:rPr lang="en-US" smtClean="0"/>
              <a:t>12/2/24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50F63-4665-40A9-82F7-C9D8EFF23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1521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8F166-5A11-4DB6-93D4-8AD64E2F61C9}" type="datetimeFigureOut">
              <a:rPr lang="en-US" smtClean="0"/>
              <a:t>12/2/24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50F63-4665-40A9-82F7-C9D8EFF23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108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8F166-5A11-4DB6-93D4-8AD64E2F61C9}" type="datetimeFigureOut">
              <a:rPr lang="en-US" smtClean="0"/>
              <a:t>12/2/24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50F63-4665-40A9-82F7-C9D8EFF23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5973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8F166-5A11-4DB6-93D4-8AD64E2F61C9}" type="datetimeFigureOut">
              <a:rPr lang="en-US" smtClean="0"/>
              <a:t>12/2/24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50F63-4665-40A9-82F7-C9D8EFF23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3520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8F166-5A11-4DB6-93D4-8AD64E2F61C9}" type="datetimeFigureOut">
              <a:rPr lang="en-US" smtClean="0"/>
              <a:t>12/2/24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50F63-4665-40A9-82F7-C9D8EFF23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943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8F166-5A11-4DB6-93D4-8AD64E2F61C9}" type="datetimeFigureOut">
              <a:rPr lang="en-US" smtClean="0"/>
              <a:t>12/2/24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50F63-4665-40A9-82F7-C9D8EFF23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690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8F166-5A11-4DB6-93D4-8AD64E2F61C9}" type="datetimeFigureOut">
              <a:rPr lang="en-US" smtClean="0"/>
              <a:t>12/2/24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50F63-4665-40A9-82F7-C9D8EFF23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403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8F166-5A11-4DB6-93D4-8AD64E2F61C9}" type="datetimeFigureOut">
              <a:rPr lang="en-US" smtClean="0"/>
              <a:t>12/2/24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50F63-4665-40A9-82F7-C9D8EFF23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091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8F166-5A11-4DB6-93D4-8AD64E2F61C9}" type="datetimeFigureOut">
              <a:rPr lang="en-US" smtClean="0"/>
              <a:t>12/2/24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50F63-4665-40A9-82F7-C9D8EFF23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365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8F166-5A11-4DB6-93D4-8AD64E2F61C9}" type="datetimeFigureOut">
              <a:rPr lang="en-US" smtClean="0"/>
              <a:t>12/2/24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50F63-4665-40A9-82F7-C9D8EFF23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395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8F166-5A11-4DB6-93D4-8AD64E2F61C9}" type="datetimeFigureOut">
              <a:rPr lang="en-US" smtClean="0"/>
              <a:t>12/2/24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50F63-4665-40A9-82F7-C9D8EFF23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527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8F166-5A11-4DB6-93D4-8AD64E2F61C9}" type="datetimeFigureOut">
              <a:rPr lang="en-US" smtClean="0"/>
              <a:t>12/2/24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50F63-4665-40A9-82F7-C9D8EFF23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421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8F166-5A11-4DB6-93D4-8AD64E2F61C9}" type="datetimeFigureOut">
              <a:rPr lang="en-US" smtClean="0"/>
              <a:t>12/2/24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50F63-4665-40A9-82F7-C9D8EFF23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759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8F166-5A11-4DB6-93D4-8AD64E2F61C9}" type="datetimeFigureOut">
              <a:rPr lang="en-US" smtClean="0"/>
              <a:t>12/2/24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50F63-4665-40A9-82F7-C9D8EFF23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701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88F166-5A11-4DB6-93D4-8AD64E2F61C9}" type="datetimeFigureOut">
              <a:rPr lang="en-US" smtClean="0"/>
              <a:t>12/2/24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5F450F63-4665-40A9-82F7-C9D8EFF23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251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www.kaggle.com/datasets/nitishabharathi/scene-classifica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unhnewhaven-my.sharepoint.com/personal/rkank3_unh_newhaven_edu/_layouts/15/onedrive.aspx?e=5%3A05cab7ab82614a4eb9cfa90e298efa26&amp;sharingv2=true&amp;fromShare=true&amp;at=9&amp;CT=1733194794919&amp;OR=OWA%2DNT%2DMail&amp;CID=cbf4752e%2D7449%2D36fd%2Dedb0%2D5a0b1edbcf9b&amp;id=%2Fpersonal%2Frkank3%5Funh%5Fnewhaven%5Fedu%2FDocuments%2FPROJECT%2D2%20CAR%20PARKING%20FINAL&amp;FolderCTID=0x0120006CF06A9ADF62DA49BBAB27FF0E083E5B&amp;view=0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566D4-EC44-59E9-5205-13B140FCF2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3682" y="1890074"/>
            <a:ext cx="8675802" cy="1371600"/>
          </a:xfrm>
        </p:spPr>
        <p:txBody>
          <a:bodyPr>
            <a:normAutofit/>
          </a:bodyPr>
          <a:lstStyle/>
          <a:p>
            <a:r>
              <a:rPr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Detection in Parking Spaces Using YOLOv5s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203DD8-3532-FB57-8B04-0436159E86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67340" y="3801359"/>
            <a:ext cx="9144000" cy="1371600"/>
          </a:xfrm>
        </p:spPr>
        <p:txBody>
          <a:bodyPr>
            <a:normAutofit fontScale="92500" lnSpcReduction="20000"/>
          </a:bodyPr>
          <a:lstStyle/>
          <a:p>
            <a:r>
              <a:rPr sz="2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: </a:t>
            </a:r>
            <a:endParaRPr lang="en-US" sz="2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Vanacharla</a:t>
            </a:r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Bhaskara</a:t>
            </a:r>
            <a:r>
              <a:rPr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Vijaya Sai Swamy</a:t>
            </a:r>
          </a:p>
          <a:p>
            <a:r>
              <a:rPr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Rishikeshwar</a:t>
            </a:r>
            <a:r>
              <a:rPr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Kankurthyshetty</a:t>
            </a:r>
            <a:endParaRPr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Damodhar</a:t>
            </a:r>
            <a:r>
              <a:rPr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Reddy </a:t>
            </a:r>
            <a:r>
              <a:rPr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Chirapureddy</a:t>
            </a:r>
            <a:endParaRPr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599829-A4FF-5183-8615-15B34842D605}"/>
              </a:ext>
            </a:extLst>
          </p:cNvPr>
          <p:cNvSpPr txBox="1"/>
          <p:nvPr/>
        </p:nvSpPr>
        <p:spPr>
          <a:xfrm>
            <a:off x="1693682" y="1182188"/>
            <a:ext cx="742203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Scene Classification</a:t>
            </a:r>
            <a:endParaRPr lang="en-IN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8904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AB712-A769-F51D-FB6B-22592A8B0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3370" y="726773"/>
            <a:ext cx="11421533" cy="1325563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YOLOv5s Neural Network Architecture - Part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38A0A-951F-B120-E9E9-EA5EBDF22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383" y="2669176"/>
            <a:ext cx="10909663" cy="327442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YOLOv5s (You Only Look Once version 5 small) Architecture</a:t>
            </a:r>
          </a:p>
          <a:p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Parameters:</a:t>
            </a:r>
          </a:p>
          <a:p>
            <a:pPr marL="0" indent="0">
              <a:buNone/>
            </a:pP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nc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4 # number of classes to detect</a:t>
            </a:r>
          </a:p>
          <a:p>
            <a:pPr marL="0" indent="0">
              <a:buNone/>
            </a:pP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depth_multiple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0.33  # model depth multiple</a:t>
            </a:r>
          </a:p>
          <a:p>
            <a:pPr marL="0" indent="0">
              <a:buNone/>
            </a:pP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width_multiple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0.50  # layer channel multiple</a:t>
            </a:r>
          </a:p>
          <a:p>
            <a:pPr marL="0" indent="0">
              <a:buNone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anchors: </a:t>
            </a:r>
          </a:p>
          <a:p>
            <a:pPr marL="0" indent="0">
              <a:buNone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[10, 13, 16, 30, 33, 23]  # P3/8 </a:t>
            </a:r>
          </a:p>
          <a:p>
            <a:pPr marL="0" indent="0">
              <a:buNone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[30, 61, 62, 45, 59, 119]  # P4/16 </a:t>
            </a:r>
          </a:p>
          <a:p>
            <a:pPr marL="0" indent="0">
              <a:buNone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[116, 90, 156, 198, 373, 326]  # P5/32 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9B637E-F832-D4FC-9E88-897254162DE4}"/>
              </a:ext>
            </a:extLst>
          </p:cNvPr>
          <p:cNvSpPr txBox="1"/>
          <p:nvPr/>
        </p:nvSpPr>
        <p:spPr>
          <a:xfrm>
            <a:off x="4746655" y="3112056"/>
            <a:ext cx="7001208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YOLOv5 v6.0 Backbone: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[-1, 1, Conv, [64, 6, 2, 2]]  # 0-P1/2: 64 filters, 6x6 kernel size, stride 2, padding 2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[-1, 1, Conv, [128, 3, 2]]  # 1-P2/4: 128 filters, 3x3 kernel size, stride 2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[-1, 3, C3, [128]]  # 2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[-1, 1, Conv, [256, 3, 2]]  # 3-P3/8: 256 filters, 3x3 kernel size, stride 2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[-1, 6, C3, [256]]  # 4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[-1, 1, Conv, [512, 3, 2]]  # 5-P4/16: 512 filters, 3x3 kernel size, stride 2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[-1, 9, C3, [512]]  # 6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[-1, 1, Conv, [1024, 3, 2]]  # 7-P5/32: 1024 filters, 3x3 kernel size, stride 2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[-1, 3, C3, [1024]]  # 8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[-1, 1, SPPF, [1024, 5]]  # 9: Spatial Pyramid Pooling - Fast</a:t>
            </a:r>
          </a:p>
        </p:txBody>
      </p:sp>
    </p:spTree>
    <p:extLst>
      <p:ext uri="{BB962C8B-B14F-4D97-AF65-F5344CB8AC3E}">
        <p14:creationId xmlns:p14="http://schemas.microsoft.com/office/powerpoint/2010/main" val="1606627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C8F63-DBE9-62B6-9E56-6E01B7A3C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077" y="852548"/>
            <a:ext cx="9350829" cy="982133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YOLOv5s Neural Network Architecture - Part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43F29-E956-4E99-B4B6-42CC4BC17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668" y="2404532"/>
            <a:ext cx="10651066" cy="410891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YOLOv5s v6.0 Head:</a:t>
            </a: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[-1, 1, Conv, [512, 1, 1]]  # 10: 1x1 convolution with 512 filters</a:t>
            </a: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[-1, 1,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nn.Upsample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[None, 2, 'nearest']]  # 11: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Upsampling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feature map by a factor of 2</a:t>
            </a: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[[-1, 6], 1,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Concat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[1]]  # 12: Concatenating features from P4</a:t>
            </a: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[-1, 3, C3, [512, False]]  # 13: C3 module with 512 channels</a:t>
            </a: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[-1, 1, Conv, [256, 1, 1]]  # 14: 1x1 convolution with 256 filters</a:t>
            </a: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[-1, 1,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nn.Upsample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[None, 2, 'nearest']]  # 15: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Upsampling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again</a:t>
            </a: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[[-1, 4], 1,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Concat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[1]]  # 16: Concatenate features from P3</a:t>
            </a: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[-1, 3, C3, [256, False]]  # 17: C3 module with 256 channels</a:t>
            </a: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[-1, 1, Conv, [256, 3, 2]]  # 18: 3x3 convolution</a:t>
            </a: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[[-1, 14], 1,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Concat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[1]]  # 19: Concatenate features from P4</a:t>
            </a: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[-1, 3, C3, [512, False]]  # 20: C3 module with 512 channels</a:t>
            </a: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[-1, 1, Conv, [512, 3, 2]]  # 21: 3x3 convolution</a:t>
            </a: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[[-1, 10], 1,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Concat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[1]]  # 22: Concatenate features from P5</a:t>
            </a: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[-1, 3, C3, [1024, False]]  # 23: C3 module with 1024 channels</a:t>
            </a: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[[17, 20, 23], 1, Detect, [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nc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anchors]]  # 24: Detection layer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393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7E0AC-8B0F-1365-5F55-55A508223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8580" y="849172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Transfer Learning</a:t>
            </a:r>
          </a:p>
        </p:txBody>
      </p:sp>
      <p:pic>
        <p:nvPicPr>
          <p:cNvPr id="5" name="Content Placeholder 4" descr="A close up of text&#10;&#10;Description automatically generated">
            <a:extLst>
              <a:ext uri="{FF2B5EF4-FFF2-40B4-BE49-F238E27FC236}">
                <a16:creationId xmlns:a16="http://schemas.microsoft.com/office/drawing/2014/main" id="{08AB37BA-A75F-2243-0AB5-8E3FF33F33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25" y="3199852"/>
            <a:ext cx="11327549" cy="1925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498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3B617-F17B-BAA0-F725-673071652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5600" y="1118885"/>
            <a:ext cx="3175000" cy="616856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664E5-A46B-29CA-127C-934C853EF3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933" y="1735741"/>
            <a:ext cx="10634134" cy="517547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Mini-batch Size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 Size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16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 was trained using a mini-batch size of 16. This means that 16 images were processed together in each training step before the model weights were updated.</a:t>
            </a: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 Algorithm and Hyperparameter Settings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 Algorithm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Stochastic Gradient Descent (SGD)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momentum was used as the optimization algorithm. This is a common choice for training deep learning models, as it helps the model converge faster.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Hyperparameter Settings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Rate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0.001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learning rate controls the step size at each iteration while moving toward a minimum of the loss function.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 Decay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0.0005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 decay is used as a regularization technique to avoid overfitting by penalizing large weights.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902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D2FCF-C6C1-A129-7189-21036DD54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8266" y="1608667"/>
            <a:ext cx="9838267" cy="4585230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35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Hyperparameter Search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model underwent hyperparameter search to find the optimal set of hyperparameters.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Hyperparameters Tuned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Rate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Range from 0.001 to 0.01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Momentum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Set at 0.9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 Decay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Set at 0.0005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Hyperparameter Tuning Strategies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tuning was performed to find the best combination of hyperparameters for training the YOLOv5s model.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Hyperparameter Search Results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Rate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0.001 was found to be optimal for this dataset.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Momentum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0.9 worked best for stable convergence.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 Decay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0.0005 provided regularization without overfitting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4957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4E705-CA9C-90F2-1A91-D44074A1D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3900" y="838201"/>
            <a:ext cx="8204200" cy="1210732"/>
          </a:xfrm>
        </p:spPr>
        <p:txBody>
          <a:bodyPr/>
          <a:lstStyle/>
          <a:p>
            <a:r>
              <a:rPr lang="en-US" sz="32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Pre and Post Training Comparison</a:t>
            </a:r>
            <a:b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</a:br>
            <a:endParaRPr lang="en-US" sz="3200" b="1" dirty="0">
              <a:solidFill>
                <a:schemeClr val="tx1">
                  <a:lumMod val="95000"/>
                  <a:lumOff val="5000"/>
                </a:schemeClr>
              </a:solidFill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D20E0-4538-B1E2-FE11-2DC9EE2B1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2404533"/>
            <a:ext cx="9990667" cy="47376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3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Losses Comparison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Loss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Initially, the training loss for bounding box regression,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objectness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classification showed considerable variation due to insufficient training.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Post-training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loss stabilized after several epochs, indicating the model had learned better feature representations.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 Loss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Pre-training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High validation loss, as the model had not yet learned to generalize well.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Post-training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Validation loss decreased as the model improved its ability to generalize to unseen data.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Loss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 training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Test loss was high because the model was not yet trained.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training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Test loss showed improvement, but still required fine-tuning for better performance on certain classes.</a:t>
            </a:r>
          </a:p>
          <a:p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3315221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A992EA8-A2AE-480C-BFF9-7B1346439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6F97DA-7406-453D-9AB4-28B0891BB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1D171A9-30C8-4156-8EAF-50888EBE7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52A6C74-8DC4-4902-962C-0DAFD7F9B5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34C65DE-5132-426E-9E92-81CB9EFF8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63FE9C4-150E-4C97-A21E-53B7CD261A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4DD7FA2-5B3A-4DD2-BA1A-735CC86BAA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B11D6824-D097-439B-9956-5436E5111A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5669AB50-4CAD-4D10-A09A-A0C01AF9E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8B27BBA-AE99-4D00-A26E-0B49DA4B37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898DFFC-9C98-4276-B117-1EECD56D16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D9DF6785-2B9D-478C-AB08-3A6258EF7C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A9C1FA5F-1069-410C-ACE0-A24989171C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5" name="Content Placeholder 4" descr="A graph of loss and evaluation&#10;&#10;Description automatically generated">
            <a:extLst>
              <a:ext uri="{FF2B5EF4-FFF2-40B4-BE49-F238E27FC236}">
                <a16:creationId xmlns:a16="http://schemas.microsoft.com/office/drawing/2014/main" id="{7EC1668A-2577-4817-3D41-A4649FB488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46" y="1229220"/>
            <a:ext cx="7040300" cy="4028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3697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>
            <a:extLst>
              <a:ext uri="{FF2B5EF4-FFF2-40B4-BE49-F238E27FC236}">
                <a16:creationId xmlns:a16="http://schemas.microsoft.com/office/drawing/2014/main" id="{CD950F15-6D99-47E2-B154-2C00E88EA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1A14C901-D8C8-4CD1-AAA5-1A817CF01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197C4951-D8F5-46FB-8B71-688125345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F86A28D8-A49D-4FCF-A23D-E67EB998D2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5457A18-54B4-4D19-8822-970FB0CF61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2FD1E74F-5193-4410-8D57-F2F44EDBC9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3A60DA7D-DF3C-42E6-B8E7-CA05113A2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9" name="Freeform 5">
              <a:extLst>
                <a:ext uri="{FF2B5EF4-FFF2-40B4-BE49-F238E27FC236}">
                  <a16:creationId xmlns:a16="http://schemas.microsoft.com/office/drawing/2014/main" id="{49DD32C2-73A0-44F9-A340-1E4DBD521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0" name="Rectangle 79">
            <a:extLst>
              <a:ext uri="{FF2B5EF4-FFF2-40B4-BE49-F238E27FC236}">
                <a16:creationId xmlns:a16="http://schemas.microsoft.com/office/drawing/2014/main" id="{4FE4FEFB-1CF6-42E6-A494-7745875401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6CE3EAE-806C-4E7B-A488-8767521770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834478A1-1CB1-4FD1-B6CC-D6830657A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4FE86CB6-F0BE-49A6-80C4-818FD4FCB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1" name="Freeform 5">
            <a:extLst>
              <a:ext uri="{FF2B5EF4-FFF2-40B4-BE49-F238E27FC236}">
                <a16:creationId xmlns:a16="http://schemas.microsoft.com/office/drawing/2014/main" id="{10407C14-94AC-4705-AA56-537871C308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0371525">
            <a:off x="263767" y="4117124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73" name="Freeform 5">
            <a:extLst>
              <a:ext uri="{FF2B5EF4-FFF2-40B4-BE49-F238E27FC236}">
                <a16:creationId xmlns:a16="http://schemas.microsoft.com/office/drawing/2014/main" id="{F628C334-2D10-4CEE-BAEF-C9CFB49C98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0800000">
            <a:off x="457200" y="0"/>
            <a:ext cx="11277600" cy="4533900"/>
          </a:xfrm>
          <a:custGeom>
            <a:avLst/>
            <a:gdLst/>
            <a:ahLst/>
            <a:cxnLst/>
            <a:rect l="0" t="0" r="r" b="b"/>
            <a:pathLst>
              <a:path w="7104" h="2856">
                <a:moveTo>
                  <a:pt x="0" y="0"/>
                </a:moveTo>
                <a:lnTo>
                  <a:pt x="0" y="2856"/>
                </a:lnTo>
                <a:lnTo>
                  <a:pt x="7104" y="2856"/>
                </a:lnTo>
                <a:lnTo>
                  <a:pt x="7104" y="1"/>
                </a:lnTo>
                <a:lnTo>
                  <a:pt x="7104" y="1"/>
                </a:lnTo>
                <a:lnTo>
                  <a:pt x="6943" y="26"/>
                </a:lnTo>
                <a:lnTo>
                  <a:pt x="6782" y="50"/>
                </a:lnTo>
                <a:lnTo>
                  <a:pt x="6621" y="73"/>
                </a:lnTo>
                <a:lnTo>
                  <a:pt x="6459" y="93"/>
                </a:lnTo>
                <a:lnTo>
                  <a:pt x="6298" y="113"/>
                </a:lnTo>
                <a:lnTo>
                  <a:pt x="6136" y="132"/>
                </a:lnTo>
                <a:lnTo>
                  <a:pt x="5976" y="148"/>
                </a:lnTo>
                <a:lnTo>
                  <a:pt x="5814" y="163"/>
                </a:lnTo>
                <a:lnTo>
                  <a:pt x="5653" y="177"/>
                </a:lnTo>
                <a:lnTo>
                  <a:pt x="5494" y="189"/>
                </a:lnTo>
                <a:lnTo>
                  <a:pt x="5334" y="201"/>
                </a:lnTo>
                <a:lnTo>
                  <a:pt x="5175" y="211"/>
                </a:lnTo>
                <a:lnTo>
                  <a:pt x="5017" y="219"/>
                </a:lnTo>
                <a:lnTo>
                  <a:pt x="4859" y="227"/>
                </a:lnTo>
                <a:lnTo>
                  <a:pt x="4703" y="234"/>
                </a:lnTo>
                <a:lnTo>
                  <a:pt x="4548" y="239"/>
                </a:lnTo>
                <a:lnTo>
                  <a:pt x="4393" y="243"/>
                </a:lnTo>
                <a:lnTo>
                  <a:pt x="4240" y="247"/>
                </a:lnTo>
                <a:lnTo>
                  <a:pt x="4088" y="249"/>
                </a:lnTo>
                <a:lnTo>
                  <a:pt x="3937" y="251"/>
                </a:lnTo>
                <a:lnTo>
                  <a:pt x="3788" y="252"/>
                </a:lnTo>
                <a:lnTo>
                  <a:pt x="3640" y="251"/>
                </a:lnTo>
                <a:lnTo>
                  <a:pt x="3494" y="251"/>
                </a:lnTo>
                <a:lnTo>
                  <a:pt x="3349" y="249"/>
                </a:lnTo>
                <a:lnTo>
                  <a:pt x="3207" y="246"/>
                </a:lnTo>
                <a:lnTo>
                  <a:pt x="3066" y="243"/>
                </a:lnTo>
                <a:lnTo>
                  <a:pt x="2928" y="240"/>
                </a:lnTo>
                <a:lnTo>
                  <a:pt x="2791" y="235"/>
                </a:lnTo>
                <a:lnTo>
                  <a:pt x="2656" y="230"/>
                </a:lnTo>
                <a:lnTo>
                  <a:pt x="2524" y="225"/>
                </a:lnTo>
                <a:lnTo>
                  <a:pt x="2266" y="212"/>
                </a:lnTo>
                <a:lnTo>
                  <a:pt x="2019" y="198"/>
                </a:lnTo>
                <a:lnTo>
                  <a:pt x="1782" y="183"/>
                </a:lnTo>
                <a:lnTo>
                  <a:pt x="1557" y="167"/>
                </a:lnTo>
                <a:lnTo>
                  <a:pt x="1343" y="150"/>
                </a:lnTo>
                <a:lnTo>
                  <a:pt x="1144" y="132"/>
                </a:lnTo>
                <a:lnTo>
                  <a:pt x="957" y="114"/>
                </a:lnTo>
                <a:lnTo>
                  <a:pt x="785" y="96"/>
                </a:lnTo>
                <a:lnTo>
                  <a:pt x="627" y="79"/>
                </a:lnTo>
                <a:lnTo>
                  <a:pt x="487" y="63"/>
                </a:lnTo>
                <a:lnTo>
                  <a:pt x="361" y="48"/>
                </a:lnTo>
                <a:lnTo>
                  <a:pt x="254" y="35"/>
                </a:lnTo>
                <a:lnTo>
                  <a:pt x="165" y="23"/>
                </a:lnTo>
                <a:lnTo>
                  <a:pt x="42" y="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75" name="Freeform 5">
            <a:extLst>
              <a:ext uri="{FF2B5EF4-FFF2-40B4-BE49-F238E27FC236}">
                <a16:creationId xmlns:a16="http://schemas.microsoft.com/office/drawing/2014/main" id="{34F7D70F-5AAF-4272-AE65-4A2C73A135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pic>
        <p:nvPicPr>
          <p:cNvPr id="5" name="Content Placeholder 4" descr="A graph of a graph showing a number of parking and a number of classes&#10;&#10;Description automatically generated with medium confidence">
            <a:extLst>
              <a:ext uri="{FF2B5EF4-FFF2-40B4-BE49-F238E27FC236}">
                <a16:creationId xmlns:a16="http://schemas.microsoft.com/office/drawing/2014/main" id="{C4D79FD0-DA6B-F8CC-D9F2-4B59D67E61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137" b="2"/>
          <a:stretch/>
        </p:blipFill>
        <p:spPr>
          <a:xfrm>
            <a:off x="1191611" y="474132"/>
            <a:ext cx="4187108" cy="3439617"/>
          </a:xfrm>
          <a:prstGeom prst="roundRect">
            <a:avLst>
              <a:gd name="adj" fmla="val 1858"/>
            </a:avLst>
          </a:prstGeom>
          <a:effectLst/>
        </p:spPr>
      </p:pic>
      <p:pic>
        <p:nvPicPr>
          <p:cNvPr id="3" name="Picture 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BA93E914-C78E-E55F-7FE1-529D462569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928" y="473338"/>
            <a:ext cx="4586159" cy="3439617"/>
          </a:xfrm>
          <a:prstGeom prst="roundRect">
            <a:avLst>
              <a:gd name="adj" fmla="val 1858"/>
            </a:avLst>
          </a:prstGeom>
          <a:effectLst/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6DF9B5BE-F531-4301-81F9-7BEBF4E719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38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1B1A260-8A72-4E08-82CC-DB3DB0A49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5EE446B-EFB2-4F6A-AC6E-936E92DB5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483BA79-FCF5-4852-AF0E-CA634727E3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2630BA5-8A74-4D0A-BB80-42BB6E2D0C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D6109B2-DB31-43CB-950B-AB02BC17CF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F4C0381-B807-4F22-9362-4CF1EA4ED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2DC58E5-A2AB-4AF3-BFDC-51F45B859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A82E722-60BE-4C4A-93FB-ED5C9D25F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BD917B57-2D0B-49F7-99D0-3E0D111382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ED29444E-A895-4493-BEBA-CBD61CF47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9237B3E9-B2D7-4C20-930D-6FD74FFB5C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84538-F130-C453-CB71-D882E5008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0076" y="437513"/>
            <a:ext cx="6724124" cy="5954325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100" b="1" u="sng" dirty="0">
                <a:latin typeface="Century Gothic" panose="020B0502020202020204" pitchFamily="34" charset="0"/>
                <a:cs typeface="Times New Roman" panose="02020603050405020304" pitchFamily="18" charset="0"/>
              </a:rPr>
              <a:t>Performance Metrics Comparison (</a:t>
            </a:r>
            <a:r>
              <a:rPr lang="en-US" sz="1100" b="1" u="sng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mAP</a:t>
            </a:r>
            <a:r>
              <a:rPr lang="en-US" sz="1100" b="1" u="sng" dirty="0">
                <a:latin typeface="Century Gothic" panose="020B0502020202020204" pitchFamily="34" charset="0"/>
                <a:cs typeface="Times New Roman" panose="02020603050405020304" pitchFamily="18" charset="0"/>
              </a:rPr>
              <a:t>, Precision, Recall)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1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Mean Average Precision (</a:t>
            </a:r>
            <a:r>
              <a:rPr lang="en-US" sz="1100" b="1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mAP</a:t>
            </a:r>
            <a:r>
              <a:rPr lang="en-US" sz="11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):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1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Precision and Recall: </a:t>
            </a:r>
            <a:r>
              <a:rPr lang="en-US" sz="1100" dirty="0">
                <a:latin typeface="Century Gothic" panose="020B0502020202020204" pitchFamily="34" charset="0"/>
                <a:cs typeface="Times New Roman" panose="02020603050405020304" pitchFamily="18" charset="0"/>
              </a:rPr>
              <a:t>The model's precision and recall vary across classes. For example, the </a:t>
            </a:r>
            <a:r>
              <a:rPr lang="en-US" sz="11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free_parking_space</a:t>
            </a:r>
            <a:r>
              <a:rPr lang="en-US" sz="11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class has higher precision (0.617) and recall (0.523), while the person class has both precision and recall of 1, but with very few instances.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1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 ⁠Mean Average Precision (</a:t>
            </a:r>
            <a:r>
              <a:rPr lang="en-US" sz="1100" b="1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mAP</a:t>
            </a:r>
            <a:r>
              <a:rPr lang="en-US" sz="11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): </a:t>
            </a:r>
            <a:r>
              <a:rPr lang="en-US" sz="1100" dirty="0">
                <a:latin typeface="Century Gothic" panose="020B0502020202020204" pitchFamily="34" charset="0"/>
                <a:cs typeface="Times New Roman" panose="02020603050405020304" pitchFamily="18" charset="0"/>
              </a:rPr>
              <a:t>The mAP50 (mean average precision at </a:t>
            </a:r>
            <a:r>
              <a:rPr lang="en-US" sz="11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IoU</a:t>
            </a:r>
            <a:r>
              <a:rPr lang="en-US" sz="11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threshold of 0.5) for the overall dataset is 0.259, with mAP50-95 (across </a:t>
            </a:r>
            <a:r>
              <a:rPr lang="en-US" sz="11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IoU</a:t>
            </a:r>
            <a:r>
              <a:rPr lang="en-US" sz="11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thresholds of 0.5 to 0.95) being 0.134. These are relatively low values, suggesting that the model can be further optimized.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1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Class-specific Performance</a:t>
            </a:r>
            <a:r>
              <a:rPr lang="en-US" sz="1100" dirty="0">
                <a:latin typeface="Century Gothic" panose="020B0502020202020204" pitchFamily="34" charset="0"/>
                <a:cs typeface="Times New Roman" panose="02020603050405020304" pitchFamily="18" charset="0"/>
              </a:rPr>
              <a:t>: Some classes like </a:t>
            </a:r>
            <a:r>
              <a:rPr lang="en-US" sz="11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not_free_parking_space</a:t>
            </a:r>
            <a:r>
              <a:rPr lang="en-US" sz="11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have lower performance (precision: 0.478, recall: 0.452), indicating that these classes might need more data or adjustments in model parameters.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1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Free Parking Space (0.59)</a:t>
            </a:r>
            <a:r>
              <a:rPr lang="en-US" sz="1100" dirty="0">
                <a:latin typeface="Century Gothic" panose="020B0502020202020204" pitchFamily="34" charset="0"/>
                <a:cs typeface="Times New Roman" panose="02020603050405020304" pitchFamily="18" charset="0"/>
              </a:rPr>
              <a:t>: The model correctly identified free parking spaces 59% of the time.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1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Not Free Parking Space (0.48): </a:t>
            </a:r>
            <a:r>
              <a:rPr lang="en-US" sz="1100" dirty="0">
                <a:latin typeface="Century Gothic" panose="020B0502020202020204" pitchFamily="34" charset="0"/>
                <a:cs typeface="Times New Roman" panose="02020603050405020304" pitchFamily="18" charset="0"/>
              </a:rPr>
              <a:t>The model correctly identified not free parking spaces 48% of the time.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1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Remaining Classes (0.00): </a:t>
            </a:r>
            <a:r>
              <a:rPr lang="en-US" sz="1100" dirty="0">
                <a:latin typeface="Century Gothic" panose="020B0502020202020204" pitchFamily="34" charset="0"/>
                <a:cs typeface="Times New Roman" panose="02020603050405020304" pitchFamily="18" charset="0"/>
              </a:rPr>
              <a:t>The model struggled to identify other classes, resulting in 0% accuracy.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1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Moderate Performance for Free and Not Free Classes: </a:t>
            </a:r>
            <a:r>
              <a:rPr lang="en-US" sz="1100" dirty="0">
                <a:latin typeface="Century Gothic" panose="020B0502020202020204" pitchFamily="34" charset="0"/>
                <a:cs typeface="Times New Roman" panose="02020603050405020304" pitchFamily="18" charset="0"/>
              </a:rPr>
              <a:t>While not as high as desired, the model shows some capability in these areas.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1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Struggles with Other Classes:</a:t>
            </a:r>
            <a:r>
              <a:rPr lang="en-US" sz="11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Zero accuracy for other classes indicates the model finds it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100" dirty="0">
                <a:latin typeface="Century Gothic" panose="020B0502020202020204" pitchFamily="34" charset="0"/>
                <a:cs typeface="Times New Roman" panose="02020603050405020304" pitchFamily="18" charset="0"/>
              </a:rPr>
              <a:t>challenging to differentiate these categories.</a:t>
            </a:r>
          </a:p>
          <a:p>
            <a:pPr>
              <a:lnSpc>
                <a:spcPct val="90000"/>
              </a:lnSpc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17633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D294D-E5C9-F624-1A81-961427228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885DF-80B9-BE99-56E6-9F0C6919E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11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Precision</a:t>
            </a:r>
            <a:r>
              <a:rPr lang="en-US" sz="1100" dirty="0">
                <a:latin typeface="Century Gothic" panose="020B0502020202020204" pitchFamily="34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lnSpc>
                <a:spcPct val="90000"/>
              </a:lnSpc>
              <a:buFont typeface="+mj-lt"/>
              <a:buAutoNum type="arabicPeriod"/>
            </a:pPr>
            <a:r>
              <a:rPr lang="en-US" sz="11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Free Parking Space (Pre-training)</a:t>
            </a:r>
            <a:r>
              <a:rPr lang="en-US" sz="1100" dirty="0">
                <a:latin typeface="Century Gothic" panose="020B0502020202020204" pitchFamily="34" charset="0"/>
                <a:cs typeface="Times New Roman" panose="02020603050405020304" pitchFamily="18" charset="0"/>
              </a:rPr>
              <a:t>: Very low precision as the model could not differentiate well between occupied and free spaces.</a:t>
            </a:r>
          </a:p>
          <a:p>
            <a:pPr marL="742950" lvl="1" indent="-285750">
              <a:lnSpc>
                <a:spcPct val="90000"/>
              </a:lnSpc>
              <a:buFont typeface="+mj-lt"/>
              <a:buAutoNum type="arabicPeriod"/>
            </a:pPr>
            <a:r>
              <a:rPr lang="en-US" sz="11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Free Parking Space (Post-training)</a:t>
            </a:r>
            <a:r>
              <a:rPr lang="en-US" sz="1100" dirty="0">
                <a:latin typeface="Century Gothic" panose="020B0502020202020204" pitchFamily="34" charset="0"/>
                <a:cs typeface="Times New Roman" panose="02020603050405020304" pitchFamily="18" charset="0"/>
              </a:rPr>
              <a:t>: Precision increased to </a:t>
            </a:r>
            <a:r>
              <a:rPr lang="en-US" sz="11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0.617</a:t>
            </a:r>
            <a:r>
              <a:rPr lang="en-US" sz="11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after training.</a:t>
            </a:r>
          </a:p>
          <a:p>
            <a:pPr marL="742950" lvl="1" indent="-285750">
              <a:lnSpc>
                <a:spcPct val="90000"/>
              </a:lnSpc>
              <a:buFont typeface="+mj-lt"/>
              <a:buAutoNum type="arabicPeriod"/>
            </a:pPr>
            <a:r>
              <a:rPr lang="en-US" sz="11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Not Free Parking Space (Pre-training)</a:t>
            </a:r>
            <a:r>
              <a:rPr lang="en-US" sz="1100" dirty="0">
                <a:latin typeface="Century Gothic" panose="020B0502020202020204" pitchFamily="34" charset="0"/>
                <a:cs typeface="Times New Roman" panose="02020603050405020304" pitchFamily="18" charset="0"/>
              </a:rPr>
              <a:t>: Low precision of </a:t>
            </a:r>
            <a:r>
              <a:rPr lang="en-US" sz="11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0.478</a:t>
            </a:r>
            <a:r>
              <a:rPr lang="en-US" sz="1100" dirty="0">
                <a:latin typeface="Century Gothic" panose="020B0502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>
              <a:lnSpc>
                <a:spcPct val="90000"/>
              </a:lnSpc>
              <a:buFont typeface="+mj-lt"/>
              <a:buAutoNum type="arabicPeriod"/>
            </a:pPr>
            <a:r>
              <a:rPr lang="en-US" sz="11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Not Free Parking Space (Post-training)</a:t>
            </a:r>
            <a:r>
              <a:rPr lang="en-US" sz="1100" dirty="0">
                <a:latin typeface="Century Gothic" panose="020B0502020202020204" pitchFamily="34" charset="0"/>
                <a:cs typeface="Times New Roman" panose="02020603050405020304" pitchFamily="18" charset="0"/>
              </a:rPr>
              <a:t>: Improved to </a:t>
            </a:r>
            <a:r>
              <a:rPr lang="en-US" sz="11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0.523</a:t>
            </a:r>
            <a:r>
              <a:rPr lang="en-US" sz="11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precision.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11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Recall</a:t>
            </a:r>
            <a:r>
              <a:rPr lang="en-US" sz="1100" dirty="0">
                <a:latin typeface="Century Gothic" panose="020B0502020202020204" pitchFamily="34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lnSpc>
                <a:spcPct val="90000"/>
              </a:lnSpc>
              <a:buFont typeface="+mj-lt"/>
              <a:buAutoNum type="arabicPeriod"/>
            </a:pPr>
            <a:r>
              <a:rPr lang="en-US" sz="11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Free Parking Space (Pre-training)</a:t>
            </a:r>
            <a:r>
              <a:rPr lang="en-US" sz="1100" dirty="0">
                <a:latin typeface="Century Gothic" panose="020B0502020202020204" pitchFamily="34" charset="0"/>
                <a:cs typeface="Times New Roman" panose="02020603050405020304" pitchFamily="18" charset="0"/>
              </a:rPr>
              <a:t>: Recall of </a:t>
            </a:r>
            <a:r>
              <a:rPr lang="en-US" sz="11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0.523</a:t>
            </a:r>
            <a:r>
              <a:rPr lang="en-US" sz="1100" dirty="0">
                <a:latin typeface="Century Gothic" panose="020B0502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>
              <a:lnSpc>
                <a:spcPct val="90000"/>
              </a:lnSpc>
              <a:buFont typeface="+mj-lt"/>
              <a:buAutoNum type="arabicPeriod"/>
            </a:pPr>
            <a:r>
              <a:rPr lang="en-US" sz="11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Free Parking Space (Post-training)</a:t>
            </a:r>
            <a:r>
              <a:rPr lang="en-US" sz="1100" dirty="0">
                <a:latin typeface="Century Gothic" panose="020B0502020202020204" pitchFamily="34" charset="0"/>
                <a:cs typeface="Times New Roman" panose="02020603050405020304" pitchFamily="18" charset="0"/>
              </a:rPr>
              <a:t>: Recall improved to </a:t>
            </a:r>
            <a:r>
              <a:rPr lang="en-US" sz="11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0.523</a:t>
            </a:r>
            <a:r>
              <a:rPr lang="en-US" sz="11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post-training.</a:t>
            </a:r>
          </a:p>
          <a:p>
            <a:pPr marL="742950" lvl="1" indent="-285750">
              <a:lnSpc>
                <a:spcPct val="90000"/>
              </a:lnSpc>
              <a:buFont typeface="+mj-lt"/>
              <a:buAutoNum type="arabicPeriod"/>
            </a:pPr>
            <a:r>
              <a:rPr lang="en-US" sz="11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Not Free Parking Space (Pre-training)</a:t>
            </a:r>
            <a:r>
              <a:rPr lang="en-US" sz="1100" dirty="0">
                <a:latin typeface="Century Gothic" panose="020B0502020202020204" pitchFamily="34" charset="0"/>
                <a:cs typeface="Times New Roman" panose="02020603050405020304" pitchFamily="18" charset="0"/>
              </a:rPr>
              <a:t>: Recall was </a:t>
            </a:r>
            <a:r>
              <a:rPr lang="en-US" sz="11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0.452</a:t>
            </a:r>
            <a:r>
              <a:rPr lang="en-US" sz="1100" dirty="0">
                <a:latin typeface="Century Gothic" panose="020B0502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>
              <a:lnSpc>
                <a:spcPct val="90000"/>
              </a:lnSpc>
              <a:buFont typeface="+mj-lt"/>
              <a:buAutoNum type="arabicPeriod"/>
            </a:pPr>
            <a:r>
              <a:rPr lang="en-US" sz="11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Not Free Parking Space (Post-training)</a:t>
            </a:r>
            <a:r>
              <a:rPr lang="en-US" sz="1100" dirty="0">
                <a:latin typeface="Century Gothic" panose="020B0502020202020204" pitchFamily="34" charset="0"/>
                <a:cs typeface="Times New Roman" panose="02020603050405020304" pitchFamily="18" charset="0"/>
              </a:rPr>
              <a:t>: Recall improved to </a:t>
            </a:r>
            <a:r>
              <a:rPr lang="en-US" sz="11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0.478</a:t>
            </a:r>
            <a:r>
              <a:rPr lang="en-US" sz="1100" dirty="0">
                <a:latin typeface="Century Gothic" panose="020B050202020202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018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16168-BCE6-C474-9871-DC09362EF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838200"/>
            <a:ext cx="5560480" cy="1088923"/>
          </a:xfrm>
        </p:spPr>
        <p:txBody>
          <a:bodyPr/>
          <a:lstStyle/>
          <a:p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Scene Classification</a:t>
            </a:r>
            <a:br>
              <a:rPr lang="en-IN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F830BE2-3394-5956-41EE-A1C3083561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472" y="2320413"/>
            <a:ext cx="11533238" cy="4385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4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dataset contains approximately 25,000 images depicting a wide range of natural scenes from various parts of the world. The task is to categorize each image into one of six scene classes.</a:t>
            </a:r>
            <a:endParaRPr lang="en-IN" sz="1400" b="1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4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Link: </a:t>
            </a:r>
            <a:r>
              <a:rPr lang="en-IN" sz="14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https://www.kaggle.com/datasets/nitishabharathi/scene-classification</a:t>
            </a:r>
            <a:r>
              <a:rPr lang="en-IN" sz="14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1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Number of samples, image size:</a:t>
            </a:r>
            <a:r>
              <a:rPr lang="en-US" sz="1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25000,224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x224 pixels.</a:t>
            </a:r>
            <a:endParaRPr lang="en-IN" sz="1400" b="1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Classes: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classes: Buildings, Forests, Mountains, Glacier, Street, Sea.</a:t>
            </a:r>
          </a:p>
          <a:p>
            <a:pPr marL="0" indent="0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Train, Test, and Validation Partition: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Training: 80%,Validation: 10%, testing:10%</a:t>
            </a:r>
          </a:p>
          <a:p>
            <a:pPr marL="0" indent="0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Normalization: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Mean: [0.485, 0.456, 0.406],Standard Deviation: [0.229, 0.224, 0.225]</a:t>
            </a:r>
          </a:p>
          <a:p>
            <a:pPr marL="0" indent="0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Samples:</a:t>
            </a:r>
            <a:b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400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188606-E61E-7E1A-9A29-6959BC944C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535" y="4769567"/>
            <a:ext cx="1428750" cy="14287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B3722E7-0811-EB63-E495-D58E663D26D5}"/>
              </a:ext>
            </a:extLst>
          </p:cNvPr>
          <p:cNvSpPr txBox="1"/>
          <p:nvPr/>
        </p:nvSpPr>
        <p:spPr>
          <a:xfrm>
            <a:off x="1717441" y="6267292"/>
            <a:ext cx="115448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500" dirty="0"/>
              <a:t>mountains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798D4D1-A4D4-1ABD-17BC-1DA241CD33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6089" y="4769567"/>
            <a:ext cx="1428750" cy="14287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B54A67A-6DAD-F091-F093-E5EE0F3994B7}"/>
              </a:ext>
            </a:extLst>
          </p:cNvPr>
          <p:cNvSpPr txBox="1"/>
          <p:nvPr/>
        </p:nvSpPr>
        <p:spPr>
          <a:xfrm>
            <a:off x="6032091" y="6267292"/>
            <a:ext cx="12929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Buildings</a:t>
            </a:r>
          </a:p>
        </p:txBody>
      </p:sp>
    </p:spTree>
    <p:extLst>
      <p:ext uri="{BB962C8B-B14F-4D97-AF65-F5344CB8AC3E}">
        <p14:creationId xmlns:p14="http://schemas.microsoft.com/office/powerpoint/2010/main" val="33694673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E84F7-6926-542E-6AF2-510AE72CE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9600" y="822325"/>
            <a:ext cx="8432800" cy="1325563"/>
          </a:xfrm>
        </p:spPr>
        <p:txBody>
          <a:bodyPr>
            <a:norm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Predictions Before and After Training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F5841-6BC0-EA8A-B53C-C76A83F19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935" y="2836334"/>
            <a:ext cx="8153400" cy="374226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 Training (Sample Predictions)</a:t>
            </a: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 struggled to detect objects in both training and validation images.</a:t>
            </a:r>
          </a:p>
          <a:p>
            <a:pPr marL="0" indent="0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1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free parking space was detected incorrectly as occupied.</a:t>
            </a:r>
          </a:p>
          <a:p>
            <a:pPr marL="0" indent="0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2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partially free parking space was missed.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Training (Sample Predictions)</a:t>
            </a:r>
          </a:p>
          <a:p>
            <a:pPr marL="0" indent="0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1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model accurately detected free and not free parking spaces after training.</a:t>
            </a:r>
          </a:p>
          <a:p>
            <a:pPr marL="0" indent="0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2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model improved its accuracy in detecting partially free and not free parking spaces, but struggles with the remaining classes(partially part spaces and person) addressing data imbalance as a main problem.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14590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88F7A-BD79-19CC-9286-7DD54AFC7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Scene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10EC1-E5D5-B0C8-8225-ADABE4E83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/>
              <a:t>Architecture :</a:t>
            </a:r>
          </a:p>
          <a:p>
            <a:pPr marL="0" indent="0">
              <a:buNone/>
            </a:pPr>
            <a:endParaRPr lang="en-IN" sz="1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BFDE02-68C1-645D-9364-6A703E338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757" y="2903174"/>
            <a:ext cx="6294665" cy="10516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C9EDB47-A264-5C7C-446A-1993034E4C3D}"/>
              </a:ext>
            </a:extLst>
          </p:cNvPr>
          <p:cNvSpPr txBox="1"/>
          <p:nvPr/>
        </p:nvSpPr>
        <p:spPr>
          <a:xfrm>
            <a:off x="668867" y="4040769"/>
            <a:ext cx="10083800" cy="2451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0" dirty="0">
                <a:effectLst/>
                <a:latin typeface="Century Gothic" panose="020B0502020202020204" pitchFamily="34" charset="0"/>
              </a:rPr>
              <a:t>Mini-batch size:</a:t>
            </a:r>
            <a:r>
              <a:rPr lang="en-US" sz="1400" i="0" dirty="0">
                <a:effectLst/>
                <a:latin typeface="Century Gothic" panose="020B0502020202020204" pitchFamily="34" charset="0"/>
              </a:rPr>
              <a:t>64</a:t>
            </a:r>
            <a:br>
              <a:rPr lang="en-US" sz="1400" dirty="0">
                <a:latin typeface="Century Gothic" panose="020B0502020202020204" pitchFamily="34" charset="0"/>
              </a:rPr>
            </a:br>
            <a:r>
              <a:rPr lang="en-US" sz="1400" b="1" i="0" dirty="0">
                <a:effectLst/>
                <a:latin typeface="Century Gothic" panose="020B0502020202020204" pitchFamily="34" charset="0"/>
              </a:rPr>
              <a:t>Optimization algorithms:</a:t>
            </a:r>
            <a:r>
              <a:rPr lang="en-IN" sz="1400" dirty="0">
                <a:latin typeface="Century Gothic" panose="020B0502020202020204" pitchFamily="34" charset="0"/>
              </a:rPr>
              <a:t>Adam optimizer</a:t>
            </a:r>
            <a:endParaRPr lang="en-US" sz="1400" b="1" i="0" dirty="0">
              <a:effectLst/>
              <a:latin typeface="Century Gothic" panose="020B0502020202020204" pitchFamily="34" charset="0"/>
            </a:endParaRPr>
          </a:p>
          <a:p>
            <a:r>
              <a:rPr lang="en-IN" sz="1400" b="0" dirty="0">
                <a:effectLst/>
                <a:latin typeface="Century Gothic" panose="020B0502020202020204" pitchFamily="34" charset="0"/>
              </a:rPr>
              <a:t>optimizer = </a:t>
            </a:r>
            <a:r>
              <a:rPr lang="en-IN" sz="1400" b="0" dirty="0" err="1">
                <a:effectLst/>
                <a:latin typeface="Century Gothic" panose="020B0502020202020204" pitchFamily="34" charset="0"/>
              </a:rPr>
              <a:t>torch.optim.AdamW</a:t>
            </a:r>
            <a:r>
              <a:rPr lang="en-IN" sz="1400" b="0" dirty="0">
                <a:effectLst/>
                <a:latin typeface="Century Gothic" panose="020B0502020202020204" pitchFamily="34" charset="0"/>
              </a:rPr>
              <a:t>(</a:t>
            </a:r>
            <a:r>
              <a:rPr lang="en-IN" sz="1400" b="0" dirty="0" err="1">
                <a:effectLst/>
                <a:latin typeface="Century Gothic" panose="020B0502020202020204" pitchFamily="34" charset="0"/>
              </a:rPr>
              <a:t>model.parameters</a:t>
            </a:r>
            <a:r>
              <a:rPr lang="en-IN" sz="1400" b="0" dirty="0">
                <a:effectLst/>
                <a:latin typeface="Century Gothic" panose="020B0502020202020204" pitchFamily="34" charset="0"/>
              </a:rPr>
              <a:t>(), </a:t>
            </a:r>
            <a:r>
              <a:rPr lang="en-IN" sz="1400" b="0" dirty="0" err="1">
                <a:effectLst/>
                <a:latin typeface="Century Gothic" panose="020B0502020202020204" pitchFamily="34" charset="0"/>
              </a:rPr>
              <a:t>lr</a:t>
            </a:r>
            <a:r>
              <a:rPr lang="en-IN" sz="1400" b="0" dirty="0">
                <a:effectLst/>
                <a:latin typeface="Century Gothic" panose="020B0502020202020204" pitchFamily="34" charset="0"/>
              </a:rPr>
              <a:t>=</a:t>
            </a:r>
            <a:r>
              <a:rPr lang="en-IN" sz="1400" b="0" dirty="0" err="1">
                <a:effectLst/>
                <a:latin typeface="Century Gothic" panose="020B0502020202020204" pitchFamily="34" charset="0"/>
              </a:rPr>
              <a:t>learning_rate</a:t>
            </a:r>
            <a:r>
              <a:rPr lang="en-IN" sz="1400" b="0" dirty="0">
                <a:effectLst/>
                <a:latin typeface="Century Gothic" panose="020B0502020202020204" pitchFamily="34" charset="0"/>
              </a:rPr>
              <a:t>, </a:t>
            </a:r>
            <a:r>
              <a:rPr lang="en-IN" sz="1400" b="0" dirty="0" err="1">
                <a:effectLst/>
                <a:latin typeface="Century Gothic" panose="020B0502020202020204" pitchFamily="34" charset="0"/>
              </a:rPr>
              <a:t>weight_decay</a:t>
            </a:r>
            <a:r>
              <a:rPr lang="en-IN" sz="1400" b="0" dirty="0">
                <a:effectLst/>
                <a:latin typeface="Century Gothic" panose="020B0502020202020204" pitchFamily="34" charset="0"/>
              </a:rPr>
              <a:t>=</a:t>
            </a:r>
            <a:r>
              <a:rPr lang="en-IN" sz="1400" b="0" dirty="0" err="1">
                <a:effectLst/>
                <a:latin typeface="Century Gothic" panose="020B0502020202020204" pitchFamily="34" charset="0"/>
              </a:rPr>
              <a:t>weight_decay</a:t>
            </a:r>
            <a:r>
              <a:rPr lang="en-IN" sz="1400" b="0" dirty="0">
                <a:effectLst/>
                <a:latin typeface="Century Gothic" panose="020B0502020202020204" pitchFamily="34" charset="0"/>
              </a:rPr>
              <a:t>)</a:t>
            </a:r>
            <a:endParaRPr lang="en-US" sz="1400" b="1" i="0" dirty="0">
              <a:effectLst/>
              <a:latin typeface="Century Gothic" panose="020B0502020202020204" pitchFamily="34" charset="0"/>
            </a:endParaRPr>
          </a:p>
          <a:p>
            <a:pPr>
              <a:lnSpc>
                <a:spcPts val="1425"/>
              </a:lnSpc>
            </a:pPr>
            <a:r>
              <a:rPr lang="en-US" sz="1400" b="1" i="0" dirty="0">
                <a:effectLst/>
                <a:latin typeface="Century Gothic" panose="020B0502020202020204" pitchFamily="34" charset="0"/>
              </a:rPr>
              <a:t>Hyperparameters:</a:t>
            </a:r>
            <a:r>
              <a:rPr lang="en-US" sz="14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entury Gothic" panose="020B0502020202020204" pitchFamily="34" charset="0"/>
              </a:rPr>
              <a:t>learning_rate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,</a:t>
            </a:r>
            <a:r>
              <a:rPr lang="en-US" sz="14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entury Gothic" panose="020B0502020202020204" pitchFamily="34" charset="0"/>
              </a:rPr>
              <a:t>num_layers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,</a:t>
            </a:r>
            <a:r>
              <a:rPr lang="en-US" sz="14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entury Gothic" panose="020B0502020202020204" pitchFamily="34" charset="0"/>
              </a:rPr>
              <a:t>num_filters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,</a:t>
            </a:r>
            <a:r>
              <a:rPr lang="en-US" sz="14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entury Gothic" panose="020B0502020202020204" pitchFamily="34" charset="0"/>
              </a:rPr>
              <a:t>batch_size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,</a:t>
            </a:r>
            <a:r>
              <a:rPr lang="en-US" sz="14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entury Gothic" panose="020B0502020202020204" pitchFamily="34" charset="0"/>
              </a:rPr>
              <a:t>Epochs,weight_decay</a:t>
            </a:r>
            <a:br>
              <a:rPr lang="en-US" sz="1400" dirty="0">
                <a:latin typeface="Century Gothic" panose="020B0502020202020204" pitchFamily="34" charset="0"/>
              </a:rPr>
            </a:br>
            <a:r>
              <a:rPr lang="en-US" sz="1400" b="1" i="0" dirty="0">
                <a:effectLst/>
                <a:latin typeface="Century Gothic" panose="020B0502020202020204" pitchFamily="34" charset="0"/>
              </a:rPr>
              <a:t>List other hyperparameters that were tuned:</a:t>
            </a:r>
          </a:p>
          <a:p>
            <a:pPr>
              <a:lnSpc>
                <a:spcPts val="1425"/>
              </a:lnSpc>
            </a:pPr>
            <a:r>
              <a:rPr lang="en-US" sz="14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entury Gothic" panose="020B0502020202020204" pitchFamily="34" charset="0"/>
              </a:rPr>
              <a:t>learning_rate</a:t>
            </a:r>
            <a:r>
              <a:rPr lang="en-US" sz="14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entury Gothic" panose="020B0502020202020204" pitchFamily="34" charset="0"/>
              </a:rPr>
              <a:t> = 0.001  </a:t>
            </a:r>
          </a:p>
          <a:p>
            <a:pPr>
              <a:lnSpc>
                <a:spcPts val="1425"/>
              </a:lnSpc>
            </a:pPr>
            <a:r>
              <a:rPr lang="en-US" sz="14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entury Gothic" panose="020B0502020202020204" pitchFamily="34" charset="0"/>
              </a:rPr>
              <a:t>num_layers</a:t>
            </a:r>
            <a:r>
              <a:rPr lang="en-US" sz="14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entury Gothic" panose="020B0502020202020204" pitchFamily="34" charset="0"/>
              </a:rPr>
              <a:t> = 1        </a:t>
            </a:r>
          </a:p>
          <a:p>
            <a:pPr>
              <a:lnSpc>
                <a:spcPts val="1425"/>
              </a:lnSpc>
            </a:pPr>
            <a:r>
              <a:rPr lang="en-US" sz="14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entury Gothic" panose="020B0502020202020204" pitchFamily="34" charset="0"/>
              </a:rPr>
              <a:t>num_filters</a:t>
            </a:r>
            <a:r>
              <a:rPr lang="en-US" sz="14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entury Gothic" panose="020B0502020202020204" pitchFamily="34" charset="0"/>
              </a:rPr>
              <a:t> = 64       </a:t>
            </a:r>
          </a:p>
          <a:p>
            <a:pPr>
              <a:lnSpc>
                <a:spcPts val="1425"/>
              </a:lnSpc>
            </a:pPr>
            <a:r>
              <a:rPr lang="en-US" sz="14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entury Gothic" panose="020B0502020202020204" pitchFamily="34" charset="0"/>
              </a:rPr>
              <a:t>batch_size</a:t>
            </a:r>
            <a:r>
              <a:rPr lang="en-US" sz="14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entury Gothic" panose="020B0502020202020204" pitchFamily="34" charset="0"/>
              </a:rPr>
              <a:t> = 2        </a:t>
            </a:r>
          </a:p>
          <a:p>
            <a:pPr>
              <a:lnSpc>
                <a:spcPts val="1425"/>
              </a:lnSpc>
            </a:pPr>
            <a:r>
              <a:rPr lang="en-US" sz="14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entury Gothic" panose="020B0502020202020204" pitchFamily="34" charset="0"/>
              </a:rPr>
              <a:t>epochs = 1000          </a:t>
            </a:r>
          </a:p>
          <a:p>
            <a:pPr>
              <a:lnSpc>
                <a:spcPts val="1425"/>
              </a:lnSpc>
            </a:pPr>
            <a:r>
              <a:rPr lang="en-US" sz="14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entury Gothic" panose="020B0502020202020204" pitchFamily="34" charset="0"/>
              </a:rPr>
              <a:t>weight_decay</a:t>
            </a:r>
            <a:r>
              <a:rPr lang="en-US" sz="14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entury Gothic" panose="020B0502020202020204" pitchFamily="34" charset="0"/>
              </a:rPr>
              <a:t> = 0.01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058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14B98-D92D-2FA4-94F4-EE39F3D42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Scene Classification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58F0908-60DB-D5B3-5902-65B7BB930E6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411" y="2468032"/>
            <a:ext cx="4818248" cy="341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6A9C377-CC14-24FE-A744-2179650A80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458624"/>
            <a:ext cx="4313941" cy="3057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6331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334F5-1B54-8D04-BE00-E31FC802E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Scene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60241-2E9B-C022-1DD0-DDD631102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b="1" i="0" dirty="0">
                <a:effectLst/>
                <a:latin typeface="+mj-lt"/>
              </a:rPr>
              <a:t>Hyperparameter tuning results</a:t>
            </a:r>
            <a:endParaRPr lang="en-IN" b="1" dirty="0">
              <a:latin typeface="+mj-lt"/>
            </a:endParaRP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6E4FA227-A313-748E-6609-E9DE4E3A5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453" y="3108960"/>
            <a:ext cx="5375105" cy="30985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802B32E-7140-B6A4-68BF-F7B989D2FE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5905" y="2388198"/>
            <a:ext cx="3178824" cy="437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17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FDB24-DA34-34D9-F91A-E3CE6B7E3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Scene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34CDF-D00D-5F2B-D6F9-A4E9A7882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IN" b="1" i="0" dirty="0">
                <a:effectLst/>
                <a:latin typeface="Century Gothic" panose="020B0502020202020204" pitchFamily="34" charset="0"/>
              </a:rPr>
              <a:t>Transfer Learning:</a:t>
            </a:r>
            <a:endParaRPr lang="en-IN" b="1" i="0" dirty="0">
              <a:solidFill>
                <a:srgbClr val="000000"/>
              </a:solidFill>
              <a:effectLst/>
              <a:latin typeface="Century Gothic" panose="020B0502020202020204" pitchFamily="34" charset="0"/>
            </a:endParaRPr>
          </a:p>
          <a:p>
            <a:pPr marL="0" indent="0" algn="l">
              <a:buNone/>
            </a:pPr>
            <a:r>
              <a:rPr lang="en-IN" b="1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Experiment setup and Results</a:t>
            </a:r>
            <a:br>
              <a:rPr lang="en-IN" b="1" dirty="0">
                <a:latin typeface="Century Gothic" panose="020B0502020202020204" pitchFamily="34" charset="0"/>
              </a:rPr>
            </a:br>
            <a:endParaRPr lang="en-IN" b="1" dirty="0">
              <a:latin typeface="Century Gothic" panose="020B0502020202020204" pitchFamily="34" charset="0"/>
            </a:endParaRPr>
          </a:p>
          <a:p>
            <a:endParaRPr lang="en-US" sz="1400" dirty="0">
              <a:latin typeface="Century Gothic" panose="020B0502020202020204" pitchFamily="34" charset="0"/>
            </a:endParaRP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54DED04-FB5A-F97A-02A9-C47F9520A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8625" y="3465756"/>
            <a:ext cx="6035563" cy="1691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758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AF41E79-A354-1BD1-FD81-6AEFED5363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E5F02-DEA3-0B86-8D14-3EF0A2473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Object Detection in Parking Spaces Using YOLOv5s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E26FC-2D51-71A7-9F0C-392B10A77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468" y="2463801"/>
            <a:ext cx="11159065" cy="4013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b="1" dirty="0"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and processing</a:t>
            </a:r>
            <a:endParaRPr lang="en-US" sz="1100" b="1" dirty="0">
              <a:effectLst/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100" b="1" dirty="0"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Task: </a:t>
            </a:r>
            <a:r>
              <a:rPr lang="en-US" sz="1100" dirty="0"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Parking space detection to identify: Free spaces, Occupied spaces, Partially occupied spaces, Persons</a:t>
            </a:r>
          </a:p>
          <a:p>
            <a:pPr marL="0" indent="0">
              <a:buNone/>
            </a:pPr>
            <a:r>
              <a:rPr lang="en-US" sz="1100" b="1" dirty="0"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Dataset Source: </a:t>
            </a:r>
            <a:r>
              <a:rPr lang="en-US" sz="1100" b="1" dirty="0">
                <a:effectLst/>
                <a:latin typeface="Century Gothic" panose="020B0502020202020204" pitchFamily="34" charset="0"/>
                <a:cs typeface="Times New Roman" panose="02020603050405020304" pitchFamily="18" charset="0"/>
                <a:hlinkClick r:id="rId2"/>
              </a:rPr>
              <a:t>car parking space link</a:t>
            </a:r>
            <a:endParaRPr lang="en-US" sz="1100" dirty="0">
              <a:effectLst/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100" b="1" dirty="0"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Created manually and annotated using </a:t>
            </a:r>
            <a:r>
              <a:rPr lang="en-US" sz="1100" b="1" dirty="0" err="1"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Roboflow</a:t>
            </a:r>
            <a:r>
              <a:rPr lang="en-US" sz="11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: </a:t>
            </a:r>
            <a:r>
              <a:rPr lang="en-US" sz="1100" dirty="0">
                <a:latin typeface="Century Gothic" panose="020B0502020202020204" pitchFamily="34" charset="0"/>
                <a:cs typeface="Times New Roman" panose="02020603050405020304" pitchFamily="18" charset="0"/>
              </a:rPr>
              <a:t>https://</a:t>
            </a:r>
            <a:r>
              <a:rPr lang="en-US" sz="11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app.roboflow.com</a:t>
            </a:r>
            <a:r>
              <a:rPr lang="en-US" sz="1100" dirty="0">
                <a:latin typeface="Century Gothic" panose="020B0502020202020204" pitchFamily="34" charset="0"/>
                <a:cs typeface="Times New Roman" panose="02020603050405020304" pitchFamily="18" charset="0"/>
              </a:rPr>
              <a:t>/car-parking-space-</a:t>
            </a:r>
            <a:r>
              <a:rPr lang="en-US" sz="11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ndbbs</a:t>
            </a:r>
            <a:r>
              <a:rPr lang="en-US" sz="1100" dirty="0">
                <a:latin typeface="Century Gothic" panose="020B0502020202020204" pitchFamily="34" charset="0"/>
                <a:cs typeface="Times New Roman" panose="02020603050405020304" pitchFamily="18" charset="0"/>
              </a:rPr>
              <a:t>/car-parking-space-</a:t>
            </a:r>
            <a:r>
              <a:rPr lang="en-US" sz="11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tjthw</a:t>
            </a:r>
            <a:r>
              <a:rPr lang="en-US" sz="1100" dirty="0">
                <a:latin typeface="Century Gothic" panose="020B0502020202020204" pitchFamily="34" charset="0"/>
                <a:cs typeface="Times New Roman" panose="02020603050405020304" pitchFamily="18" charset="0"/>
              </a:rPr>
              <a:t>/deploy</a:t>
            </a:r>
            <a:endParaRPr lang="en-US" sz="1100" dirty="0">
              <a:effectLst/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100" b="1" dirty="0"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Dataset Composition:</a:t>
            </a:r>
          </a:p>
          <a:p>
            <a:pPr marL="0" indent="0">
              <a:buNone/>
            </a:pPr>
            <a:r>
              <a:rPr lang="en-US" sz="1100" dirty="0"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Original Images: 200</a:t>
            </a:r>
          </a:p>
          <a:p>
            <a:pPr marL="0" indent="0">
              <a:buNone/>
            </a:pPr>
            <a:r>
              <a:rPr lang="en-US" sz="1100" dirty="0"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Augmented Images: 480</a:t>
            </a:r>
          </a:p>
          <a:p>
            <a:pPr marL="0" indent="0">
              <a:buNone/>
            </a:pPr>
            <a:r>
              <a:rPr lang="en-US" sz="1100" dirty="0"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Image Size: 640x640 pixels               </a:t>
            </a:r>
          </a:p>
          <a:p>
            <a:pPr marL="0" indent="0">
              <a:buNone/>
            </a:pPr>
            <a:r>
              <a:rPr lang="en-US" sz="1100" b="1" dirty="0"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Number of Classes: </a:t>
            </a:r>
            <a:r>
              <a:rPr lang="en-US" sz="1100" dirty="0"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4 {Free Parking Space, Not Free Parking Space, Partially Free Parking Space, Person}</a:t>
            </a:r>
            <a:endParaRPr lang="en-US" sz="1100" dirty="0">
              <a:effectLst/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US" sz="1100" b="1" dirty="0">
                <a:effectLst/>
                <a:latin typeface="Century Gothic" panose="020B0502020202020204" pitchFamily="34" charset="0"/>
              </a:rPr>
              <a:t>Partitioning</a:t>
            </a:r>
            <a:r>
              <a:rPr lang="en-US" sz="1100" dirty="0">
                <a:effectLst/>
                <a:latin typeface="Century Gothic" panose="020B0502020202020204" pitchFamily="34" charset="0"/>
              </a:rPr>
              <a:t>: Training: 80%, Validation: 10%,Testing: 10%</a:t>
            </a:r>
          </a:p>
          <a:p>
            <a:pPr marL="0" indent="0">
              <a:buNone/>
            </a:pPr>
            <a:r>
              <a:rPr lang="en-US" sz="1100" b="1" dirty="0">
                <a:effectLst/>
                <a:latin typeface="Century Gothic" panose="020B0502020202020204" pitchFamily="34" charset="0"/>
              </a:rPr>
              <a:t>Preprocessing and Augmentation</a:t>
            </a:r>
            <a:r>
              <a:rPr lang="en-US" sz="1100" dirty="0">
                <a:effectLst/>
                <a:latin typeface="Century Gothic" panose="020B0502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sz="1100" b="1" dirty="0">
                <a:effectLst/>
                <a:latin typeface="Century Gothic" panose="020B0502020202020204" pitchFamily="34" charset="0"/>
              </a:rPr>
              <a:t>Preprocessing: </a:t>
            </a:r>
            <a:r>
              <a:rPr lang="en-US" sz="1100" dirty="0">
                <a:effectLst/>
                <a:latin typeface="Century Gothic" panose="020B0502020202020204" pitchFamily="34" charset="0"/>
              </a:rPr>
              <a:t>Auto-orient images, Resize to 640x640 pixels</a:t>
            </a:r>
          </a:p>
          <a:p>
            <a:pPr marL="0" indent="0">
              <a:buNone/>
            </a:pPr>
            <a:r>
              <a:rPr lang="en-US" sz="1100" b="1" dirty="0">
                <a:effectLst/>
                <a:latin typeface="Century Gothic" panose="020B0502020202020204" pitchFamily="34" charset="0"/>
              </a:rPr>
              <a:t>Augmentation Techniques</a:t>
            </a:r>
            <a:r>
              <a:rPr lang="en-US" sz="1100" dirty="0">
                <a:effectLst/>
                <a:latin typeface="Century Gothic" panose="020B0502020202020204" pitchFamily="34" charset="0"/>
              </a:rPr>
              <a:t>: Horizontal and Vertical Flip, Cropping (Zoom Range: 7%–28%),Grayscale applied to 91% of images</a:t>
            </a:r>
          </a:p>
          <a:p>
            <a:pPr marL="0" indent="0">
              <a:buNone/>
            </a:pPr>
            <a:endParaRPr lang="en-US" sz="1100" b="1" dirty="0">
              <a:latin typeface="Century Gothic" panose="020B0502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11EDD6-4CD7-0B03-CDD7-01E9288CB048}"/>
              </a:ext>
            </a:extLst>
          </p:cNvPr>
          <p:cNvSpPr txBox="1"/>
          <p:nvPr/>
        </p:nvSpPr>
        <p:spPr>
          <a:xfrm>
            <a:off x="5638800" y="3090333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947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8B699-7AD7-1BBE-4700-A32DF160B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8332" y="365125"/>
            <a:ext cx="11133667" cy="1325563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Two sample and Images with Annotations</a:t>
            </a:r>
          </a:p>
        </p:txBody>
      </p:sp>
      <p:pic>
        <p:nvPicPr>
          <p:cNvPr id="5" name="Content Placeholder 4" descr="A row of cars parked in a parking lot&#10;&#10;Description automatically generated">
            <a:extLst>
              <a:ext uri="{FF2B5EF4-FFF2-40B4-BE49-F238E27FC236}">
                <a16:creationId xmlns:a16="http://schemas.microsoft.com/office/drawing/2014/main" id="{CC82A6F6-BDB0-75EF-0A4D-D1C8DCB7C6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588" y="2544233"/>
            <a:ext cx="4548704" cy="3416300"/>
          </a:xfrm>
        </p:spPr>
      </p:pic>
      <p:pic>
        <p:nvPicPr>
          <p:cNvPr id="7" name="Picture 6" descr="A group of cars parked in a parking lot&#10;&#10;Description automatically generated">
            <a:extLst>
              <a:ext uri="{FF2B5EF4-FFF2-40B4-BE49-F238E27FC236}">
                <a16:creationId xmlns:a16="http://schemas.microsoft.com/office/drawing/2014/main" id="{F9F1233F-DAC6-E8D0-9872-CE3FB31E1D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544233"/>
            <a:ext cx="4962861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060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71F57-1585-462C-F802-222679E0F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9873" y="944724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fontAlgn="base">
              <a:spcAft>
                <a:spcPct val="0"/>
              </a:spcAft>
              <a:buClrTx/>
              <a:buSzTx/>
              <a:tabLst/>
            </a:pPr>
            <a:r>
              <a:rPr kumimoji="0" lang="en-US" altLang="en-US" sz="4000" b="1" i="0" u="none" strike="noStrike" kern="1200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     </a:t>
            </a:r>
            <a:r>
              <a:rPr kumimoji="0" lang="en-US" altLang="en-US" sz="3200" b="1" i="0" u="none" strike="noStrike" kern="1200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Data Structure of Labels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51B63292-592C-1C4B-43C8-96F61594E6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1425686"/>
              </p:ext>
            </p:extLst>
          </p:nvPr>
        </p:nvGraphicFramePr>
        <p:xfrm>
          <a:off x="4097867" y="2226734"/>
          <a:ext cx="7696200" cy="4182533"/>
        </p:xfrm>
        <a:graphic>
          <a:graphicData uri="http://schemas.openxmlformats.org/drawingml/2006/table">
            <a:tbl>
              <a:tblPr firstRow="1" bandRow="1"/>
              <a:tblGrid>
                <a:gridCol w="1075812">
                  <a:extLst>
                    <a:ext uri="{9D8B030D-6E8A-4147-A177-3AD203B41FA5}">
                      <a16:colId xmlns:a16="http://schemas.microsoft.com/office/drawing/2014/main" val="2680052032"/>
                    </a:ext>
                  </a:extLst>
                </a:gridCol>
                <a:gridCol w="1400922">
                  <a:extLst>
                    <a:ext uri="{9D8B030D-6E8A-4147-A177-3AD203B41FA5}">
                      <a16:colId xmlns:a16="http://schemas.microsoft.com/office/drawing/2014/main" val="1353860391"/>
                    </a:ext>
                  </a:extLst>
                </a:gridCol>
                <a:gridCol w="1460033">
                  <a:extLst>
                    <a:ext uri="{9D8B030D-6E8A-4147-A177-3AD203B41FA5}">
                      <a16:colId xmlns:a16="http://schemas.microsoft.com/office/drawing/2014/main" val="3577739201"/>
                    </a:ext>
                  </a:extLst>
                </a:gridCol>
                <a:gridCol w="1460033">
                  <a:extLst>
                    <a:ext uri="{9D8B030D-6E8A-4147-A177-3AD203B41FA5}">
                      <a16:colId xmlns:a16="http://schemas.microsoft.com/office/drawing/2014/main" val="3325753912"/>
                    </a:ext>
                  </a:extLst>
                </a:gridCol>
                <a:gridCol w="1105366">
                  <a:extLst>
                    <a:ext uri="{9D8B030D-6E8A-4147-A177-3AD203B41FA5}">
                      <a16:colId xmlns:a16="http://schemas.microsoft.com/office/drawing/2014/main" val="3882742826"/>
                    </a:ext>
                  </a:extLst>
                </a:gridCol>
                <a:gridCol w="1194034">
                  <a:extLst>
                    <a:ext uri="{9D8B030D-6E8A-4147-A177-3AD203B41FA5}">
                      <a16:colId xmlns:a16="http://schemas.microsoft.com/office/drawing/2014/main" val="3520813958"/>
                    </a:ext>
                  </a:extLst>
                </a:gridCol>
              </a:tblGrid>
              <a:tr h="1298301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Class Index</a:t>
                      </a:r>
                    </a:p>
                  </a:txBody>
                  <a:tcPr marL="156602" marR="156602" marT="78301" marB="783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chemeClr val="accent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>
                          <a:solidFill>
                            <a:schemeClr val="tx1"/>
                          </a:solidFill>
                        </a:rPr>
                        <a:t>Class Name</a:t>
                      </a:r>
                    </a:p>
                  </a:txBody>
                  <a:tcPr marL="156602" marR="156602" marT="78301" marB="783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chemeClr val="accent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err="1">
                          <a:solidFill>
                            <a:schemeClr val="tx1"/>
                          </a:solidFill>
                        </a:rPr>
                        <a:t>x_center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156602" marR="156602" marT="78301" marB="783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chemeClr val="accent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>
                          <a:solidFill>
                            <a:schemeClr val="tx1"/>
                          </a:solidFill>
                        </a:rPr>
                        <a:t>y_center</a:t>
                      </a:r>
                    </a:p>
                  </a:txBody>
                  <a:tcPr marL="156602" marR="156602" marT="78301" marB="783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chemeClr val="accent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>
                          <a:solidFill>
                            <a:schemeClr val="tx1"/>
                          </a:solidFill>
                        </a:rPr>
                        <a:t>Width</a:t>
                      </a:r>
                    </a:p>
                  </a:txBody>
                  <a:tcPr marL="156602" marR="156602" marT="78301" marB="783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chemeClr val="accent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>
                          <a:solidFill>
                            <a:schemeClr val="tx1"/>
                          </a:solidFill>
                        </a:rPr>
                        <a:t>Height</a:t>
                      </a:r>
                    </a:p>
                  </a:txBody>
                  <a:tcPr marL="156602" marR="156602" marT="78301" marB="783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chemeClr val="accent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5668155"/>
                  </a:ext>
                </a:extLst>
              </a:tr>
              <a:tr h="1298301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156602" marR="156602" marT="78301" marB="78301" anchor="ctr"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chemeClr val="accent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Free Parking Space</a:t>
                      </a:r>
                    </a:p>
                  </a:txBody>
                  <a:tcPr marL="156602" marR="156602" marT="78301" marB="78301" anchor="ctr"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chemeClr val="accent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0.5</a:t>
                      </a:r>
                    </a:p>
                  </a:txBody>
                  <a:tcPr marL="156602" marR="156602" marT="78301" marB="78301" anchor="ctr"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chemeClr val="accent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0.5</a:t>
                      </a:r>
                    </a:p>
                  </a:txBody>
                  <a:tcPr marL="156602" marR="156602" marT="78301" marB="78301" anchor="ctr"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chemeClr val="accent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tx1"/>
                          </a:solidFill>
                        </a:rPr>
                        <a:t>0.2</a:t>
                      </a:r>
                    </a:p>
                  </a:txBody>
                  <a:tcPr marL="156602" marR="156602" marT="78301" marB="78301" anchor="ctr"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chemeClr val="accent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tx1"/>
                          </a:solidFill>
                        </a:rPr>
                        <a:t>0.3</a:t>
                      </a:r>
                    </a:p>
                  </a:txBody>
                  <a:tcPr marL="156602" marR="156602" marT="78301" marB="78301" anchor="ctr"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chemeClr val="accent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0144197"/>
                  </a:ext>
                </a:extLst>
              </a:tr>
              <a:tr h="1585931"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56602" marR="156602" marT="78301" marB="78301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Not Free Parking Space</a:t>
                      </a:r>
                    </a:p>
                  </a:txBody>
                  <a:tcPr marL="156602" marR="156602" marT="78301" marB="78301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0.4</a:t>
                      </a:r>
                    </a:p>
                  </a:txBody>
                  <a:tcPr marL="156602" marR="156602" marT="78301" marB="78301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0.6</a:t>
                      </a:r>
                    </a:p>
                  </a:txBody>
                  <a:tcPr marL="156602" marR="156602" marT="78301" marB="78301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0.3</a:t>
                      </a:r>
                    </a:p>
                  </a:txBody>
                  <a:tcPr marL="156602" marR="156602" marT="78301" marB="78301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0.4</a:t>
                      </a:r>
                    </a:p>
                  </a:txBody>
                  <a:tcPr marL="156602" marR="156602" marT="78301" marB="78301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8120492"/>
                  </a:ext>
                </a:extLst>
              </a:tr>
            </a:tbl>
          </a:graphicData>
        </a:graphic>
      </p:graphicFrame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5E7527DA-76B6-D758-C3F6-AB0B01CD74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0" y="2345267"/>
            <a:ext cx="3725332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1190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291</TotalTime>
  <Words>1949</Words>
  <Application>Microsoft Macintosh PowerPoint</Application>
  <PresentationFormat>Widescreen</PresentationFormat>
  <Paragraphs>170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Century Gothic</vt:lpstr>
      <vt:lpstr>Times New Roman</vt:lpstr>
      <vt:lpstr>Wingdings</vt:lpstr>
      <vt:lpstr>Wingdings 3</vt:lpstr>
      <vt:lpstr>Ion Boardroom</vt:lpstr>
      <vt:lpstr>Object Detection in Parking Spaces Using YOLOv5s</vt:lpstr>
      <vt:lpstr>Scene Classification </vt:lpstr>
      <vt:lpstr>Scene Classification</vt:lpstr>
      <vt:lpstr>Scene Classification</vt:lpstr>
      <vt:lpstr>Scene classification</vt:lpstr>
      <vt:lpstr>Scene Classification</vt:lpstr>
      <vt:lpstr>Object Detection in Parking Spaces Using YOLOv5s</vt:lpstr>
      <vt:lpstr>Two sample and Images with Annotations</vt:lpstr>
      <vt:lpstr>     Data Structure of Labels</vt:lpstr>
      <vt:lpstr>YOLOv5s Neural Network Architecture - Part 1</vt:lpstr>
      <vt:lpstr>YOLOv5s Neural Network Architecture - Part 2</vt:lpstr>
      <vt:lpstr>Transfer Learning</vt:lpstr>
      <vt:lpstr>    Training</vt:lpstr>
      <vt:lpstr>PowerPoint Presentation</vt:lpstr>
      <vt:lpstr>Pre and Post Training Comparison </vt:lpstr>
      <vt:lpstr>PowerPoint Presentation</vt:lpstr>
      <vt:lpstr>PowerPoint Presentation</vt:lpstr>
      <vt:lpstr>PowerPoint Presentation</vt:lpstr>
      <vt:lpstr>PowerPoint Presentation</vt:lpstr>
      <vt:lpstr>        Predictions Before and After Training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Islam, Muhammad Aminul</dc:creator>
  <cp:lastModifiedBy>Kankurthyshetty, Rishikeshwar</cp:lastModifiedBy>
  <cp:revision>35</cp:revision>
  <dcterms:created xsi:type="dcterms:W3CDTF">2024-11-18T20:20:10Z</dcterms:created>
  <dcterms:modified xsi:type="dcterms:W3CDTF">2024-12-03T04:08:48Z</dcterms:modified>
</cp:coreProperties>
</file>