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715000" cx="9144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kh1CUOgFoVBIk4ENpfUD3XkGE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114ec3b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2d114ec3b5c_0_5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114ec3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2d114ec3b5c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114ec3b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d114ec3b5c_0_6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114ec3b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2d114ec3b5c_0_7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114ec3b5c_1_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114ec3b5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d114ec3b5c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10dd2086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d10dd20860_1_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114ec3b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2d114ec3b5c_3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10dd208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d10dd20860_0_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114ec3b5c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d114ec3b5c_3_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10dd208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d10dd20860_0_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114ec3b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d114ec3b5c_0_3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-56445" y="0"/>
            <a:ext cx="9206200" cy="5723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23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199388" y="151672"/>
            <a:ext cx="3438144" cy="3858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3"/>
          <p:cNvGrpSpPr/>
          <p:nvPr/>
        </p:nvGrpSpPr>
        <p:grpSpPr>
          <a:xfrm rot="10800000">
            <a:off x="-55875" y="3334547"/>
            <a:ext cx="8309800" cy="63874"/>
            <a:chOff x="685800" y="1794746"/>
            <a:chExt cx="7772400" cy="179475"/>
          </a:xfrm>
        </p:grpSpPr>
        <p:sp>
          <p:nvSpPr>
            <p:cNvPr id="19" name="Google Shape;19;p2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23"/>
          <p:cNvSpPr txBox="1"/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958147" y="3617547"/>
            <a:ext cx="7397039" cy="73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pic>
        <p:nvPicPr>
          <p:cNvPr descr="2-line-whitetext-colorshield.png" id="24" name="Google Shape;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428" y="4774180"/>
            <a:ext cx="1966588" cy="72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245504" y="1981043"/>
            <a:ext cx="2441297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6245504" y="2567390"/>
            <a:ext cx="2441297" cy="2536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1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31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09" name="Google Shape;109;p3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31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3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12" name="Google Shape;112;p31"/>
          <p:cNvCxnSpPr/>
          <p:nvPr/>
        </p:nvCxnSpPr>
        <p:spPr>
          <a:xfrm>
            <a:off x="5908842" y="1222208"/>
            <a:ext cx="0" cy="399890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31"/>
          <p:cNvSpPr txBox="1"/>
          <p:nvPr>
            <p:ph idx="3" type="body"/>
          </p:nvPr>
        </p:nvSpPr>
        <p:spPr>
          <a:xfrm>
            <a:off x="310153" y="1650166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31"/>
          <p:cNvSpPr txBox="1"/>
          <p:nvPr>
            <p:ph idx="4" type="body"/>
          </p:nvPr>
        </p:nvSpPr>
        <p:spPr>
          <a:xfrm>
            <a:off x="310153" y="2009266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31"/>
          <p:cNvSpPr txBox="1"/>
          <p:nvPr>
            <p:ph idx="5" type="body"/>
          </p:nvPr>
        </p:nvSpPr>
        <p:spPr>
          <a:xfrm>
            <a:off x="310153" y="2615211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6" name="Google Shape;116;p31"/>
          <p:cNvSpPr txBox="1"/>
          <p:nvPr>
            <p:ph idx="6" type="body"/>
          </p:nvPr>
        </p:nvSpPr>
        <p:spPr>
          <a:xfrm>
            <a:off x="310153" y="2974311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31"/>
          <p:cNvSpPr txBox="1"/>
          <p:nvPr>
            <p:ph idx="7" type="body"/>
          </p:nvPr>
        </p:nvSpPr>
        <p:spPr>
          <a:xfrm>
            <a:off x="310153" y="3546545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8" name="Google Shape;118;p31"/>
          <p:cNvSpPr txBox="1"/>
          <p:nvPr>
            <p:ph idx="8" type="body"/>
          </p:nvPr>
        </p:nvSpPr>
        <p:spPr>
          <a:xfrm>
            <a:off x="310153" y="3905644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31"/>
          <p:cNvSpPr txBox="1"/>
          <p:nvPr>
            <p:ph idx="9" type="body"/>
          </p:nvPr>
        </p:nvSpPr>
        <p:spPr>
          <a:xfrm>
            <a:off x="309033" y="1073186"/>
            <a:ext cx="5295900" cy="46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2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32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24" name="Google Shape;124;p3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/>
        </p:nvSpPr>
        <p:spPr>
          <a:xfrm>
            <a:off x="239890" y="5091760"/>
            <a:ext cx="2229555" cy="433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34"/>
          <p:cNvSpPr/>
          <p:nvPr>
            <p:ph idx="2" type="pic"/>
          </p:nvPr>
        </p:nvSpPr>
        <p:spPr>
          <a:xfrm>
            <a:off x="-25400" y="1123983"/>
            <a:ext cx="9186334" cy="4598132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/>
          <p:cNvSpPr/>
          <p:nvPr/>
        </p:nvSpPr>
        <p:spPr>
          <a:xfrm>
            <a:off x="-21167" y="-3658"/>
            <a:ext cx="9178768" cy="10748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65844" y="257146"/>
            <a:ext cx="8220956" cy="506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5" name="Google Shape;135;p34"/>
          <p:cNvGrpSpPr/>
          <p:nvPr/>
        </p:nvGrpSpPr>
        <p:grpSpPr>
          <a:xfrm>
            <a:off x="-21168" y="1071198"/>
            <a:ext cx="9175834" cy="52786"/>
            <a:chOff x="685800" y="1794746"/>
            <a:chExt cx="7772400" cy="179475"/>
          </a:xfrm>
        </p:grpSpPr>
        <p:sp>
          <p:nvSpPr>
            <p:cNvPr id="136" name="Google Shape;136;p3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34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3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239890" y="5091760"/>
            <a:ext cx="2229555" cy="433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35"/>
          <p:cNvSpPr/>
          <p:nvPr>
            <p:ph idx="2" type="pic"/>
          </p:nvPr>
        </p:nvSpPr>
        <p:spPr>
          <a:xfrm>
            <a:off x="-25400" y="0"/>
            <a:ext cx="9186334" cy="4650918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5"/>
          <p:cNvSpPr/>
          <p:nvPr/>
        </p:nvSpPr>
        <p:spPr>
          <a:xfrm>
            <a:off x="-42334" y="4703703"/>
            <a:ext cx="9242778" cy="10184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465844" y="4967906"/>
            <a:ext cx="5813600" cy="506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5" name="Google Shape;145;p35"/>
          <p:cNvGrpSpPr/>
          <p:nvPr/>
        </p:nvGrpSpPr>
        <p:grpSpPr>
          <a:xfrm>
            <a:off x="-42334" y="4650918"/>
            <a:ext cx="9203267" cy="52786"/>
            <a:chOff x="685800" y="1794746"/>
            <a:chExt cx="7772400" cy="179475"/>
          </a:xfrm>
        </p:grpSpPr>
        <p:sp>
          <p:nvSpPr>
            <p:cNvPr id="146" name="Google Shape;146;p3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/>
          <p:nvPr/>
        </p:nvSpPr>
        <p:spPr>
          <a:xfrm>
            <a:off x="312460" y="5103854"/>
            <a:ext cx="2229555" cy="5869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36"/>
          <p:cNvSpPr/>
          <p:nvPr>
            <p:ph idx="2" type="pic"/>
          </p:nvPr>
        </p:nvSpPr>
        <p:spPr>
          <a:xfrm>
            <a:off x="-14817" y="0"/>
            <a:ext cx="9186334" cy="4650918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6"/>
          <p:cNvSpPr txBox="1"/>
          <p:nvPr>
            <p:ph idx="1" type="body"/>
          </p:nvPr>
        </p:nvSpPr>
        <p:spPr>
          <a:xfrm>
            <a:off x="465844" y="4967906"/>
            <a:ext cx="5813600" cy="506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4" name="Google Shape;154;p36"/>
          <p:cNvGrpSpPr/>
          <p:nvPr/>
        </p:nvGrpSpPr>
        <p:grpSpPr>
          <a:xfrm>
            <a:off x="-42334" y="4650918"/>
            <a:ext cx="9203267" cy="52786"/>
            <a:chOff x="685800" y="1794746"/>
            <a:chExt cx="7772400" cy="179475"/>
          </a:xfrm>
        </p:grpSpPr>
        <p:sp>
          <p:nvSpPr>
            <p:cNvPr id="155" name="Google Shape;155;p3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3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3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7"/>
          <p:cNvSpPr/>
          <p:nvPr/>
        </p:nvSpPr>
        <p:spPr>
          <a:xfrm>
            <a:off x="1509610" y="1329947"/>
            <a:ext cx="3931920" cy="3930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7"/>
          <p:cNvSpPr/>
          <p:nvPr/>
        </p:nvSpPr>
        <p:spPr>
          <a:xfrm>
            <a:off x="3671595" y="1318392"/>
            <a:ext cx="3931920" cy="3931920"/>
          </a:xfrm>
          <a:prstGeom prst="ellipse">
            <a:avLst/>
          </a:prstGeom>
          <a:solidFill>
            <a:schemeClr val="accent3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622280" y="2877722"/>
            <a:ext cx="1947510" cy="724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" name="Google Shape;163;p37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64" name="Google Shape;164;p3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310153" y="0"/>
            <a:ext cx="7986713" cy="78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2" type="body"/>
          </p:nvPr>
        </p:nvSpPr>
        <p:spPr>
          <a:xfrm>
            <a:off x="3569790" y="2877344"/>
            <a:ext cx="1968500" cy="724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3" type="body"/>
          </p:nvPr>
        </p:nvSpPr>
        <p:spPr>
          <a:xfrm>
            <a:off x="5538290" y="2877344"/>
            <a:ext cx="1968500" cy="724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8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" name="Google Shape;173;p38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74" name="Google Shape;174;p3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3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7" name="Google Shape;177;p38"/>
          <p:cNvSpPr/>
          <p:nvPr/>
        </p:nvSpPr>
        <p:spPr>
          <a:xfrm>
            <a:off x="457201" y="1233480"/>
            <a:ext cx="2198255" cy="1144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457200" y="1233480"/>
            <a:ext cx="2198255" cy="52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9" name="Google Shape;179;p38"/>
          <p:cNvGrpSpPr/>
          <p:nvPr/>
        </p:nvGrpSpPr>
        <p:grpSpPr>
          <a:xfrm>
            <a:off x="457198" y="2456632"/>
            <a:ext cx="3035300" cy="1144221"/>
            <a:chOff x="457198" y="2913323"/>
            <a:chExt cx="3035300" cy="1373065"/>
          </a:xfrm>
        </p:grpSpPr>
        <p:sp>
          <p:nvSpPr>
            <p:cNvPr id="180" name="Google Shape;180;p38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38"/>
            <p:cNvSpPr/>
            <p:nvPr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2" name="Google Shape;182;p38"/>
          <p:cNvGrpSpPr/>
          <p:nvPr/>
        </p:nvGrpSpPr>
        <p:grpSpPr>
          <a:xfrm>
            <a:off x="457199" y="3670562"/>
            <a:ext cx="8181976" cy="1144221"/>
            <a:chOff x="457199" y="4370039"/>
            <a:chExt cx="8181976" cy="1373065"/>
          </a:xfrm>
        </p:grpSpPr>
        <p:sp>
          <p:nvSpPr>
            <p:cNvPr id="183" name="Google Shape;183;p38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5" name="Google Shape;185;p38"/>
          <p:cNvGrpSpPr/>
          <p:nvPr/>
        </p:nvGrpSpPr>
        <p:grpSpPr>
          <a:xfrm>
            <a:off x="2746375" y="1233480"/>
            <a:ext cx="2762250" cy="1144221"/>
            <a:chOff x="2746375" y="1480176"/>
            <a:chExt cx="2762250" cy="1373065"/>
          </a:xfrm>
        </p:grpSpPr>
        <p:sp>
          <p:nvSpPr>
            <p:cNvPr id="186" name="Google Shape;186;p38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8" name="Google Shape;188;p38"/>
          <p:cNvGrpSpPr/>
          <p:nvPr/>
        </p:nvGrpSpPr>
        <p:grpSpPr>
          <a:xfrm>
            <a:off x="5611092" y="1233480"/>
            <a:ext cx="3028082" cy="1144221"/>
            <a:chOff x="5556249" y="1480176"/>
            <a:chExt cx="3082926" cy="1373065"/>
          </a:xfrm>
        </p:grpSpPr>
        <p:sp>
          <p:nvSpPr>
            <p:cNvPr id="189" name="Google Shape;189;p38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1" name="Google Shape;191;p38"/>
          <p:cNvGrpSpPr/>
          <p:nvPr/>
        </p:nvGrpSpPr>
        <p:grpSpPr>
          <a:xfrm>
            <a:off x="3582730" y="2456632"/>
            <a:ext cx="5056446" cy="1144221"/>
            <a:chOff x="3556000" y="2913323"/>
            <a:chExt cx="5083175" cy="1373065"/>
          </a:xfrm>
        </p:grpSpPr>
        <p:sp>
          <p:nvSpPr>
            <p:cNvPr id="192" name="Google Shape;192;p38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57201" y="1331049"/>
            <a:ext cx="2198254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457201" y="1972417"/>
            <a:ext cx="2198255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6" name="Google Shape;196;p38"/>
          <p:cNvSpPr txBox="1"/>
          <p:nvPr>
            <p:ph idx="3" type="body"/>
          </p:nvPr>
        </p:nvSpPr>
        <p:spPr>
          <a:xfrm>
            <a:off x="2746376" y="1331049"/>
            <a:ext cx="2762250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7" name="Google Shape;197;p38"/>
          <p:cNvSpPr txBox="1"/>
          <p:nvPr>
            <p:ph idx="4" type="body"/>
          </p:nvPr>
        </p:nvSpPr>
        <p:spPr>
          <a:xfrm>
            <a:off x="2746376" y="1972417"/>
            <a:ext cx="276225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8" name="Google Shape;198;p38"/>
          <p:cNvSpPr txBox="1"/>
          <p:nvPr>
            <p:ph idx="5" type="body"/>
          </p:nvPr>
        </p:nvSpPr>
        <p:spPr>
          <a:xfrm>
            <a:off x="5611093" y="1331049"/>
            <a:ext cx="3028080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9" name="Google Shape;199;p38"/>
          <p:cNvSpPr txBox="1"/>
          <p:nvPr>
            <p:ph idx="6" type="body"/>
          </p:nvPr>
        </p:nvSpPr>
        <p:spPr>
          <a:xfrm>
            <a:off x="5611093" y="1972417"/>
            <a:ext cx="30280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38"/>
          <p:cNvSpPr txBox="1"/>
          <p:nvPr>
            <p:ph idx="7" type="body"/>
          </p:nvPr>
        </p:nvSpPr>
        <p:spPr>
          <a:xfrm>
            <a:off x="3582731" y="2537639"/>
            <a:ext cx="5056442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1" name="Google Shape;201;p38"/>
          <p:cNvSpPr txBox="1"/>
          <p:nvPr>
            <p:ph idx="8" type="body"/>
          </p:nvPr>
        </p:nvSpPr>
        <p:spPr>
          <a:xfrm>
            <a:off x="3582730" y="3179007"/>
            <a:ext cx="5056446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2" name="Google Shape;202;p38"/>
          <p:cNvSpPr txBox="1"/>
          <p:nvPr>
            <p:ph idx="9" type="body"/>
          </p:nvPr>
        </p:nvSpPr>
        <p:spPr>
          <a:xfrm>
            <a:off x="457200" y="2537639"/>
            <a:ext cx="3035298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3" name="Google Shape;203;p38"/>
          <p:cNvSpPr txBox="1"/>
          <p:nvPr>
            <p:ph idx="13" type="body"/>
          </p:nvPr>
        </p:nvSpPr>
        <p:spPr>
          <a:xfrm>
            <a:off x="457200" y="3179007"/>
            <a:ext cx="3035299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38"/>
          <p:cNvSpPr txBox="1"/>
          <p:nvPr>
            <p:ph idx="14" type="body"/>
          </p:nvPr>
        </p:nvSpPr>
        <p:spPr>
          <a:xfrm>
            <a:off x="457201" y="3761898"/>
            <a:ext cx="8181972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5" name="Google Shape;205;p38"/>
          <p:cNvSpPr txBox="1"/>
          <p:nvPr>
            <p:ph idx="15" type="body"/>
          </p:nvPr>
        </p:nvSpPr>
        <p:spPr>
          <a:xfrm>
            <a:off x="457197" y="4403266"/>
            <a:ext cx="8181980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26" name="Google Shape;26;p24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51672"/>
            <a:ext cx="3438144" cy="3858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4"/>
          <p:cNvSpPr txBox="1"/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subTitle"/>
          </p:nvPr>
        </p:nvSpPr>
        <p:spPr>
          <a:xfrm>
            <a:off x="958147" y="3617547"/>
            <a:ext cx="7397039" cy="73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29" name="Google Shape;29;p24"/>
          <p:cNvGrpSpPr/>
          <p:nvPr/>
        </p:nvGrpSpPr>
        <p:grpSpPr>
          <a:xfrm rot="10800000">
            <a:off x="0" y="3334547"/>
            <a:ext cx="8355526" cy="63874"/>
            <a:chOff x="685800" y="1794746"/>
            <a:chExt cx="7772400" cy="179475"/>
          </a:xfrm>
        </p:grpSpPr>
        <p:sp>
          <p:nvSpPr>
            <p:cNvPr id="30" name="Google Shape;30;p2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" name="Google Shape;33;p24"/>
          <p:cNvSpPr/>
          <p:nvPr/>
        </p:nvSpPr>
        <p:spPr>
          <a:xfrm>
            <a:off x="254001" y="5080000"/>
            <a:ext cx="2243667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2-line-bluetext-colorshield.png" id="34" name="Google Shape;34;p24"/>
          <p:cNvPicPr preferRelativeResize="0"/>
          <p:nvPr/>
        </p:nvPicPr>
        <p:blipFill rotWithShape="1">
          <a:blip r:embed="rId3">
            <a:alphaModFix/>
          </a:blip>
          <a:srcRect b="-1906" l="-1" r="-155" t="0"/>
          <a:stretch/>
        </p:blipFill>
        <p:spPr>
          <a:xfrm>
            <a:off x="6477238" y="4816587"/>
            <a:ext cx="1699808" cy="6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457200" y="1227668"/>
            <a:ext cx="4038600" cy="3877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4648200" y="1227669"/>
            <a:ext cx="4038600" cy="3877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22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41" name="Google Shape;41;p2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430464" y="1002632"/>
            <a:ext cx="8229600" cy="410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25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49" name="Google Shape;49;p2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430464" y="1002632"/>
            <a:ext cx="8229600" cy="410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" name="Google Shape;56;p26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57" name="Google Shape;57;p2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upennwatermark.pdf" id="60" name="Google Shape;60;p26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51672"/>
            <a:ext cx="3436620" cy="385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/>
          <p:nvPr/>
        </p:nvSpPr>
        <p:spPr>
          <a:xfrm>
            <a:off x="0" y="0"/>
            <a:ext cx="9143999" cy="57150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7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430464" y="1002632"/>
            <a:ext cx="8229600" cy="410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27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67" name="Google Shape;67;p2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" name="Google Shape;68;p2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2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1-line-bluetext-colorshield.png" id="70" name="Google Shape;7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5221111"/>
            <a:ext cx="1809092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457200" y="1186658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8"/>
          <p:cNvSpPr txBox="1"/>
          <p:nvPr>
            <p:ph idx="2" type="body"/>
          </p:nvPr>
        </p:nvSpPr>
        <p:spPr>
          <a:xfrm>
            <a:off x="457200" y="1718323"/>
            <a:ext cx="4040188" cy="338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28"/>
          <p:cNvSpPr txBox="1"/>
          <p:nvPr>
            <p:ph idx="3" type="body"/>
          </p:nvPr>
        </p:nvSpPr>
        <p:spPr>
          <a:xfrm>
            <a:off x="4645026" y="1185188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8"/>
          <p:cNvSpPr txBox="1"/>
          <p:nvPr>
            <p:ph idx="4" type="body"/>
          </p:nvPr>
        </p:nvSpPr>
        <p:spPr>
          <a:xfrm>
            <a:off x="4645026" y="1718323"/>
            <a:ext cx="4041775" cy="338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8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8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79" name="Google Shape;79;p2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>
            <p:ph idx="2" type="pic"/>
          </p:nvPr>
        </p:nvSpPr>
        <p:spPr>
          <a:xfrm>
            <a:off x="4811889" y="1185189"/>
            <a:ext cx="3874912" cy="3919948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9"/>
          <p:cNvSpPr txBox="1"/>
          <p:nvPr>
            <p:ph idx="1" type="body"/>
          </p:nvPr>
        </p:nvSpPr>
        <p:spPr>
          <a:xfrm>
            <a:off x="457200" y="1185188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9"/>
          <p:cNvSpPr txBox="1"/>
          <p:nvPr>
            <p:ph idx="3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9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9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89" name="Google Shape;89;p29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93" name="Google Shape;93;p30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199388" y="151672"/>
            <a:ext cx="3436620" cy="38587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0"/>
          <p:cNvSpPr/>
          <p:nvPr>
            <p:ph idx="2" type="pic"/>
          </p:nvPr>
        </p:nvSpPr>
        <p:spPr>
          <a:xfrm>
            <a:off x="4811889" y="1185189"/>
            <a:ext cx="3874912" cy="391994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200" y="1185188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30"/>
          <p:cNvSpPr txBox="1"/>
          <p:nvPr>
            <p:ph idx="3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0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0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00" name="Google Shape;100;p30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idx="1" type="body"/>
          </p:nvPr>
        </p:nvSpPr>
        <p:spPr>
          <a:xfrm>
            <a:off x="430464" y="114412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-line-bluetext-colorshield.png" id="13" name="Google Shape;13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5221111"/>
            <a:ext cx="180909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1"/>
          <p:cNvSpPr txBox="1"/>
          <p:nvPr>
            <p:ph type="title"/>
          </p:nvPr>
        </p:nvSpPr>
        <p:spPr>
          <a:xfrm>
            <a:off x="323520" y="-21210"/>
            <a:ext cx="8229600" cy="808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ctrTitle"/>
          </p:nvPr>
        </p:nvSpPr>
        <p:spPr>
          <a:xfrm>
            <a:off x="242925" y="2123075"/>
            <a:ext cx="85788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/>
              <a:t>Stress and Frequency </a:t>
            </a:r>
            <a:r>
              <a:rPr lang="en-US"/>
              <a:t>Analysis of Folded Spring- System in MEMS Gyroscope</a:t>
            </a:r>
            <a:endParaRPr/>
          </a:p>
        </p:txBody>
      </p:sp>
      <p:sp>
        <p:nvSpPr>
          <p:cNvPr id="211" name="Google Shape;211;p2"/>
          <p:cNvSpPr txBox="1"/>
          <p:nvPr>
            <p:ph idx="1" type="subTitle"/>
          </p:nvPr>
        </p:nvSpPr>
        <p:spPr>
          <a:xfrm>
            <a:off x="357250" y="3591999"/>
            <a:ext cx="73971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/>
              <a:t>Guided by: Dr. Howard Hu</a:t>
            </a:r>
            <a:endParaRPr sz="2200"/>
          </a:p>
        </p:txBody>
      </p:sp>
      <p:sp>
        <p:nvSpPr>
          <p:cNvPr id="212" name="Google Shape;212;p2"/>
          <p:cNvSpPr txBox="1"/>
          <p:nvPr>
            <p:ph idx="1" type="subTitle"/>
          </p:nvPr>
        </p:nvSpPr>
        <p:spPr>
          <a:xfrm>
            <a:off x="356725" y="4078599"/>
            <a:ext cx="73971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/>
              <a:t>Presented by: Andy Xiao, </a:t>
            </a:r>
            <a:r>
              <a:rPr lang="en-US" sz="2200"/>
              <a:t>Vaibhav Wanere, </a:t>
            </a:r>
            <a:r>
              <a:rPr lang="en-US" sz="2200"/>
              <a:t>Vicky Chen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114ec3b5c_0_51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g2d114ec3b5c_0_51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Displacement of Bottom Beam</a:t>
            </a:r>
            <a:endParaRPr/>
          </a:p>
        </p:txBody>
      </p:sp>
      <p:pic>
        <p:nvPicPr>
          <p:cNvPr id="308" name="Google Shape;308;g2d114ec3b5c_0_51" title="fea1.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0" y="2347275"/>
            <a:ext cx="5508475" cy="29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d114ec3b5c_0_51" title="fea1.7.png"/>
          <p:cNvPicPr preferRelativeResize="0"/>
          <p:nvPr/>
        </p:nvPicPr>
        <p:blipFill rotWithShape="1">
          <a:blip r:embed="rId4">
            <a:alphaModFix/>
          </a:blip>
          <a:srcRect b="33095" l="4294" r="6244" t="35983"/>
          <a:stretch/>
        </p:blipFill>
        <p:spPr>
          <a:xfrm>
            <a:off x="1812975" y="943775"/>
            <a:ext cx="5223951" cy="140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g2d114ec3b5c_0_51"/>
          <p:cNvCxnSpPr/>
          <p:nvPr/>
        </p:nvCxnSpPr>
        <p:spPr>
          <a:xfrm>
            <a:off x="2329875" y="1741325"/>
            <a:ext cx="4210500" cy="27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114ec3b5c_0_0"/>
          <p:cNvSpPr txBox="1"/>
          <p:nvPr>
            <p:ph idx="3" type="body"/>
          </p:nvPr>
        </p:nvSpPr>
        <p:spPr>
          <a:xfrm>
            <a:off x="310150" y="1211100"/>
            <a:ext cx="8305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first eigenfrequency is the natural frequency f</a:t>
            </a:r>
            <a:r>
              <a:rPr baseline="-25000" lang="en-US"/>
              <a:t>0</a:t>
            </a:r>
            <a:r>
              <a:rPr lang="en-US"/>
              <a:t> of the folded spring structure.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For stress analysis, the eigenfrequency module uses the same equations as the ones in solid </a:t>
            </a:r>
            <a:r>
              <a:rPr lang="en-US"/>
              <a:t>mechanics model (stress, strain, for equilibrium, and etc.).</a:t>
            </a:r>
            <a:endParaRPr/>
          </a:p>
        </p:txBody>
      </p:sp>
      <p:sp>
        <p:nvSpPr>
          <p:cNvPr id="316" name="Google Shape;316;g2d114ec3b5c_0_0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2d114ec3b5c_0_0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Eigenfrequency Analysis</a:t>
            </a:r>
            <a:endParaRPr/>
          </a:p>
        </p:txBody>
      </p:sp>
      <p:pic>
        <p:nvPicPr>
          <p:cNvPr id="318" name="Google Shape;318;g2d114ec3b5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25" y="2628550"/>
            <a:ext cx="2470000" cy="4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d114ec3b5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24" y="3360575"/>
            <a:ext cx="1465691" cy="3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d114ec3b5c_0_0"/>
          <p:cNvSpPr txBox="1"/>
          <p:nvPr/>
        </p:nvSpPr>
        <p:spPr>
          <a:xfrm>
            <a:off x="3650050" y="2544975"/>
            <a:ext cx="48897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The first equation states that the internal stresses within a vibrating body must balance the inertial forces generated by its oscillation.</a:t>
            </a:r>
            <a:endParaRPr sz="15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Gill Sans"/>
              <a:buChar char="●"/>
            </a:pPr>
            <a:r>
              <a:rPr lang="en-US" sz="15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The second equation relates the eigenvalue λ with the frequency of oscillation ω, where i is the </a:t>
            </a:r>
            <a:r>
              <a:rPr lang="en-US" sz="15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imaginary</a:t>
            </a:r>
            <a:r>
              <a:rPr lang="en-US" sz="15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 number. </a:t>
            </a:r>
            <a:endParaRPr sz="15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114ec3b5c_0_61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g2d114ec3b5c_0_61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Eigenfrequency Analysis</a:t>
            </a:r>
            <a:endParaRPr/>
          </a:p>
        </p:txBody>
      </p:sp>
      <p:pic>
        <p:nvPicPr>
          <p:cNvPr id="327" name="Google Shape;327;g2d114ec3b5c_0_61" title="fea1.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50" y="850575"/>
            <a:ext cx="5737149" cy="44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d114ec3b5c_0_61" title="fea1.9.png"/>
          <p:cNvPicPr preferRelativeResize="0"/>
          <p:nvPr/>
        </p:nvPicPr>
        <p:blipFill rotWithShape="1">
          <a:blip r:embed="rId3">
            <a:alphaModFix/>
          </a:blip>
          <a:srcRect b="96894" l="0" r="85373" t="0"/>
          <a:stretch/>
        </p:blipFill>
        <p:spPr>
          <a:xfrm>
            <a:off x="310150" y="934150"/>
            <a:ext cx="4077972" cy="6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114ec3b5c_0_72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g2d114ec3b5c_0_72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Mesh Convergence</a:t>
            </a:r>
            <a:endParaRPr/>
          </a:p>
        </p:txBody>
      </p:sp>
      <p:pic>
        <p:nvPicPr>
          <p:cNvPr id="335" name="Google Shape;335;g2d114ec3b5c_0_72"/>
          <p:cNvPicPr preferRelativeResize="0"/>
          <p:nvPr/>
        </p:nvPicPr>
        <p:blipFill rotWithShape="1">
          <a:blip r:embed="rId3">
            <a:alphaModFix/>
          </a:blip>
          <a:srcRect b="0" l="5558" r="7582" t="0"/>
          <a:stretch/>
        </p:blipFill>
        <p:spPr>
          <a:xfrm>
            <a:off x="113100" y="1279575"/>
            <a:ext cx="4344099" cy="375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d114ec3b5c_0_72"/>
          <p:cNvPicPr preferRelativeResize="0"/>
          <p:nvPr/>
        </p:nvPicPr>
        <p:blipFill rotWithShape="1">
          <a:blip r:embed="rId4">
            <a:alphaModFix/>
          </a:blip>
          <a:srcRect b="0" l="7045" r="6509" t="0"/>
          <a:stretch/>
        </p:blipFill>
        <p:spPr>
          <a:xfrm>
            <a:off x="4572000" y="1279576"/>
            <a:ext cx="4344099" cy="376884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d114ec3b5c_0_72"/>
          <p:cNvSpPr/>
          <p:nvPr/>
        </p:nvSpPr>
        <p:spPr>
          <a:xfrm>
            <a:off x="1126600" y="4487425"/>
            <a:ext cx="130500" cy="13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g2d114ec3b5c_0_72"/>
          <p:cNvSpPr/>
          <p:nvPr/>
        </p:nvSpPr>
        <p:spPr>
          <a:xfrm>
            <a:off x="5509500" y="1739400"/>
            <a:ext cx="130500" cy="13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114ec3b5c_1_18"/>
          <p:cNvSpPr txBox="1"/>
          <p:nvPr>
            <p:ph type="ctrTitle"/>
          </p:nvPr>
        </p:nvSpPr>
        <p:spPr>
          <a:xfrm>
            <a:off x="3403200" y="2752575"/>
            <a:ext cx="23376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type="ctrTitle"/>
          </p:nvPr>
        </p:nvSpPr>
        <p:spPr>
          <a:xfrm>
            <a:off x="958150" y="2221829"/>
            <a:ext cx="73971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8" name="Google Shape;218;p3"/>
          <p:cNvSpPr txBox="1"/>
          <p:nvPr>
            <p:ph idx="1" type="subTitle"/>
          </p:nvPr>
        </p:nvSpPr>
        <p:spPr>
          <a:xfrm>
            <a:off x="958150" y="3617550"/>
            <a:ext cx="7397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MEMS Gyroscope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2. Principle of Operation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3. Clamped Guided Folded Beam Structure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0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MEMS Gyroscope</a:t>
            </a:r>
            <a:endParaRPr/>
          </a:p>
        </p:txBody>
      </p:sp>
      <p:sp>
        <p:nvSpPr>
          <p:cNvPr id="225" name="Google Shape;225;p10"/>
          <p:cNvSpPr txBox="1"/>
          <p:nvPr>
            <p:ph idx="3" type="body"/>
          </p:nvPr>
        </p:nvSpPr>
        <p:spPr>
          <a:xfrm>
            <a:off x="353450" y="1175915"/>
            <a:ext cx="4040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MEMS Gyroscope Isometric View</a:t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9934"/>
          <a:stretch/>
        </p:blipFill>
        <p:spPr>
          <a:xfrm>
            <a:off x="4797340" y="1632518"/>
            <a:ext cx="3532700" cy="31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>
            <p:ph idx="3" type="body"/>
          </p:nvPr>
        </p:nvSpPr>
        <p:spPr>
          <a:xfrm>
            <a:off x="4648200" y="1175915"/>
            <a:ext cx="4040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MEMS Gyroscope Top View</a:t>
            </a:r>
            <a:endParaRPr/>
          </a:p>
        </p:txBody>
      </p:sp>
      <p:pic>
        <p:nvPicPr>
          <p:cNvPr descr="3D model of the gyroscope" id="228" name="Google Shape;228;p10" title="3D model of the gyroscope"/>
          <p:cNvPicPr preferRelativeResize="0"/>
          <p:nvPr/>
        </p:nvPicPr>
        <p:blipFill rotWithShape="1">
          <a:blip r:embed="rId4">
            <a:alphaModFix/>
          </a:blip>
          <a:srcRect b="3682" l="0" r="0" t="2614"/>
          <a:stretch/>
        </p:blipFill>
        <p:spPr>
          <a:xfrm>
            <a:off x="353438" y="1784919"/>
            <a:ext cx="4040100" cy="235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10dd20860_1_3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2d10dd20860_1_3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Principle of Operation</a:t>
            </a:r>
            <a:endParaRPr/>
          </a:p>
        </p:txBody>
      </p:sp>
      <p:pic>
        <p:nvPicPr>
          <p:cNvPr id="235" name="Google Shape;235;g2d10dd20860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924" y="1282375"/>
            <a:ext cx="3723826" cy="34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d10dd20860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75" y="1587175"/>
            <a:ext cx="4564250" cy="36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d10dd20860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75" y="3125506"/>
            <a:ext cx="4288667" cy="3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d10dd20860_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675" y="2267799"/>
            <a:ext cx="1504882" cy="6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d10dd20860_1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50" y="3725400"/>
            <a:ext cx="1563525" cy="6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114ec3b5c_3_0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2d114ec3b5c_3_0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Clamped-Guided Folded Spring Structure</a:t>
            </a:r>
            <a:endParaRPr/>
          </a:p>
        </p:txBody>
      </p:sp>
      <p:grpSp>
        <p:nvGrpSpPr>
          <p:cNvPr id="246" name="Google Shape;246;g2d114ec3b5c_3_0"/>
          <p:cNvGrpSpPr/>
          <p:nvPr/>
        </p:nvGrpSpPr>
        <p:grpSpPr>
          <a:xfrm>
            <a:off x="273125" y="2532400"/>
            <a:ext cx="8303651" cy="2456326"/>
            <a:chOff x="310150" y="1567475"/>
            <a:chExt cx="8303651" cy="2456326"/>
          </a:xfrm>
        </p:grpSpPr>
        <p:pic>
          <p:nvPicPr>
            <p:cNvPr id="247" name="Google Shape;247;g2d114ec3b5c_3_0"/>
            <p:cNvPicPr preferRelativeResize="0"/>
            <p:nvPr/>
          </p:nvPicPr>
          <p:blipFill rotWithShape="1">
            <a:blip r:embed="rId3">
              <a:alphaModFix/>
            </a:blip>
            <a:srcRect b="0" l="0" r="0" t="9934"/>
            <a:stretch/>
          </p:blipFill>
          <p:spPr>
            <a:xfrm>
              <a:off x="6002975" y="1567475"/>
              <a:ext cx="2610825" cy="23481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8" name="Google Shape;248;g2d114ec3b5c_3_0"/>
            <p:cNvGrpSpPr/>
            <p:nvPr/>
          </p:nvGrpSpPr>
          <p:grpSpPr>
            <a:xfrm>
              <a:off x="310150" y="1567475"/>
              <a:ext cx="6910750" cy="2456326"/>
              <a:chOff x="310150" y="1567475"/>
              <a:chExt cx="6910750" cy="2456326"/>
            </a:xfrm>
          </p:grpSpPr>
          <p:pic>
            <p:nvPicPr>
              <p:cNvPr id="249" name="Google Shape;249;g2d114ec3b5c_3_0"/>
              <p:cNvPicPr preferRelativeResize="0"/>
              <p:nvPr/>
            </p:nvPicPr>
            <p:blipFill rotWithShape="1">
              <a:blip r:embed="rId4">
                <a:alphaModFix/>
              </a:blip>
              <a:srcRect b="20558" l="4387" r="5522" t="25081"/>
              <a:stretch/>
            </p:blipFill>
            <p:spPr>
              <a:xfrm>
                <a:off x="310150" y="1567475"/>
                <a:ext cx="5233623" cy="2456326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50" name="Google Shape;250;g2d114ec3b5c_3_0"/>
              <p:cNvSpPr/>
              <p:nvPr/>
            </p:nvSpPr>
            <p:spPr>
              <a:xfrm>
                <a:off x="6467950" y="1629325"/>
                <a:ext cx="752950" cy="209825"/>
              </a:xfrm>
              <a:prstGeom prst="flowChartProcess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1" name="Google Shape;251;g2d114ec3b5c_3_0"/>
              <p:cNvCxnSpPr>
                <a:stCxn id="250" idx="2"/>
              </p:cNvCxnSpPr>
              <p:nvPr/>
            </p:nvCxnSpPr>
            <p:spPr>
              <a:xfrm rot="5400000">
                <a:off x="6119175" y="1262100"/>
                <a:ext cx="148200" cy="1302300"/>
              </a:xfrm>
              <a:prstGeom prst="bentConnector2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2" name="Google Shape;252;g2d114ec3b5c_3_0"/>
          <p:cNvSpPr txBox="1"/>
          <p:nvPr>
            <p:ph idx="3" type="body"/>
          </p:nvPr>
        </p:nvSpPr>
        <p:spPr>
          <a:xfrm>
            <a:off x="273125" y="1211025"/>
            <a:ext cx="77625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drive mass and sense mass are connected to </a:t>
            </a:r>
            <a:r>
              <a:rPr lang="en-US"/>
              <a:t>each</a:t>
            </a:r>
            <a:r>
              <a:rPr lang="en-US"/>
              <a:t> other through a clamp guided </a:t>
            </a:r>
            <a:r>
              <a:rPr lang="en-US"/>
              <a:t>spring structure as shown.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10dd20860_0_3"/>
          <p:cNvSpPr txBox="1"/>
          <p:nvPr>
            <p:ph type="ctrTitle"/>
          </p:nvPr>
        </p:nvSpPr>
        <p:spPr>
          <a:xfrm>
            <a:off x="958147" y="1192807"/>
            <a:ext cx="73971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Finite Element Simulation</a:t>
            </a:r>
            <a:endParaRPr/>
          </a:p>
        </p:txBody>
      </p:sp>
      <p:sp>
        <p:nvSpPr>
          <p:cNvPr id="258" name="Google Shape;258;g2d10dd20860_0_3"/>
          <p:cNvSpPr txBox="1"/>
          <p:nvPr>
            <p:ph idx="1" type="subTitle"/>
          </p:nvPr>
        </p:nvSpPr>
        <p:spPr>
          <a:xfrm>
            <a:off x="958150" y="3469424"/>
            <a:ext cx="73971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1. Boundary Conditions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2. Linear Elastic Solid Mechanics Model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3. Displacement of Beam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4. Eigenfrequency Analysis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/>
              <a:t>5. Mesh Convergence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114ec3b5c_3_35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Boundary Conditions</a:t>
            </a:r>
            <a:endParaRPr/>
          </a:p>
        </p:txBody>
      </p:sp>
      <p:pic>
        <p:nvPicPr>
          <p:cNvPr id="264" name="Google Shape;264;g2d114ec3b5c_3_35"/>
          <p:cNvPicPr preferRelativeResize="0"/>
          <p:nvPr/>
        </p:nvPicPr>
        <p:blipFill rotWithShape="1">
          <a:blip r:embed="rId3">
            <a:alphaModFix/>
          </a:blip>
          <a:srcRect b="20202" l="4915" r="4734" t="16506"/>
          <a:stretch/>
        </p:blipFill>
        <p:spPr>
          <a:xfrm>
            <a:off x="4894175" y="1138625"/>
            <a:ext cx="4071752" cy="22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d114ec3b5c_3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800" y="4039375"/>
            <a:ext cx="3824900" cy="3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d114ec3b5c_3_35"/>
          <p:cNvSpPr txBox="1"/>
          <p:nvPr/>
        </p:nvSpPr>
        <p:spPr>
          <a:xfrm>
            <a:off x="5017600" y="4553400"/>
            <a:ext cx="32358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Eigenfrequency: Mass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g2d114ec3b5c_3_35"/>
          <p:cNvSpPr txBox="1"/>
          <p:nvPr/>
        </p:nvSpPr>
        <p:spPr>
          <a:xfrm>
            <a:off x="5017600" y="3490975"/>
            <a:ext cx="4318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Solid Mechanics-Total Force: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8" name="Google Shape;268;g2d114ec3b5c_3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0925" y="4289800"/>
            <a:ext cx="2205194" cy="3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d114ec3b5c_3_35"/>
          <p:cNvSpPr txBox="1"/>
          <p:nvPr/>
        </p:nvSpPr>
        <p:spPr>
          <a:xfrm>
            <a:off x="2078200" y="3827163"/>
            <a:ext cx="2939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Roller Condition: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0" name="Google Shape;270;g2d114ec3b5c_3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23" y="1795624"/>
            <a:ext cx="1126543" cy="31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d114ec3b5c_3_35"/>
          <p:cNvPicPr preferRelativeResize="0"/>
          <p:nvPr/>
        </p:nvPicPr>
        <p:blipFill rotWithShape="1">
          <a:blip r:embed="rId7">
            <a:alphaModFix/>
          </a:blip>
          <a:srcRect b="26964" l="1504" r="7883" t="31410"/>
          <a:stretch/>
        </p:blipFill>
        <p:spPr>
          <a:xfrm>
            <a:off x="0" y="2305925"/>
            <a:ext cx="4409452" cy="159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d114ec3b5c_3_35"/>
          <p:cNvSpPr txBox="1"/>
          <p:nvPr/>
        </p:nvSpPr>
        <p:spPr>
          <a:xfrm>
            <a:off x="65700" y="1294263"/>
            <a:ext cx="2674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Fixed Condition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10dd20860_0_13"/>
          <p:cNvSpPr txBox="1"/>
          <p:nvPr>
            <p:ph idx="3" type="body"/>
          </p:nvPr>
        </p:nvSpPr>
        <p:spPr>
          <a:xfrm>
            <a:off x="310150" y="1211100"/>
            <a:ext cx="8305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Gyroscope works in the linear elastic region of the stress-strain curve and well below the yield stress.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safely ignore the inelastic strains.</a:t>
            </a:r>
            <a:endParaRPr/>
          </a:p>
        </p:txBody>
      </p:sp>
      <p:sp>
        <p:nvSpPr>
          <p:cNvPr id="278" name="Google Shape;278;g2d10dd20860_0_13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2d10dd20860_0_13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Linear Elastic Solid Mechanics Model</a:t>
            </a:r>
            <a:endParaRPr/>
          </a:p>
        </p:txBody>
      </p:sp>
      <p:pic>
        <p:nvPicPr>
          <p:cNvPr id="280" name="Google Shape;280;g2d10dd2086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724" y="3039891"/>
            <a:ext cx="2458950" cy="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d10dd20860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784" y="4739876"/>
            <a:ext cx="1926600" cy="30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g2d10dd20860_0_13"/>
          <p:cNvGrpSpPr/>
          <p:nvPr/>
        </p:nvGrpSpPr>
        <p:grpSpPr>
          <a:xfrm>
            <a:off x="2833698" y="3575076"/>
            <a:ext cx="2996705" cy="304201"/>
            <a:chOff x="683175" y="3472225"/>
            <a:chExt cx="3194100" cy="312900"/>
          </a:xfrm>
        </p:grpSpPr>
        <p:pic>
          <p:nvPicPr>
            <p:cNvPr id="283" name="Google Shape;283;g2d10dd20860_0_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3175" y="3472525"/>
              <a:ext cx="3194100" cy="304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g2d10dd20860_0_13"/>
            <p:cNvCxnSpPr/>
            <p:nvPr/>
          </p:nvCxnSpPr>
          <p:spPr>
            <a:xfrm flipH="1" rot="10800000">
              <a:off x="3019875" y="3472225"/>
              <a:ext cx="705000" cy="312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g2d10dd20860_0_13"/>
          <p:cNvGrpSpPr/>
          <p:nvPr/>
        </p:nvGrpSpPr>
        <p:grpSpPr>
          <a:xfrm>
            <a:off x="2844300" y="2379750"/>
            <a:ext cx="2408250" cy="426000"/>
            <a:chOff x="683175" y="2923100"/>
            <a:chExt cx="2408250" cy="426000"/>
          </a:xfrm>
        </p:grpSpPr>
        <p:pic>
          <p:nvPicPr>
            <p:cNvPr id="286" name="Google Shape;286;g2d10dd20860_0_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3175" y="2954225"/>
              <a:ext cx="2408250" cy="304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g2d10dd20860_0_13"/>
            <p:cNvCxnSpPr/>
            <p:nvPr/>
          </p:nvCxnSpPr>
          <p:spPr>
            <a:xfrm flipH="1" rot="10800000">
              <a:off x="1522500" y="2923100"/>
              <a:ext cx="612900" cy="426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" name="Google Shape;288;g2d10dd20860_0_13"/>
          <p:cNvSpPr txBox="1"/>
          <p:nvPr>
            <p:ph idx="3" type="body"/>
          </p:nvPr>
        </p:nvSpPr>
        <p:spPr>
          <a:xfrm>
            <a:off x="683175" y="2379750"/>
            <a:ext cx="1723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Stress Tensor</a:t>
            </a:r>
            <a:endParaRPr/>
          </a:p>
        </p:txBody>
      </p:sp>
      <p:sp>
        <p:nvSpPr>
          <p:cNvPr id="289" name="Google Shape;289;g2d10dd20860_0_13"/>
          <p:cNvSpPr txBox="1"/>
          <p:nvPr>
            <p:ph idx="3" type="body"/>
          </p:nvPr>
        </p:nvSpPr>
        <p:spPr>
          <a:xfrm>
            <a:off x="683175" y="2974291"/>
            <a:ext cx="2276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 Equilibrium</a:t>
            </a:r>
            <a:endParaRPr/>
          </a:p>
        </p:txBody>
      </p:sp>
      <p:sp>
        <p:nvSpPr>
          <p:cNvPr id="290" name="Google Shape;290;g2d10dd20860_0_13"/>
          <p:cNvSpPr txBox="1"/>
          <p:nvPr>
            <p:ph idx="3" type="body"/>
          </p:nvPr>
        </p:nvSpPr>
        <p:spPr>
          <a:xfrm>
            <a:off x="681038" y="3514173"/>
            <a:ext cx="1723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Strain</a:t>
            </a:r>
            <a:endParaRPr/>
          </a:p>
        </p:txBody>
      </p:sp>
      <p:sp>
        <p:nvSpPr>
          <p:cNvPr id="291" name="Google Shape;291;g2d10dd20860_0_13"/>
          <p:cNvSpPr txBox="1"/>
          <p:nvPr>
            <p:ph idx="3" type="body"/>
          </p:nvPr>
        </p:nvSpPr>
        <p:spPr>
          <a:xfrm>
            <a:off x="681038" y="4698121"/>
            <a:ext cx="1723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Stress</a:t>
            </a:r>
            <a:endParaRPr/>
          </a:p>
        </p:txBody>
      </p:sp>
      <p:sp>
        <p:nvSpPr>
          <p:cNvPr id="292" name="Google Shape;292;g2d10dd20860_0_13"/>
          <p:cNvSpPr txBox="1"/>
          <p:nvPr>
            <p:ph idx="3" type="body"/>
          </p:nvPr>
        </p:nvSpPr>
        <p:spPr>
          <a:xfrm>
            <a:off x="681038" y="4140458"/>
            <a:ext cx="1723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 Strain</a:t>
            </a:r>
            <a:endParaRPr/>
          </a:p>
        </p:txBody>
      </p:sp>
      <p:pic>
        <p:nvPicPr>
          <p:cNvPr id="293" name="Google Shape;293;g2d10dd20860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3700" y="4069986"/>
            <a:ext cx="2276700" cy="52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114ec3b5c_0_30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2d114ec3b5c_0_30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Linear Elastic Solid Mechanics Model</a:t>
            </a:r>
            <a:endParaRPr/>
          </a:p>
        </p:txBody>
      </p:sp>
      <p:pic>
        <p:nvPicPr>
          <p:cNvPr id="300" name="Google Shape;300;g2d114ec3b5c_0_30" title="fea1.6.png"/>
          <p:cNvPicPr preferRelativeResize="0"/>
          <p:nvPr/>
        </p:nvPicPr>
        <p:blipFill rotWithShape="1">
          <a:blip r:embed="rId3">
            <a:alphaModFix/>
          </a:blip>
          <a:srcRect b="0" l="0" r="0" t="3053"/>
          <a:stretch/>
        </p:blipFill>
        <p:spPr>
          <a:xfrm>
            <a:off x="1603800" y="1049175"/>
            <a:ext cx="5642301" cy="42521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d114ec3b5c_0_30"/>
          <p:cNvSpPr txBox="1"/>
          <p:nvPr>
            <p:ph idx="3" type="body"/>
          </p:nvPr>
        </p:nvSpPr>
        <p:spPr>
          <a:xfrm>
            <a:off x="1603800" y="1049175"/>
            <a:ext cx="49494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Von Mises Stress = 90000 Pa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Tensile Strength = 1.2 GPa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Material: Polysilicon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2017-09-22T15:37:04Z</dcterms:created>
  <dc:creator>Lindsey Tabor</dc:creator>
</cp:coreProperties>
</file>